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8"/>
  </p:notesMasterIdLst>
  <p:sldIdLst>
    <p:sldId id="256" r:id="rId5"/>
    <p:sldId id="257" r:id="rId6"/>
    <p:sldId id="275" r:id="rId7"/>
    <p:sldId id="258" r:id="rId8"/>
    <p:sldId id="276" r:id="rId9"/>
    <p:sldId id="300" r:id="rId10"/>
    <p:sldId id="299" r:id="rId11"/>
    <p:sldId id="301" r:id="rId12"/>
    <p:sldId id="336" r:id="rId13"/>
    <p:sldId id="337" r:id="rId14"/>
    <p:sldId id="338" r:id="rId15"/>
    <p:sldId id="339" r:id="rId16"/>
    <p:sldId id="340" r:id="rId17"/>
    <p:sldId id="302" r:id="rId18"/>
    <p:sldId id="311" r:id="rId19"/>
    <p:sldId id="322" r:id="rId20"/>
    <p:sldId id="341" r:id="rId21"/>
    <p:sldId id="323" r:id="rId22"/>
    <p:sldId id="342" r:id="rId23"/>
    <p:sldId id="343" r:id="rId24"/>
    <p:sldId id="344" r:id="rId25"/>
    <p:sldId id="345" r:id="rId26"/>
    <p:sldId id="346" r:id="rId27"/>
    <p:sldId id="347" r:id="rId28"/>
    <p:sldId id="348" r:id="rId29"/>
    <p:sldId id="349" r:id="rId30"/>
    <p:sldId id="350" r:id="rId31"/>
    <p:sldId id="354" r:id="rId32"/>
    <p:sldId id="351" r:id="rId33"/>
    <p:sldId id="352" r:id="rId34"/>
    <p:sldId id="353" r:id="rId35"/>
    <p:sldId id="324" r:id="rId36"/>
    <p:sldId id="321" r:id="rId37"/>
    <p:sldId id="355" r:id="rId38"/>
    <p:sldId id="318" r:id="rId39"/>
    <p:sldId id="356" r:id="rId40"/>
    <p:sldId id="357" r:id="rId41"/>
    <p:sldId id="358" r:id="rId42"/>
    <p:sldId id="359" r:id="rId43"/>
    <p:sldId id="360" r:id="rId44"/>
    <p:sldId id="361" r:id="rId45"/>
    <p:sldId id="319" r:id="rId46"/>
    <p:sldId id="320" r:id="rId47"/>
    <p:sldId id="329" r:id="rId48"/>
    <p:sldId id="362" r:id="rId49"/>
    <p:sldId id="363" r:id="rId50"/>
    <p:sldId id="364" r:id="rId51"/>
    <p:sldId id="325" r:id="rId52"/>
    <p:sldId id="365" r:id="rId53"/>
    <p:sldId id="366" r:id="rId54"/>
    <p:sldId id="367" r:id="rId55"/>
    <p:sldId id="368" r:id="rId56"/>
    <p:sldId id="369" r:id="rId57"/>
    <p:sldId id="370" r:id="rId58"/>
    <p:sldId id="371" r:id="rId59"/>
    <p:sldId id="372" r:id="rId60"/>
    <p:sldId id="373" r:id="rId61"/>
    <p:sldId id="326" r:id="rId62"/>
    <p:sldId id="374" r:id="rId63"/>
    <p:sldId id="375" r:id="rId64"/>
    <p:sldId id="387" r:id="rId65"/>
    <p:sldId id="376" r:id="rId66"/>
    <p:sldId id="328" r:id="rId67"/>
    <p:sldId id="377" r:id="rId68"/>
    <p:sldId id="378" r:id="rId69"/>
    <p:sldId id="380" r:id="rId70"/>
    <p:sldId id="381" r:id="rId71"/>
    <p:sldId id="382" r:id="rId72"/>
    <p:sldId id="383" r:id="rId73"/>
    <p:sldId id="384" r:id="rId74"/>
    <p:sldId id="385" r:id="rId75"/>
    <p:sldId id="386" r:id="rId76"/>
    <p:sldId id="330" r:id="rId7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690"/>
    <a:srgbClr val="129126"/>
    <a:srgbClr val="F07D00"/>
    <a:srgbClr val="FFFFCC"/>
    <a:srgbClr val="D92A93"/>
    <a:srgbClr val="264F05"/>
    <a:srgbClr val="62013C"/>
    <a:srgbClr val="E47266"/>
    <a:srgbClr val="DA3D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Közepesen sötét stílus 3 – 2. jelölőszín">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Közepesen sötét stílus 3 – 6. jelölőszín">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ílus és rács nélkül">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278" autoAdjust="0"/>
    <p:restoredTop sz="86476" autoAdjust="0"/>
  </p:normalViewPr>
  <p:slideViewPr>
    <p:cSldViewPr>
      <p:cViewPr varScale="1">
        <p:scale>
          <a:sx n="88" d="100"/>
          <a:sy n="88" d="100"/>
        </p:scale>
        <p:origin x="176" y="344"/>
      </p:cViewPr>
      <p:guideLst>
        <p:guide orient="horz" pos="2160"/>
        <p:guide pos="2880"/>
      </p:guideLst>
    </p:cSldViewPr>
  </p:slideViewPr>
  <p:outlineViewPr>
    <p:cViewPr>
      <p:scale>
        <a:sx n="33" d="100"/>
        <a:sy n="33" d="100"/>
      </p:scale>
      <p:origin x="0" y="-137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4178B-DD69-4048-BED3-DBEE43E3BF09}" type="doc">
      <dgm:prSet loTypeId="urn:microsoft.com/office/officeart/2005/8/layout/pyramid1" loCatId="pyramid" qsTypeId="urn:microsoft.com/office/officeart/2005/8/quickstyle/simple3" qsCatId="simple" csTypeId="urn:microsoft.com/office/officeart/2005/8/colors/accent3_4" csCatId="accent3" phldr="1"/>
      <dgm:spPr/>
    </dgm:pt>
    <dgm:pt modelId="{500A2A4F-F550-424C-AE23-EA5ACD17524D}">
      <dgm:prSet phldr="0"/>
      <dgm:spPr/>
      <dgm:t>
        <a:bodyPr/>
        <a:lstStyle/>
        <a:p>
          <a:pPr rtl="0"/>
          <a:r>
            <a:rPr lang="hu-HU" b="1" dirty="0">
              <a:latin typeface="Calibri"/>
              <a:cs typeface="Calibri"/>
            </a:rPr>
            <a:t>Fókuszáljon a téma</a:t>
          </a:r>
          <a:endParaRPr lang="hu-HU" dirty="0"/>
        </a:p>
      </dgm:t>
    </dgm:pt>
    <dgm:pt modelId="{8F608F2F-2AB9-6A49-B55B-6C8C4BE65577}" type="parTrans" cxnId="{68209CE2-299B-8A46-8E2B-A7E1F5FEE44B}">
      <dgm:prSet/>
      <dgm:spPr/>
    </dgm:pt>
    <dgm:pt modelId="{A4CD4413-99F7-A147-A747-4459CA4DA078}" type="sibTrans" cxnId="{68209CE2-299B-8A46-8E2B-A7E1F5FEE44B}">
      <dgm:prSet/>
      <dgm:spPr/>
    </dgm:pt>
    <dgm:pt modelId="{F9BF017D-B20E-AB49-B8D0-9A9C07C3407B}">
      <dgm:prSet phldr="0"/>
      <dgm:spPr/>
      <dgm:t>
        <a:bodyPr/>
        <a:lstStyle/>
        <a:p>
          <a:r>
            <a:rPr lang="hu-HU" b="1" dirty="0">
              <a:latin typeface="Calibri"/>
              <a:cs typeface="Calibri"/>
            </a:rPr>
            <a:t>Hívja meg a konkrét célpontot</a:t>
          </a:r>
          <a:endParaRPr lang="hu-HU" dirty="0"/>
        </a:p>
      </dgm:t>
    </dgm:pt>
    <dgm:pt modelId="{233901F0-35EA-064D-9C7F-87414A08F816}" type="parTrans" cxnId="{77837E0D-3DA7-104E-A0D3-91B558EC7FE1}">
      <dgm:prSet/>
      <dgm:spPr/>
    </dgm:pt>
    <dgm:pt modelId="{9733DB5F-E2ED-5444-B17B-10B308E7B7CD}" type="sibTrans" cxnId="{77837E0D-3DA7-104E-A0D3-91B558EC7FE1}">
      <dgm:prSet/>
      <dgm:spPr/>
    </dgm:pt>
    <dgm:pt modelId="{E95037F4-4277-394C-869D-8E2E7C50E108}">
      <dgm:prSet phldr="0"/>
      <dgm:spPr/>
      <dgm:t>
        <a:bodyPr/>
        <a:lstStyle/>
        <a:p>
          <a:r>
            <a:rPr lang="hu-HU" b="1" dirty="0">
              <a:latin typeface="Calibri"/>
              <a:cs typeface="Calibri"/>
            </a:rPr>
            <a:t>Mérsékelt, nyugodt módon vezesse a találkozót</a:t>
          </a:r>
          <a:endParaRPr lang="hu-HU" dirty="0"/>
        </a:p>
      </dgm:t>
    </dgm:pt>
    <dgm:pt modelId="{81E4108A-68FE-DA4D-B625-43C22B05B5FA}" type="parTrans" cxnId="{B1DE0C76-978F-0444-9420-8E02CE0104DD}">
      <dgm:prSet/>
      <dgm:spPr/>
    </dgm:pt>
    <dgm:pt modelId="{ECE0609F-F0F7-9640-9E71-5475A0EF3A19}" type="sibTrans" cxnId="{B1DE0C76-978F-0444-9420-8E02CE0104DD}">
      <dgm:prSet/>
      <dgm:spPr/>
    </dgm:pt>
    <dgm:pt modelId="{A5E55238-655F-F542-A465-2BAF343B26F7}">
      <dgm:prSet phldr="0"/>
      <dgm:spPr/>
      <dgm:t>
        <a:bodyPr/>
        <a:lstStyle/>
        <a:p>
          <a:r>
            <a:rPr lang="hu-HU" b="1" dirty="0">
              <a:latin typeface="Calibri"/>
              <a:cs typeface="Calibri"/>
            </a:rPr>
            <a:t>Engedje, hogy minden résztvevő elmesélje saját tapasztalatait</a:t>
          </a:r>
          <a:endParaRPr lang="hu-HU" dirty="0"/>
        </a:p>
      </dgm:t>
    </dgm:pt>
    <dgm:pt modelId="{584BC42D-2AEC-A24A-8095-34B5C7834398}" type="parTrans" cxnId="{49463FCB-0BF2-D649-AA3B-07B8062FC853}">
      <dgm:prSet/>
      <dgm:spPr/>
    </dgm:pt>
    <dgm:pt modelId="{1A06A702-B8F5-B246-9795-75DB75B888FC}" type="sibTrans" cxnId="{49463FCB-0BF2-D649-AA3B-07B8062FC853}">
      <dgm:prSet/>
      <dgm:spPr/>
    </dgm:pt>
    <dgm:pt modelId="{813F70B7-BF45-8F43-A9BA-FACC3302B7BA}">
      <dgm:prSet phldr="0"/>
      <dgm:spPr/>
      <dgm:t>
        <a:bodyPr/>
        <a:lstStyle/>
        <a:p>
          <a:r>
            <a:rPr lang="hu-HU" b="1" dirty="0">
              <a:latin typeface="Calibri"/>
              <a:cs typeface="Calibri"/>
            </a:rPr>
            <a:t>Ösztönözze a résztvevőket  az egymás közötti interakciókra</a:t>
          </a:r>
          <a:endParaRPr lang="hu-HU" dirty="0"/>
        </a:p>
      </dgm:t>
    </dgm:pt>
    <dgm:pt modelId="{E8BF1489-45CD-0841-BC91-91392AE93407}" type="parTrans" cxnId="{F4AEB610-AF7D-404A-9121-1FB8E3A596F3}">
      <dgm:prSet/>
      <dgm:spPr/>
    </dgm:pt>
    <dgm:pt modelId="{902B729D-A0AF-4949-A0E8-04712B07D314}" type="sibTrans" cxnId="{F4AEB610-AF7D-404A-9121-1FB8E3A596F3}">
      <dgm:prSet/>
      <dgm:spPr/>
    </dgm:pt>
    <dgm:pt modelId="{68D50E3A-3728-42C2-A0E8-F5D49BF01320}" type="pres">
      <dgm:prSet presAssocID="{BB54178B-DD69-4048-BED3-DBEE43E3BF09}" presName="Name0" presStyleCnt="0">
        <dgm:presLayoutVars>
          <dgm:dir/>
          <dgm:animLvl val="lvl"/>
          <dgm:resizeHandles val="exact"/>
        </dgm:presLayoutVars>
      </dgm:prSet>
      <dgm:spPr/>
    </dgm:pt>
    <dgm:pt modelId="{D8AE8545-F6CA-3741-B43E-2DB3F6527855}" type="pres">
      <dgm:prSet presAssocID="{500A2A4F-F550-424C-AE23-EA5ACD17524D}" presName="Name8" presStyleCnt="0"/>
      <dgm:spPr/>
    </dgm:pt>
    <dgm:pt modelId="{ACA2C409-2967-4D48-AE42-EABCEF43A987}" type="pres">
      <dgm:prSet presAssocID="{500A2A4F-F550-424C-AE23-EA5ACD17524D}" presName="level" presStyleLbl="node1" presStyleIdx="0" presStyleCnt="5">
        <dgm:presLayoutVars>
          <dgm:chMax val="1"/>
          <dgm:bulletEnabled val="1"/>
        </dgm:presLayoutVars>
      </dgm:prSet>
      <dgm:spPr/>
    </dgm:pt>
    <dgm:pt modelId="{D2914943-B1C0-2B42-9A1B-AEC476BEED15}" type="pres">
      <dgm:prSet presAssocID="{500A2A4F-F550-424C-AE23-EA5ACD17524D}" presName="levelTx" presStyleLbl="revTx" presStyleIdx="0" presStyleCnt="0">
        <dgm:presLayoutVars>
          <dgm:chMax val="1"/>
          <dgm:bulletEnabled val="1"/>
        </dgm:presLayoutVars>
      </dgm:prSet>
      <dgm:spPr/>
    </dgm:pt>
    <dgm:pt modelId="{9D387C5C-DBAF-8247-BDB9-03087B1081AD}" type="pres">
      <dgm:prSet presAssocID="{F9BF017D-B20E-AB49-B8D0-9A9C07C3407B}" presName="Name8" presStyleCnt="0"/>
      <dgm:spPr/>
    </dgm:pt>
    <dgm:pt modelId="{C440C71B-8EF3-4642-8C7B-FB670F7CC371}" type="pres">
      <dgm:prSet presAssocID="{F9BF017D-B20E-AB49-B8D0-9A9C07C3407B}" presName="level" presStyleLbl="node1" presStyleIdx="1" presStyleCnt="5">
        <dgm:presLayoutVars>
          <dgm:chMax val="1"/>
          <dgm:bulletEnabled val="1"/>
        </dgm:presLayoutVars>
      </dgm:prSet>
      <dgm:spPr/>
    </dgm:pt>
    <dgm:pt modelId="{14D46B3C-E2CD-574C-9642-423B1026A022}" type="pres">
      <dgm:prSet presAssocID="{F9BF017D-B20E-AB49-B8D0-9A9C07C3407B}" presName="levelTx" presStyleLbl="revTx" presStyleIdx="0" presStyleCnt="0">
        <dgm:presLayoutVars>
          <dgm:chMax val="1"/>
          <dgm:bulletEnabled val="1"/>
        </dgm:presLayoutVars>
      </dgm:prSet>
      <dgm:spPr/>
    </dgm:pt>
    <dgm:pt modelId="{54E9741A-7197-214F-8E3A-F026775818AD}" type="pres">
      <dgm:prSet presAssocID="{E95037F4-4277-394C-869D-8E2E7C50E108}" presName="Name8" presStyleCnt="0"/>
      <dgm:spPr/>
    </dgm:pt>
    <dgm:pt modelId="{762D4D12-63B2-8645-A6BE-FF421A730925}" type="pres">
      <dgm:prSet presAssocID="{E95037F4-4277-394C-869D-8E2E7C50E108}" presName="level" presStyleLbl="node1" presStyleIdx="2" presStyleCnt="5">
        <dgm:presLayoutVars>
          <dgm:chMax val="1"/>
          <dgm:bulletEnabled val="1"/>
        </dgm:presLayoutVars>
      </dgm:prSet>
      <dgm:spPr/>
    </dgm:pt>
    <dgm:pt modelId="{D0602AF0-C363-5F41-8F94-EED82BF24966}" type="pres">
      <dgm:prSet presAssocID="{E95037F4-4277-394C-869D-8E2E7C50E108}" presName="levelTx" presStyleLbl="revTx" presStyleIdx="0" presStyleCnt="0">
        <dgm:presLayoutVars>
          <dgm:chMax val="1"/>
          <dgm:bulletEnabled val="1"/>
        </dgm:presLayoutVars>
      </dgm:prSet>
      <dgm:spPr/>
    </dgm:pt>
    <dgm:pt modelId="{D979A977-FB0A-054F-B1EF-FD5F53483F7E}" type="pres">
      <dgm:prSet presAssocID="{A5E55238-655F-F542-A465-2BAF343B26F7}" presName="Name8" presStyleCnt="0"/>
      <dgm:spPr/>
    </dgm:pt>
    <dgm:pt modelId="{C4A98266-18DF-774C-B60C-84D84FA50D1A}" type="pres">
      <dgm:prSet presAssocID="{A5E55238-655F-F542-A465-2BAF343B26F7}" presName="level" presStyleLbl="node1" presStyleIdx="3" presStyleCnt="5">
        <dgm:presLayoutVars>
          <dgm:chMax val="1"/>
          <dgm:bulletEnabled val="1"/>
        </dgm:presLayoutVars>
      </dgm:prSet>
      <dgm:spPr/>
    </dgm:pt>
    <dgm:pt modelId="{66528D9F-FF26-B646-8E90-46B45B457DEB}" type="pres">
      <dgm:prSet presAssocID="{A5E55238-655F-F542-A465-2BAF343B26F7}" presName="levelTx" presStyleLbl="revTx" presStyleIdx="0" presStyleCnt="0">
        <dgm:presLayoutVars>
          <dgm:chMax val="1"/>
          <dgm:bulletEnabled val="1"/>
        </dgm:presLayoutVars>
      </dgm:prSet>
      <dgm:spPr/>
    </dgm:pt>
    <dgm:pt modelId="{913841F8-92F4-2143-A7D0-6AD7C6D40576}" type="pres">
      <dgm:prSet presAssocID="{813F70B7-BF45-8F43-A9BA-FACC3302B7BA}" presName="Name8" presStyleCnt="0"/>
      <dgm:spPr/>
    </dgm:pt>
    <dgm:pt modelId="{08E1F5D2-0374-4D43-BAC7-3AAFF5E942C9}" type="pres">
      <dgm:prSet presAssocID="{813F70B7-BF45-8F43-A9BA-FACC3302B7BA}" presName="level" presStyleLbl="node1" presStyleIdx="4" presStyleCnt="5">
        <dgm:presLayoutVars>
          <dgm:chMax val="1"/>
          <dgm:bulletEnabled val="1"/>
        </dgm:presLayoutVars>
      </dgm:prSet>
      <dgm:spPr/>
    </dgm:pt>
    <dgm:pt modelId="{D8F6D4DA-C356-6F4E-BCF6-AD5CE3339DEB}" type="pres">
      <dgm:prSet presAssocID="{813F70B7-BF45-8F43-A9BA-FACC3302B7BA}" presName="levelTx" presStyleLbl="revTx" presStyleIdx="0" presStyleCnt="0">
        <dgm:presLayoutVars>
          <dgm:chMax val="1"/>
          <dgm:bulletEnabled val="1"/>
        </dgm:presLayoutVars>
      </dgm:prSet>
      <dgm:spPr/>
    </dgm:pt>
  </dgm:ptLst>
  <dgm:cxnLst>
    <dgm:cxn modelId="{D7151404-608E-AF42-ABC4-CE17461D5C41}" type="presOf" srcId="{A5E55238-655F-F542-A465-2BAF343B26F7}" destId="{66528D9F-FF26-B646-8E90-46B45B457DEB}" srcOrd="1" destOrd="0" presId="urn:microsoft.com/office/officeart/2005/8/layout/pyramid1"/>
    <dgm:cxn modelId="{77837E0D-3DA7-104E-A0D3-91B558EC7FE1}" srcId="{BB54178B-DD69-4048-BED3-DBEE43E3BF09}" destId="{F9BF017D-B20E-AB49-B8D0-9A9C07C3407B}" srcOrd="1" destOrd="0" parTransId="{233901F0-35EA-064D-9C7F-87414A08F816}" sibTransId="{9733DB5F-E2ED-5444-B17B-10B308E7B7CD}"/>
    <dgm:cxn modelId="{F4AEB610-AF7D-404A-9121-1FB8E3A596F3}" srcId="{BB54178B-DD69-4048-BED3-DBEE43E3BF09}" destId="{813F70B7-BF45-8F43-A9BA-FACC3302B7BA}" srcOrd="4" destOrd="0" parTransId="{E8BF1489-45CD-0841-BC91-91392AE93407}" sibTransId="{902B729D-A0AF-4949-A0E8-04712B07D314}"/>
    <dgm:cxn modelId="{8A5FF816-6C78-734E-A1FE-DE3B690DC918}" type="presOf" srcId="{E95037F4-4277-394C-869D-8E2E7C50E108}" destId="{762D4D12-63B2-8645-A6BE-FF421A730925}" srcOrd="0" destOrd="0" presId="urn:microsoft.com/office/officeart/2005/8/layout/pyramid1"/>
    <dgm:cxn modelId="{9715F228-D487-934A-905D-4375E36AAC65}" type="presOf" srcId="{500A2A4F-F550-424C-AE23-EA5ACD17524D}" destId="{ACA2C409-2967-4D48-AE42-EABCEF43A987}" srcOrd="0" destOrd="0" presId="urn:microsoft.com/office/officeart/2005/8/layout/pyramid1"/>
    <dgm:cxn modelId="{FBA25A35-1F5A-40D1-B732-F36C8CDBCEC3}" type="presOf" srcId="{BB54178B-DD69-4048-BED3-DBEE43E3BF09}" destId="{68D50E3A-3728-42C2-A0E8-F5D49BF01320}" srcOrd="0" destOrd="0" presId="urn:microsoft.com/office/officeart/2005/8/layout/pyramid1"/>
    <dgm:cxn modelId="{06BD083F-DFBA-7F4C-8615-B2BC0E21904A}" type="presOf" srcId="{F9BF017D-B20E-AB49-B8D0-9A9C07C3407B}" destId="{C440C71B-8EF3-4642-8C7B-FB670F7CC371}" srcOrd="0" destOrd="0" presId="urn:microsoft.com/office/officeart/2005/8/layout/pyramid1"/>
    <dgm:cxn modelId="{3DE53347-2966-5940-887D-B8A3733CA55F}" type="presOf" srcId="{813F70B7-BF45-8F43-A9BA-FACC3302B7BA}" destId="{08E1F5D2-0374-4D43-BAC7-3AAFF5E942C9}" srcOrd="0" destOrd="0" presId="urn:microsoft.com/office/officeart/2005/8/layout/pyramid1"/>
    <dgm:cxn modelId="{C3824E6B-051E-984F-9713-68062F8DFF2D}" type="presOf" srcId="{F9BF017D-B20E-AB49-B8D0-9A9C07C3407B}" destId="{14D46B3C-E2CD-574C-9642-423B1026A022}" srcOrd="1" destOrd="0" presId="urn:microsoft.com/office/officeart/2005/8/layout/pyramid1"/>
    <dgm:cxn modelId="{B1DE0C76-978F-0444-9420-8E02CE0104DD}" srcId="{BB54178B-DD69-4048-BED3-DBEE43E3BF09}" destId="{E95037F4-4277-394C-869D-8E2E7C50E108}" srcOrd="2" destOrd="0" parTransId="{81E4108A-68FE-DA4D-B625-43C22B05B5FA}" sibTransId="{ECE0609F-F0F7-9640-9E71-5475A0EF3A19}"/>
    <dgm:cxn modelId="{8983CE8A-8660-8442-A4BA-69F2AB14251C}" type="presOf" srcId="{500A2A4F-F550-424C-AE23-EA5ACD17524D}" destId="{D2914943-B1C0-2B42-9A1B-AEC476BEED15}" srcOrd="1" destOrd="0" presId="urn:microsoft.com/office/officeart/2005/8/layout/pyramid1"/>
    <dgm:cxn modelId="{017D0B99-7170-D745-B380-D1CB1342BD0E}" type="presOf" srcId="{813F70B7-BF45-8F43-A9BA-FACC3302B7BA}" destId="{D8F6D4DA-C356-6F4E-BCF6-AD5CE3339DEB}" srcOrd="1" destOrd="0" presId="urn:microsoft.com/office/officeart/2005/8/layout/pyramid1"/>
    <dgm:cxn modelId="{E275C2AF-4F99-244B-97BD-4D382D65751F}" type="presOf" srcId="{E95037F4-4277-394C-869D-8E2E7C50E108}" destId="{D0602AF0-C363-5F41-8F94-EED82BF24966}" srcOrd="1" destOrd="0" presId="urn:microsoft.com/office/officeart/2005/8/layout/pyramid1"/>
    <dgm:cxn modelId="{54B980B4-00A9-E648-A65B-41372C15D2E5}" type="presOf" srcId="{A5E55238-655F-F542-A465-2BAF343B26F7}" destId="{C4A98266-18DF-774C-B60C-84D84FA50D1A}" srcOrd="0" destOrd="0" presId="urn:microsoft.com/office/officeart/2005/8/layout/pyramid1"/>
    <dgm:cxn modelId="{49463FCB-0BF2-D649-AA3B-07B8062FC853}" srcId="{BB54178B-DD69-4048-BED3-DBEE43E3BF09}" destId="{A5E55238-655F-F542-A465-2BAF343B26F7}" srcOrd="3" destOrd="0" parTransId="{584BC42D-2AEC-A24A-8095-34B5C7834398}" sibTransId="{1A06A702-B8F5-B246-9795-75DB75B888FC}"/>
    <dgm:cxn modelId="{68209CE2-299B-8A46-8E2B-A7E1F5FEE44B}" srcId="{BB54178B-DD69-4048-BED3-DBEE43E3BF09}" destId="{500A2A4F-F550-424C-AE23-EA5ACD17524D}" srcOrd="0" destOrd="0" parTransId="{8F608F2F-2AB9-6A49-B55B-6C8C4BE65577}" sibTransId="{A4CD4413-99F7-A147-A747-4459CA4DA078}"/>
    <dgm:cxn modelId="{EF68DFEA-18C2-A844-ADEC-80175C6ADDEB}" type="presParOf" srcId="{68D50E3A-3728-42C2-A0E8-F5D49BF01320}" destId="{D8AE8545-F6CA-3741-B43E-2DB3F6527855}" srcOrd="0" destOrd="0" presId="urn:microsoft.com/office/officeart/2005/8/layout/pyramid1"/>
    <dgm:cxn modelId="{2EC96C9A-3F84-9141-9E99-4F9A9B62F15D}" type="presParOf" srcId="{D8AE8545-F6CA-3741-B43E-2DB3F6527855}" destId="{ACA2C409-2967-4D48-AE42-EABCEF43A987}" srcOrd="0" destOrd="0" presId="urn:microsoft.com/office/officeart/2005/8/layout/pyramid1"/>
    <dgm:cxn modelId="{CD1697E5-43FC-F944-9FC9-3D49DA90EEFE}" type="presParOf" srcId="{D8AE8545-F6CA-3741-B43E-2DB3F6527855}" destId="{D2914943-B1C0-2B42-9A1B-AEC476BEED15}" srcOrd="1" destOrd="0" presId="urn:microsoft.com/office/officeart/2005/8/layout/pyramid1"/>
    <dgm:cxn modelId="{943F52F2-7A4B-D849-96EA-736C1E8FBBDD}" type="presParOf" srcId="{68D50E3A-3728-42C2-A0E8-F5D49BF01320}" destId="{9D387C5C-DBAF-8247-BDB9-03087B1081AD}" srcOrd="1" destOrd="0" presId="urn:microsoft.com/office/officeart/2005/8/layout/pyramid1"/>
    <dgm:cxn modelId="{54ED895A-4C4B-9F42-84CD-01FC2E7E3705}" type="presParOf" srcId="{9D387C5C-DBAF-8247-BDB9-03087B1081AD}" destId="{C440C71B-8EF3-4642-8C7B-FB670F7CC371}" srcOrd="0" destOrd="0" presId="urn:microsoft.com/office/officeart/2005/8/layout/pyramid1"/>
    <dgm:cxn modelId="{F40AC85A-58A4-FF4C-B492-F666C7CFBABC}" type="presParOf" srcId="{9D387C5C-DBAF-8247-BDB9-03087B1081AD}" destId="{14D46B3C-E2CD-574C-9642-423B1026A022}" srcOrd="1" destOrd="0" presId="urn:microsoft.com/office/officeart/2005/8/layout/pyramid1"/>
    <dgm:cxn modelId="{DAD23F43-7091-F94D-A78A-D73E5E7883ED}" type="presParOf" srcId="{68D50E3A-3728-42C2-A0E8-F5D49BF01320}" destId="{54E9741A-7197-214F-8E3A-F026775818AD}" srcOrd="2" destOrd="0" presId="urn:microsoft.com/office/officeart/2005/8/layout/pyramid1"/>
    <dgm:cxn modelId="{6CF721F3-8E13-C24E-AE23-BC18145150AE}" type="presParOf" srcId="{54E9741A-7197-214F-8E3A-F026775818AD}" destId="{762D4D12-63B2-8645-A6BE-FF421A730925}" srcOrd="0" destOrd="0" presId="urn:microsoft.com/office/officeart/2005/8/layout/pyramid1"/>
    <dgm:cxn modelId="{60004842-C250-9A44-AB14-F6A293C814D7}" type="presParOf" srcId="{54E9741A-7197-214F-8E3A-F026775818AD}" destId="{D0602AF0-C363-5F41-8F94-EED82BF24966}" srcOrd="1" destOrd="0" presId="urn:microsoft.com/office/officeart/2005/8/layout/pyramid1"/>
    <dgm:cxn modelId="{EB133064-6083-5B48-B54F-741CA191E2D1}" type="presParOf" srcId="{68D50E3A-3728-42C2-A0E8-F5D49BF01320}" destId="{D979A977-FB0A-054F-B1EF-FD5F53483F7E}" srcOrd="3" destOrd="0" presId="urn:microsoft.com/office/officeart/2005/8/layout/pyramid1"/>
    <dgm:cxn modelId="{F14E0C9A-0781-9D40-AE8C-51A919945F00}" type="presParOf" srcId="{D979A977-FB0A-054F-B1EF-FD5F53483F7E}" destId="{C4A98266-18DF-774C-B60C-84D84FA50D1A}" srcOrd="0" destOrd="0" presId="urn:microsoft.com/office/officeart/2005/8/layout/pyramid1"/>
    <dgm:cxn modelId="{0DB24682-69A1-A54E-BC92-BEF2D1D8D3FE}" type="presParOf" srcId="{D979A977-FB0A-054F-B1EF-FD5F53483F7E}" destId="{66528D9F-FF26-B646-8E90-46B45B457DEB}" srcOrd="1" destOrd="0" presId="urn:microsoft.com/office/officeart/2005/8/layout/pyramid1"/>
    <dgm:cxn modelId="{519D72B1-D88F-9647-9D05-852A5DC44BD3}" type="presParOf" srcId="{68D50E3A-3728-42C2-A0E8-F5D49BF01320}" destId="{913841F8-92F4-2143-A7D0-6AD7C6D40576}" srcOrd="4" destOrd="0" presId="urn:microsoft.com/office/officeart/2005/8/layout/pyramid1"/>
    <dgm:cxn modelId="{9D2F3CF8-36FC-D64E-80CA-8324B1969B56}" type="presParOf" srcId="{913841F8-92F4-2143-A7D0-6AD7C6D40576}" destId="{08E1F5D2-0374-4D43-BAC7-3AAFF5E942C9}" srcOrd="0" destOrd="0" presId="urn:microsoft.com/office/officeart/2005/8/layout/pyramid1"/>
    <dgm:cxn modelId="{209694C0-6F93-C145-AEDE-C4564DBACF87}" type="presParOf" srcId="{913841F8-92F4-2143-A7D0-6AD7C6D40576}" destId="{D8F6D4DA-C356-6F4E-BCF6-AD5CE3339DE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1_3" csCatId="accent1" phldr="1"/>
      <dgm:spPr/>
    </dgm:pt>
    <dgm:pt modelId="{CCF0FC03-62EE-6441-8329-587ACCE96C47}">
      <dgm:prSet/>
      <dgm:spPr/>
      <dgm:t>
        <a:bodyPr/>
        <a:lstStyle/>
        <a:p>
          <a:r>
            <a:rPr lang="hu-HU" b="1" dirty="0"/>
            <a:t>Célok és célkitűzések</a:t>
          </a:r>
          <a:r>
            <a:rPr lang="hu-HU" dirty="0"/>
            <a:t>
Hogyan mérjük fel sikerünk fokát</a:t>
          </a:r>
        </a:p>
      </dgm:t>
    </dgm:pt>
    <dgm:pt modelId="{4CCC488C-1064-274B-90DC-A09D50C42A62}" type="parTrans" cxnId="{3AA9BE47-8BC4-4840-AEA9-340A90A8D73B}">
      <dgm:prSet/>
      <dgm:spPr/>
      <dgm:t>
        <a:bodyPr/>
        <a:lstStyle/>
        <a:p>
          <a:endParaRPr lang="hu-HU"/>
        </a:p>
      </dgm:t>
    </dgm:pt>
    <dgm:pt modelId="{373FBC5B-9C2E-B248-9788-2DE9014BF71A}" type="sibTrans" cxnId="{3AA9BE47-8BC4-4840-AEA9-340A90A8D73B}">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E75DFE66-8BA9-ED4B-B5FC-7DA82E039C6A}" type="pres">
      <dgm:prSet presAssocID="{CCF0FC03-62EE-6441-8329-587ACCE96C47}" presName="parTxOnly" presStyleLbl="node1" presStyleIdx="0" presStyleCnt="1" custLinFactNeighborY="10534">
        <dgm:presLayoutVars>
          <dgm:chMax val="0"/>
          <dgm:chPref val="0"/>
          <dgm:bulletEnabled val="1"/>
        </dgm:presLayoutVars>
      </dgm:prSet>
      <dgm:spPr/>
    </dgm:pt>
  </dgm:ptLst>
  <dgm:cxnLst>
    <dgm:cxn modelId="{3AA9BE47-8BC4-4840-AEA9-340A90A8D73B}" srcId="{6764ED26-0DD2-F748-93E0-CE22AECC2E24}" destId="{CCF0FC03-62EE-6441-8329-587ACCE96C47}" srcOrd="0" destOrd="0" parTransId="{4CCC488C-1064-274B-90DC-A09D50C42A62}" sibTransId="{373FBC5B-9C2E-B248-9788-2DE9014BF71A}"/>
    <dgm:cxn modelId="{87960ECF-8280-3E48-821D-29E56C1BF4A9}" type="presOf" srcId="{6764ED26-0DD2-F748-93E0-CE22AECC2E24}" destId="{CDBF3516-9028-FA41-B4A8-2574669AA95B}" srcOrd="0" destOrd="0" presId="urn:microsoft.com/office/officeart/2005/8/layout/chevron1"/>
    <dgm:cxn modelId="{4F7885D1-6387-5B41-BBE5-BB2FC63AD3A1}" type="presOf" srcId="{CCF0FC03-62EE-6441-8329-587ACCE96C47}" destId="{E75DFE66-8BA9-ED4B-B5FC-7DA82E039C6A}" srcOrd="0" destOrd="0" presId="urn:microsoft.com/office/officeart/2005/8/layout/chevron1"/>
    <dgm:cxn modelId="{21BDD833-D3A9-B948-877A-2A28844095F0}" type="presParOf" srcId="{CDBF3516-9028-FA41-B4A8-2574669AA95B}" destId="{E75DFE66-8BA9-ED4B-B5FC-7DA82E039C6A}"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1_3" csCatId="accent1" phldr="1"/>
      <dgm:spPr/>
    </dgm:pt>
    <dgm:pt modelId="{CCF0FC03-62EE-6441-8329-587ACCE96C47}">
      <dgm:prSet/>
      <dgm:spPr/>
      <dgm:t>
        <a:bodyPr/>
        <a:lstStyle/>
        <a:p>
          <a:r>
            <a:rPr lang="hu-HU" b="1" dirty="0"/>
            <a:t>Célok és célkitűzések</a:t>
          </a:r>
          <a:r>
            <a:rPr lang="hu-HU" dirty="0"/>
            <a:t>
Hogyan mérjük fel sikerünk fokát</a:t>
          </a:r>
        </a:p>
      </dgm:t>
    </dgm:pt>
    <dgm:pt modelId="{4CCC488C-1064-274B-90DC-A09D50C42A62}" type="parTrans" cxnId="{3AA9BE47-8BC4-4840-AEA9-340A90A8D73B}">
      <dgm:prSet/>
      <dgm:spPr/>
      <dgm:t>
        <a:bodyPr/>
        <a:lstStyle/>
        <a:p>
          <a:endParaRPr lang="hu-HU"/>
        </a:p>
      </dgm:t>
    </dgm:pt>
    <dgm:pt modelId="{373FBC5B-9C2E-B248-9788-2DE9014BF71A}" type="sibTrans" cxnId="{3AA9BE47-8BC4-4840-AEA9-340A90A8D73B}">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E75DFE66-8BA9-ED4B-B5FC-7DA82E039C6A}" type="pres">
      <dgm:prSet presAssocID="{CCF0FC03-62EE-6441-8329-587ACCE96C47}" presName="parTxOnly" presStyleLbl="node1" presStyleIdx="0" presStyleCnt="1">
        <dgm:presLayoutVars>
          <dgm:chMax val="0"/>
          <dgm:chPref val="0"/>
          <dgm:bulletEnabled val="1"/>
        </dgm:presLayoutVars>
      </dgm:prSet>
      <dgm:spPr/>
    </dgm:pt>
  </dgm:ptLst>
  <dgm:cxnLst>
    <dgm:cxn modelId="{3AA9BE47-8BC4-4840-AEA9-340A90A8D73B}" srcId="{6764ED26-0DD2-F748-93E0-CE22AECC2E24}" destId="{CCF0FC03-62EE-6441-8329-587ACCE96C47}" srcOrd="0" destOrd="0" parTransId="{4CCC488C-1064-274B-90DC-A09D50C42A62}" sibTransId="{373FBC5B-9C2E-B248-9788-2DE9014BF71A}"/>
    <dgm:cxn modelId="{87960ECF-8280-3E48-821D-29E56C1BF4A9}" type="presOf" srcId="{6764ED26-0DD2-F748-93E0-CE22AECC2E24}" destId="{CDBF3516-9028-FA41-B4A8-2574669AA95B}" srcOrd="0" destOrd="0" presId="urn:microsoft.com/office/officeart/2005/8/layout/chevron1"/>
    <dgm:cxn modelId="{4F7885D1-6387-5B41-BBE5-BB2FC63AD3A1}" type="presOf" srcId="{CCF0FC03-62EE-6441-8329-587ACCE96C47}" destId="{E75DFE66-8BA9-ED4B-B5FC-7DA82E039C6A}" srcOrd="0" destOrd="0" presId="urn:microsoft.com/office/officeart/2005/8/layout/chevron1"/>
    <dgm:cxn modelId="{21BDD833-D3A9-B948-877A-2A28844095F0}" type="presParOf" srcId="{CDBF3516-9028-FA41-B4A8-2574669AA95B}" destId="{E75DFE66-8BA9-ED4B-B5FC-7DA82E039C6A}"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BEBFC9-3045-574E-8DBB-4222137930B6}" type="doc">
      <dgm:prSet loTypeId="urn:microsoft.com/office/officeart/2005/8/layout/cycle2" loCatId="" qsTypeId="urn:microsoft.com/office/officeart/2005/8/quickstyle/simple1" qsCatId="simple" csTypeId="urn:microsoft.com/office/officeart/2005/8/colors/colorful5" csCatId="colorful" phldr="1"/>
      <dgm:spPr/>
      <dgm:t>
        <a:bodyPr/>
        <a:lstStyle/>
        <a:p>
          <a:endParaRPr lang="hu-HU"/>
        </a:p>
      </dgm:t>
    </dgm:pt>
    <dgm:pt modelId="{08D3D063-133F-E546-A6A6-F36ED705784D}">
      <dgm:prSet phldrT="[Szöveg]"/>
      <dgm:spPr/>
      <dgm:t>
        <a:bodyPr/>
        <a:lstStyle/>
        <a:p>
          <a:r>
            <a:rPr lang="hu-HU"/>
            <a:t>Kezdés</a:t>
          </a:r>
          <a:endParaRPr lang="hu-HU" dirty="0"/>
        </a:p>
      </dgm:t>
    </dgm:pt>
    <dgm:pt modelId="{B20ED8C3-3BCC-D64E-9252-A0B6AB2479BB}" type="parTrans" cxnId="{019795CA-294F-7843-B7BC-15A52649D170}">
      <dgm:prSet/>
      <dgm:spPr/>
      <dgm:t>
        <a:bodyPr/>
        <a:lstStyle/>
        <a:p>
          <a:endParaRPr lang="hu-HU"/>
        </a:p>
      </dgm:t>
    </dgm:pt>
    <dgm:pt modelId="{54816221-2EB0-0F4D-85B4-0BA8D4799381}" type="sibTrans" cxnId="{019795CA-294F-7843-B7BC-15A52649D170}">
      <dgm:prSet/>
      <dgm:spPr/>
      <dgm:t>
        <a:bodyPr/>
        <a:lstStyle/>
        <a:p>
          <a:endParaRPr lang="hu-HU"/>
        </a:p>
      </dgm:t>
    </dgm:pt>
    <dgm:pt modelId="{3B74A19F-ED17-4943-B3BE-30AFEE8E112C}">
      <dgm:prSet phldrT="[Szöveg]"/>
      <dgm:spPr/>
      <dgm:t>
        <a:bodyPr/>
        <a:lstStyle/>
        <a:p>
          <a:r>
            <a:rPr lang="hu-HU" dirty="0"/>
            <a:t>Környezeti elemzés</a:t>
          </a:r>
        </a:p>
      </dgm:t>
    </dgm:pt>
    <dgm:pt modelId="{1D6F430A-45A6-6F47-B2AD-A1847C6B09CE}" type="parTrans" cxnId="{4285C38E-6E0E-4D42-A96C-93D058471373}">
      <dgm:prSet/>
      <dgm:spPr/>
      <dgm:t>
        <a:bodyPr/>
        <a:lstStyle/>
        <a:p>
          <a:endParaRPr lang="hu-HU"/>
        </a:p>
      </dgm:t>
    </dgm:pt>
    <dgm:pt modelId="{1F7BFA84-78F4-EF46-97AE-A7B3D7F6997B}" type="sibTrans" cxnId="{4285C38E-6E0E-4D42-A96C-93D058471373}">
      <dgm:prSet/>
      <dgm:spPr/>
      <dgm:t>
        <a:bodyPr/>
        <a:lstStyle/>
        <a:p>
          <a:endParaRPr lang="hu-HU"/>
        </a:p>
      </dgm:t>
    </dgm:pt>
    <dgm:pt modelId="{AD7D4E54-D919-A04B-89B0-A32BB69674FA}">
      <dgm:prSet phldrT="[Szöveg]"/>
      <dgm:spPr/>
      <dgm:t>
        <a:bodyPr/>
        <a:lstStyle/>
        <a:p>
          <a:r>
            <a:rPr lang="hu-HU" dirty="0"/>
            <a:t>SWOT elemzés</a:t>
          </a:r>
        </a:p>
      </dgm:t>
    </dgm:pt>
    <dgm:pt modelId="{37C0448D-EC73-0844-99E6-4AAFA72CE808}" type="parTrans" cxnId="{6EFB8DC5-015A-7D4D-989E-1A24ACDE59C8}">
      <dgm:prSet/>
      <dgm:spPr/>
      <dgm:t>
        <a:bodyPr/>
        <a:lstStyle/>
        <a:p>
          <a:endParaRPr lang="hu-HU"/>
        </a:p>
      </dgm:t>
    </dgm:pt>
    <dgm:pt modelId="{11546DAC-A799-FB42-A06B-BED080017925}" type="sibTrans" cxnId="{6EFB8DC5-015A-7D4D-989E-1A24ACDE59C8}">
      <dgm:prSet/>
      <dgm:spPr/>
      <dgm:t>
        <a:bodyPr/>
        <a:lstStyle/>
        <a:p>
          <a:endParaRPr lang="hu-HU"/>
        </a:p>
      </dgm:t>
    </dgm:pt>
    <dgm:pt modelId="{DEC0B0A6-1B78-A240-B5F3-17060D1C6BC9}">
      <dgm:prSet phldrT="[Szöveg]"/>
      <dgm:spPr/>
      <dgm:t>
        <a:bodyPr/>
        <a:lstStyle/>
        <a:p>
          <a:r>
            <a:rPr lang="hu-HU" dirty="0"/>
            <a:t>Jövőkép, küldetés, stratégiai célok</a:t>
          </a:r>
        </a:p>
      </dgm:t>
    </dgm:pt>
    <dgm:pt modelId="{939C577B-31E6-BB4D-ADCB-7CE30FF46F27}" type="parTrans" cxnId="{51CA7DF6-E3A7-D046-90AA-82DE2B56A66E}">
      <dgm:prSet/>
      <dgm:spPr/>
      <dgm:t>
        <a:bodyPr/>
        <a:lstStyle/>
        <a:p>
          <a:endParaRPr lang="hu-HU"/>
        </a:p>
      </dgm:t>
    </dgm:pt>
    <dgm:pt modelId="{F0727FDE-4AB8-6642-96E3-81A0F12CCDBD}" type="sibTrans" cxnId="{51CA7DF6-E3A7-D046-90AA-82DE2B56A66E}">
      <dgm:prSet/>
      <dgm:spPr/>
      <dgm:t>
        <a:bodyPr/>
        <a:lstStyle/>
        <a:p>
          <a:endParaRPr lang="hu-HU"/>
        </a:p>
      </dgm:t>
    </dgm:pt>
    <dgm:pt modelId="{0FF49F3C-9EB1-CC4D-86A9-73281ADCE20A}">
      <dgm:prSet/>
      <dgm:spPr/>
      <dgm:t>
        <a:bodyPr/>
        <a:lstStyle/>
        <a:p>
          <a:r>
            <a:rPr lang="hu-HU" dirty="0"/>
            <a:t>Megvalósítás és összehangolás</a:t>
          </a:r>
        </a:p>
      </dgm:t>
    </dgm:pt>
    <dgm:pt modelId="{82F27498-CD4F-4944-AD27-0A7E196C45CD}" type="parTrans" cxnId="{C82A9948-BDD4-D047-87A6-AB68FD73A244}">
      <dgm:prSet/>
      <dgm:spPr/>
      <dgm:t>
        <a:bodyPr/>
        <a:lstStyle/>
        <a:p>
          <a:endParaRPr lang="hu-HU"/>
        </a:p>
      </dgm:t>
    </dgm:pt>
    <dgm:pt modelId="{045CDAE7-9DF0-A94F-B794-0A8817324224}" type="sibTrans" cxnId="{C82A9948-BDD4-D047-87A6-AB68FD73A244}">
      <dgm:prSet/>
      <dgm:spPr/>
      <dgm:t>
        <a:bodyPr/>
        <a:lstStyle/>
        <a:p>
          <a:endParaRPr lang="hu-HU"/>
        </a:p>
      </dgm:t>
    </dgm:pt>
    <dgm:pt modelId="{224A2221-1066-3C41-96EE-20FDFA89F64B}">
      <dgm:prSet/>
      <dgm:spPr/>
      <dgm:t>
        <a:bodyPr/>
        <a:lstStyle/>
        <a:p>
          <a:r>
            <a:rPr lang="hu-HU"/>
            <a:t>Célok, feladatok, mérőszámok</a:t>
          </a:r>
        </a:p>
      </dgm:t>
    </dgm:pt>
    <dgm:pt modelId="{A7E80138-8D2F-BC4C-8F8E-D6EBB25C0E6C}" type="parTrans" cxnId="{DF9F0A9E-4A1D-BB49-B448-900964C1D1F4}">
      <dgm:prSet/>
      <dgm:spPr/>
      <dgm:t>
        <a:bodyPr/>
        <a:lstStyle/>
        <a:p>
          <a:endParaRPr lang="hu-HU"/>
        </a:p>
      </dgm:t>
    </dgm:pt>
    <dgm:pt modelId="{1D646516-71AD-CD49-8AA6-E3EDF8D70187}" type="sibTrans" cxnId="{DF9F0A9E-4A1D-BB49-B448-900964C1D1F4}">
      <dgm:prSet/>
      <dgm:spPr/>
      <dgm:t>
        <a:bodyPr/>
        <a:lstStyle/>
        <a:p>
          <a:endParaRPr lang="hu-HU"/>
        </a:p>
      </dgm:t>
    </dgm:pt>
    <dgm:pt modelId="{B5E64202-C24E-3E47-9D01-7A717B96E05E}" type="pres">
      <dgm:prSet presAssocID="{7DBEBFC9-3045-574E-8DBB-4222137930B6}" presName="cycle" presStyleCnt="0">
        <dgm:presLayoutVars>
          <dgm:dir/>
          <dgm:resizeHandles val="exact"/>
        </dgm:presLayoutVars>
      </dgm:prSet>
      <dgm:spPr/>
    </dgm:pt>
    <dgm:pt modelId="{8F891374-F1A0-1B4E-97ED-BD496243A4C1}" type="pres">
      <dgm:prSet presAssocID="{08D3D063-133F-E546-A6A6-F36ED705784D}" presName="node" presStyleLbl="node1" presStyleIdx="0" presStyleCnt="6">
        <dgm:presLayoutVars>
          <dgm:bulletEnabled val="1"/>
        </dgm:presLayoutVars>
      </dgm:prSet>
      <dgm:spPr/>
    </dgm:pt>
    <dgm:pt modelId="{5D010B80-84D5-4648-A19F-7ED323887255}" type="pres">
      <dgm:prSet presAssocID="{54816221-2EB0-0F4D-85B4-0BA8D4799381}" presName="sibTrans" presStyleLbl="sibTrans2D1" presStyleIdx="0" presStyleCnt="6"/>
      <dgm:spPr/>
    </dgm:pt>
    <dgm:pt modelId="{F32FD1BE-8CBB-5945-95B5-B7DC80544DAC}" type="pres">
      <dgm:prSet presAssocID="{54816221-2EB0-0F4D-85B4-0BA8D4799381}" presName="connectorText" presStyleLbl="sibTrans2D1" presStyleIdx="0" presStyleCnt="6"/>
      <dgm:spPr/>
    </dgm:pt>
    <dgm:pt modelId="{D6AC91C9-202E-0144-8991-C8940A53B14B}" type="pres">
      <dgm:prSet presAssocID="{3B74A19F-ED17-4943-B3BE-30AFEE8E112C}" presName="node" presStyleLbl="node1" presStyleIdx="1" presStyleCnt="6">
        <dgm:presLayoutVars>
          <dgm:bulletEnabled val="1"/>
        </dgm:presLayoutVars>
      </dgm:prSet>
      <dgm:spPr/>
    </dgm:pt>
    <dgm:pt modelId="{4A596329-9D02-244C-BC84-A0FC1FDDBDF5}" type="pres">
      <dgm:prSet presAssocID="{1F7BFA84-78F4-EF46-97AE-A7B3D7F6997B}" presName="sibTrans" presStyleLbl="sibTrans2D1" presStyleIdx="1" presStyleCnt="6"/>
      <dgm:spPr/>
    </dgm:pt>
    <dgm:pt modelId="{82D2AF4C-8746-DD46-9DF3-AE9401921288}" type="pres">
      <dgm:prSet presAssocID="{1F7BFA84-78F4-EF46-97AE-A7B3D7F6997B}" presName="connectorText" presStyleLbl="sibTrans2D1" presStyleIdx="1" presStyleCnt="6"/>
      <dgm:spPr/>
    </dgm:pt>
    <dgm:pt modelId="{53CD1734-E572-BC4D-9188-02B3E4C0BC6A}" type="pres">
      <dgm:prSet presAssocID="{AD7D4E54-D919-A04B-89B0-A32BB69674FA}" presName="node" presStyleLbl="node1" presStyleIdx="2" presStyleCnt="6">
        <dgm:presLayoutVars>
          <dgm:bulletEnabled val="1"/>
        </dgm:presLayoutVars>
      </dgm:prSet>
      <dgm:spPr/>
    </dgm:pt>
    <dgm:pt modelId="{4CA34418-4C4F-6143-B47E-212E544976BD}" type="pres">
      <dgm:prSet presAssocID="{11546DAC-A799-FB42-A06B-BED080017925}" presName="sibTrans" presStyleLbl="sibTrans2D1" presStyleIdx="2" presStyleCnt="6"/>
      <dgm:spPr/>
    </dgm:pt>
    <dgm:pt modelId="{4A275E6A-EBD0-5945-B43E-4E77F3250185}" type="pres">
      <dgm:prSet presAssocID="{11546DAC-A799-FB42-A06B-BED080017925}" presName="connectorText" presStyleLbl="sibTrans2D1" presStyleIdx="2" presStyleCnt="6"/>
      <dgm:spPr/>
    </dgm:pt>
    <dgm:pt modelId="{43415455-DE70-4049-BD72-90AB14B01B3C}" type="pres">
      <dgm:prSet presAssocID="{DEC0B0A6-1B78-A240-B5F3-17060D1C6BC9}" presName="node" presStyleLbl="node1" presStyleIdx="3" presStyleCnt="6">
        <dgm:presLayoutVars>
          <dgm:bulletEnabled val="1"/>
        </dgm:presLayoutVars>
      </dgm:prSet>
      <dgm:spPr/>
    </dgm:pt>
    <dgm:pt modelId="{74839A82-AEA5-D843-8F2C-47BB3A8CF91E}" type="pres">
      <dgm:prSet presAssocID="{F0727FDE-4AB8-6642-96E3-81A0F12CCDBD}" presName="sibTrans" presStyleLbl="sibTrans2D1" presStyleIdx="3" presStyleCnt="6"/>
      <dgm:spPr/>
    </dgm:pt>
    <dgm:pt modelId="{C88EA808-E737-1349-8192-943C34367FB7}" type="pres">
      <dgm:prSet presAssocID="{F0727FDE-4AB8-6642-96E3-81A0F12CCDBD}" presName="connectorText" presStyleLbl="sibTrans2D1" presStyleIdx="3" presStyleCnt="6"/>
      <dgm:spPr/>
    </dgm:pt>
    <dgm:pt modelId="{114D4943-E50F-0448-8134-91255673AD0B}" type="pres">
      <dgm:prSet presAssocID="{224A2221-1066-3C41-96EE-20FDFA89F64B}" presName="node" presStyleLbl="node1" presStyleIdx="4" presStyleCnt="6">
        <dgm:presLayoutVars>
          <dgm:bulletEnabled val="1"/>
        </dgm:presLayoutVars>
      </dgm:prSet>
      <dgm:spPr/>
    </dgm:pt>
    <dgm:pt modelId="{3EBAC48D-96F8-5C41-818A-4F02E3B4C0D1}" type="pres">
      <dgm:prSet presAssocID="{1D646516-71AD-CD49-8AA6-E3EDF8D70187}" presName="sibTrans" presStyleLbl="sibTrans2D1" presStyleIdx="4" presStyleCnt="6"/>
      <dgm:spPr/>
    </dgm:pt>
    <dgm:pt modelId="{0B3C4524-B880-9540-9CC9-742CEDF915F6}" type="pres">
      <dgm:prSet presAssocID="{1D646516-71AD-CD49-8AA6-E3EDF8D70187}" presName="connectorText" presStyleLbl="sibTrans2D1" presStyleIdx="4" presStyleCnt="6"/>
      <dgm:spPr/>
    </dgm:pt>
    <dgm:pt modelId="{EA9DC510-0965-2843-B4FE-DB00D22B01BC}" type="pres">
      <dgm:prSet presAssocID="{0FF49F3C-9EB1-CC4D-86A9-73281ADCE20A}" presName="node" presStyleLbl="node1" presStyleIdx="5" presStyleCnt="6">
        <dgm:presLayoutVars>
          <dgm:bulletEnabled val="1"/>
        </dgm:presLayoutVars>
      </dgm:prSet>
      <dgm:spPr/>
    </dgm:pt>
    <dgm:pt modelId="{0752AA45-CF7D-5843-BFD9-B1CA0DE06B5F}" type="pres">
      <dgm:prSet presAssocID="{045CDAE7-9DF0-A94F-B794-0A8817324224}" presName="sibTrans" presStyleLbl="sibTrans2D1" presStyleIdx="5" presStyleCnt="6"/>
      <dgm:spPr/>
    </dgm:pt>
    <dgm:pt modelId="{5F93F84D-B470-9E42-91EE-770B57CBD16D}" type="pres">
      <dgm:prSet presAssocID="{045CDAE7-9DF0-A94F-B794-0A8817324224}" presName="connectorText" presStyleLbl="sibTrans2D1" presStyleIdx="5" presStyleCnt="6"/>
      <dgm:spPr/>
    </dgm:pt>
  </dgm:ptLst>
  <dgm:cxnLst>
    <dgm:cxn modelId="{1FE5FC01-3B4B-1748-ADB2-D6CFE54616ED}" type="presOf" srcId="{1F7BFA84-78F4-EF46-97AE-A7B3D7F6997B}" destId="{82D2AF4C-8746-DD46-9DF3-AE9401921288}" srcOrd="1" destOrd="0" presId="urn:microsoft.com/office/officeart/2005/8/layout/cycle2"/>
    <dgm:cxn modelId="{2676C811-263A-8449-98A1-9BE0BC393605}" type="presOf" srcId="{54816221-2EB0-0F4D-85B4-0BA8D4799381}" destId="{5D010B80-84D5-4648-A19F-7ED323887255}" srcOrd="0" destOrd="0" presId="urn:microsoft.com/office/officeart/2005/8/layout/cycle2"/>
    <dgm:cxn modelId="{D40E0812-D4D2-4545-8DFF-9E87330AC8D6}" type="presOf" srcId="{224A2221-1066-3C41-96EE-20FDFA89F64B}" destId="{114D4943-E50F-0448-8134-91255673AD0B}" srcOrd="0" destOrd="0" presId="urn:microsoft.com/office/officeart/2005/8/layout/cycle2"/>
    <dgm:cxn modelId="{59F62F18-5CD6-BB44-96F2-E271687D689B}" type="presOf" srcId="{AD7D4E54-D919-A04B-89B0-A32BB69674FA}" destId="{53CD1734-E572-BC4D-9188-02B3E4C0BC6A}" srcOrd="0" destOrd="0" presId="urn:microsoft.com/office/officeart/2005/8/layout/cycle2"/>
    <dgm:cxn modelId="{E8A16B23-9830-D243-B752-FA84338FCCEB}" type="presOf" srcId="{11546DAC-A799-FB42-A06B-BED080017925}" destId="{4CA34418-4C4F-6143-B47E-212E544976BD}" srcOrd="0" destOrd="0" presId="urn:microsoft.com/office/officeart/2005/8/layout/cycle2"/>
    <dgm:cxn modelId="{7305CB2D-203C-EB44-891B-D1A6BDF1B5FE}" type="presOf" srcId="{11546DAC-A799-FB42-A06B-BED080017925}" destId="{4A275E6A-EBD0-5945-B43E-4E77F3250185}" srcOrd="1" destOrd="0" presId="urn:microsoft.com/office/officeart/2005/8/layout/cycle2"/>
    <dgm:cxn modelId="{A4AD1A30-E326-7A44-8809-7377F0DD6C9B}" type="presOf" srcId="{1F7BFA84-78F4-EF46-97AE-A7B3D7F6997B}" destId="{4A596329-9D02-244C-BC84-A0FC1FDDBDF5}" srcOrd="0" destOrd="0" presId="urn:microsoft.com/office/officeart/2005/8/layout/cycle2"/>
    <dgm:cxn modelId="{C82A9948-BDD4-D047-87A6-AB68FD73A244}" srcId="{7DBEBFC9-3045-574E-8DBB-4222137930B6}" destId="{0FF49F3C-9EB1-CC4D-86A9-73281ADCE20A}" srcOrd="5" destOrd="0" parTransId="{82F27498-CD4F-4944-AD27-0A7E196C45CD}" sibTransId="{045CDAE7-9DF0-A94F-B794-0A8817324224}"/>
    <dgm:cxn modelId="{A051DC63-BBEF-8D40-AE43-B159C20A5807}" type="presOf" srcId="{54816221-2EB0-0F4D-85B4-0BA8D4799381}" destId="{F32FD1BE-8CBB-5945-95B5-B7DC80544DAC}" srcOrd="1" destOrd="0" presId="urn:microsoft.com/office/officeart/2005/8/layout/cycle2"/>
    <dgm:cxn modelId="{CAC4B373-94C7-DA4C-AEFE-1626AF73B638}" type="presOf" srcId="{0FF49F3C-9EB1-CC4D-86A9-73281ADCE20A}" destId="{EA9DC510-0965-2843-B4FE-DB00D22B01BC}" srcOrd="0" destOrd="0" presId="urn:microsoft.com/office/officeart/2005/8/layout/cycle2"/>
    <dgm:cxn modelId="{4285C38E-6E0E-4D42-A96C-93D058471373}" srcId="{7DBEBFC9-3045-574E-8DBB-4222137930B6}" destId="{3B74A19F-ED17-4943-B3BE-30AFEE8E112C}" srcOrd="1" destOrd="0" parTransId="{1D6F430A-45A6-6F47-B2AD-A1847C6B09CE}" sibTransId="{1F7BFA84-78F4-EF46-97AE-A7B3D7F6997B}"/>
    <dgm:cxn modelId="{DF9F0A9E-4A1D-BB49-B448-900964C1D1F4}" srcId="{7DBEBFC9-3045-574E-8DBB-4222137930B6}" destId="{224A2221-1066-3C41-96EE-20FDFA89F64B}" srcOrd="4" destOrd="0" parTransId="{A7E80138-8D2F-BC4C-8F8E-D6EBB25C0E6C}" sibTransId="{1D646516-71AD-CD49-8AA6-E3EDF8D70187}"/>
    <dgm:cxn modelId="{B8569CAE-CF67-ED40-AF3A-14D4A398F271}" type="presOf" srcId="{1D646516-71AD-CD49-8AA6-E3EDF8D70187}" destId="{3EBAC48D-96F8-5C41-818A-4F02E3B4C0D1}" srcOrd="0" destOrd="0" presId="urn:microsoft.com/office/officeart/2005/8/layout/cycle2"/>
    <dgm:cxn modelId="{EAB27EB5-C8A8-CB47-9DCD-FFF409D3C059}" type="presOf" srcId="{7DBEBFC9-3045-574E-8DBB-4222137930B6}" destId="{B5E64202-C24E-3E47-9D01-7A717B96E05E}" srcOrd="0" destOrd="0" presId="urn:microsoft.com/office/officeart/2005/8/layout/cycle2"/>
    <dgm:cxn modelId="{3437FAB5-23A7-574C-929A-C19B6715D132}" type="presOf" srcId="{F0727FDE-4AB8-6642-96E3-81A0F12CCDBD}" destId="{74839A82-AEA5-D843-8F2C-47BB3A8CF91E}" srcOrd="0" destOrd="0" presId="urn:microsoft.com/office/officeart/2005/8/layout/cycle2"/>
    <dgm:cxn modelId="{AA30CEBB-8A73-164A-9C06-594F09033DF8}" type="presOf" srcId="{045CDAE7-9DF0-A94F-B794-0A8817324224}" destId="{5F93F84D-B470-9E42-91EE-770B57CBD16D}" srcOrd="1" destOrd="0" presId="urn:microsoft.com/office/officeart/2005/8/layout/cycle2"/>
    <dgm:cxn modelId="{FF7D03BE-AC52-E243-9333-D485095B852E}" type="presOf" srcId="{F0727FDE-4AB8-6642-96E3-81A0F12CCDBD}" destId="{C88EA808-E737-1349-8192-943C34367FB7}" srcOrd="1" destOrd="0" presId="urn:microsoft.com/office/officeart/2005/8/layout/cycle2"/>
    <dgm:cxn modelId="{6EFB8DC5-015A-7D4D-989E-1A24ACDE59C8}" srcId="{7DBEBFC9-3045-574E-8DBB-4222137930B6}" destId="{AD7D4E54-D919-A04B-89B0-A32BB69674FA}" srcOrd="2" destOrd="0" parTransId="{37C0448D-EC73-0844-99E6-4AAFA72CE808}" sibTransId="{11546DAC-A799-FB42-A06B-BED080017925}"/>
    <dgm:cxn modelId="{019795CA-294F-7843-B7BC-15A52649D170}" srcId="{7DBEBFC9-3045-574E-8DBB-4222137930B6}" destId="{08D3D063-133F-E546-A6A6-F36ED705784D}" srcOrd="0" destOrd="0" parTransId="{B20ED8C3-3BCC-D64E-9252-A0B6AB2479BB}" sibTransId="{54816221-2EB0-0F4D-85B4-0BA8D4799381}"/>
    <dgm:cxn modelId="{865633D5-452C-CA4A-9C1D-B2793AA289AC}" type="presOf" srcId="{3B74A19F-ED17-4943-B3BE-30AFEE8E112C}" destId="{D6AC91C9-202E-0144-8991-C8940A53B14B}" srcOrd="0" destOrd="0" presId="urn:microsoft.com/office/officeart/2005/8/layout/cycle2"/>
    <dgm:cxn modelId="{43AF81E6-2F06-D048-8150-0E985388868D}" type="presOf" srcId="{DEC0B0A6-1B78-A240-B5F3-17060D1C6BC9}" destId="{43415455-DE70-4049-BD72-90AB14B01B3C}" srcOrd="0" destOrd="0" presId="urn:microsoft.com/office/officeart/2005/8/layout/cycle2"/>
    <dgm:cxn modelId="{C0E70CE9-64D2-6F4D-AF08-96E851B76DF8}" type="presOf" srcId="{045CDAE7-9DF0-A94F-B794-0A8817324224}" destId="{0752AA45-CF7D-5843-BFD9-B1CA0DE06B5F}" srcOrd="0" destOrd="0" presId="urn:microsoft.com/office/officeart/2005/8/layout/cycle2"/>
    <dgm:cxn modelId="{73B5B6EB-7BD2-1046-B65E-2874860E3185}" type="presOf" srcId="{08D3D063-133F-E546-A6A6-F36ED705784D}" destId="{8F891374-F1A0-1B4E-97ED-BD496243A4C1}" srcOrd="0" destOrd="0" presId="urn:microsoft.com/office/officeart/2005/8/layout/cycle2"/>
    <dgm:cxn modelId="{51CA7DF6-E3A7-D046-90AA-82DE2B56A66E}" srcId="{7DBEBFC9-3045-574E-8DBB-4222137930B6}" destId="{DEC0B0A6-1B78-A240-B5F3-17060D1C6BC9}" srcOrd="3" destOrd="0" parTransId="{939C577B-31E6-BB4D-ADCB-7CE30FF46F27}" sibTransId="{F0727FDE-4AB8-6642-96E3-81A0F12CCDBD}"/>
    <dgm:cxn modelId="{AD7681FC-D143-3649-80AE-7D4194AE4CD1}" type="presOf" srcId="{1D646516-71AD-CD49-8AA6-E3EDF8D70187}" destId="{0B3C4524-B880-9540-9CC9-742CEDF915F6}" srcOrd="1" destOrd="0" presId="urn:microsoft.com/office/officeart/2005/8/layout/cycle2"/>
    <dgm:cxn modelId="{5EB358D4-61A0-E148-8385-71AC759564B7}" type="presParOf" srcId="{B5E64202-C24E-3E47-9D01-7A717B96E05E}" destId="{8F891374-F1A0-1B4E-97ED-BD496243A4C1}" srcOrd="0" destOrd="0" presId="urn:microsoft.com/office/officeart/2005/8/layout/cycle2"/>
    <dgm:cxn modelId="{95DCF8C4-E2A5-7F46-9774-D0F6BEA359D4}" type="presParOf" srcId="{B5E64202-C24E-3E47-9D01-7A717B96E05E}" destId="{5D010B80-84D5-4648-A19F-7ED323887255}" srcOrd="1" destOrd="0" presId="urn:microsoft.com/office/officeart/2005/8/layout/cycle2"/>
    <dgm:cxn modelId="{3DFDA775-5C3A-0049-BD4F-CE41F0FFC44F}" type="presParOf" srcId="{5D010B80-84D5-4648-A19F-7ED323887255}" destId="{F32FD1BE-8CBB-5945-95B5-B7DC80544DAC}" srcOrd="0" destOrd="0" presId="urn:microsoft.com/office/officeart/2005/8/layout/cycle2"/>
    <dgm:cxn modelId="{AE4F380A-1049-D942-9D9D-BC8A42D0DD2F}" type="presParOf" srcId="{B5E64202-C24E-3E47-9D01-7A717B96E05E}" destId="{D6AC91C9-202E-0144-8991-C8940A53B14B}" srcOrd="2" destOrd="0" presId="urn:microsoft.com/office/officeart/2005/8/layout/cycle2"/>
    <dgm:cxn modelId="{FC1B8A62-3961-5C4E-A002-B23B7AB5BE5A}" type="presParOf" srcId="{B5E64202-C24E-3E47-9D01-7A717B96E05E}" destId="{4A596329-9D02-244C-BC84-A0FC1FDDBDF5}" srcOrd="3" destOrd="0" presId="urn:microsoft.com/office/officeart/2005/8/layout/cycle2"/>
    <dgm:cxn modelId="{E89B9CEE-8C3D-F241-BF39-352D6D11C950}" type="presParOf" srcId="{4A596329-9D02-244C-BC84-A0FC1FDDBDF5}" destId="{82D2AF4C-8746-DD46-9DF3-AE9401921288}" srcOrd="0" destOrd="0" presId="urn:microsoft.com/office/officeart/2005/8/layout/cycle2"/>
    <dgm:cxn modelId="{75C13B63-ED1E-ED41-903D-46A0BE7A3EF3}" type="presParOf" srcId="{B5E64202-C24E-3E47-9D01-7A717B96E05E}" destId="{53CD1734-E572-BC4D-9188-02B3E4C0BC6A}" srcOrd="4" destOrd="0" presId="urn:microsoft.com/office/officeart/2005/8/layout/cycle2"/>
    <dgm:cxn modelId="{00A84039-6FEF-9A46-A975-A94007D71328}" type="presParOf" srcId="{B5E64202-C24E-3E47-9D01-7A717B96E05E}" destId="{4CA34418-4C4F-6143-B47E-212E544976BD}" srcOrd="5" destOrd="0" presId="urn:microsoft.com/office/officeart/2005/8/layout/cycle2"/>
    <dgm:cxn modelId="{FF60DDA3-4FC6-3248-8D54-0DCEE0815FCD}" type="presParOf" srcId="{4CA34418-4C4F-6143-B47E-212E544976BD}" destId="{4A275E6A-EBD0-5945-B43E-4E77F3250185}" srcOrd="0" destOrd="0" presId="urn:microsoft.com/office/officeart/2005/8/layout/cycle2"/>
    <dgm:cxn modelId="{3FD26A7C-69A7-E44C-AB78-33F72349A7D3}" type="presParOf" srcId="{B5E64202-C24E-3E47-9D01-7A717B96E05E}" destId="{43415455-DE70-4049-BD72-90AB14B01B3C}" srcOrd="6" destOrd="0" presId="urn:microsoft.com/office/officeart/2005/8/layout/cycle2"/>
    <dgm:cxn modelId="{333A9DA7-BD4B-2943-A3DA-7E3958DC0031}" type="presParOf" srcId="{B5E64202-C24E-3E47-9D01-7A717B96E05E}" destId="{74839A82-AEA5-D843-8F2C-47BB3A8CF91E}" srcOrd="7" destOrd="0" presId="urn:microsoft.com/office/officeart/2005/8/layout/cycle2"/>
    <dgm:cxn modelId="{DBA86DE0-798A-4247-91C0-1B1FCB857BA6}" type="presParOf" srcId="{74839A82-AEA5-D843-8F2C-47BB3A8CF91E}" destId="{C88EA808-E737-1349-8192-943C34367FB7}" srcOrd="0" destOrd="0" presId="urn:microsoft.com/office/officeart/2005/8/layout/cycle2"/>
    <dgm:cxn modelId="{F195FE5D-BCFE-8B4C-9A46-024082DDD490}" type="presParOf" srcId="{B5E64202-C24E-3E47-9D01-7A717B96E05E}" destId="{114D4943-E50F-0448-8134-91255673AD0B}" srcOrd="8" destOrd="0" presId="urn:microsoft.com/office/officeart/2005/8/layout/cycle2"/>
    <dgm:cxn modelId="{4DEEF8A4-A6E9-5840-B0B7-A768C5790598}" type="presParOf" srcId="{B5E64202-C24E-3E47-9D01-7A717B96E05E}" destId="{3EBAC48D-96F8-5C41-818A-4F02E3B4C0D1}" srcOrd="9" destOrd="0" presId="urn:microsoft.com/office/officeart/2005/8/layout/cycle2"/>
    <dgm:cxn modelId="{D3959E92-7687-CA4F-823A-B7A11FFF4210}" type="presParOf" srcId="{3EBAC48D-96F8-5C41-818A-4F02E3B4C0D1}" destId="{0B3C4524-B880-9540-9CC9-742CEDF915F6}" srcOrd="0" destOrd="0" presId="urn:microsoft.com/office/officeart/2005/8/layout/cycle2"/>
    <dgm:cxn modelId="{13EF35E7-D3AC-2F48-A888-917ED185009D}" type="presParOf" srcId="{B5E64202-C24E-3E47-9D01-7A717B96E05E}" destId="{EA9DC510-0965-2843-B4FE-DB00D22B01BC}" srcOrd="10" destOrd="0" presId="urn:microsoft.com/office/officeart/2005/8/layout/cycle2"/>
    <dgm:cxn modelId="{3800C4ED-D337-4A46-AAFE-B23E7306F20D}" type="presParOf" srcId="{B5E64202-C24E-3E47-9D01-7A717B96E05E}" destId="{0752AA45-CF7D-5843-BFD9-B1CA0DE06B5F}" srcOrd="11" destOrd="0" presId="urn:microsoft.com/office/officeart/2005/8/layout/cycle2"/>
    <dgm:cxn modelId="{F1F09893-3922-284F-99B4-E15A7DB944EC}" type="presParOf" srcId="{0752AA45-CF7D-5843-BFD9-B1CA0DE06B5F}" destId="{5F93F84D-B470-9E42-91EE-770B57CBD16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BEBFC9-3045-574E-8DBB-4222137930B6}" type="doc">
      <dgm:prSet loTypeId="urn:microsoft.com/office/officeart/2005/8/layout/cycle2" loCatId="" qsTypeId="urn:microsoft.com/office/officeart/2005/8/quickstyle/simple1" qsCatId="simple" csTypeId="urn:microsoft.com/office/officeart/2005/8/colors/colorful5" csCatId="colorful" phldr="1"/>
      <dgm:spPr/>
      <dgm:t>
        <a:bodyPr/>
        <a:lstStyle/>
        <a:p>
          <a:endParaRPr lang="hu-HU"/>
        </a:p>
      </dgm:t>
    </dgm:pt>
    <dgm:pt modelId="{08D3D063-133F-E546-A6A6-F36ED705784D}">
      <dgm:prSet phldrT="[Szöveg]"/>
      <dgm:spPr/>
      <dgm:t>
        <a:bodyPr/>
        <a:lstStyle/>
        <a:p>
          <a:r>
            <a:rPr lang="hu-HU"/>
            <a:t>Kezdés</a:t>
          </a:r>
          <a:endParaRPr lang="hu-HU" dirty="0"/>
        </a:p>
      </dgm:t>
    </dgm:pt>
    <dgm:pt modelId="{B20ED8C3-3BCC-D64E-9252-A0B6AB2479BB}" type="parTrans" cxnId="{019795CA-294F-7843-B7BC-15A52649D170}">
      <dgm:prSet/>
      <dgm:spPr/>
      <dgm:t>
        <a:bodyPr/>
        <a:lstStyle/>
        <a:p>
          <a:endParaRPr lang="hu-HU"/>
        </a:p>
      </dgm:t>
    </dgm:pt>
    <dgm:pt modelId="{54816221-2EB0-0F4D-85B4-0BA8D4799381}" type="sibTrans" cxnId="{019795CA-294F-7843-B7BC-15A52649D170}">
      <dgm:prSet/>
      <dgm:spPr/>
      <dgm:t>
        <a:bodyPr/>
        <a:lstStyle/>
        <a:p>
          <a:endParaRPr lang="hu-HU"/>
        </a:p>
      </dgm:t>
    </dgm:pt>
    <dgm:pt modelId="{3B74A19F-ED17-4943-B3BE-30AFEE8E112C}">
      <dgm:prSet phldrT="[Szöveg]"/>
      <dgm:spPr/>
      <dgm:t>
        <a:bodyPr/>
        <a:lstStyle/>
        <a:p>
          <a:r>
            <a:rPr lang="hu-HU" dirty="0"/>
            <a:t>Környezeti elemzés</a:t>
          </a:r>
        </a:p>
      </dgm:t>
    </dgm:pt>
    <dgm:pt modelId="{1D6F430A-45A6-6F47-B2AD-A1847C6B09CE}" type="parTrans" cxnId="{4285C38E-6E0E-4D42-A96C-93D058471373}">
      <dgm:prSet/>
      <dgm:spPr/>
      <dgm:t>
        <a:bodyPr/>
        <a:lstStyle/>
        <a:p>
          <a:endParaRPr lang="hu-HU"/>
        </a:p>
      </dgm:t>
    </dgm:pt>
    <dgm:pt modelId="{1F7BFA84-78F4-EF46-97AE-A7B3D7F6997B}" type="sibTrans" cxnId="{4285C38E-6E0E-4D42-A96C-93D058471373}">
      <dgm:prSet/>
      <dgm:spPr/>
      <dgm:t>
        <a:bodyPr/>
        <a:lstStyle/>
        <a:p>
          <a:endParaRPr lang="hu-HU"/>
        </a:p>
      </dgm:t>
    </dgm:pt>
    <dgm:pt modelId="{AD7D4E54-D919-A04B-89B0-A32BB69674FA}">
      <dgm:prSet phldrT="[Szöveg]"/>
      <dgm:spPr/>
      <dgm:t>
        <a:bodyPr/>
        <a:lstStyle/>
        <a:p>
          <a:r>
            <a:rPr lang="hu-HU" dirty="0"/>
            <a:t>SWOT elemzés</a:t>
          </a:r>
        </a:p>
      </dgm:t>
    </dgm:pt>
    <dgm:pt modelId="{37C0448D-EC73-0844-99E6-4AAFA72CE808}" type="parTrans" cxnId="{6EFB8DC5-015A-7D4D-989E-1A24ACDE59C8}">
      <dgm:prSet/>
      <dgm:spPr/>
      <dgm:t>
        <a:bodyPr/>
        <a:lstStyle/>
        <a:p>
          <a:endParaRPr lang="hu-HU"/>
        </a:p>
      </dgm:t>
    </dgm:pt>
    <dgm:pt modelId="{11546DAC-A799-FB42-A06B-BED080017925}" type="sibTrans" cxnId="{6EFB8DC5-015A-7D4D-989E-1A24ACDE59C8}">
      <dgm:prSet/>
      <dgm:spPr/>
      <dgm:t>
        <a:bodyPr/>
        <a:lstStyle/>
        <a:p>
          <a:endParaRPr lang="hu-HU"/>
        </a:p>
      </dgm:t>
    </dgm:pt>
    <dgm:pt modelId="{DEC0B0A6-1B78-A240-B5F3-17060D1C6BC9}">
      <dgm:prSet phldrT="[Szöveg]"/>
      <dgm:spPr/>
      <dgm:t>
        <a:bodyPr/>
        <a:lstStyle/>
        <a:p>
          <a:r>
            <a:rPr lang="hu-HU" dirty="0"/>
            <a:t>Jövőkép, küldetés, stratégiai célok</a:t>
          </a:r>
        </a:p>
      </dgm:t>
    </dgm:pt>
    <dgm:pt modelId="{939C577B-31E6-BB4D-ADCB-7CE30FF46F27}" type="parTrans" cxnId="{51CA7DF6-E3A7-D046-90AA-82DE2B56A66E}">
      <dgm:prSet/>
      <dgm:spPr/>
      <dgm:t>
        <a:bodyPr/>
        <a:lstStyle/>
        <a:p>
          <a:endParaRPr lang="hu-HU"/>
        </a:p>
      </dgm:t>
    </dgm:pt>
    <dgm:pt modelId="{F0727FDE-4AB8-6642-96E3-81A0F12CCDBD}" type="sibTrans" cxnId="{51CA7DF6-E3A7-D046-90AA-82DE2B56A66E}">
      <dgm:prSet/>
      <dgm:spPr/>
      <dgm:t>
        <a:bodyPr/>
        <a:lstStyle/>
        <a:p>
          <a:endParaRPr lang="hu-HU"/>
        </a:p>
      </dgm:t>
    </dgm:pt>
    <dgm:pt modelId="{0FF49F3C-9EB1-CC4D-86A9-73281ADCE20A}">
      <dgm:prSet/>
      <dgm:spPr/>
      <dgm:t>
        <a:bodyPr/>
        <a:lstStyle/>
        <a:p>
          <a:r>
            <a:rPr lang="hu-HU" dirty="0"/>
            <a:t>Megvalósítás és összehangolás</a:t>
          </a:r>
        </a:p>
      </dgm:t>
    </dgm:pt>
    <dgm:pt modelId="{82F27498-CD4F-4944-AD27-0A7E196C45CD}" type="parTrans" cxnId="{C82A9948-BDD4-D047-87A6-AB68FD73A244}">
      <dgm:prSet/>
      <dgm:spPr/>
      <dgm:t>
        <a:bodyPr/>
        <a:lstStyle/>
        <a:p>
          <a:endParaRPr lang="hu-HU"/>
        </a:p>
      </dgm:t>
    </dgm:pt>
    <dgm:pt modelId="{045CDAE7-9DF0-A94F-B794-0A8817324224}" type="sibTrans" cxnId="{C82A9948-BDD4-D047-87A6-AB68FD73A244}">
      <dgm:prSet/>
      <dgm:spPr/>
      <dgm:t>
        <a:bodyPr/>
        <a:lstStyle/>
        <a:p>
          <a:endParaRPr lang="hu-HU"/>
        </a:p>
      </dgm:t>
    </dgm:pt>
    <dgm:pt modelId="{224A2221-1066-3C41-96EE-20FDFA89F64B}">
      <dgm:prSet/>
      <dgm:spPr/>
      <dgm:t>
        <a:bodyPr/>
        <a:lstStyle/>
        <a:p>
          <a:r>
            <a:rPr lang="hu-HU"/>
            <a:t>Célok, feladatok, mérőszámok</a:t>
          </a:r>
        </a:p>
      </dgm:t>
    </dgm:pt>
    <dgm:pt modelId="{A7E80138-8D2F-BC4C-8F8E-D6EBB25C0E6C}" type="parTrans" cxnId="{DF9F0A9E-4A1D-BB49-B448-900964C1D1F4}">
      <dgm:prSet/>
      <dgm:spPr/>
      <dgm:t>
        <a:bodyPr/>
        <a:lstStyle/>
        <a:p>
          <a:endParaRPr lang="hu-HU"/>
        </a:p>
      </dgm:t>
    </dgm:pt>
    <dgm:pt modelId="{1D646516-71AD-CD49-8AA6-E3EDF8D70187}" type="sibTrans" cxnId="{DF9F0A9E-4A1D-BB49-B448-900964C1D1F4}">
      <dgm:prSet/>
      <dgm:spPr/>
      <dgm:t>
        <a:bodyPr/>
        <a:lstStyle/>
        <a:p>
          <a:endParaRPr lang="hu-HU"/>
        </a:p>
      </dgm:t>
    </dgm:pt>
    <dgm:pt modelId="{B5E64202-C24E-3E47-9D01-7A717B96E05E}" type="pres">
      <dgm:prSet presAssocID="{7DBEBFC9-3045-574E-8DBB-4222137930B6}" presName="cycle" presStyleCnt="0">
        <dgm:presLayoutVars>
          <dgm:dir/>
          <dgm:resizeHandles val="exact"/>
        </dgm:presLayoutVars>
      </dgm:prSet>
      <dgm:spPr/>
    </dgm:pt>
    <dgm:pt modelId="{8F891374-F1A0-1B4E-97ED-BD496243A4C1}" type="pres">
      <dgm:prSet presAssocID="{08D3D063-133F-E546-A6A6-F36ED705784D}" presName="node" presStyleLbl="node1" presStyleIdx="0" presStyleCnt="6">
        <dgm:presLayoutVars>
          <dgm:bulletEnabled val="1"/>
        </dgm:presLayoutVars>
      </dgm:prSet>
      <dgm:spPr/>
    </dgm:pt>
    <dgm:pt modelId="{5D010B80-84D5-4648-A19F-7ED323887255}" type="pres">
      <dgm:prSet presAssocID="{54816221-2EB0-0F4D-85B4-0BA8D4799381}" presName="sibTrans" presStyleLbl="sibTrans2D1" presStyleIdx="0" presStyleCnt="6"/>
      <dgm:spPr/>
    </dgm:pt>
    <dgm:pt modelId="{F32FD1BE-8CBB-5945-95B5-B7DC80544DAC}" type="pres">
      <dgm:prSet presAssocID="{54816221-2EB0-0F4D-85B4-0BA8D4799381}" presName="connectorText" presStyleLbl="sibTrans2D1" presStyleIdx="0" presStyleCnt="6"/>
      <dgm:spPr/>
    </dgm:pt>
    <dgm:pt modelId="{D6AC91C9-202E-0144-8991-C8940A53B14B}" type="pres">
      <dgm:prSet presAssocID="{3B74A19F-ED17-4943-B3BE-30AFEE8E112C}" presName="node" presStyleLbl="node1" presStyleIdx="1" presStyleCnt="6">
        <dgm:presLayoutVars>
          <dgm:bulletEnabled val="1"/>
        </dgm:presLayoutVars>
      </dgm:prSet>
      <dgm:spPr/>
    </dgm:pt>
    <dgm:pt modelId="{4A596329-9D02-244C-BC84-A0FC1FDDBDF5}" type="pres">
      <dgm:prSet presAssocID="{1F7BFA84-78F4-EF46-97AE-A7B3D7F6997B}" presName="sibTrans" presStyleLbl="sibTrans2D1" presStyleIdx="1" presStyleCnt="6"/>
      <dgm:spPr/>
    </dgm:pt>
    <dgm:pt modelId="{82D2AF4C-8746-DD46-9DF3-AE9401921288}" type="pres">
      <dgm:prSet presAssocID="{1F7BFA84-78F4-EF46-97AE-A7B3D7F6997B}" presName="connectorText" presStyleLbl="sibTrans2D1" presStyleIdx="1" presStyleCnt="6"/>
      <dgm:spPr/>
    </dgm:pt>
    <dgm:pt modelId="{53CD1734-E572-BC4D-9188-02B3E4C0BC6A}" type="pres">
      <dgm:prSet presAssocID="{AD7D4E54-D919-A04B-89B0-A32BB69674FA}" presName="node" presStyleLbl="node1" presStyleIdx="2" presStyleCnt="6">
        <dgm:presLayoutVars>
          <dgm:bulletEnabled val="1"/>
        </dgm:presLayoutVars>
      </dgm:prSet>
      <dgm:spPr/>
    </dgm:pt>
    <dgm:pt modelId="{4CA34418-4C4F-6143-B47E-212E544976BD}" type="pres">
      <dgm:prSet presAssocID="{11546DAC-A799-FB42-A06B-BED080017925}" presName="sibTrans" presStyleLbl="sibTrans2D1" presStyleIdx="2" presStyleCnt="6"/>
      <dgm:spPr/>
    </dgm:pt>
    <dgm:pt modelId="{4A275E6A-EBD0-5945-B43E-4E77F3250185}" type="pres">
      <dgm:prSet presAssocID="{11546DAC-A799-FB42-A06B-BED080017925}" presName="connectorText" presStyleLbl="sibTrans2D1" presStyleIdx="2" presStyleCnt="6"/>
      <dgm:spPr/>
    </dgm:pt>
    <dgm:pt modelId="{43415455-DE70-4049-BD72-90AB14B01B3C}" type="pres">
      <dgm:prSet presAssocID="{DEC0B0A6-1B78-A240-B5F3-17060D1C6BC9}" presName="node" presStyleLbl="node1" presStyleIdx="3" presStyleCnt="6">
        <dgm:presLayoutVars>
          <dgm:bulletEnabled val="1"/>
        </dgm:presLayoutVars>
      </dgm:prSet>
      <dgm:spPr/>
    </dgm:pt>
    <dgm:pt modelId="{74839A82-AEA5-D843-8F2C-47BB3A8CF91E}" type="pres">
      <dgm:prSet presAssocID="{F0727FDE-4AB8-6642-96E3-81A0F12CCDBD}" presName="sibTrans" presStyleLbl="sibTrans2D1" presStyleIdx="3" presStyleCnt="6"/>
      <dgm:spPr/>
    </dgm:pt>
    <dgm:pt modelId="{C88EA808-E737-1349-8192-943C34367FB7}" type="pres">
      <dgm:prSet presAssocID="{F0727FDE-4AB8-6642-96E3-81A0F12CCDBD}" presName="connectorText" presStyleLbl="sibTrans2D1" presStyleIdx="3" presStyleCnt="6"/>
      <dgm:spPr/>
    </dgm:pt>
    <dgm:pt modelId="{114D4943-E50F-0448-8134-91255673AD0B}" type="pres">
      <dgm:prSet presAssocID="{224A2221-1066-3C41-96EE-20FDFA89F64B}" presName="node" presStyleLbl="node1" presStyleIdx="4" presStyleCnt="6">
        <dgm:presLayoutVars>
          <dgm:bulletEnabled val="1"/>
        </dgm:presLayoutVars>
      </dgm:prSet>
      <dgm:spPr/>
    </dgm:pt>
    <dgm:pt modelId="{3EBAC48D-96F8-5C41-818A-4F02E3B4C0D1}" type="pres">
      <dgm:prSet presAssocID="{1D646516-71AD-CD49-8AA6-E3EDF8D70187}" presName="sibTrans" presStyleLbl="sibTrans2D1" presStyleIdx="4" presStyleCnt="6"/>
      <dgm:spPr/>
    </dgm:pt>
    <dgm:pt modelId="{0B3C4524-B880-9540-9CC9-742CEDF915F6}" type="pres">
      <dgm:prSet presAssocID="{1D646516-71AD-CD49-8AA6-E3EDF8D70187}" presName="connectorText" presStyleLbl="sibTrans2D1" presStyleIdx="4" presStyleCnt="6"/>
      <dgm:spPr/>
    </dgm:pt>
    <dgm:pt modelId="{EA9DC510-0965-2843-B4FE-DB00D22B01BC}" type="pres">
      <dgm:prSet presAssocID="{0FF49F3C-9EB1-CC4D-86A9-73281ADCE20A}" presName="node" presStyleLbl="node1" presStyleIdx="5" presStyleCnt="6">
        <dgm:presLayoutVars>
          <dgm:bulletEnabled val="1"/>
        </dgm:presLayoutVars>
      </dgm:prSet>
      <dgm:spPr/>
    </dgm:pt>
    <dgm:pt modelId="{0752AA45-CF7D-5843-BFD9-B1CA0DE06B5F}" type="pres">
      <dgm:prSet presAssocID="{045CDAE7-9DF0-A94F-B794-0A8817324224}" presName="sibTrans" presStyleLbl="sibTrans2D1" presStyleIdx="5" presStyleCnt="6"/>
      <dgm:spPr/>
    </dgm:pt>
    <dgm:pt modelId="{5F93F84D-B470-9E42-91EE-770B57CBD16D}" type="pres">
      <dgm:prSet presAssocID="{045CDAE7-9DF0-A94F-B794-0A8817324224}" presName="connectorText" presStyleLbl="sibTrans2D1" presStyleIdx="5" presStyleCnt="6"/>
      <dgm:spPr/>
    </dgm:pt>
  </dgm:ptLst>
  <dgm:cxnLst>
    <dgm:cxn modelId="{1FE5FC01-3B4B-1748-ADB2-D6CFE54616ED}" type="presOf" srcId="{1F7BFA84-78F4-EF46-97AE-A7B3D7F6997B}" destId="{82D2AF4C-8746-DD46-9DF3-AE9401921288}" srcOrd="1" destOrd="0" presId="urn:microsoft.com/office/officeart/2005/8/layout/cycle2"/>
    <dgm:cxn modelId="{2676C811-263A-8449-98A1-9BE0BC393605}" type="presOf" srcId="{54816221-2EB0-0F4D-85B4-0BA8D4799381}" destId="{5D010B80-84D5-4648-A19F-7ED323887255}" srcOrd="0" destOrd="0" presId="urn:microsoft.com/office/officeart/2005/8/layout/cycle2"/>
    <dgm:cxn modelId="{D40E0812-D4D2-4545-8DFF-9E87330AC8D6}" type="presOf" srcId="{224A2221-1066-3C41-96EE-20FDFA89F64B}" destId="{114D4943-E50F-0448-8134-91255673AD0B}" srcOrd="0" destOrd="0" presId="urn:microsoft.com/office/officeart/2005/8/layout/cycle2"/>
    <dgm:cxn modelId="{59F62F18-5CD6-BB44-96F2-E271687D689B}" type="presOf" srcId="{AD7D4E54-D919-A04B-89B0-A32BB69674FA}" destId="{53CD1734-E572-BC4D-9188-02B3E4C0BC6A}" srcOrd="0" destOrd="0" presId="urn:microsoft.com/office/officeart/2005/8/layout/cycle2"/>
    <dgm:cxn modelId="{E8A16B23-9830-D243-B752-FA84338FCCEB}" type="presOf" srcId="{11546DAC-A799-FB42-A06B-BED080017925}" destId="{4CA34418-4C4F-6143-B47E-212E544976BD}" srcOrd="0" destOrd="0" presId="urn:microsoft.com/office/officeart/2005/8/layout/cycle2"/>
    <dgm:cxn modelId="{7305CB2D-203C-EB44-891B-D1A6BDF1B5FE}" type="presOf" srcId="{11546DAC-A799-FB42-A06B-BED080017925}" destId="{4A275E6A-EBD0-5945-B43E-4E77F3250185}" srcOrd="1" destOrd="0" presId="urn:microsoft.com/office/officeart/2005/8/layout/cycle2"/>
    <dgm:cxn modelId="{A4AD1A30-E326-7A44-8809-7377F0DD6C9B}" type="presOf" srcId="{1F7BFA84-78F4-EF46-97AE-A7B3D7F6997B}" destId="{4A596329-9D02-244C-BC84-A0FC1FDDBDF5}" srcOrd="0" destOrd="0" presId="urn:microsoft.com/office/officeart/2005/8/layout/cycle2"/>
    <dgm:cxn modelId="{C82A9948-BDD4-D047-87A6-AB68FD73A244}" srcId="{7DBEBFC9-3045-574E-8DBB-4222137930B6}" destId="{0FF49F3C-9EB1-CC4D-86A9-73281ADCE20A}" srcOrd="5" destOrd="0" parTransId="{82F27498-CD4F-4944-AD27-0A7E196C45CD}" sibTransId="{045CDAE7-9DF0-A94F-B794-0A8817324224}"/>
    <dgm:cxn modelId="{A051DC63-BBEF-8D40-AE43-B159C20A5807}" type="presOf" srcId="{54816221-2EB0-0F4D-85B4-0BA8D4799381}" destId="{F32FD1BE-8CBB-5945-95B5-B7DC80544DAC}" srcOrd="1" destOrd="0" presId="urn:microsoft.com/office/officeart/2005/8/layout/cycle2"/>
    <dgm:cxn modelId="{CAC4B373-94C7-DA4C-AEFE-1626AF73B638}" type="presOf" srcId="{0FF49F3C-9EB1-CC4D-86A9-73281ADCE20A}" destId="{EA9DC510-0965-2843-B4FE-DB00D22B01BC}" srcOrd="0" destOrd="0" presId="urn:microsoft.com/office/officeart/2005/8/layout/cycle2"/>
    <dgm:cxn modelId="{4285C38E-6E0E-4D42-A96C-93D058471373}" srcId="{7DBEBFC9-3045-574E-8DBB-4222137930B6}" destId="{3B74A19F-ED17-4943-B3BE-30AFEE8E112C}" srcOrd="1" destOrd="0" parTransId="{1D6F430A-45A6-6F47-B2AD-A1847C6B09CE}" sibTransId="{1F7BFA84-78F4-EF46-97AE-A7B3D7F6997B}"/>
    <dgm:cxn modelId="{DF9F0A9E-4A1D-BB49-B448-900964C1D1F4}" srcId="{7DBEBFC9-3045-574E-8DBB-4222137930B6}" destId="{224A2221-1066-3C41-96EE-20FDFA89F64B}" srcOrd="4" destOrd="0" parTransId="{A7E80138-8D2F-BC4C-8F8E-D6EBB25C0E6C}" sibTransId="{1D646516-71AD-CD49-8AA6-E3EDF8D70187}"/>
    <dgm:cxn modelId="{B8569CAE-CF67-ED40-AF3A-14D4A398F271}" type="presOf" srcId="{1D646516-71AD-CD49-8AA6-E3EDF8D70187}" destId="{3EBAC48D-96F8-5C41-818A-4F02E3B4C0D1}" srcOrd="0" destOrd="0" presId="urn:microsoft.com/office/officeart/2005/8/layout/cycle2"/>
    <dgm:cxn modelId="{EAB27EB5-C8A8-CB47-9DCD-FFF409D3C059}" type="presOf" srcId="{7DBEBFC9-3045-574E-8DBB-4222137930B6}" destId="{B5E64202-C24E-3E47-9D01-7A717B96E05E}" srcOrd="0" destOrd="0" presId="urn:microsoft.com/office/officeart/2005/8/layout/cycle2"/>
    <dgm:cxn modelId="{3437FAB5-23A7-574C-929A-C19B6715D132}" type="presOf" srcId="{F0727FDE-4AB8-6642-96E3-81A0F12CCDBD}" destId="{74839A82-AEA5-D843-8F2C-47BB3A8CF91E}" srcOrd="0" destOrd="0" presId="urn:microsoft.com/office/officeart/2005/8/layout/cycle2"/>
    <dgm:cxn modelId="{AA30CEBB-8A73-164A-9C06-594F09033DF8}" type="presOf" srcId="{045CDAE7-9DF0-A94F-B794-0A8817324224}" destId="{5F93F84D-B470-9E42-91EE-770B57CBD16D}" srcOrd="1" destOrd="0" presId="urn:microsoft.com/office/officeart/2005/8/layout/cycle2"/>
    <dgm:cxn modelId="{FF7D03BE-AC52-E243-9333-D485095B852E}" type="presOf" srcId="{F0727FDE-4AB8-6642-96E3-81A0F12CCDBD}" destId="{C88EA808-E737-1349-8192-943C34367FB7}" srcOrd="1" destOrd="0" presId="urn:microsoft.com/office/officeart/2005/8/layout/cycle2"/>
    <dgm:cxn modelId="{6EFB8DC5-015A-7D4D-989E-1A24ACDE59C8}" srcId="{7DBEBFC9-3045-574E-8DBB-4222137930B6}" destId="{AD7D4E54-D919-A04B-89B0-A32BB69674FA}" srcOrd="2" destOrd="0" parTransId="{37C0448D-EC73-0844-99E6-4AAFA72CE808}" sibTransId="{11546DAC-A799-FB42-A06B-BED080017925}"/>
    <dgm:cxn modelId="{019795CA-294F-7843-B7BC-15A52649D170}" srcId="{7DBEBFC9-3045-574E-8DBB-4222137930B6}" destId="{08D3D063-133F-E546-A6A6-F36ED705784D}" srcOrd="0" destOrd="0" parTransId="{B20ED8C3-3BCC-D64E-9252-A0B6AB2479BB}" sibTransId="{54816221-2EB0-0F4D-85B4-0BA8D4799381}"/>
    <dgm:cxn modelId="{865633D5-452C-CA4A-9C1D-B2793AA289AC}" type="presOf" srcId="{3B74A19F-ED17-4943-B3BE-30AFEE8E112C}" destId="{D6AC91C9-202E-0144-8991-C8940A53B14B}" srcOrd="0" destOrd="0" presId="urn:microsoft.com/office/officeart/2005/8/layout/cycle2"/>
    <dgm:cxn modelId="{43AF81E6-2F06-D048-8150-0E985388868D}" type="presOf" srcId="{DEC0B0A6-1B78-A240-B5F3-17060D1C6BC9}" destId="{43415455-DE70-4049-BD72-90AB14B01B3C}" srcOrd="0" destOrd="0" presId="urn:microsoft.com/office/officeart/2005/8/layout/cycle2"/>
    <dgm:cxn modelId="{C0E70CE9-64D2-6F4D-AF08-96E851B76DF8}" type="presOf" srcId="{045CDAE7-9DF0-A94F-B794-0A8817324224}" destId="{0752AA45-CF7D-5843-BFD9-B1CA0DE06B5F}" srcOrd="0" destOrd="0" presId="urn:microsoft.com/office/officeart/2005/8/layout/cycle2"/>
    <dgm:cxn modelId="{73B5B6EB-7BD2-1046-B65E-2874860E3185}" type="presOf" srcId="{08D3D063-133F-E546-A6A6-F36ED705784D}" destId="{8F891374-F1A0-1B4E-97ED-BD496243A4C1}" srcOrd="0" destOrd="0" presId="urn:microsoft.com/office/officeart/2005/8/layout/cycle2"/>
    <dgm:cxn modelId="{51CA7DF6-E3A7-D046-90AA-82DE2B56A66E}" srcId="{7DBEBFC9-3045-574E-8DBB-4222137930B6}" destId="{DEC0B0A6-1B78-A240-B5F3-17060D1C6BC9}" srcOrd="3" destOrd="0" parTransId="{939C577B-31E6-BB4D-ADCB-7CE30FF46F27}" sibTransId="{F0727FDE-4AB8-6642-96E3-81A0F12CCDBD}"/>
    <dgm:cxn modelId="{AD7681FC-D143-3649-80AE-7D4194AE4CD1}" type="presOf" srcId="{1D646516-71AD-CD49-8AA6-E3EDF8D70187}" destId="{0B3C4524-B880-9540-9CC9-742CEDF915F6}" srcOrd="1" destOrd="0" presId="urn:microsoft.com/office/officeart/2005/8/layout/cycle2"/>
    <dgm:cxn modelId="{5EB358D4-61A0-E148-8385-71AC759564B7}" type="presParOf" srcId="{B5E64202-C24E-3E47-9D01-7A717B96E05E}" destId="{8F891374-F1A0-1B4E-97ED-BD496243A4C1}" srcOrd="0" destOrd="0" presId="urn:microsoft.com/office/officeart/2005/8/layout/cycle2"/>
    <dgm:cxn modelId="{95DCF8C4-E2A5-7F46-9774-D0F6BEA359D4}" type="presParOf" srcId="{B5E64202-C24E-3E47-9D01-7A717B96E05E}" destId="{5D010B80-84D5-4648-A19F-7ED323887255}" srcOrd="1" destOrd="0" presId="urn:microsoft.com/office/officeart/2005/8/layout/cycle2"/>
    <dgm:cxn modelId="{3DFDA775-5C3A-0049-BD4F-CE41F0FFC44F}" type="presParOf" srcId="{5D010B80-84D5-4648-A19F-7ED323887255}" destId="{F32FD1BE-8CBB-5945-95B5-B7DC80544DAC}" srcOrd="0" destOrd="0" presId="urn:microsoft.com/office/officeart/2005/8/layout/cycle2"/>
    <dgm:cxn modelId="{AE4F380A-1049-D942-9D9D-BC8A42D0DD2F}" type="presParOf" srcId="{B5E64202-C24E-3E47-9D01-7A717B96E05E}" destId="{D6AC91C9-202E-0144-8991-C8940A53B14B}" srcOrd="2" destOrd="0" presId="urn:microsoft.com/office/officeart/2005/8/layout/cycle2"/>
    <dgm:cxn modelId="{FC1B8A62-3961-5C4E-A002-B23B7AB5BE5A}" type="presParOf" srcId="{B5E64202-C24E-3E47-9D01-7A717B96E05E}" destId="{4A596329-9D02-244C-BC84-A0FC1FDDBDF5}" srcOrd="3" destOrd="0" presId="urn:microsoft.com/office/officeart/2005/8/layout/cycle2"/>
    <dgm:cxn modelId="{E89B9CEE-8C3D-F241-BF39-352D6D11C950}" type="presParOf" srcId="{4A596329-9D02-244C-BC84-A0FC1FDDBDF5}" destId="{82D2AF4C-8746-DD46-9DF3-AE9401921288}" srcOrd="0" destOrd="0" presId="urn:microsoft.com/office/officeart/2005/8/layout/cycle2"/>
    <dgm:cxn modelId="{75C13B63-ED1E-ED41-903D-46A0BE7A3EF3}" type="presParOf" srcId="{B5E64202-C24E-3E47-9D01-7A717B96E05E}" destId="{53CD1734-E572-BC4D-9188-02B3E4C0BC6A}" srcOrd="4" destOrd="0" presId="urn:microsoft.com/office/officeart/2005/8/layout/cycle2"/>
    <dgm:cxn modelId="{00A84039-6FEF-9A46-A975-A94007D71328}" type="presParOf" srcId="{B5E64202-C24E-3E47-9D01-7A717B96E05E}" destId="{4CA34418-4C4F-6143-B47E-212E544976BD}" srcOrd="5" destOrd="0" presId="urn:microsoft.com/office/officeart/2005/8/layout/cycle2"/>
    <dgm:cxn modelId="{FF60DDA3-4FC6-3248-8D54-0DCEE0815FCD}" type="presParOf" srcId="{4CA34418-4C4F-6143-B47E-212E544976BD}" destId="{4A275E6A-EBD0-5945-B43E-4E77F3250185}" srcOrd="0" destOrd="0" presId="urn:microsoft.com/office/officeart/2005/8/layout/cycle2"/>
    <dgm:cxn modelId="{3FD26A7C-69A7-E44C-AB78-33F72349A7D3}" type="presParOf" srcId="{B5E64202-C24E-3E47-9D01-7A717B96E05E}" destId="{43415455-DE70-4049-BD72-90AB14B01B3C}" srcOrd="6" destOrd="0" presId="urn:microsoft.com/office/officeart/2005/8/layout/cycle2"/>
    <dgm:cxn modelId="{333A9DA7-BD4B-2943-A3DA-7E3958DC0031}" type="presParOf" srcId="{B5E64202-C24E-3E47-9D01-7A717B96E05E}" destId="{74839A82-AEA5-D843-8F2C-47BB3A8CF91E}" srcOrd="7" destOrd="0" presId="urn:microsoft.com/office/officeart/2005/8/layout/cycle2"/>
    <dgm:cxn modelId="{DBA86DE0-798A-4247-91C0-1B1FCB857BA6}" type="presParOf" srcId="{74839A82-AEA5-D843-8F2C-47BB3A8CF91E}" destId="{C88EA808-E737-1349-8192-943C34367FB7}" srcOrd="0" destOrd="0" presId="urn:microsoft.com/office/officeart/2005/8/layout/cycle2"/>
    <dgm:cxn modelId="{F195FE5D-BCFE-8B4C-9A46-024082DDD490}" type="presParOf" srcId="{B5E64202-C24E-3E47-9D01-7A717B96E05E}" destId="{114D4943-E50F-0448-8134-91255673AD0B}" srcOrd="8" destOrd="0" presId="urn:microsoft.com/office/officeart/2005/8/layout/cycle2"/>
    <dgm:cxn modelId="{4DEEF8A4-A6E9-5840-B0B7-A768C5790598}" type="presParOf" srcId="{B5E64202-C24E-3E47-9D01-7A717B96E05E}" destId="{3EBAC48D-96F8-5C41-818A-4F02E3B4C0D1}" srcOrd="9" destOrd="0" presId="urn:microsoft.com/office/officeart/2005/8/layout/cycle2"/>
    <dgm:cxn modelId="{D3959E92-7687-CA4F-823A-B7A11FFF4210}" type="presParOf" srcId="{3EBAC48D-96F8-5C41-818A-4F02E3B4C0D1}" destId="{0B3C4524-B880-9540-9CC9-742CEDF915F6}" srcOrd="0" destOrd="0" presId="urn:microsoft.com/office/officeart/2005/8/layout/cycle2"/>
    <dgm:cxn modelId="{13EF35E7-D3AC-2F48-A888-917ED185009D}" type="presParOf" srcId="{B5E64202-C24E-3E47-9D01-7A717B96E05E}" destId="{EA9DC510-0965-2843-B4FE-DB00D22B01BC}" srcOrd="10" destOrd="0" presId="urn:microsoft.com/office/officeart/2005/8/layout/cycle2"/>
    <dgm:cxn modelId="{3800C4ED-D337-4A46-AAFE-B23E7306F20D}" type="presParOf" srcId="{B5E64202-C24E-3E47-9D01-7A717B96E05E}" destId="{0752AA45-CF7D-5843-BFD9-B1CA0DE06B5F}" srcOrd="11" destOrd="0" presId="urn:microsoft.com/office/officeart/2005/8/layout/cycle2"/>
    <dgm:cxn modelId="{F1F09893-3922-284F-99B4-E15A7DB944EC}" type="presParOf" srcId="{0752AA45-CF7D-5843-BFD9-B1CA0DE06B5F}" destId="{5F93F84D-B470-9E42-91EE-770B57CBD16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colorful5" csCatId="colorful" phldr="1"/>
      <dgm:spPr/>
    </dgm:pt>
    <dgm:pt modelId="{7838BD17-A973-C141-8836-913BFF930A3B}">
      <dgm:prSet phldrT="[Szöveg]"/>
      <dgm:spPr/>
      <dgm:t>
        <a:bodyPr/>
        <a:lstStyle/>
        <a:p>
          <a:r>
            <a:rPr lang="hu-HU" b="1" dirty="0">
              <a:solidFill>
                <a:schemeClr val="tx1"/>
              </a:solidFill>
            </a:rPr>
            <a:t>Küldetés:</a:t>
          </a:r>
          <a:r>
            <a:rPr lang="hu-HU" dirty="0">
              <a:solidFill>
                <a:schemeClr val="tx1"/>
              </a:solidFill>
            </a:rPr>
            <a:t>
Kik vagyunk
Amit értékelünk</a:t>
          </a:r>
        </a:p>
      </dgm:t>
    </dgm:pt>
    <dgm:pt modelId="{672C2A0B-8375-584F-B61C-A33BFE71C804}" type="parTrans" cxnId="{6AA2B00B-5355-C245-9A75-2395E8524F78}">
      <dgm:prSet/>
      <dgm:spPr/>
      <dgm:t>
        <a:bodyPr/>
        <a:lstStyle/>
        <a:p>
          <a:endParaRPr lang="hu-HU"/>
        </a:p>
      </dgm:t>
    </dgm:pt>
    <dgm:pt modelId="{823CA27B-E05C-1F4D-B6A8-92305819D253}" type="sibTrans" cxnId="{6AA2B00B-5355-C245-9A75-2395E8524F78}">
      <dgm:prSet/>
      <dgm:spPr/>
      <dgm:t>
        <a:bodyPr/>
        <a:lstStyle/>
        <a:p>
          <a:endParaRPr lang="hu-HU"/>
        </a:p>
      </dgm:t>
    </dgm:pt>
    <dgm:pt modelId="{F337DA1D-2D66-0D46-936A-1CEE414758B9}">
      <dgm:prSet phldrT="[Szöveg]"/>
      <dgm:spPr/>
      <dgm:t>
        <a:bodyPr/>
        <a:lstStyle/>
        <a:p>
          <a:r>
            <a:rPr lang="hu-HU" b="1" dirty="0">
              <a:solidFill>
                <a:schemeClr val="tx1"/>
              </a:solidFill>
            </a:rPr>
            <a:t>Jövőkép</a:t>
          </a:r>
          <a:r>
            <a:rPr lang="hu-HU" dirty="0">
              <a:solidFill>
                <a:schemeClr val="tx1"/>
              </a:solidFill>
            </a:rPr>
            <a:t>
Amivé szeretnénk válni</a:t>
          </a:r>
        </a:p>
      </dgm:t>
    </dgm:pt>
    <dgm:pt modelId="{CCBAD73D-2BA2-154C-9747-63C1D486664B}" type="parTrans" cxnId="{A9D018A5-D62E-174C-8A99-26D1EEA6A562}">
      <dgm:prSet/>
      <dgm:spPr/>
      <dgm:t>
        <a:bodyPr/>
        <a:lstStyle/>
        <a:p>
          <a:endParaRPr lang="hu-HU"/>
        </a:p>
      </dgm:t>
    </dgm:pt>
    <dgm:pt modelId="{06CAD805-719D-A24E-9DA3-AFE88159727A}" type="sibTrans" cxnId="{A9D018A5-D62E-174C-8A99-26D1EEA6A562}">
      <dgm:prSet/>
      <dgm:spPr/>
      <dgm:t>
        <a:bodyPr/>
        <a:lstStyle/>
        <a:p>
          <a:endParaRPr lang="hu-HU"/>
        </a:p>
      </dgm:t>
    </dgm:pt>
    <dgm:pt modelId="{5C95DD77-EB01-F840-B882-33543952068C}">
      <dgm:prSet phldrT="[Szöveg]"/>
      <dgm:spPr/>
      <dgm:t>
        <a:bodyPr/>
        <a:lstStyle/>
        <a:p>
          <a:r>
            <a:rPr lang="hu-HU" b="1" dirty="0">
              <a:solidFill>
                <a:schemeClr val="tx1"/>
              </a:solidFill>
            </a:rPr>
            <a:t>Stratégia</a:t>
          </a:r>
          <a:r>
            <a:rPr lang="hu-HU" dirty="0">
              <a:solidFill>
                <a:schemeClr val="tx1"/>
              </a:solidFill>
            </a:rPr>
            <a:t>
Hogyan fogjuk megvalósítani elképzelésünket</a:t>
          </a:r>
        </a:p>
      </dgm:t>
    </dgm:pt>
    <dgm:pt modelId="{D4208A9B-918F-8047-A595-09C5E03A39D9}" type="parTrans" cxnId="{6D751180-8869-374E-800F-25A53C18A5BA}">
      <dgm:prSet/>
      <dgm:spPr/>
      <dgm:t>
        <a:bodyPr/>
        <a:lstStyle/>
        <a:p>
          <a:endParaRPr lang="hu-HU"/>
        </a:p>
      </dgm:t>
    </dgm:pt>
    <dgm:pt modelId="{93CCBC90-7066-E146-B5C6-1320A4D03741}" type="sibTrans" cxnId="{6D751180-8869-374E-800F-25A53C18A5BA}">
      <dgm:prSet/>
      <dgm:spPr/>
      <dgm:t>
        <a:bodyPr/>
        <a:lstStyle/>
        <a:p>
          <a:endParaRPr lang="hu-HU"/>
        </a:p>
      </dgm:t>
    </dgm:pt>
    <dgm:pt modelId="{CCF0FC03-62EE-6441-8329-587ACCE96C47}">
      <dgm:prSet/>
      <dgm:spPr/>
      <dgm:t>
        <a:bodyPr/>
        <a:lstStyle/>
        <a:p>
          <a:r>
            <a:rPr lang="hu-HU" b="1" dirty="0">
              <a:solidFill>
                <a:schemeClr val="tx1"/>
              </a:solidFill>
            </a:rPr>
            <a:t>Célok és célkitűzések</a:t>
          </a:r>
          <a:r>
            <a:rPr lang="hu-HU" dirty="0">
              <a:solidFill>
                <a:schemeClr val="tx1"/>
              </a:solidFill>
            </a:rPr>
            <a:t>
Hogyan mérjük fel sikerünk fokát</a:t>
          </a:r>
        </a:p>
      </dgm:t>
    </dgm:pt>
    <dgm:pt modelId="{4CCC488C-1064-274B-90DC-A09D50C42A62}" type="parTrans" cxnId="{3AA9BE47-8BC4-4840-AEA9-340A90A8D73B}">
      <dgm:prSet/>
      <dgm:spPr/>
      <dgm:t>
        <a:bodyPr/>
        <a:lstStyle/>
        <a:p>
          <a:endParaRPr lang="hu-HU"/>
        </a:p>
      </dgm:t>
    </dgm:pt>
    <dgm:pt modelId="{373FBC5B-9C2E-B248-9788-2DE9014BF71A}" type="sibTrans" cxnId="{3AA9BE47-8BC4-4840-AEA9-340A90A8D73B}">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2E622CA2-D38F-3247-A2A9-41790F3AFE41}" type="pres">
      <dgm:prSet presAssocID="{7838BD17-A973-C141-8836-913BFF930A3B}" presName="parTxOnly" presStyleLbl="node1" presStyleIdx="0" presStyleCnt="4">
        <dgm:presLayoutVars>
          <dgm:chMax val="0"/>
          <dgm:chPref val="0"/>
          <dgm:bulletEnabled val="1"/>
        </dgm:presLayoutVars>
      </dgm:prSet>
      <dgm:spPr/>
    </dgm:pt>
    <dgm:pt modelId="{F134C6D9-4B34-C645-B90E-1092F61B6E06}" type="pres">
      <dgm:prSet presAssocID="{823CA27B-E05C-1F4D-B6A8-92305819D253}" presName="parTxOnlySpace" presStyleCnt="0"/>
      <dgm:spPr/>
    </dgm:pt>
    <dgm:pt modelId="{63874C4C-7397-624F-845D-CF0E533A29AC}" type="pres">
      <dgm:prSet presAssocID="{F337DA1D-2D66-0D46-936A-1CEE414758B9}" presName="parTxOnly" presStyleLbl="node1" presStyleIdx="1" presStyleCnt="4">
        <dgm:presLayoutVars>
          <dgm:chMax val="0"/>
          <dgm:chPref val="0"/>
          <dgm:bulletEnabled val="1"/>
        </dgm:presLayoutVars>
      </dgm:prSet>
      <dgm:spPr/>
    </dgm:pt>
    <dgm:pt modelId="{85A58803-3A68-B647-A561-4170469E9FA5}" type="pres">
      <dgm:prSet presAssocID="{06CAD805-719D-A24E-9DA3-AFE88159727A}" presName="parTxOnlySpace" presStyleCnt="0"/>
      <dgm:spPr/>
    </dgm:pt>
    <dgm:pt modelId="{6D4253F5-7CED-2D4F-B63D-5D0198009EE9}" type="pres">
      <dgm:prSet presAssocID="{5C95DD77-EB01-F840-B882-33543952068C}" presName="parTxOnly" presStyleLbl="node1" presStyleIdx="2" presStyleCnt="4">
        <dgm:presLayoutVars>
          <dgm:chMax val="0"/>
          <dgm:chPref val="0"/>
          <dgm:bulletEnabled val="1"/>
        </dgm:presLayoutVars>
      </dgm:prSet>
      <dgm:spPr/>
    </dgm:pt>
    <dgm:pt modelId="{A1EEC890-ABD1-5E4A-80BC-D22E71CDBE38}" type="pres">
      <dgm:prSet presAssocID="{93CCBC90-7066-E146-B5C6-1320A4D03741}" presName="parTxOnlySpace" presStyleCnt="0"/>
      <dgm:spPr/>
    </dgm:pt>
    <dgm:pt modelId="{E75DFE66-8BA9-ED4B-B5FC-7DA82E039C6A}" type="pres">
      <dgm:prSet presAssocID="{CCF0FC03-62EE-6441-8329-587ACCE96C47}" presName="parTxOnly" presStyleLbl="node1" presStyleIdx="3" presStyleCnt="4">
        <dgm:presLayoutVars>
          <dgm:chMax val="0"/>
          <dgm:chPref val="0"/>
          <dgm:bulletEnabled val="1"/>
        </dgm:presLayoutVars>
      </dgm:prSet>
      <dgm:spPr/>
    </dgm:pt>
  </dgm:ptLst>
  <dgm:cxnLst>
    <dgm:cxn modelId="{6AA2B00B-5355-C245-9A75-2395E8524F78}" srcId="{6764ED26-0DD2-F748-93E0-CE22AECC2E24}" destId="{7838BD17-A973-C141-8836-913BFF930A3B}" srcOrd="0" destOrd="0" parTransId="{672C2A0B-8375-584F-B61C-A33BFE71C804}" sibTransId="{823CA27B-E05C-1F4D-B6A8-92305819D253}"/>
    <dgm:cxn modelId="{3AA9BE47-8BC4-4840-AEA9-340A90A8D73B}" srcId="{6764ED26-0DD2-F748-93E0-CE22AECC2E24}" destId="{CCF0FC03-62EE-6441-8329-587ACCE96C47}" srcOrd="3" destOrd="0" parTransId="{4CCC488C-1064-274B-90DC-A09D50C42A62}" sibTransId="{373FBC5B-9C2E-B248-9788-2DE9014BF71A}"/>
    <dgm:cxn modelId="{7A451848-5162-7845-85B9-E45FC91D072F}" type="presOf" srcId="{5C95DD77-EB01-F840-B882-33543952068C}" destId="{6D4253F5-7CED-2D4F-B63D-5D0198009EE9}" srcOrd="0" destOrd="0" presId="urn:microsoft.com/office/officeart/2005/8/layout/chevron1"/>
    <dgm:cxn modelId="{6D751180-8869-374E-800F-25A53C18A5BA}" srcId="{6764ED26-0DD2-F748-93E0-CE22AECC2E24}" destId="{5C95DD77-EB01-F840-B882-33543952068C}" srcOrd="2" destOrd="0" parTransId="{D4208A9B-918F-8047-A595-09C5E03A39D9}" sibTransId="{93CCBC90-7066-E146-B5C6-1320A4D03741}"/>
    <dgm:cxn modelId="{A9D018A5-D62E-174C-8A99-26D1EEA6A562}" srcId="{6764ED26-0DD2-F748-93E0-CE22AECC2E24}" destId="{F337DA1D-2D66-0D46-936A-1CEE414758B9}" srcOrd="1" destOrd="0" parTransId="{CCBAD73D-2BA2-154C-9747-63C1D486664B}" sibTransId="{06CAD805-719D-A24E-9DA3-AFE88159727A}"/>
    <dgm:cxn modelId="{87960ECF-8280-3E48-821D-29E56C1BF4A9}" type="presOf" srcId="{6764ED26-0DD2-F748-93E0-CE22AECC2E24}" destId="{CDBF3516-9028-FA41-B4A8-2574669AA95B}" srcOrd="0" destOrd="0" presId="urn:microsoft.com/office/officeart/2005/8/layout/chevron1"/>
    <dgm:cxn modelId="{4F7885D1-6387-5B41-BBE5-BB2FC63AD3A1}" type="presOf" srcId="{CCF0FC03-62EE-6441-8329-587ACCE96C47}" destId="{E75DFE66-8BA9-ED4B-B5FC-7DA82E039C6A}" srcOrd="0" destOrd="0" presId="urn:microsoft.com/office/officeart/2005/8/layout/chevron1"/>
    <dgm:cxn modelId="{43584AE8-D063-8B48-93C0-0C9CAFB4E188}" type="presOf" srcId="{7838BD17-A973-C141-8836-913BFF930A3B}" destId="{2E622CA2-D38F-3247-A2A9-41790F3AFE41}" srcOrd="0" destOrd="0" presId="urn:microsoft.com/office/officeart/2005/8/layout/chevron1"/>
    <dgm:cxn modelId="{75638AF2-4BDB-8D48-96E7-F1922A904631}" type="presOf" srcId="{F337DA1D-2D66-0D46-936A-1CEE414758B9}" destId="{63874C4C-7397-624F-845D-CF0E533A29AC}" srcOrd="0" destOrd="0" presId="urn:microsoft.com/office/officeart/2005/8/layout/chevron1"/>
    <dgm:cxn modelId="{A3F030C6-0A07-6349-8A7A-8F9AE7005884}" type="presParOf" srcId="{CDBF3516-9028-FA41-B4A8-2574669AA95B}" destId="{2E622CA2-D38F-3247-A2A9-41790F3AFE41}" srcOrd="0" destOrd="0" presId="urn:microsoft.com/office/officeart/2005/8/layout/chevron1"/>
    <dgm:cxn modelId="{BDFE8C66-062B-4D48-8A08-007BCEF5EB7F}" type="presParOf" srcId="{CDBF3516-9028-FA41-B4A8-2574669AA95B}" destId="{F134C6D9-4B34-C645-B90E-1092F61B6E06}" srcOrd="1" destOrd="0" presId="urn:microsoft.com/office/officeart/2005/8/layout/chevron1"/>
    <dgm:cxn modelId="{32413A40-350C-0444-B515-B274898FEB70}" type="presParOf" srcId="{CDBF3516-9028-FA41-B4A8-2574669AA95B}" destId="{63874C4C-7397-624F-845D-CF0E533A29AC}" srcOrd="2" destOrd="0" presId="urn:microsoft.com/office/officeart/2005/8/layout/chevron1"/>
    <dgm:cxn modelId="{658D34CC-A780-FF42-829A-0B020D98626E}" type="presParOf" srcId="{CDBF3516-9028-FA41-B4A8-2574669AA95B}" destId="{85A58803-3A68-B647-A561-4170469E9FA5}" srcOrd="3" destOrd="0" presId="urn:microsoft.com/office/officeart/2005/8/layout/chevron1"/>
    <dgm:cxn modelId="{D8B3915F-CCDB-5542-BEC7-22D4D9D32613}" type="presParOf" srcId="{CDBF3516-9028-FA41-B4A8-2574669AA95B}" destId="{6D4253F5-7CED-2D4F-B63D-5D0198009EE9}" srcOrd="4" destOrd="0" presId="urn:microsoft.com/office/officeart/2005/8/layout/chevron1"/>
    <dgm:cxn modelId="{F5BF0CD5-D3B4-C247-8319-D2D635D2470F}" type="presParOf" srcId="{CDBF3516-9028-FA41-B4A8-2574669AA95B}" destId="{A1EEC890-ABD1-5E4A-80BC-D22E71CDBE38}" srcOrd="5" destOrd="0" presId="urn:microsoft.com/office/officeart/2005/8/layout/chevron1"/>
    <dgm:cxn modelId="{21BDD833-D3A9-B948-877A-2A28844095F0}" type="presParOf" srcId="{CDBF3516-9028-FA41-B4A8-2574669AA95B}" destId="{E75DFE66-8BA9-ED4B-B5FC-7DA82E039C6A}"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3_2" csCatId="accent3" phldr="1"/>
      <dgm:spPr/>
    </dgm:pt>
    <dgm:pt modelId="{F337DA1D-2D66-0D46-936A-1CEE414758B9}">
      <dgm:prSet phldrT="[Szöveg]"/>
      <dgm:spPr/>
      <dgm:t>
        <a:bodyPr/>
        <a:lstStyle/>
        <a:p>
          <a:r>
            <a:rPr lang="hu-HU" b="1">
              <a:solidFill>
                <a:schemeClr val="tx1"/>
              </a:solidFill>
            </a:rPr>
            <a:t>Jövőkép</a:t>
          </a:r>
          <a:r>
            <a:rPr lang="hu-HU">
              <a:solidFill>
                <a:schemeClr val="tx1"/>
              </a:solidFill>
            </a:rPr>
            <a:t>
Amivé szeretnénk válni</a:t>
          </a:r>
          <a:endParaRPr lang="hu-HU" dirty="0">
            <a:solidFill>
              <a:schemeClr val="tx1"/>
            </a:solidFill>
          </a:endParaRPr>
        </a:p>
      </dgm:t>
    </dgm:pt>
    <dgm:pt modelId="{CCBAD73D-2BA2-154C-9747-63C1D486664B}" type="parTrans" cxnId="{A9D018A5-D62E-174C-8A99-26D1EEA6A562}">
      <dgm:prSet/>
      <dgm:spPr/>
      <dgm:t>
        <a:bodyPr/>
        <a:lstStyle/>
        <a:p>
          <a:endParaRPr lang="hu-HU">
            <a:solidFill>
              <a:schemeClr val="tx1"/>
            </a:solidFill>
          </a:endParaRPr>
        </a:p>
      </dgm:t>
    </dgm:pt>
    <dgm:pt modelId="{06CAD805-719D-A24E-9DA3-AFE88159727A}" type="sibTrans" cxnId="{A9D018A5-D62E-174C-8A99-26D1EEA6A562}">
      <dgm:prSet/>
      <dgm:spPr/>
      <dgm:t>
        <a:bodyPr/>
        <a:lstStyle/>
        <a:p>
          <a:endParaRPr lang="hu-HU">
            <a:solidFill>
              <a:schemeClr val="tx1"/>
            </a:solidFill>
          </a:endParaRPr>
        </a:p>
      </dgm:t>
    </dgm:pt>
    <dgm:pt modelId="{CDBF3516-9028-FA41-B4A8-2574669AA95B}" type="pres">
      <dgm:prSet presAssocID="{6764ED26-0DD2-F748-93E0-CE22AECC2E24}" presName="Name0" presStyleCnt="0">
        <dgm:presLayoutVars>
          <dgm:dir/>
          <dgm:animLvl val="lvl"/>
          <dgm:resizeHandles val="exact"/>
        </dgm:presLayoutVars>
      </dgm:prSet>
      <dgm:spPr/>
    </dgm:pt>
    <dgm:pt modelId="{63874C4C-7397-624F-845D-CF0E533A29AC}" type="pres">
      <dgm:prSet presAssocID="{F337DA1D-2D66-0D46-936A-1CEE414758B9}" presName="parTxOnly" presStyleLbl="node1" presStyleIdx="0" presStyleCnt="1">
        <dgm:presLayoutVars>
          <dgm:chMax val="0"/>
          <dgm:chPref val="0"/>
          <dgm:bulletEnabled val="1"/>
        </dgm:presLayoutVars>
      </dgm:prSet>
      <dgm:spPr/>
    </dgm:pt>
  </dgm:ptLst>
  <dgm:cxnLst>
    <dgm:cxn modelId="{A9D018A5-D62E-174C-8A99-26D1EEA6A562}" srcId="{6764ED26-0DD2-F748-93E0-CE22AECC2E24}" destId="{F337DA1D-2D66-0D46-936A-1CEE414758B9}" srcOrd="0" destOrd="0" parTransId="{CCBAD73D-2BA2-154C-9747-63C1D486664B}" sibTransId="{06CAD805-719D-A24E-9DA3-AFE88159727A}"/>
    <dgm:cxn modelId="{87960ECF-8280-3E48-821D-29E56C1BF4A9}" type="presOf" srcId="{6764ED26-0DD2-F748-93E0-CE22AECC2E24}" destId="{CDBF3516-9028-FA41-B4A8-2574669AA95B}" srcOrd="0" destOrd="0" presId="urn:microsoft.com/office/officeart/2005/8/layout/chevron1"/>
    <dgm:cxn modelId="{75638AF2-4BDB-8D48-96E7-F1922A904631}" type="presOf" srcId="{F337DA1D-2D66-0D46-936A-1CEE414758B9}" destId="{63874C4C-7397-624F-845D-CF0E533A29AC}" srcOrd="0" destOrd="0" presId="urn:microsoft.com/office/officeart/2005/8/layout/chevron1"/>
    <dgm:cxn modelId="{32413A40-350C-0444-B515-B274898FEB70}" type="presParOf" srcId="{CDBF3516-9028-FA41-B4A8-2574669AA95B}" destId="{63874C4C-7397-624F-845D-CF0E533A29AC}"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colorful5" csCatId="colorful" phldr="1"/>
      <dgm:spPr/>
    </dgm:pt>
    <dgm:pt modelId="{7838BD17-A973-C141-8836-913BFF930A3B}">
      <dgm:prSet phldrT="[Szöveg]"/>
      <dgm:spPr/>
      <dgm:t>
        <a:bodyPr/>
        <a:lstStyle/>
        <a:p>
          <a:r>
            <a:rPr lang="hu-HU" b="1" dirty="0">
              <a:solidFill>
                <a:schemeClr val="tx1"/>
              </a:solidFill>
            </a:rPr>
            <a:t>Küldetés:</a:t>
          </a:r>
          <a:r>
            <a:rPr lang="hu-HU" dirty="0">
              <a:solidFill>
                <a:schemeClr val="tx1"/>
              </a:solidFill>
            </a:rPr>
            <a:t>
Kik vagyunk
Amit értékelünk</a:t>
          </a:r>
        </a:p>
      </dgm:t>
    </dgm:pt>
    <dgm:pt modelId="{672C2A0B-8375-584F-B61C-A33BFE71C804}" type="parTrans" cxnId="{6AA2B00B-5355-C245-9A75-2395E8524F78}">
      <dgm:prSet/>
      <dgm:spPr/>
      <dgm:t>
        <a:bodyPr/>
        <a:lstStyle/>
        <a:p>
          <a:endParaRPr lang="hu-HU"/>
        </a:p>
      </dgm:t>
    </dgm:pt>
    <dgm:pt modelId="{823CA27B-E05C-1F4D-B6A8-92305819D253}" type="sibTrans" cxnId="{6AA2B00B-5355-C245-9A75-2395E8524F78}">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2E622CA2-D38F-3247-A2A9-41790F3AFE41}" type="pres">
      <dgm:prSet presAssocID="{7838BD17-A973-C141-8836-913BFF930A3B}" presName="parTxOnly" presStyleLbl="node1" presStyleIdx="0" presStyleCnt="1">
        <dgm:presLayoutVars>
          <dgm:chMax val="0"/>
          <dgm:chPref val="0"/>
          <dgm:bulletEnabled val="1"/>
        </dgm:presLayoutVars>
      </dgm:prSet>
      <dgm:spPr/>
    </dgm:pt>
  </dgm:ptLst>
  <dgm:cxnLst>
    <dgm:cxn modelId="{6AA2B00B-5355-C245-9A75-2395E8524F78}" srcId="{6764ED26-0DD2-F748-93E0-CE22AECC2E24}" destId="{7838BD17-A973-C141-8836-913BFF930A3B}" srcOrd="0" destOrd="0" parTransId="{672C2A0B-8375-584F-B61C-A33BFE71C804}" sibTransId="{823CA27B-E05C-1F4D-B6A8-92305819D253}"/>
    <dgm:cxn modelId="{87960ECF-8280-3E48-821D-29E56C1BF4A9}" type="presOf" srcId="{6764ED26-0DD2-F748-93E0-CE22AECC2E24}" destId="{CDBF3516-9028-FA41-B4A8-2574669AA95B}" srcOrd="0" destOrd="0" presId="urn:microsoft.com/office/officeart/2005/8/layout/chevron1"/>
    <dgm:cxn modelId="{43584AE8-D063-8B48-93C0-0C9CAFB4E188}" type="presOf" srcId="{7838BD17-A973-C141-8836-913BFF930A3B}" destId="{2E622CA2-D38F-3247-A2A9-41790F3AFE41}" srcOrd="0" destOrd="0" presId="urn:microsoft.com/office/officeart/2005/8/layout/chevron1"/>
    <dgm:cxn modelId="{A3F030C6-0A07-6349-8A7A-8F9AE7005884}" type="presParOf" srcId="{CDBF3516-9028-FA41-B4A8-2574669AA95B}" destId="{2E622CA2-D38F-3247-A2A9-41790F3AFE41}"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6_2" csCatId="accent6" phldr="1"/>
      <dgm:spPr/>
    </dgm:pt>
    <dgm:pt modelId="{5C95DD77-EB01-F840-B882-33543952068C}">
      <dgm:prSet phldrT="[Szöveg]"/>
      <dgm:spPr/>
      <dgm:t>
        <a:bodyPr/>
        <a:lstStyle/>
        <a:p>
          <a:r>
            <a:rPr lang="hu-HU" b="1" dirty="0"/>
            <a:t>Stratégia</a:t>
          </a:r>
          <a:r>
            <a:rPr lang="hu-HU" dirty="0"/>
            <a:t>
Hogyan fogjuk megvalósítani elképzelésünket</a:t>
          </a:r>
        </a:p>
      </dgm:t>
    </dgm:pt>
    <dgm:pt modelId="{D4208A9B-918F-8047-A595-09C5E03A39D9}" type="parTrans" cxnId="{6D751180-8869-374E-800F-25A53C18A5BA}">
      <dgm:prSet/>
      <dgm:spPr/>
      <dgm:t>
        <a:bodyPr/>
        <a:lstStyle/>
        <a:p>
          <a:endParaRPr lang="hu-HU"/>
        </a:p>
      </dgm:t>
    </dgm:pt>
    <dgm:pt modelId="{93CCBC90-7066-E146-B5C6-1320A4D03741}" type="sibTrans" cxnId="{6D751180-8869-374E-800F-25A53C18A5BA}">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6D4253F5-7CED-2D4F-B63D-5D0198009EE9}" type="pres">
      <dgm:prSet presAssocID="{5C95DD77-EB01-F840-B882-33543952068C}" presName="parTxOnly" presStyleLbl="node1" presStyleIdx="0" presStyleCnt="1">
        <dgm:presLayoutVars>
          <dgm:chMax val="0"/>
          <dgm:chPref val="0"/>
          <dgm:bulletEnabled val="1"/>
        </dgm:presLayoutVars>
      </dgm:prSet>
      <dgm:spPr/>
    </dgm:pt>
  </dgm:ptLst>
  <dgm:cxnLst>
    <dgm:cxn modelId="{7A451848-5162-7845-85B9-E45FC91D072F}" type="presOf" srcId="{5C95DD77-EB01-F840-B882-33543952068C}" destId="{6D4253F5-7CED-2D4F-B63D-5D0198009EE9}" srcOrd="0" destOrd="0" presId="urn:microsoft.com/office/officeart/2005/8/layout/chevron1"/>
    <dgm:cxn modelId="{6D751180-8869-374E-800F-25A53C18A5BA}" srcId="{6764ED26-0DD2-F748-93E0-CE22AECC2E24}" destId="{5C95DD77-EB01-F840-B882-33543952068C}" srcOrd="0" destOrd="0" parTransId="{D4208A9B-918F-8047-A595-09C5E03A39D9}" sibTransId="{93CCBC90-7066-E146-B5C6-1320A4D03741}"/>
    <dgm:cxn modelId="{87960ECF-8280-3E48-821D-29E56C1BF4A9}" type="presOf" srcId="{6764ED26-0DD2-F748-93E0-CE22AECC2E24}" destId="{CDBF3516-9028-FA41-B4A8-2574669AA95B}" srcOrd="0" destOrd="0" presId="urn:microsoft.com/office/officeart/2005/8/layout/chevron1"/>
    <dgm:cxn modelId="{D8B3915F-CCDB-5542-BEC7-22D4D9D32613}" type="presParOf" srcId="{CDBF3516-9028-FA41-B4A8-2574669AA95B}" destId="{6D4253F5-7CED-2D4F-B63D-5D0198009EE9}"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1_3" csCatId="accent1" phldr="1"/>
      <dgm:spPr/>
    </dgm:pt>
    <dgm:pt modelId="{CCF0FC03-62EE-6441-8329-587ACCE96C47}">
      <dgm:prSet/>
      <dgm:spPr/>
      <dgm:t>
        <a:bodyPr/>
        <a:lstStyle/>
        <a:p>
          <a:r>
            <a:rPr lang="hu-HU" b="1" dirty="0"/>
            <a:t>Célok és célkitűzések</a:t>
          </a:r>
          <a:r>
            <a:rPr lang="hu-HU" dirty="0"/>
            <a:t>
Hogyan mérjük fel sikerünk fokát</a:t>
          </a:r>
        </a:p>
      </dgm:t>
    </dgm:pt>
    <dgm:pt modelId="{4CCC488C-1064-274B-90DC-A09D50C42A62}" type="parTrans" cxnId="{3AA9BE47-8BC4-4840-AEA9-340A90A8D73B}">
      <dgm:prSet/>
      <dgm:spPr/>
      <dgm:t>
        <a:bodyPr/>
        <a:lstStyle/>
        <a:p>
          <a:endParaRPr lang="hu-HU"/>
        </a:p>
      </dgm:t>
    </dgm:pt>
    <dgm:pt modelId="{373FBC5B-9C2E-B248-9788-2DE9014BF71A}" type="sibTrans" cxnId="{3AA9BE47-8BC4-4840-AEA9-340A90A8D73B}">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E75DFE66-8BA9-ED4B-B5FC-7DA82E039C6A}" type="pres">
      <dgm:prSet presAssocID="{CCF0FC03-62EE-6441-8329-587ACCE96C47}" presName="parTxOnly" presStyleLbl="node1" presStyleIdx="0" presStyleCnt="1">
        <dgm:presLayoutVars>
          <dgm:chMax val="0"/>
          <dgm:chPref val="0"/>
          <dgm:bulletEnabled val="1"/>
        </dgm:presLayoutVars>
      </dgm:prSet>
      <dgm:spPr/>
    </dgm:pt>
  </dgm:ptLst>
  <dgm:cxnLst>
    <dgm:cxn modelId="{3AA9BE47-8BC4-4840-AEA9-340A90A8D73B}" srcId="{6764ED26-0DD2-F748-93E0-CE22AECC2E24}" destId="{CCF0FC03-62EE-6441-8329-587ACCE96C47}" srcOrd="0" destOrd="0" parTransId="{4CCC488C-1064-274B-90DC-A09D50C42A62}" sibTransId="{373FBC5B-9C2E-B248-9788-2DE9014BF71A}"/>
    <dgm:cxn modelId="{87960ECF-8280-3E48-821D-29E56C1BF4A9}" type="presOf" srcId="{6764ED26-0DD2-F748-93E0-CE22AECC2E24}" destId="{CDBF3516-9028-FA41-B4A8-2574669AA95B}" srcOrd="0" destOrd="0" presId="urn:microsoft.com/office/officeart/2005/8/layout/chevron1"/>
    <dgm:cxn modelId="{4F7885D1-6387-5B41-BBE5-BB2FC63AD3A1}" type="presOf" srcId="{CCF0FC03-62EE-6441-8329-587ACCE96C47}" destId="{E75DFE66-8BA9-ED4B-B5FC-7DA82E039C6A}" srcOrd="0" destOrd="0" presId="urn:microsoft.com/office/officeart/2005/8/layout/chevron1"/>
    <dgm:cxn modelId="{21BDD833-D3A9-B948-877A-2A28844095F0}" type="presParOf" srcId="{CDBF3516-9028-FA41-B4A8-2574669AA95B}" destId="{E75DFE66-8BA9-ED4B-B5FC-7DA82E039C6A}"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764ED26-0DD2-F748-93E0-CE22AECC2E24}" type="doc">
      <dgm:prSet loTypeId="urn:microsoft.com/office/officeart/2005/8/layout/chevron1" loCatId="" qsTypeId="urn:microsoft.com/office/officeart/2005/8/quickstyle/simple1" qsCatId="simple" csTypeId="urn:microsoft.com/office/officeart/2005/8/colors/accent1_3" csCatId="accent1" phldr="1"/>
      <dgm:spPr/>
    </dgm:pt>
    <dgm:pt modelId="{CCF0FC03-62EE-6441-8329-587ACCE96C47}">
      <dgm:prSet/>
      <dgm:spPr/>
      <dgm:t>
        <a:bodyPr/>
        <a:lstStyle/>
        <a:p>
          <a:r>
            <a:rPr lang="hu-HU" b="1"/>
            <a:t>Célok és célkitűzések</a:t>
          </a:r>
          <a:r>
            <a:rPr lang="hu-HU"/>
            <a:t>
Hogyan mérjük fel sikerünk fokát</a:t>
          </a:r>
          <a:endParaRPr lang="hu-HU" dirty="0"/>
        </a:p>
      </dgm:t>
    </dgm:pt>
    <dgm:pt modelId="{4CCC488C-1064-274B-90DC-A09D50C42A62}" type="parTrans" cxnId="{3AA9BE47-8BC4-4840-AEA9-340A90A8D73B}">
      <dgm:prSet/>
      <dgm:spPr/>
      <dgm:t>
        <a:bodyPr/>
        <a:lstStyle/>
        <a:p>
          <a:endParaRPr lang="hu-HU"/>
        </a:p>
      </dgm:t>
    </dgm:pt>
    <dgm:pt modelId="{373FBC5B-9C2E-B248-9788-2DE9014BF71A}" type="sibTrans" cxnId="{3AA9BE47-8BC4-4840-AEA9-340A90A8D73B}">
      <dgm:prSet/>
      <dgm:spPr/>
      <dgm:t>
        <a:bodyPr/>
        <a:lstStyle/>
        <a:p>
          <a:endParaRPr lang="hu-HU"/>
        </a:p>
      </dgm:t>
    </dgm:pt>
    <dgm:pt modelId="{CDBF3516-9028-FA41-B4A8-2574669AA95B}" type="pres">
      <dgm:prSet presAssocID="{6764ED26-0DD2-F748-93E0-CE22AECC2E24}" presName="Name0" presStyleCnt="0">
        <dgm:presLayoutVars>
          <dgm:dir/>
          <dgm:animLvl val="lvl"/>
          <dgm:resizeHandles val="exact"/>
        </dgm:presLayoutVars>
      </dgm:prSet>
      <dgm:spPr/>
    </dgm:pt>
    <dgm:pt modelId="{E75DFE66-8BA9-ED4B-B5FC-7DA82E039C6A}" type="pres">
      <dgm:prSet presAssocID="{CCF0FC03-62EE-6441-8329-587ACCE96C47}" presName="parTxOnly" presStyleLbl="node1" presStyleIdx="0" presStyleCnt="1">
        <dgm:presLayoutVars>
          <dgm:chMax val="0"/>
          <dgm:chPref val="0"/>
          <dgm:bulletEnabled val="1"/>
        </dgm:presLayoutVars>
      </dgm:prSet>
      <dgm:spPr/>
    </dgm:pt>
  </dgm:ptLst>
  <dgm:cxnLst>
    <dgm:cxn modelId="{3AA9BE47-8BC4-4840-AEA9-340A90A8D73B}" srcId="{6764ED26-0DD2-F748-93E0-CE22AECC2E24}" destId="{CCF0FC03-62EE-6441-8329-587ACCE96C47}" srcOrd="0" destOrd="0" parTransId="{4CCC488C-1064-274B-90DC-A09D50C42A62}" sibTransId="{373FBC5B-9C2E-B248-9788-2DE9014BF71A}"/>
    <dgm:cxn modelId="{87960ECF-8280-3E48-821D-29E56C1BF4A9}" type="presOf" srcId="{6764ED26-0DD2-F748-93E0-CE22AECC2E24}" destId="{CDBF3516-9028-FA41-B4A8-2574669AA95B}" srcOrd="0" destOrd="0" presId="urn:microsoft.com/office/officeart/2005/8/layout/chevron1"/>
    <dgm:cxn modelId="{4F7885D1-6387-5B41-BBE5-BB2FC63AD3A1}" type="presOf" srcId="{CCF0FC03-62EE-6441-8329-587ACCE96C47}" destId="{E75DFE66-8BA9-ED4B-B5FC-7DA82E039C6A}" srcOrd="0" destOrd="0" presId="urn:microsoft.com/office/officeart/2005/8/layout/chevron1"/>
    <dgm:cxn modelId="{21BDD833-D3A9-B948-877A-2A28844095F0}" type="presParOf" srcId="{CDBF3516-9028-FA41-B4A8-2574669AA95B}" destId="{E75DFE66-8BA9-ED4B-B5FC-7DA82E039C6A}"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A2C409-2967-4D48-AE42-EABCEF43A987}">
      <dsp:nvSpPr>
        <dsp:cNvPr id="0" name=""/>
        <dsp:cNvSpPr/>
      </dsp:nvSpPr>
      <dsp:spPr>
        <a:xfrm>
          <a:off x="2822713" y="0"/>
          <a:ext cx="1411356" cy="741054"/>
        </a:xfrm>
        <a:prstGeom prst="trapezoid">
          <a:avLst>
            <a:gd name="adj" fmla="val 95226"/>
          </a:avLst>
        </a:prstGeom>
        <a:gradFill rotWithShape="0">
          <a:gsLst>
            <a:gs pos="0">
              <a:schemeClr val="accent3">
                <a:shade val="50000"/>
                <a:hueOff val="0"/>
                <a:satOff val="0"/>
                <a:lumOff val="0"/>
                <a:alphaOff val="0"/>
                <a:tint val="50000"/>
                <a:satMod val="300000"/>
              </a:schemeClr>
            </a:gs>
            <a:gs pos="35000">
              <a:schemeClr val="accent3">
                <a:shade val="50000"/>
                <a:hueOff val="0"/>
                <a:satOff val="0"/>
                <a:lumOff val="0"/>
                <a:alphaOff val="0"/>
                <a:tint val="37000"/>
                <a:satMod val="300000"/>
              </a:schemeClr>
            </a:gs>
            <a:gs pos="100000">
              <a:schemeClr val="accent3">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hu-HU" sz="1800" b="1" kern="1200" dirty="0">
              <a:latin typeface="Calibri"/>
              <a:cs typeface="Calibri"/>
            </a:rPr>
            <a:t>Fókuszáljon a téma</a:t>
          </a:r>
          <a:endParaRPr lang="hu-HU" sz="1800" kern="1200" dirty="0"/>
        </a:p>
      </dsp:txBody>
      <dsp:txXfrm>
        <a:off x="2822713" y="0"/>
        <a:ext cx="1411356" cy="741054"/>
      </dsp:txXfrm>
    </dsp:sp>
    <dsp:sp modelId="{C440C71B-8EF3-4642-8C7B-FB670F7CC371}">
      <dsp:nvSpPr>
        <dsp:cNvPr id="0" name=""/>
        <dsp:cNvSpPr/>
      </dsp:nvSpPr>
      <dsp:spPr>
        <a:xfrm>
          <a:off x="2117035" y="741054"/>
          <a:ext cx="2822713" cy="741054"/>
        </a:xfrm>
        <a:prstGeom prst="trapezoid">
          <a:avLst>
            <a:gd name="adj" fmla="val 95226"/>
          </a:avLst>
        </a:prstGeom>
        <a:gradFill rotWithShape="0">
          <a:gsLst>
            <a:gs pos="0">
              <a:schemeClr val="accent3">
                <a:shade val="50000"/>
                <a:hueOff val="107022"/>
                <a:satOff val="-1708"/>
                <a:lumOff val="16443"/>
                <a:alphaOff val="0"/>
                <a:tint val="50000"/>
                <a:satMod val="300000"/>
              </a:schemeClr>
            </a:gs>
            <a:gs pos="35000">
              <a:schemeClr val="accent3">
                <a:shade val="50000"/>
                <a:hueOff val="107022"/>
                <a:satOff val="-1708"/>
                <a:lumOff val="16443"/>
                <a:alphaOff val="0"/>
                <a:tint val="37000"/>
                <a:satMod val="300000"/>
              </a:schemeClr>
            </a:gs>
            <a:gs pos="100000">
              <a:schemeClr val="accent3">
                <a:shade val="50000"/>
                <a:hueOff val="107022"/>
                <a:satOff val="-1708"/>
                <a:lumOff val="164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hu-HU" sz="1800" b="1" kern="1200" dirty="0">
              <a:latin typeface="Calibri"/>
              <a:cs typeface="Calibri"/>
            </a:rPr>
            <a:t>Hívja meg a konkrét célpontot</a:t>
          </a:r>
          <a:endParaRPr lang="hu-HU" sz="1800" kern="1200" dirty="0"/>
        </a:p>
      </dsp:txBody>
      <dsp:txXfrm>
        <a:off x="2611010" y="741054"/>
        <a:ext cx="1834763" cy="741054"/>
      </dsp:txXfrm>
    </dsp:sp>
    <dsp:sp modelId="{762D4D12-63B2-8645-A6BE-FF421A730925}">
      <dsp:nvSpPr>
        <dsp:cNvPr id="0" name=""/>
        <dsp:cNvSpPr/>
      </dsp:nvSpPr>
      <dsp:spPr>
        <a:xfrm>
          <a:off x="1411356" y="1482109"/>
          <a:ext cx="4234070" cy="741054"/>
        </a:xfrm>
        <a:prstGeom prst="trapezoid">
          <a:avLst>
            <a:gd name="adj" fmla="val 95226"/>
          </a:avLst>
        </a:prstGeom>
        <a:gradFill rotWithShape="0">
          <a:gsLst>
            <a:gs pos="0">
              <a:schemeClr val="accent3">
                <a:shade val="50000"/>
                <a:hueOff val="214045"/>
                <a:satOff val="-3415"/>
                <a:lumOff val="32886"/>
                <a:alphaOff val="0"/>
                <a:tint val="50000"/>
                <a:satMod val="300000"/>
              </a:schemeClr>
            </a:gs>
            <a:gs pos="35000">
              <a:schemeClr val="accent3">
                <a:shade val="50000"/>
                <a:hueOff val="214045"/>
                <a:satOff val="-3415"/>
                <a:lumOff val="32886"/>
                <a:alphaOff val="0"/>
                <a:tint val="37000"/>
                <a:satMod val="300000"/>
              </a:schemeClr>
            </a:gs>
            <a:gs pos="100000">
              <a:schemeClr val="accent3">
                <a:shade val="50000"/>
                <a:hueOff val="214045"/>
                <a:satOff val="-3415"/>
                <a:lumOff val="328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hu-HU" sz="1800" b="1" kern="1200" dirty="0">
              <a:latin typeface="Calibri"/>
              <a:cs typeface="Calibri"/>
            </a:rPr>
            <a:t>Mérsékelt, nyugodt módon vezesse a találkozót</a:t>
          </a:r>
          <a:endParaRPr lang="hu-HU" sz="1800" kern="1200" dirty="0"/>
        </a:p>
      </dsp:txBody>
      <dsp:txXfrm>
        <a:off x="2152319" y="1482109"/>
        <a:ext cx="2752145" cy="741054"/>
      </dsp:txXfrm>
    </dsp:sp>
    <dsp:sp modelId="{C4A98266-18DF-774C-B60C-84D84FA50D1A}">
      <dsp:nvSpPr>
        <dsp:cNvPr id="0" name=""/>
        <dsp:cNvSpPr/>
      </dsp:nvSpPr>
      <dsp:spPr>
        <a:xfrm>
          <a:off x="705678" y="2223165"/>
          <a:ext cx="5645427" cy="741054"/>
        </a:xfrm>
        <a:prstGeom prst="trapezoid">
          <a:avLst>
            <a:gd name="adj" fmla="val 95226"/>
          </a:avLst>
        </a:prstGeom>
        <a:gradFill rotWithShape="0">
          <a:gsLst>
            <a:gs pos="0">
              <a:schemeClr val="accent3">
                <a:shade val="50000"/>
                <a:hueOff val="214045"/>
                <a:satOff val="-3415"/>
                <a:lumOff val="32886"/>
                <a:alphaOff val="0"/>
                <a:tint val="50000"/>
                <a:satMod val="300000"/>
              </a:schemeClr>
            </a:gs>
            <a:gs pos="35000">
              <a:schemeClr val="accent3">
                <a:shade val="50000"/>
                <a:hueOff val="214045"/>
                <a:satOff val="-3415"/>
                <a:lumOff val="32886"/>
                <a:alphaOff val="0"/>
                <a:tint val="37000"/>
                <a:satMod val="300000"/>
              </a:schemeClr>
            </a:gs>
            <a:gs pos="100000">
              <a:schemeClr val="accent3">
                <a:shade val="50000"/>
                <a:hueOff val="214045"/>
                <a:satOff val="-3415"/>
                <a:lumOff val="328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hu-HU" sz="1800" b="1" kern="1200" dirty="0">
              <a:latin typeface="Calibri"/>
              <a:cs typeface="Calibri"/>
            </a:rPr>
            <a:t>Engedje, hogy minden résztvevő elmesélje saját tapasztalatait</a:t>
          </a:r>
          <a:endParaRPr lang="hu-HU" sz="1800" kern="1200" dirty="0"/>
        </a:p>
      </dsp:txBody>
      <dsp:txXfrm>
        <a:off x="1693628" y="2223165"/>
        <a:ext cx="3669527" cy="741054"/>
      </dsp:txXfrm>
    </dsp:sp>
    <dsp:sp modelId="{08E1F5D2-0374-4D43-BAC7-3AAFF5E942C9}">
      <dsp:nvSpPr>
        <dsp:cNvPr id="0" name=""/>
        <dsp:cNvSpPr/>
      </dsp:nvSpPr>
      <dsp:spPr>
        <a:xfrm>
          <a:off x="0" y="2964219"/>
          <a:ext cx="7056784" cy="741054"/>
        </a:xfrm>
        <a:prstGeom prst="trapezoid">
          <a:avLst>
            <a:gd name="adj" fmla="val 95226"/>
          </a:avLst>
        </a:prstGeom>
        <a:gradFill rotWithShape="0">
          <a:gsLst>
            <a:gs pos="0">
              <a:schemeClr val="accent3">
                <a:shade val="50000"/>
                <a:hueOff val="107022"/>
                <a:satOff val="-1708"/>
                <a:lumOff val="16443"/>
                <a:alphaOff val="0"/>
                <a:tint val="50000"/>
                <a:satMod val="300000"/>
              </a:schemeClr>
            </a:gs>
            <a:gs pos="35000">
              <a:schemeClr val="accent3">
                <a:shade val="50000"/>
                <a:hueOff val="107022"/>
                <a:satOff val="-1708"/>
                <a:lumOff val="16443"/>
                <a:alphaOff val="0"/>
                <a:tint val="37000"/>
                <a:satMod val="300000"/>
              </a:schemeClr>
            </a:gs>
            <a:gs pos="100000">
              <a:schemeClr val="accent3">
                <a:shade val="50000"/>
                <a:hueOff val="107022"/>
                <a:satOff val="-1708"/>
                <a:lumOff val="164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hu-HU" sz="1800" b="1" kern="1200" dirty="0">
              <a:latin typeface="Calibri"/>
              <a:cs typeface="Calibri"/>
            </a:rPr>
            <a:t>Ösztönözze a résztvevőket  az egymás közötti interakciókra</a:t>
          </a:r>
          <a:endParaRPr lang="hu-HU" sz="1800" kern="1200" dirty="0"/>
        </a:p>
      </dsp:txBody>
      <dsp:txXfrm>
        <a:off x="1234937" y="2964219"/>
        <a:ext cx="4586909" cy="7410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DFE66-8BA9-ED4B-B5FC-7DA82E039C6A}">
      <dsp:nvSpPr>
        <dsp:cNvPr id="0" name=""/>
        <dsp:cNvSpPr/>
      </dsp:nvSpPr>
      <dsp:spPr>
        <a:xfrm>
          <a:off x="0" y="220585"/>
          <a:ext cx="2602632" cy="1041052"/>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hu-HU" sz="1600" b="1" kern="1200" dirty="0"/>
            <a:t>Célok és célkitűzések</a:t>
          </a:r>
          <a:r>
            <a:rPr lang="hu-HU" sz="1600" kern="1200" dirty="0"/>
            <a:t>
Hogyan mérjük fel sikerünk fokát</a:t>
          </a:r>
        </a:p>
      </dsp:txBody>
      <dsp:txXfrm>
        <a:off x="520526" y="220585"/>
        <a:ext cx="1561580" cy="104105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DFE66-8BA9-ED4B-B5FC-7DA82E039C6A}">
      <dsp:nvSpPr>
        <dsp:cNvPr id="0" name=""/>
        <dsp:cNvSpPr/>
      </dsp:nvSpPr>
      <dsp:spPr>
        <a:xfrm>
          <a:off x="0" y="110920"/>
          <a:ext cx="2602632" cy="1041052"/>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hu-HU" sz="1600" b="1" kern="1200" dirty="0"/>
            <a:t>Célok és célkitűzések</a:t>
          </a:r>
          <a:r>
            <a:rPr lang="hu-HU" sz="1600" kern="1200" dirty="0"/>
            <a:t>
Hogyan mérjük fel sikerünk fokát</a:t>
          </a:r>
        </a:p>
      </dsp:txBody>
      <dsp:txXfrm>
        <a:off x="520526" y="110920"/>
        <a:ext cx="1561580" cy="10410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91374-F1A0-1B4E-97ED-BD496243A4C1}">
      <dsp:nvSpPr>
        <dsp:cNvPr id="0" name=""/>
        <dsp:cNvSpPr/>
      </dsp:nvSpPr>
      <dsp:spPr>
        <a:xfrm>
          <a:off x="3636615" y="365"/>
          <a:ext cx="956369" cy="95636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a:t>Kezdés</a:t>
          </a:r>
          <a:endParaRPr lang="hu-HU" sz="800" kern="1200" dirty="0"/>
        </a:p>
      </dsp:txBody>
      <dsp:txXfrm>
        <a:off x="3776672" y="140422"/>
        <a:ext cx="676255" cy="676255"/>
      </dsp:txXfrm>
    </dsp:sp>
    <dsp:sp modelId="{5D010B80-84D5-4648-A19F-7ED323887255}">
      <dsp:nvSpPr>
        <dsp:cNvPr id="0" name=""/>
        <dsp:cNvSpPr/>
      </dsp:nvSpPr>
      <dsp:spPr>
        <a:xfrm rot="1800000">
          <a:off x="4603301" y="672609"/>
          <a:ext cx="254299" cy="32277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a:off x="4608411" y="718092"/>
        <a:ext cx="178009" cy="193664"/>
      </dsp:txXfrm>
    </dsp:sp>
    <dsp:sp modelId="{D6AC91C9-202E-0144-8991-C8940A53B14B}">
      <dsp:nvSpPr>
        <dsp:cNvPr id="0" name=""/>
        <dsp:cNvSpPr/>
      </dsp:nvSpPr>
      <dsp:spPr>
        <a:xfrm>
          <a:off x="4880383" y="718455"/>
          <a:ext cx="956369" cy="956369"/>
        </a:xfrm>
        <a:prstGeom prst="ellipse">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dirty="0"/>
            <a:t>Környezeti elemzés</a:t>
          </a:r>
        </a:p>
      </dsp:txBody>
      <dsp:txXfrm>
        <a:off x="5020440" y="858512"/>
        <a:ext cx="676255" cy="676255"/>
      </dsp:txXfrm>
    </dsp:sp>
    <dsp:sp modelId="{4A596329-9D02-244C-BC84-A0FC1FDDBDF5}">
      <dsp:nvSpPr>
        <dsp:cNvPr id="0" name=""/>
        <dsp:cNvSpPr/>
      </dsp:nvSpPr>
      <dsp:spPr>
        <a:xfrm rot="5400000">
          <a:off x="5231418" y="1746145"/>
          <a:ext cx="254299" cy="322774"/>
        </a:xfrm>
        <a:prstGeom prst="rightArrow">
          <a:avLst>
            <a:gd name="adj1" fmla="val 60000"/>
            <a:gd name="adj2" fmla="val 50000"/>
          </a:avLst>
        </a:prstGeom>
        <a:solidFill>
          <a:schemeClr val="accent5">
            <a:hueOff val="-1986775"/>
            <a:satOff val="7962"/>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a:off x="5269563" y="1772555"/>
        <a:ext cx="178009" cy="193664"/>
      </dsp:txXfrm>
    </dsp:sp>
    <dsp:sp modelId="{53CD1734-E572-BC4D-9188-02B3E4C0BC6A}">
      <dsp:nvSpPr>
        <dsp:cNvPr id="0" name=""/>
        <dsp:cNvSpPr/>
      </dsp:nvSpPr>
      <dsp:spPr>
        <a:xfrm>
          <a:off x="4880383" y="2154635"/>
          <a:ext cx="956369" cy="956369"/>
        </a:xfrm>
        <a:prstGeom prst="ellipse">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dirty="0"/>
            <a:t>SWOT elemzés</a:t>
          </a:r>
        </a:p>
      </dsp:txBody>
      <dsp:txXfrm>
        <a:off x="5020440" y="2294692"/>
        <a:ext cx="676255" cy="676255"/>
      </dsp:txXfrm>
    </dsp:sp>
    <dsp:sp modelId="{4CA34418-4C4F-6143-B47E-212E544976BD}">
      <dsp:nvSpPr>
        <dsp:cNvPr id="0" name=""/>
        <dsp:cNvSpPr/>
      </dsp:nvSpPr>
      <dsp:spPr>
        <a:xfrm rot="9000000">
          <a:off x="4615767" y="2826878"/>
          <a:ext cx="254299" cy="322774"/>
        </a:xfrm>
        <a:prstGeom prst="rightArrow">
          <a:avLst>
            <a:gd name="adj1" fmla="val 60000"/>
            <a:gd name="adj2" fmla="val 50000"/>
          </a:avLst>
        </a:prstGeom>
        <a:solidFill>
          <a:schemeClr val="accent5">
            <a:hueOff val="-3973551"/>
            <a:satOff val="15924"/>
            <a:lumOff val="3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rot="10800000">
        <a:off x="4686947" y="2872361"/>
        <a:ext cx="178009" cy="193664"/>
      </dsp:txXfrm>
    </dsp:sp>
    <dsp:sp modelId="{43415455-DE70-4049-BD72-90AB14B01B3C}">
      <dsp:nvSpPr>
        <dsp:cNvPr id="0" name=""/>
        <dsp:cNvSpPr/>
      </dsp:nvSpPr>
      <dsp:spPr>
        <a:xfrm>
          <a:off x="3636615" y="2872724"/>
          <a:ext cx="956369" cy="956369"/>
        </a:xfrm>
        <a:prstGeom prst="ellipse">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dirty="0"/>
            <a:t>Jövőkép, küldetés, stratégiai célok</a:t>
          </a:r>
        </a:p>
      </dsp:txBody>
      <dsp:txXfrm>
        <a:off x="3776672" y="3012781"/>
        <a:ext cx="676255" cy="676255"/>
      </dsp:txXfrm>
    </dsp:sp>
    <dsp:sp modelId="{74839A82-AEA5-D843-8F2C-47BB3A8CF91E}">
      <dsp:nvSpPr>
        <dsp:cNvPr id="0" name=""/>
        <dsp:cNvSpPr/>
      </dsp:nvSpPr>
      <dsp:spPr>
        <a:xfrm rot="12600000">
          <a:off x="3371999" y="2834075"/>
          <a:ext cx="254299" cy="322774"/>
        </a:xfrm>
        <a:prstGeom prst="rightArrow">
          <a:avLst>
            <a:gd name="adj1" fmla="val 60000"/>
            <a:gd name="adj2" fmla="val 50000"/>
          </a:avLst>
        </a:prstGeom>
        <a:solidFill>
          <a:schemeClr val="accent5">
            <a:hueOff val="-5960326"/>
            <a:satOff val="23887"/>
            <a:lumOff val="5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rot="10800000">
        <a:off x="3443179" y="2917703"/>
        <a:ext cx="178009" cy="193664"/>
      </dsp:txXfrm>
    </dsp:sp>
    <dsp:sp modelId="{114D4943-E50F-0448-8134-91255673AD0B}">
      <dsp:nvSpPr>
        <dsp:cNvPr id="0" name=""/>
        <dsp:cNvSpPr/>
      </dsp:nvSpPr>
      <dsp:spPr>
        <a:xfrm>
          <a:off x="2392847" y="2154635"/>
          <a:ext cx="956369" cy="956369"/>
        </a:xfrm>
        <a:prstGeom prst="ellipse">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a:t>Célok, feladatok, mérőszámok</a:t>
          </a:r>
        </a:p>
      </dsp:txBody>
      <dsp:txXfrm>
        <a:off x="2532904" y="2294692"/>
        <a:ext cx="676255" cy="676255"/>
      </dsp:txXfrm>
    </dsp:sp>
    <dsp:sp modelId="{3EBAC48D-96F8-5C41-818A-4F02E3B4C0D1}">
      <dsp:nvSpPr>
        <dsp:cNvPr id="0" name=""/>
        <dsp:cNvSpPr/>
      </dsp:nvSpPr>
      <dsp:spPr>
        <a:xfrm rot="16200000">
          <a:off x="2743882" y="1760539"/>
          <a:ext cx="254299" cy="322774"/>
        </a:xfrm>
        <a:prstGeom prst="rightArrow">
          <a:avLst>
            <a:gd name="adj1" fmla="val 60000"/>
            <a:gd name="adj2" fmla="val 50000"/>
          </a:avLst>
        </a:prstGeom>
        <a:solidFill>
          <a:schemeClr val="accent5">
            <a:hueOff val="-7947101"/>
            <a:satOff val="31849"/>
            <a:lumOff val="6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a:off x="2782027" y="1863239"/>
        <a:ext cx="178009" cy="193664"/>
      </dsp:txXfrm>
    </dsp:sp>
    <dsp:sp modelId="{EA9DC510-0965-2843-B4FE-DB00D22B01BC}">
      <dsp:nvSpPr>
        <dsp:cNvPr id="0" name=""/>
        <dsp:cNvSpPr/>
      </dsp:nvSpPr>
      <dsp:spPr>
        <a:xfrm>
          <a:off x="2392847" y="718455"/>
          <a:ext cx="956369" cy="956369"/>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hu-HU" sz="800" kern="1200" dirty="0"/>
            <a:t>Megvalósítás és összehangolás</a:t>
          </a:r>
        </a:p>
      </dsp:txBody>
      <dsp:txXfrm>
        <a:off x="2532904" y="858512"/>
        <a:ext cx="676255" cy="676255"/>
      </dsp:txXfrm>
    </dsp:sp>
    <dsp:sp modelId="{0752AA45-CF7D-5843-BFD9-B1CA0DE06B5F}">
      <dsp:nvSpPr>
        <dsp:cNvPr id="0" name=""/>
        <dsp:cNvSpPr/>
      </dsp:nvSpPr>
      <dsp:spPr>
        <a:xfrm rot="19800000">
          <a:off x="3359533" y="679806"/>
          <a:ext cx="254299" cy="322774"/>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hu-HU" sz="600" kern="1200"/>
        </a:p>
      </dsp:txBody>
      <dsp:txXfrm>
        <a:off x="3364643" y="763434"/>
        <a:ext cx="178009" cy="193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891374-F1A0-1B4E-97ED-BD496243A4C1}">
      <dsp:nvSpPr>
        <dsp:cNvPr id="0" name=""/>
        <dsp:cNvSpPr/>
      </dsp:nvSpPr>
      <dsp:spPr>
        <a:xfrm>
          <a:off x="943552" y="463296"/>
          <a:ext cx="724240" cy="72424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a:t>Kezdés</a:t>
          </a:r>
          <a:endParaRPr lang="hu-HU" sz="600" kern="1200" dirty="0"/>
        </a:p>
      </dsp:txBody>
      <dsp:txXfrm>
        <a:off x="1049614" y="569358"/>
        <a:ext cx="512116" cy="512116"/>
      </dsp:txXfrm>
    </dsp:sp>
    <dsp:sp modelId="{5D010B80-84D5-4648-A19F-7ED323887255}">
      <dsp:nvSpPr>
        <dsp:cNvPr id="0" name=""/>
        <dsp:cNvSpPr/>
      </dsp:nvSpPr>
      <dsp:spPr>
        <a:xfrm rot="1800000">
          <a:off x="1675872" y="972791"/>
          <a:ext cx="193488" cy="24443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a:off x="1679760" y="1007166"/>
        <a:ext cx="135442" cy="146659"/>
      </dsp:txXfrm>
    </dsp:sp>
    <dsp:sp modelId="{D6AC91C9-202E-0144-8991-C8940A53B14B}">
      <dsp:nvSpPr>
        <dsp:cNvPr id="0" name=""/>
        <dsp:cNvSpPr/>
      </dsp:nvSpPr>
      <dsp:spPr>
        <a:xfrm>
          <a:off x="1886925" y="1007953"/>
          <a:ext cx="724240" cy="724240"/>
        </a:xfrm>
        <a:prstGeom prst="ellipse">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dirty="0"/>
            <a:t>Környezeti elemzés</a:t>
          </a:r>
        </a:p>
      </dsp:txBody>
      <dsp:txXfrm>
        <a:off x="1992987" y="1114015"/>
        <a:ext cx="512116" cy="512116"/>
      </dsp:txXfrm>
    </dsp:sp>
    <dsp:sp modelId="{4A596329-9D02-244C-BC84-A0FC1FDDBDF5}">
      <dsp:nvSpPr>
        <dsp:cNvPr id="0" name=""/>
        <dsp:cNvSpPr/>
      </dsp:nvSpPr>
      <dsp:spPr>
        <a:xfrm rot="5400000">
          <a:off x="2152301" y="1787038"/>
          <a:ext cx="193488" cy="244431"/>
        </a:xfrm>
        <a:prstGeom prst="rightArrow">
          <a:avLst>
            <a:gd name="adj1" fmla="val 60000"/>
            <a:gd name="adj2" fmla="val 50000"/>
          </a:avLst>
        </a:prstGeom>
        <a:solidFill>
          <a:schemeClr val="accent5">
            <a:hueOff val="-1986775"/>
            <a:satOff val="7962"/>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a:off x="2181324" y="1806901"/>
        <a:ext cx="135442" cy="146659"/>
      </dsp:txXfrm>
    </dsp:sp>
    <dsp:sp modelId="{53CD1734-E572-BC4D-9188-02B3E4C0BC6A}">
      <dsp:nvSpPr>
        <dsp:cNvPr id="0" name=""/>
        <dsp:cNvSpPr/>
      </dsp:nvSpPr>
      <dsp:spPr>
        <a:xfrm>
          <a:off x="1886925" y="2097266"/>
          <a:ext cx="724240" cy="724240"/>
        </a:xfrm>
        <a:prstGeom prst="ellipse">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dirty="0"/>
            <a:t>SWOT elemzés</a:t>
          </a:r>
        </a:p>
      </dsp:txBody>
      <dsp:txXfrm>
        <a:off x="1992987" y="2203328"/>
        <a:ext cx="512116" cy="512116"/>
      </dsp:txXfrm>
    </dsp:sp>
    <dsp:sp modelId="{4CA34418-4C4F-6143-B47E-212E544976BD}">
      <dsp:nvSpPr>
        <dsp:cNvPr id="0" name=""/>
        <dsp:cNvSpPr/>
      </dsp:nvSpPr>
      <dsp:spPr>
        <a:xfrm rot="9000000">
          <a:off x="1685357" y="2606761"/>
          <a:ext cx="193488" cy="244431"/>
        </a:xfrm>
        <a:prstGeom prst="rightArrow">
          <a:avLst>
            <a:gd name="adj1" fmla="val 60000"/>
            <a:gd name="adj2" fmla="val 50000"/>
          </a:avLst>
        </a:prstGeom>
        <a:solidFill>
          <a:schemeClr val="accent5">
            <a:hueOff val="-3973551"/>
            <a:satOff val="15924"/>
            <a:lumOff val="3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rot="10800000">
        <a:off x="1739515" y="2641136"/>
        <a:ext cx="135442" cy="146659"/>
      </dsp:txXfrm>
    </dsp:sp>
    <dsp:sp modelId="{43415455-DE70-4049-BD72-90AB14B01B3C}">
      <dsp:nvSpPr>
        <dsp:cNvPr id="0" name=""/>
        <dsp:cNvSpPr/>
      </dsp:nvSpPr>
      <dsp:spPr>
        <a:xfrm>
          <a:off x="943552" y="2641923"/>
          <a:ext cx="724240" cy="724240"/>
        </a:xfrm>
        <a:prstGeom prst="ellipse">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dirty="0"/>
            <a:t>Jövőkép, küldetés, stratégiai célok</a:t>
          </a:r>
        </a:p>
      </dsp:txBody>
      <dsp:txXfrm>
        <a:off x="1049614" y="2747985"/>
        <a:ext cx="512116" cy="512116"/>
      </dsp:txXfrm>
    </dsp:sp>
    <dsp:sp modelId="{74839A82-AEA5-D843-8F2C-47BB3A8CF91E}">
      <dsp:nvSpPr>
        <dsp:cNvPr id="0" name=""/>
        <dsp:cNvSpPr/>
      </dsp:nvSpPr>
      <dsp:spPr>
        <a:xfrm rot="12600000">
          <a:off x="741984" y="2612237"/>
          <a:ext cx="193488" cy="244431"/>
        </a:xfrm>
        <a:prstGeom prst="rightArrow">
          <a:avLst>
            <a:gd name="adj1" fmla="val 60000"/>
            <a:gd name="adj2" fmla="val 50000"/>
          </a:avLst>
        </a:prstGeom>
        <a:solidFill>
          <a:schemeClr val="accent5">
            <a:hueOff val="-5960326"/>
            <a:satOff val="23887"/>
            <a:lumOff val="5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rot="10800000">
        <a:off x="796142" y="2675635"/>
        <a:ext cx="135442" cy="146659"/>
      </dsp:txXfrm>
    </dsp:sp>
    <dsp:sp modelId="{114D4943-E50F-0448-8134-91255673AD0B}">
      <dsp:nvSpPr>
        <dsp:cNvPr id="0" name=""/>
        <dsp:cNvSpPr/>
      </dsp:nvSpPr>
      <dsp:spPr>
        <a:xfrm>
          <a:off x="179" y="2097266"/>
          <a:ext cx="724240" cy="724240"/>
        </a:xfrm>
        <a:prstGeom prst="ellipse">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a:t>Célok, feladatok, mérőszámok</a:t>
          </a:r>
        </a:p>
      </dsp:txBody>
      <dsp:txXfrm>
        <a:off x="106241" y="2203328"/>
        <a:ext cx="512116" cy="512116"/>
      </dsp:txXfrm>
    </dsp:sp>
    <dsp:sp modelId="{3EBAC48D-96F8-5C41-818A-4F02E3B4C0D1}">
      <dsp:nvSpPr>
        <dsp:cNvPr id="0" name=""/>
        <dsp:cNvSpPr/>
      </dsp:nvSpPr>
      <dsp:spPr>
        <a:xfrm rot="16200000">
          <a:off x="265555" y="1797990"/>
          <a:ext cx="193488" cy="244431"/>
        </a:xfrm>
        <a:prstGeom prst="rightArrow">
          <a:avLst>
            <a:gd name="adj1" fmla="val 60000"/>
            <a:gd name="adj2" fmla="val 50000"/>
          </a:avLst>
        </a:prstGeom>
        <a:solidFill>
          <a:schemeClr val="accent5">
            <a:hueOff val="-7947101"/>
            <a:satOff val="31849"/>
            <a:lumOff val="6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a:off x="294578" y="1875899"/>
        <a:ext cx="135442" cy="146659"/>
      </dsp:txXfrm>
    </dsp:sp>
    <dsp:sp modelId="{EA9DC510-0965-2843-B4FE-DB00D22B01BC}">
      <dsp:nvSpPr>
        <dsp:cNvPr id="0" name=""/>
        <dsp:cNvSpPr/>
      </dsp:nvSpPr>
      <dsp:spPr>
        <a:xfrm>
          <a:off x="179" y="1007953"/>
          <a:ext cx="724240" cy="724240"/>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266700">
            <a:lnSpc>
              <a:spcPct val="90000"/>
            </a:lnSpc>
            <a:spcBef>
              <a:spcPct val="0"/>
            </a:spcBef>
            <a:spcAft>
              <a:spcPct val="35000"/>
            </a:spcAft>
            <a:buNone/>
          </a:pPr>
          <a:r>
            <a:rPr lang="hu-HU" sz="600" kern="1200" dirty="0"/>
            <a:t>Megvalósítás és összehangolás</a:t>
          </a:r>
        </a:p>
      </dsp:txBody>
      <dsp:txXfrm>
        <a:off x="106241" y="1114015"/>
        <a:ext cx="512116" cy="512116"/>
      </dsp:txXfrm>
    </dsp:sp>
    <dsp:sp modelId="{0752AA45-CF7D-5843-BFD9-B1CA0DE06B5F}">
      <dsp:nvSpPr>
        <dsp:cNvPr id="0" name=""/>
        <dsp:cNvSpPr/>
      </dsp:nvSpPr>
      <dsp:spPr>
        <a:xfrm rot="19800000">
          <a:off x="732499" y="978267"/>
          <a:ext cx="193488" cy="244431"/>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hu-HU" sz="500" kern="1200"/>
        </a:p>
      </dsp:txBody>
      <dsp:txXfrm>
        <a:off x="736387" y="1041665"/>
        <a:ext cx="135442" cy="1466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622CA2-D38F-3247-A2A9-41790F3AFE41}">
      <dsp:nvSpPr>
        <dsp:cNvPr id="0" name=""/>
        <dsp:cNvSpPr/>
      </dsp:nvSpPr>
      <dsp:spPr>
        <a:xfrm>
          <a:off x="3817" y="1552222"/>
          <a:ext cx="2222152" cy="888861"/>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hu-HU" sz="1300" b="1" kern="1200" dirty="0">
              <a:solidFill>
                <a:schemeClr val="tx1"/>
              </a:solidFill>
            </a:rPr>
            <a:t>Küldetés:</a:t>
          </a:r>
          <a:r>
            <a:rPr lang="hu-HU" sz="1300" kern="1200" dirty="0">
              <a:solidFill>
                <a:schemeClr val="tx1"/>
              </a:solidFill>
            </a:rPr>
            <a:t>
Kik vagyunk
Amit értékelünk</a:t>
          </a:r>
        </a:p>
      </dsp:txBody>
      <dsp:txXfrm>
        <a:off x="448248" y="1552222"/>
        <a:ext cx="1333291" cy="888861"/>
      </dsp:txXfrm>
    </dsp:sp>
    <dsp:sp modelId="{63874C4C-7397-624F-845D-CF0E533A29AC}">
      <dsp:nvSpPr>
        <dsp:cNvPr id="0" name=""/>
        <dsp:cNvSpPr/>
      </dsp:nvSpPr>
      <dsp:spPr>
        <a:xfrm>
          <a:off x="2003754" y="1552222"/>
          <a:ext cx="2222152" cy="888861"/>
        </a:xfrm>
        <a:prstGeom prst="chevron">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hu-HU" sz="1300" b="1" kern="1200" dirty="0">
              <a:solidFill>
                <a:schemeClr val="tx1"/>
              </a:solidFill>
            </a:rPr>
            <a:t>Jövőkép</a:t>
          </a:r>
          <a:r>
            <a:rPr lang="hu-HU" sz="1300" kern="1200" dirty="0">
              <a:solidFill>
                <a:schemeClr val="tx1"/>
              </a:solidFill>
            </a:rPr>
            <a:t>
Amivé szeretnénk válni</a:t>
          </a:r>
        </a:p>
      </dsp:txBody>
      <dsp:txXfrm>
        <a:off x="2448185" y="1552222"/>
        <a:ext cx="1333291" cy="888861"/>
      </dsp:txXfrm>
    </dsp:sp>
    <dsp:sp modelId="{6D4253F5-7CED-2D4F-B63D-5D0198009EE9}">
      <dsp:nvSpPr>
        <dsp:cNvPr id="0" name=""/>
        <dsp:cNvSpPr/>
      </dsp:nvSpPr>
      <dsp:spPr>
        <a:xfrm>
          <a:off x="4003692" y="1552222"/>
          <a:ext cx="2222152" cy="888861"/>
        </a:xfrm>
        <a:prstGeom prst="chevron">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hu-HU" sz="1300" b="1" kern="1200" dirty="0">
              <a:solidFill>
                <a:schemeClr val="tx1"/>
              </a:solidFill>
            </a:rPr>
            <a:t>Stratégia</a:t>
          </a:r>
          <a:r>
            <a:rPr lang="hu-HU" sz="1300" kern="1200" dirty="0">
              <a:solidFill>
                <a:schemeClr val="tx1"/>
              </a:solidFill>
            </a:rPr>
            <a:t>
Hogyan fogjuk megvalósítani elképzelésünket</a:t>
          </a:r>
        </a:p>
      </dsp:txBody>
      <dsp:txXfrm>
        <a:off x="4448123" y="1552222"/>
        <a:ext cx="1333291" cy="888861"/>
      </dsp:txXfrm>
    </dsp:sp>
    <dsp:sp modelId="{E75DFE66-8BA9-ED4B-B5FC-7DA82E039C6A}">
      <dsp:nvSpPr>
        <dsp:cNvPr id="0" name=""/>
        <dsp:cNvSpPr/>
      </dsp:nvSpPr>
      <dsp:spPr>
        <a:xfrm>
          <a:off x="6003629" y="1552222"/>
          <a:ext cx="2222152" cy="888861"/>
        </a:xfrm>
        <a:prstGeom prst="chevr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hu-HU" sz="1300" b="1" kern="1200" dirty="0">
              <a:solidFill>
                <a:schemeClr val="tx1"/>
              </a:solidFill>
            </a:rPr>
            <a:t>Célok és célkitűzések</a:t>
          </a:r>
          <a:r>
            <a:rPr lang="hu-HU" sz="1300" kern="1200" dirty="0">
              <a:solidFill>
                <a:schemeClr val="tx1"/>
              </a:solidFill>
            </a:rPr>
            <a:t>
Hogyan mérjük fel sikerünk fokát</a:t>
          </a:r>
        </a:p>
      </dsp:txBody>
      <dsp:txXfrm>
        <a:off x="6448060" y="1552222"/>
        <a:ext cx="1333291" cy="8888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74C4C-7397-624F-845D-CF0E533A29AC}">
      <dsp:nvSpPr>
        <dsp:cNvPr id="0" name=""/>
        <dsp:cNvSpPr/>
      </dsp:nvSpPr>
      <dsp:spPr>
        <a:xfrm>
          <a:off x="0" y="194384"/>
          <a:ext cx="2170584" cy="868233"/>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hu-HU" sz="1400" b="1" kern="1200">
              <a:solidFill>
                <a:schemeClr val="tx1"/>
              </a:solidFill>
            </a:rPr>
            <a:t>Jövőkép</a:t>
          </a:r>
          <a:r>
            <a:rPr lang="hu-HU" sz="1400" kern="1200">
              <a:solidFill>
                <a:schemeClr val="tx1"/>
              </a:solidFill>
            </a:rPr>
            <a:t>
Amivé szeretnénk válni</a:t>
          </a:r>
          <a:endParaRPr lang="hu-HU" sz="1400" kern="1200" dirty="0">
            <a:solidFill>
              <a:schemeClr val="tx1"/>
            </a:solidFill>
          </a:endParaRPr>
        </a:p>
      </dsp:txBody>
      <dsp:txXfrm>
        <a:off x="434117" y="194384"/>
        <a:ext cx="1302351" cy="8682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622CA2-D38F-3247-A2A9-41790F3AFE41}">
      <dsp:nvSpPr>
        <dsp:cNvPr id="0" name=""/>
        <dsp:cNvSpPr/>
      </dsp:nvSpPr>
      <dsp:spPr>
        <a:xfrm>
          <a:off x="1235" y="0"/>
          <a:ext cx="2528152" cy="968971"/>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hu-HU" sz="1700" b="1" kern="1200" dirty="0">
              <a:solidFill>
                <a:schemeClr val="tx1"/>
              </a:solidFill>
            </a:rPr>
            <a:t>Küldetés:</a:t>
          </a:r>
          <a:r>
            <a:rPr lang="hu-HU" sz="1700" kern="1200" dirty="0">
              <a:solidFill>
                <a:schemeClr val="tx1"/>
              </a:solidFill>
            </a:rPr>
            <a:t>
Kik vagyunk
Amit értékelünk</a:t>
          </a:r>
        </a:p>
      </dsp:txBody>
      <dsp:txXfrm>
        <a:off x="485721" y="0"/>
        <a:ext cx="1559181" cy="9689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4253F5-7CED-2D4F-B63D-5D0198009EE9}">
      <dsp:nvSpPr>
        <dsp:cNvPr id="0" name=""/>
        <dsp:cNvSpPr/>
      </dsp:nvSpPr>
      <dsp:spPr>
        <a:xfrm>
          <a:off x="0" y="101713"/>
          <a:ext cx="2386608" cy="954643"/>
        </a:xfrm>
        <a:prstGeom prst="chevron">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hu-HU" sz="1400" b="1" kern="1200" dirty="0"/>
            <a:t>Stratégia</a:t>
          </a:r>
          <a:r>
            <a:rPr lang="hu-HU" sz="1400" kern="1200" dirty="0"/>
            <a:t>
Hogyan fogjuk megvalósítani elképzelésünket</a:t>
          </a:r>
        </a:p>
      </dsp:txBody>
      <dsp:txXfrm>
        <a:off x="477322" y="101713"/>
        <a:ext cx="1431965" cy="9546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DFE66-8BA9-ED4B-B5FC-7DA82E039C6A}">
      <dsp:nvSpPr>
        <dsp:cNvPr id="0" name=""/>
        <dsp:cNvSpPr/>
      </dsp:nvSpPr>
      <dsp:spPr>
        <a:xfrm>
          <a:off x="0" y="110920"/>
          <a:ext cx="2602632" cy="1041052"/>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hu-HU" sz="1600" b="1" kern="1200" dirty="0"/>
            <a:t>Célok és célkitűzések</a:t>
          </a:r>
          <a:r>
            <a:rPr lang="hu-HU" sz="1600" kern="1200" dirty="0"/>
            <a:t>
Hogyan mérjük fel sikerünk fokát</a:t>
          </a:r>
        </a:p>
      </dsp:txBody>
      <dsp:txXfrm>
        <a:off x="520526" y="110920"/>
        <a:ext cx="1561580" cy="10410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DFE66-8BA9-ED4B-B5FC-7DA82E039C6A}">
      <dsp:nvSpPr>
        <dsp:cNvPr id="0" name=""/>
        <dsp:cNvSpPr/>
      </dsp:nvSpPr>
      <dsp:spPr>
        <a:xfrm>
          <a:off x="0" y="110920"/>
          <a:ext cx="2602632" cy="1041052"/>
        </a:xfrm>
        <a:prstGeom prst="chevron">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hu-HU" sz="1600" b="1" kern="1200"/>
            <a:t>Célok és célkitűzések</a:t>
          </a:r>
          <a:r>
            <a:rPr lang="hu-HU" sz="1600" kern="1200"/>
            <a:t>
Hogyan mérjük fel sikerünk fokát</a:t>
          </a:r>
          <a:endParaRPr lang="hu-HU" sz="1600" kern="1200" dirty="0"/>
        </a:p>
      </dsp:txBody>
      <dsp:txXfrm>
        <a:off x="520526" y="110920"/>
        <a:ext cx="1561580" cy="104105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A1F795-519A-8549-B474-A3D8C46FBF10}" type="datetimeFigureOut">
              <a:rPr lang="hu-HU" smtClean="0"/>
              <a:t>2023. 01. 22.</a:t>
            </a:fld>
            <a:endParaRPr lang="hu-HU"/>
          </a:p>
        </p:txBody>
      </p:sp>
      <p:sp>
        <p:nvSpPr>
          <p:cNvPr id="4" name="Diakép hely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B2C01-0395-D146-AB78-6726797FEB89}" type="slidenum">
              <a:rPr lang="hu-HU" smtClean="0"/>
              <a:t>‹#›</a:t>
            </a:fld>
            <a:endParaRPr lang="hu-HU"/>
          </a:p>
        </p:txBody>
      </p:sp>
    </p:spTree>
    <p:extLst>
      <p:ext uri="{BB962C8B-B14F-4D97-AF65-F5344CB8AC3E}">
        <p14:creationId xmlns:p14="http://schemas.microsoft.com/office/powerpoint/2010/main" val="287695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8E5B2C01-0395-D146-AB78-6726797FEB89}" type="slidenum">
              <a:rPr lang="hu-HU" smtClean="0"/>
              <a:t>6</a:t>
            </a:fld>
            <a:endParaRPr lang="hu-HU"/>
          </a:p>
        </p:txBody>
      </p:sp>
    </p:spTree>
    <p:extLst>
      <p:ext uri="{BB962C8B-B14F-4D97-AF65-F5344CB8AC3E}">
        <p14:creationId xmlns:p14="http://schemas.microsoft.com/office/powerpoint/2010/main" val="222143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dirty="0"/>
              <a:t>Kliknij, aby edytować styl</a:t>
            </a:r>
          </a:p>
        </p:txBody>
      </p:sp>
      <p:sp>
        <p:nvSpPr>
          <p:cNvPr id="3" name="Podtytuł 2"/>
          <p:cNvSpPr>
            <a:spLocks noGrp="1"/>
          </p:cNvSpPr>
          <p:nvPr>
            <p:ph type="subTitle" idx="1"/>
          </p:nvPr>
        </p:nvSpPr>
        <p:spPr>
          <a:xfrm>
            <a:off x="1393182" y="414849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Tree>
    <p:extLst>
      <p:ext uri="{BB962C8B-B14F-4D97-AF65-F5344CB8AC3E}">
        <p14:creationId xmlns:p14="http://schemas.microsoft.com/office/powerpoint/2010/main" val="312387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330230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Tree>
    <p:extLst>
      <p:ext uri="{BB962C8B-B14F-4D97-AF65-F5344CB8AC3E}">
        <p14:creationId xmlns:p14="http://schemas.microsoft.com/office/powerpoint/2010/main" val="3005553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182762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22.01.2023</a:t>
            </a:fld>
            <a:endParaRPr lang="pl-PL"/>
          </a:p>
        </p:txBody>
      </p:sp>
      <p:sp>
        <p:nvSpPr>
          <p:cNvPr id="4" name="Symbol zastępczy stopki 3"/>
          <p:cNvSpPr>
            <a:spLocks noGrp="1"/>
          </p:cNvSpPr>
          <p:nvPr>
            <p:ph type="ftr" sz="quarter" idx="11"/>
          </p:nvPr>
        </p:nvSpPr>
        <p:spPr>
          <a:xfrm>
            <a:off x="3124200" y="6356350"/>
            <a:ext cx="2895600" cy="365125"/>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786788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55FE6968-264B-4DA2-ACB8-14F351E8A92E}" type="datetimeFigureOut">
              <a:rPr lang="pl-PL" smtClean="0"/>
              <a:t>22.01.2023</a:t>
            </a:fld>
            <a:endParaRPr lang="pl-PL"/>
          </a:p>
        </p:txBody>
      </p:sp>
      <p:sp>
        <p:nvSpPr>
          <p:cNvPr id="3" name="Symbol zastępczy stopki 2"/>
          <p:cNvSpPr>
            <a:spLocks noGrp="1"/>
          </p:cNvSpPr>
          <p:nvPr>
            <p:ph type="ftr" sz="quarter" idx="11"/>
          </p:nvPr>
        </p:nvSpPr>
        <p:spPr>
          <a:xfrm>
            <a:off x="3124200" y="6356350"/>
            <a:ext cx="2895600" cy="365125"/>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6AA96C9-9ABD-48A9-9A95-A642DDF54E79}" type="slidenum">
              <a:rPr lang="pl-PL" smtClean="0"/>
              <a:t>‹#›</a:t>
            </a:fld>
            <a:endParaRPr lang="pl-PL"/>
          </a:p>
        </p:txBody>
      </p:sp>
    </p:spTree>
    <p:extLst>
      <p:ext uri="{BB962C8B-B14F-4D97-AF65-F5344CB8AC3E}">
        <p14:creationId xmlns:p14="http://schemas.microsoft.com/office/powerpoint/2010/main" val="6333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952513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134076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2636912"/>
            <a:ext cx="8229600" cy="3489251"/>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pic>
        <p:nvPicPr>
          <p:cNvPr id="7" name="LogosBeneficairesErasmus+RIGHT_EN.eps.pdf" descr="LogosBeneficairesErasmus+RIGHT_EN.eps.pdf">
            <a:extLst>
              <a:ext uri="{FF2B5EF4-FFF2-40B4-BE49-F238E27FC236}">
                <a16:creationId xmlns:a16="http://schemas.microsoft.com/office/drawing/2014/main" id="{A4CE8664-2D04-4586-AD93-73F51779BB4C}"/>
              </a:ext>
            </a:extLst>
          </p:cNvPr>
          <p:cNvPicPr/>
          <p:nvPr userDrawn="1"/>
        </p:nvPicPr>
        <p:blipFill>
          <a:blip r:embed="rId9" cstate="print">
            <a:extLst>
              <a:ext uri="{28A0092B-C50C-407E-A947-70E740481C1C}">
                <a14:useLocalDpi xmlns:a14="http://schemas.microsoft.com/office/drawing/2010/main" val="0"/>
              </a:ext>
            </a:extLst>
          </a:blip>
          <a:srcRect r="43789"/>
          <a:stretch>
            <a:fillRect/>
          </a:stretch>
        </p:blipFill>
        <p:spPr>
          <a:xfrm>
            <a:off x="154728" y="326581"/>
            <a:ext cx="1872208" cy="405256"/>
          </a:xfrm>
          <a:prstGeom prst="rect">
            <a:avLst/>
          </a:prstGeom>
          <a:ln w="12700">
            <a:miter lim="400000"/>
          </a:ln>
        </p:spPr>
      </p:pic>
      <p:sp>
        <p:nvSpPr>
          <p:cNvPr id="8" name="Prostokąt 7">
            <a:extLst>
              <a:ext uri="{FF2B5EF4-FFF2-40B4-BE49-F238E27FC236}">
                <a16:creationId xmlns:a16="http://schemas.microsoft.com/office/drawing/2014/main" id="{9BACE855-7B7F-4E30-96C6-2E588DF943C5}"/>
              </a:ext>
            </a:extLst>
          </p:cNvPr>
          <p:cNvSpPr/>
          <p:nvPr userDrawn="1"/>
        </p:nvSpPr>
        <p:spPr>
          <a:xfrm>
            <a:off x="1905326" y="237819"/>
            <a:ext cx="5400600" cy="646331"/>
          </a:xfrm>
          <a:prstGeom prst="rect">
            <a:avLst/>
          </a:prstGeom>
        </p:spPr>
        <p:txBody>
          <a:bodyPr wrap="square">
            <a:spAutoFit/>
          </a:bodyPr>
          <a:lstStyle/>
          <a:p>
            <a:pPr algn="ctr"/>
            <a:r>
              <a:rPr lang="pl-PL" sz="1200" b="1" kern="1200" dirty="0">
                <a:solidFill>
                  <a:schemeClr val="tx1"/>
                </a:solidFill>
                <a:effectLst/>
                <a:latin typeface="+mn-lt"/>
                <a:ea typeface="+mn-ea"/>
                <a:cs typeface="+mn-cs"/>
              </a:rPr>
              <a:t>AGATA</a:t>
            </a:r>
          </a:p>
          <a:p>
            <a:pPr algn="ctr"/>
            <a:r>
              <a:rPr lang="en-US" sz="1200" b="1" kern="1200" dirty="0">
                <a:solidFill>
                  <a:schemeClr val="tx1"/>
                </a:solidFill>
                <a:effectLst/>
                <a:latin typeface="+mn-lt"/>
                <a:ea typeface="+mn-ea"/>
                <a:cs typeface="+mn-cs"/>
              </a:rPr>
              <a:t>Activating agricultural and tourism specializations through Center of Taste </a:t>
            </a:r>
            <a:endParaRPr lang="pl-PL" sz="1200" b="1" kern="1200" dirty="0">
              <a:solidFill>
                <a:schemeClr val="tx1"/>
              </a:solidFill>
              <a:effectLst/>
              <a:latin typeface="+mn-lt"/>
              <a:ea typeface="+mn-ea"/>
              <a:cs typeface="+mn-cs"/>
            </a:endParaRPr>
          </a:p>
          <a:p>
            <a:pPr algn="ctr"/>
            <a:r>
              <a:rPr lang="en-GB" sz="1200" b="1" kern="1200" dirty="0">
                <a:solidFill>
                  <a:schemeClr val="tx1"/>
                </a:solidFill>
                <a:effectLst/>
                <a:latin typeface="+mn-lt"/>
                <a:ea typeface="+mn-ea"/>
                <a:cs typeface="+mn-cs"/>
              </a:rPr>
              <a:t>2020-1-SK01-KA202-078207</a:t>
            </a:r>
            <a:endParaRPr lang="pl-PL" sz="1200" dirty="0"/>
          </a:p>
        </p:txBody>
      </p:sp>
      <p:pic>
        <p:nvPicPr>
          <p:cNvPr id="9" name="Obraz 8">
            <a:extLst>
              <a:ext uri="{FF2B5EF4-FFF2-40B4-BE49-F238E27FC236}">
                <a16:creationId xmlns:a16="http://schemas.microsoft.com/office/drawing/2014/main" id="{335E8B0E-BF9F-4DA7-9256-0D84EF0A326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272418" y="82599"/>
            <a:ext cx="1716316" cy="1048144"/>
          </a:xfrm>
          <a:prstGeom prst="rect">
            <a:avLst/>
          </a:prstGeom>
        </p:spPr>
      </p:pic>
      <p:sp>
        <p:nvSpPr>
          <p:cNvPr id="11" name="BlokTextu 10">
            <a:extLst>
              <a:ext uri="{FF2B5EF4-FFF2-40B4-BE49-F238E27FC236}">
                <a16:creationId xmlns:a16="http://schemas.microsoft.com/office/drawing/2014/main" id="{E60BCCD9-DF40-44CE-BE07-253489CEB008}"/>
              </a:ext>
            </a:extLst>
          </p:cNvPr>
          <p:cNvSpPr txBox="1"/>
          <p:nvPr userDrawn="1"/>
        </p:nvSpPr>
        <p:spPr>
          <a:xfrm>
            <a:off x="490826" y="6315975"/>
            <a:ext cx="8229600" cy="430887"/>
          </a:xfrm>
          <a:prstGeom prst="rect">
            <a:avLst/>
          </a:prstGeom>
          <a:noFill/>
        </p:spPr>
        <p:txBody>
          <a:bodyPr wrap="square">
            <a:spAutoFit/>
          </a:bodyPr>
          <a:lstStyle/>
          <a:p>
            <a:pPr algn="ctr"/>
            <a:r>
              <a:rPr lang="pl-PL" sz="1050" kern="1200" dirty="0">
                <a:solidFill>
                  <a:schemeClr val="tx1"/>
                </a:solidFill>
                <a:effectLst/>
                <a:latin typeface="+mn-lt"/>
                <a:ea typeface="+mn-ea"/>
                <a:cs typeface="+mn-cs"/>
              </a:rPr>
              <a:t>T</a:t>
            </a:r>
            <a:r>
              <a:rPr lang="en-US" sz="1050" kern="1200" dirty="0">
                <a:solidFill>
                  <a:schemeClr val="tx1"/>
                </a:solidFill>
                <a:effectLst/>
                <a:latin typeface="+mn-lt"/>
                <a:ea typeface="+mn-ea"/>
                <a:cs typeface="+mn-cs"/>
              </a:rPr>
              <a:t>his project has been funded with support from the European Commission. This publication [communication] reflects he views only of the author,  and the Commission cannot be held responsible for any use which may be made of the information contained therein.</a:t>
            </a:r>
            <a:endParaRPr lang="pl-PL" sz="105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75249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Lst>
  <p:txStyles>
    <p:titleStyle>
      <a:lvl1pPr algn="ctr" defTabSz="914400" rtl="0" eaLnBrk="1" latinLnBrk="0" hangingPunct="1">
        <a:spcBef>
          <a:spcPct val="0"/>
        </a:spcBef>
        <a:buNone/>
        <a:defRPr sz="4400" kern="1200">
          <a:solidFill>
            <a:schemeClr val="tx1"/>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3MfHR8WtCC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YtCfDzyKAPg" TargetMode="External"/><Relationship Id="rId2" Type="http://schemas.openxmlformats.org/officeDocument/2006/relationships/hyperlink" Target="https://www.youtube.com/watch?v=4EtgF8ZG9t8" TargetMode="External"/><Relationship Id="rId1" Type="http://schemas.openxmlformats.org/officeDocument/2006/relationships/slideLayout" Target="../slideLayouts/slideLayout2.xml"/><Relationship Id="rId4" Type="http://schemas.openxmlformats.org/officeDocument/2006/relationships/hyperlink" Target="https://www.youtube.com/watch?v=nA0_OywGC5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mdpi.com/2077-0472/11/3/24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hu-HU" dirty="0"/>
              <a:t>1. modul</a:t>
            </a:r>
            <a:endParaRPr lang="pl-PL" dirty="0"/>
          </a:p>
        </p:txBody>
      </p:sp>
      <p:sp>
        <p:nvSpPr>
          <p:cNvPr id="3" name="Podtytuł 2"/>
          <p:cNvSpPr>
            <a:spLocks noGrp="1"/>
          </p:cNvSpPr>
          <p:nvPr>
            <p:ph type="subTitle" idx="1"/>
          </p:nvPr>
        </p:nvSpPr>
        <p:spPr/>
        <p:txBody>
          <a:bodyPr/>
          <a:lstStyle/>
          <a:p>
            <a:r>
              <a:rPr lang="it-IT" b="1" dirty="0" err="1">
                <a:latin typeface="+mn-lt"/>
              </a:rPr>
              <a:t>Lehetőség</a:t>
            </a:r>
            <a:r>
              <a:rPr lang="it-IT" b="1" dirty="0">
                <a:latin typeface="+mn-lt"/>
              </a:rPr>
              <a:t> </a:t>
            </a:r>
            <a:r>
              <a:rPr lang="it-IT" b="1" dirty="0" err="1">
                <a:latin typeface="+mn-lt"/>
              </a:rPr>
              <a:t>az</a:t>
            </a:r>
            <a:r>
              <a:rPr lang="it-IT" b="1" dirty="0">
                <a:latin typeface="+mn-lt"/>
              </a:rPr>
              <a:t> </a:t>
            </a:r>
            <a:r>
              <a:rPr lang="it-IT" b="1" dirty="0" err="1">
                <a:latin typeface="+mn-lt"/>
              </a:rPr>
              <a:t>Ön</a:t>
            </a:r>
            <a:r>
              <a:rPr lang="it-IT" b="1" dirty="0">
                <a:latin typeface="+mn-lt"/>
              </a:rPr>
              <a:t> </a:t>
            </a:r>
            <a:r>
              <a:rPr lang="it-IT" b="1" dirty="0" err="1">
                <a:latin typeface="+mn-lt"/>
              </a:rPr>
              <a:t>régiójában</a:t>
            </a:r>
            <a:r>
              <a:rPr lang="it-IT" b="1" dirty="0">
                <a:latin typeface="+mn-lt"/>
              </a:rPr>
              <a:t> </a:t>
            </a:r>
            <a:r>
              <a:rPr lang="it-IT" b="1" dirty="0" err="1">
                <a:latin typeface="+mn-lt"/>
              </a:rPr>
              <a:t>az</a:t>
            </a:r>
            <a:r>
              <a:rPr lang="it-IT" b="1" dirty="0">
                <a:latin typeface="+mn-lt"/>
              </a:rPr>
              <a:t> </a:t>
            </a:r>
            <a:r>
              <a:rPr lang="it-IT" b="1" dirty="0" err="1">
                <a:latin typeface="+mn-lt"/>
              </a:rPr>
              <a:t>Ízközpont</a:t>
            </a:r>
            <a:r>
              <a:rPr lang="it-IT" b="1" dirty="0">
                <a:latin typeface="+mn-lt"/>
              </a:rPr>
              <a:t> </a:t>
            </a:r>
            <a:r>
              <a:rPr lang="it-IT" b="1" dirty="0" err="1">
                <a:latin typeface="+mn-lt"/>
              </a:rPr>
              <a:t>számára</a:t>
            </a:r>
            <a:endParaRPr lang="pl-PL" dirty="0"/>
          </a:p>
        </p:txBody>
      </p:sp>
    </p:spTree>
    <p:extLst>
      <p:ext uri="{BB962C8B-B14F-4D97-AF65-F5344CB8AC3E}">
        <p14:creationId xmlns:p14="http://schemas.microsoft.com/office/powerpoint/2010/main" val="186660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70000" lnSpcReduction="20000"/>
          </a:bodyPr>
          <a:lstStyle/>
          <a:p>
            <a:pPr marL="0" indent="0" eaLnBrk="0" fontAlgn="base" hangingPunct="0">
              <a:buNone/>
            </a:pPr>
            <a:r>
              <a:rPr lang="sk-SK" sz="3400" b="1" dirty="0" err="1">
                <a:effectLst/>
              </a:rPr>
              <a:t>Erősségek</a:t>
            </a:r>
            <a:r>
              <a:rPr lang="sk-SK" sz="2600" b="1" dirty="0">
                <a:effectLst/>
              </a:rPr>
              <a:t> </a:t>
            </a:r>
            <a:endParaRPr lang="sk-SK" sz="2800" dirty="0">
              <a:effectLst/>
            </a:endParaRPr>
          </a:p>
          <a:p>
            <a:pPr marL="0" indent="0" eaLnBrk="0" fontAlgn="base" hangingPunct="0">
              <a:buNone/>
            </a:pPr>
            <a:endParaRPr lang="sk-SK" sz="2600" dirty="0">
              <a:effectLst/>
            </a:endParaRPr>
          </a:p>
          <a:p>
            <a:pPr marL="0" indent="0" eaLnBrk="0" fontAlgn="base" hangingPunct="0">
              <a:buNone/>
            </a:pPr>
            <a:r>
              <a:rPr lang="hu-HU" sz="2600" dirty="0">
                <a:effectLst/>
              </a:rPr>
              <a:t>Ezután fordítsa meg a perspektívát, és tegye fel magának a kérdést, hogy versenytársai mit tekinthetnek az Ön erősségeinek.</a:t>
            </a:r>
          </a:p>
          <a:p>
            <a:pPr marL="0" indent="0" eaLnBrk="0" fontAlgn="base" hangingPunct="0">
              <a:buNone/>
            </a:pPr>
            <a:endParaRPr lang="hu-HU" sz="2600" dirty="0">
              <a:effectLst/>
            </a:endParaRPr>
          </a:p>
          <a:p>
            <a:pPr marL="0" indent="0" eaLnBrk="0" fontAlgn="base" hangingPunct="0">
              <a:buNone/>
            </a:pPr>
            <a:r>
              <a:rPr lang="hu-HU" sz="2600" dirty="0">
                <a:effectLst/>
              </a:rPr>
              <a:t>Milyen tényezők késztetnek arra, hogy maguk előtt pozícionálják?</a:t>
            </a:r>
          </a:p>
          <a:p>
            <a:pPr marL="0" indent="0" eaLnBrk="0" fontAlgn="base" hangingPunct="0">
              <a:buNone/>
            </a:pPr>
            <a:endParaRPr lang="hu-HU" sz="2600" dirty="0">
              <a:effectLst/>
            </a:endParaRPr>
          </a:p>
          <a:p>
            <a:pPr eaLnBrk="0" fontAlgn="base" hangingPunct="0">
              <a:buFont typeface="Wingdings" pitchFamily="2" charset="2"/>
              <a:buChar char="v"/>
            </a:pPr>
            <a:r>
              <a:rPr lang="hu-HU" sz="2600" dirty="0">
                <a:effectLst/>
              </a:rPr>
              <a:t>például. Egyre erősödő tendencia, hogy a fogyasztók a természeti és helyi dolgokat részesítik előnyben, és fel akarják keresni a termőhelyeket, amelyek aztán turisztikai vonzerővé is válnak.</a:t>
            </a:r>
          </a:p>
          <a:p>
            <a:pPr marL="0" indent="0" eaLnBrk="0" fontAlgn="base" hangingPunct="0">
              <a:buNone/>
            </a:pPr>
            <a:endParaRPr lang="hu-HU" sz="2600" dirty="0">
              <a:effectLst/>
            </a:endParaRPr>
          </a:p>
          <a:p>
            <a:pPr marL="0" indent="0" eaLnBrk="0" fontAlgn="base" hangingPunct="0">
              <a:buNone/>
            </a:pPr>
            <a:r>
              <a:rPr lang="hu-HU" sz="2600" dirty="0">
                <a:effectLst/>
              </a:rPr>
              <a:t>Ne feledje, hogy szervezetének bármely aspektusa csak akkor erős, ha egyértelmű előnyt jelent.</a:t>
            </a:r>
          </a:p>
          <a:p>
            <a:pPr marL="0" indent="0" eaLnBrk="0" fontAlgn="base" hangingPunct="0">
              <a:buNone/>
            </a:pPr>
            <a:endParaRPr lang="hu-HU" sz="2600" dirty="0">
              <a:effectLst/>
            </a:endParaRPr>
          </a:p>
          <a:p>
            <a:pPr eaLnBrk="0" fontAlgn="base" hangingPunct="0">
              <a:buFont typeface="Wingdings" pitchFamily="2" charset="2"/>
              <a:buChar char="v"/>
            </a:pPr>
            <a:r>
              <a:rPr lang="hu-HU" sz="2600" dirty="0">
                <a:effectLst/>
              </a:rPr>
              <a:t>Például, ha minden versenytársa kiváló minőségű termékeket szállít, akkor a minőségi gyártási folyamat nem erősség az Ön piacán, hanem szükséglet.</a:t>
            </a:r>
            <a:endParaRPr lang="sk-SK" sz="2800" dirty="0">
              <a:effectLst/>
            </a:endParaRPr>
          </a:p>
        </p:txBody>
      </p:sp>
    </p:spTree>
    <p:extLst>
      <p:ext uri="{BB962C8B-B14F-4D97-AF65-F5344CB8AC3E}">
        <p14:creationId xmlns:p14="http://schemas.microsoft.com/office/powerpoint/2010/main" val="479309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92500"/>
          </a:bodyPr>
          <a:lstStyle/>
          <a:p>
            <a:pPr marL="0" indent="0" eaLnBrk="0" fontAlgn="base" hangingPunct="0">
              <a:buNone/>
            </a:pPr>
            <a:r>
              <a:rPr lang="it-IT" sz="2600" b="1" dirty="0" err="1"/>
              <a:t>Lehetőségek</a:t>
            </a:r>
            <a:r>
              <a:rPr lang="sk-SK" sz="2000" b="1" dirty="0">
                <a:effectLst/>
              </a:rPr>
              <a:t> </a:t>
            </a:r>
            <a:endParaRPr lang="sk-SK" sz="2000" dirty="0">
              <a:effectLst/>
            </a:endParaRPr>
          </a:p>
          <a:p>
            <a:pPr marL="0" indent="0" eaLnBrk="0" fontAlgn="base" hangingPunct="0">
              <a:buNone/>
            </a:pPr>
            <a:endParaRPr lang="sk-SK" sz="2400" dirty="0">
              <a:effectLst/>
            </a:endParaRPr>
          </a:p>
          <a:p>
            <a:pPr marL="0" lvl="0" indent="0" algn="just" rtl="0">
              <a:spcBef>
                <a:spcPts val="0"/>
              </a:spcBef>
              <a:spcAft>
                <a:spcPts val="0"/>
              </a:spcAft>
              <a:buClr>
                <a:schemeClr val="dk1"/>
              </a:buClr>
              <a:buSzPts val="2000"/>
              <a:buNone/>
            </a:pPr>
            <a:r>
              <a:rPr lang="it-IT" sz="2200" dirty="0">
                <a:latin typeface="Trebuchet MS" panose="020B0703020202090204" pitchFamily="34" charset="0"/>
              </a:rPr>
              <a:t>A </a:t>
            </a:r>
            <a:r>
              <a:rPr lang="it-IT" sz="2200" dirty="0" err="1">
                <a:latin typeface="Trebuchet MS" panose="020B0703020202090204" pitchFamily="34" charset="0"/>
              </a:rPr>
              <a:t>lehetőségek</a:t>
            </a:r>
            <a:r>
              <a:rPr lang="it-IT" sz="2200" dirty="0">
                <a:latin typeface="Trebuchet MS" panose="020B0703020202090204" pitchFamily="34" charset="0"/>
              </a:rPr>
              <a:t> arra </a:t>
            </a:r>
            <a:r>
              <a:rPr lang="it-IT" sz="2200" dirty="0" err="1">
                <a:latin typeface="Trebuchet MS" panose="020B0703020202090204" pitchFamily="34" charset="0"/>
              </a:rPr>
              <a:t>nyitnak</a:t>
            </a:r>
            <a:r>
              <a:rPr lang="it-IT" sz="2200" dirty="0">
                <a:latin typeface="Trebuchet MS" panose="020B0703020202090204" pitchFamily="34" charset="0"/>
              </a:rPr>
              <a:t>, </a:t>
            </a:r>
            <a:r>
              <a:rPr lang="it-IT" sz="2200" dirty="0" err="1">
                <a:latin typeface="Trebuchet MS" panose="020B0703020202090204" pitchFamily="34" charset="0"/>
              </a:rPr>
              <a:t>hogy</a:t>
            </a:r>
            <a:r>
              <a:rPr lang="it-IT" sz="2200" dirty="0">
                <a:latin typeface="Trebuchet MS" panose="020B0703020202090204" pitchFamily="34" charset="0"/>
              </a:rPr>
              <a:t> </a:t>
            </a:r>
            <a:r>
              <a:rPr lang="it-IT" sz="2200" dirty="0" err="1">
                <a:latin typeface="Trebuchet MS" panose="020B0703020202090204" pitchFamily="34" charset="0"/>
              </a:rPr>
              <a:t>valami</a:t>
            </a:r>
            <a:r>
              <a:rPr lang="it-IT" sz="2200" dirty="0">
                <a:latin typeface="Trebuchet MS" panose="020B0703020202090204" pitchFamily="34" charset="0"/>
              </a:rPr>
              <a:t> </a:t>
            </a:r>
            <a:r>
              <a:rPr lang="it-IT" sz="2200" dirty="0" err="1">
                <a:latin typeface="Trebuchet MS" panose="020B0703020202090204" pitchFamily="34" charset="0"/>
              </a:rPr>
              <a:t>pozitív</a:t>
            </a:r>
            <a:r>
              <a:rPr lang="it-IT" sz="2200" dirty="0">
                <a:latin typeface="Trebuchet MS" panose="020B0703020202090204" pitchFamily="34" charset="0"/>
              </a:rPr>
              <a:t> </a:t>
            </a:r>
            <a:r>
              <a:rPr lang="it-IT" sz="2200" dirty="0" err="1">
                <a:latin typeface="Trebuchet MS" panose="020B0703020202090204" pitchFamily="34" charset="0"/>
              </a:rPr>
              <a:t>történjen</a:t>
            </a:r>
            <a:r>
              <a:rPr lang="it-IT" sz="2200" dirty="0">
                <a:latin typeface="Trebuchet MS" panose="020B0703020202090204" pitchFamily="34" charset="0"/>
              </a:rPr>
              <a:t>, </a:t>
            </a:r>
            <a:r>
              <a:rPr lang="it-IT" sz="2200" dirty="0" err="1">
                <a:latin typeface="Trebuchet MS" panose="020B0703020202090204" pitchFamily="34" charset="0"/>
              </a:rPr>
              <a:t>ezeket</a:t>
            </a:r>
            <a:r>
              <a:rPr lang="it-IT" sz="2200" dirty="0">
                <a:latin typeface="Trebuchet MS" panose="020B0703020202090204" pitchFamily="34" charset="0"/>
              </a:rPr>
              <a:t> </a:t>
            </a:r>
            <a:r>
              <a:rPr lang="it-IT" sz="2200" dirty="0" err="1">
                <a:latin typeface="Trebuchet MS" panose="020B0703020202090204" pitchFamily="34" charset="0"/>
              </a:rPr>
              <a:t>Önnek</a:t>
            </a:r>
            <a:r>
              <a:rPr lang="it-IT" sz="2200" dirty="0">
                <a:latin typeface="Trebuchet MS" panose="020B0703020202090204" pitchFamily="34" charset="0"/>
              </a:rPr>
              <a:t> </a:t>
            </a:r>
            <a:r>
              <a:rPr lang="it-IT" sz="2200" dirty="0" err="1">
                <a:latin typeface="Trebuchet MS" panose="020B0703020202090204" pitchFamily="34" charset="0"/>
              </a:rPr>
              <a:t>követnie</a:t>
            </a:r>
            <a:r>
              <a:rPr lang="it-IT" sz="2200" dirty="0">
                <a:latin typeface="Trebuchet MS" panose="020B0703020202090204" pitchFamily="34" charset="0"/>
              </a:rPr>
              <a:t> </a:t>
            </a:r>
            <a:r>
              <a:rPr lang="it-IT" sz="2200" dirty="0" err="1">
                <a:latin typeface="Trebuchet MS" panose="020B0703020202090204" pitchFamily="34" charset="0"/>
              </a:rPr>
              <a:t>kell</a:t>
            </a:r>
            <a:r>
              <a:rPr lang="it-IT" sz="22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2200" dirty="0">
              <a:latin typeface="Trebuchet MS" panose="020B0703020202090204" pitchFamily="34" charset="0"/>
            </a:endParaRPr>
          </a:p>
          <a:p>
            <a:pPr algn="just">
              <a:spcBef>
                <a:spcPts val="0"/>
              </a:spcBef>
              <a:buClr>
                <a:schemeClr val="dk1"/>
              </a:buClr>
              <a:buSzPts val="2000"/>
            </a:pPr>
            <a:r>
              <a:rPr lang="it-IT" sz="2200" dirty="0" err="1">
                <a:latin typeface="Trebuchet MS" panose="020B0703020202090204" pitchFamily="34" charset="0"/>
              </a:rPr>
              <a:t>Általában</a:t>
            </a:r>
            <a:r>
              <a:rPr lang="it-IT" sz="2200" dirty="0">
                <a:latin typeface="Trebuchet MS" panose="020B0703020202090204" pitchFamily="34" charset="0"/>
              </a:rPr>
              <a:t> a </a:t>
            </a:r>
            <a:r>
              <a:rPr lang="it-IT" sz="2200" dirty="0" err="1">
                <a:latin typeface="Trebuchet MS" panose="020B0703020202090204" pitchFamily="34" charset="0"/>
              </a:rPr>
              <a:t>szervezeten</a:t>
            </a:r>
            <a:r>
              <a:rPr lang="it-IT" sz="2200" dirty="0">
                <a:latin typeface="Trebuchet MS" panose="020B0703020202090204" pitchFamily="34" charset="0"/>
              </a:rPr>
              <a:t> </a:t>
            </a:r>
            <a:r>
              <a:rPr lang="it-IT" sz="2200" dirty="0" err="1">
                <a:latin typeface="Trebuchet MS" panose="020B0703020202090204" pitchFamily="34" charset="0"/>
              </a:rPr>
              <a:t>kívüli</a:t>
            </a:r>
            <a:r>
              <a:rPr lang="it-IT" sz="2200" dirty="0">
                <a:latin typeface="Trebuchet MS" panose="020B0703020202090204" pitchFamily="34" charset="0"/>
              </a:rPr>
              <a:t> </a:t>
            </a:r>
            <a:r>
              <a:rPr lang="it-IT" sz="2200" dirty="0" err="1">
                <a:latin typeface="Trebuchet MS" panose="020B0703020202090204" pitchFamily="34" charset="0"/>
              </a:rPr>
              <a:t>helyzetekből</a:t>
            </a:r>
            <a:r>
              <a:rPr lang="it-IT" sz="2200" dirty="0">
                <a:latin typeface="Trebuchet MS" panose="020B0703020202090204" pitchFamily="34" charset="0"/>
              </a:rPr>
              <a:t> </a:t>
            </a:r>
            <a:r>
              <a:rPr lang="it-IT" sz="2200" dirty="0" err="1">
                <a:latin typeface="Trebuchet MS" panose="020B0703020202090204" pitchFamily="34" charset="0"/>
              </a:rPr>
              <a:t>adódnak</a:t>
            </a:r>
            <a:r>
              <a:rPr lang="it-IT" sz="2200" dirty="0">
                <a:latin typeface="Trebuchet MS" panose="020B0703020202090204" pitchFamily="34" charset="0"/>
              </a:rPr>
              <a:t>, </a:t>
            </a:r>
            <a:r>
              <a:rPr lang="it-IT" sz="2200" dirty="0" err="1">
                <a:latin typeface="Trebuchet MS" panose="020B0703020202090204" pitchFamily="34" charset="0"/>
              </a:rPr>
              <a:t>és</a:t>
            </a:r>
            <a:r>
              <a:rPr lang="it-IT" sz="2200" dirty="0">
                <a:latin typeface="Trebuchet MS" panose="020B0703020202090204" pitchFamily="34" charset="0"/>
              </a:rPr>
              <a:t> </a:t>
            </a:r>
            <a:r>
              <a:rPr lang="it-IT" sz="2200" dirty="0" err="1">
                <a:latin typeface="Trebuchet MS" panose="020B0703020202090204" pitchFamily="34" charset="0"/>
              </a:rPr>
              <a:t>szem</a:t>
            </a:r>
            <a:r>
              <a:rPr lang="it-IT" sz="2200" dirty="0">
                <a:latin typeface="Trebuchet MS" panose="020B0703020202090204" pitchFamily="34" charset="0"/>
              </a:rPr>
              <a:t> </a:t>
            </a:r>
            <a:r>
              <a:rPr lang="it-IT" sz="2200" dirty="0" err="1">
                <a:latin typeface="Trebuchet MS" panose="020B0703020202090204" pitchFamily="34" charset="0"/>
              </a:rPr>
              <a:t>előtt</a:t>
            </a:r>
            <a:r>
              <a:rPr lang="it-IT" sz="2200" dirty="0">
                <a:latin typeface="Trebuchet MS" panose="020B0703020202090204" pitchFamily="34" charset="0"/>
              </a:rPr>
              <a:t> </a:t>
            </a:r>
            <a:r>
              <a:rPr lang="it-IT" sz="2200" dirty="0" err="1">
                <a:latin typeface="Trebuchet MS" panose="020B0703020202090204" pitchFamily="34" charset="0"/>
              </a:rPr>
              <a:t>kell</a:t>
            </a:r>
            <a:r>
              <a:rPr lang="it-IT" sz="2200" dirty="0">
                <a:latin typeface="Trebuchet MS" panose="020B0703020202090204" pitchFamily="34" charset="0"/>
              </a:rPr>
              <a:t> </a:t>
            </a:r>
            <a:r>
              <a:rPr lang="it-IT" sz="2200" dirty="0" err="1">
                <a:latin typeface="Trebuchet MS" panose="020B0703020202090204" pitchFamily="34" charset="0"/>
              </a:rPr>
              <a:t>tartani</a:t>
            </a:r>
            <a:r>
              <a:rPr lang="it-IT" sz="2200" dirty="0">
                <a:latin typeface="Trebuchet MS" panose="020B0703020202090204" pitchFamily="34" charset="0"/>
              </a:rPr>
              <a:t>, </a:t>
            </a:r>
            <a:r>
              <a:rPr lang="it-IT" sz="2200" dirty="0" err="1">
                <a:latin typeface="Trebuchet MS" panose="020B0703020202090204" pitchFamily="34" charset="0"/>
              </a:rPr>
              <a:t>hogy</a:t>
            </a:r>
            <a:r>
              <a:rPr lang="it-IT" sz="2200" dirty="0">
                <a:latin typeface="Trebuchet MS" panose="020B0703020202090204" pitchFamily="34" charset="0"/>
              </a:rPr>
              <a:t> mi </a:t>
            </a:r>
            <a:r>
              <a:rPr lang="it-IT" sz="2200" dirty="0" err="1">
                <a:latin typeface="Trebuchet MS" panose="020B0703020202090204" pitchFamily="34" charset="0"/>
              </a:rPr>
              <a:t>történhet</a:t>
            </a:r>
            <a:r>
              <a:rPr lang="it-IT" sz="2200" dirty="0">
                <a:latin typeface="Trebuchet MS" panose="020B0703020202090204" pitchFamily="34" charset="0"/>
              </a:rPr>
              <a:t> a </a:t>
            </a:r>
            <a:r>
              <a:rPr lang="it-IT" sz="2200" dirty="0" err="1">
                <a:latin typeface="Trebuchet MS" panose="020B0703020202090204" pitchFamily="34" charset="0"/>
              </a:rPr>
              <a:t>jövőben</a:t>
            </a:r>
            <a:r>
              <a:rPr lang="it-IT" sz="22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2200" dirty="0">
              <a:latin typeface="Trebuchet MS" panose="020B0703020202090204" pitchFamily="34" charset="0"/>
            </a:endParaRPr>
          </a:p>
          <a:p>
            <a:pPr marL="0" lvl="0" indent="0" algn="just" rtl="0">
              <a:spcBef>
                <a:spcPts val="0"/>
              </a:spcBef>
              <a:spcAft>
                <a:spcPts val="0"/>
              </a:spcAft>
              <a:buClr>
                <a:schemeClr val="dk1"/>
              </a:buClr>
              <a:buSzPts val="2000"/>
              <a:buNone/>
            </a:pPr>
            <a:r>
              <a:rPr lang="it-IT" sz="2200" dirty="0" err="1">
                <a:latin typeface="Trebuchet MS" panose="020B0703020202090204" pitchFamily="34" charset="0"/>
              </a:rPr>
              <a:t>Előfordulhat</a:t>
            </a:r>
            <a:r>
              <a:rPr lang="it-IT" sz="2200" dirty="0">
                <a:latin typeface="Trebuchet MS" panose="020B0703020202090204" pitchFamily="34" charset="0"/>
              </a:rPr>
              <a:t>, </a:t>
            </a:r>
            <a:r>
              <a:rPr lang="it-IT" sz="2200" dirty="0" err="1">
                <a:latin typeface="Trebuchet MS" panose="020B0703020202090204" pitchFamily="34" charset="0"/>
              </a:rPr>
              <a:t>hogy</a:t>
            </a:r>
            <a:r>
              <a:rPr lang="it-IT" sz="2200" dirty="0">
                <a:latin typeface="Trebuchet MS" panose="020B0703020202090204" pitchFamily="34" charset="0"/>
              </a:rPr>
              <a:t> </a:t>
            </a:r>
            <a:r>
              <a:rPr lang="it-IT" sz="2200" dirty="0" err="1">
                <a:latin typeface="Trebuchet MS" panose="020B0703020202090204" pitchFamily="34" charset="0"/>
              </a:rPr>
              <a:t>az</a:t>
            </a:r>
            <a:r>
              <a:rPr lang="it-IT" sz="2200" dirty="0">
                <a:latin typeface="Trebuchet MS" panose="020B0703020202090204" pitchFamily="34" charset="0"/>
              </a:rPr>
              <a:t> </a:t>
            </a:r>
            <a:r>
              <a:rPr lang="it-IT" sz="2200" dirty="0" err="1">
                <a:latin typeface="Trebuchet MS" panose="020B0703020202090204" pitchFamily="34" charset="0"/>
              </a:rPr>
              <a:t>Ön</a:t>
            </a:r>
            <a:r>
              <a:rPr lang="it-IT" sz="2200" dirty="0">
                <a:latin typeface="Trebuchet MS" panose="020B0703020202090204" pitchFamily="34" charset="0"/>
              </a:rPr>
              <a:t> </a:t>
            </a:r>
            <a:r>
              <a:rPr lang="it-IT" sz="2200" dirty="0" err="1">
                <a:latin typeface="Trebuchet MS" panose="020B0703020202090204" pitchFamily="34" charset="0"/>
              </a:rPr>
              <a:t>által</a:t>
            </a:r>
            <a:r>
              <a:rPr lang="it-IT" sz="2200" dirty="0">
                <a:latin typeface="Trebuchet MS" panose="020B0703020202090204" pitchFamily="34" charset="0"/>
              </a:rPr>
              <a:t> </a:t>
            </a:r>
            <a:r>
              <a:rPr lang="it-IT" sz="2200" dirty="0" err="1">
                <a:latin typeface="Trebuchet MS" panose="020B0703020202090204" pitchFamily="34" charset="0"/>
              </a:rPr>
              <a:t>kiszolgált</a:t>
            </a:r>
            <a:r>
              <a:rPr lang="it-IT" sz="2200" dirty="0">
                <a:latin typeface="Trebuchet MS" panose="020B0703020202090204" pitchFamily="34" charset="0"/>
              </a:rPr>
              <a:t> </a:t>
            </a:r>
            <a:r>
              <a:rPr lang="it-IT" sz="2200" dirty="0" err="1">
                <a:latin typeface="Trebuchet MS" panose="020B0703020202090204" pitchFamily="34" charset="0"/>
              </a:rPr>
              <a:t>piac</a:t>
            </a:r>
            <a:r>
              <a:rPr lang="it-IT" sz="2200" dirty="0">
                <a:latin typeface="Trebuchet MS" panose="020B0703020202090204" pitchFamily="34" charset="0"/>
              </a:rPr>
              <a:t> </a:t>
            </a:r>
            <a:r>
              <a:rPr lang="it-IT" sz="2200" dirty="0" err="1">
                <a:latin typeface="Trebuchet MS" panose="020B0703020202090204" pitchFamily="34" charset="0"/>
              </a:rPr>
              <a:t>vagy</a:t>
            </a:r>
            <a:r>
              <a:rPr lang="it-IT" sz="2200" dirty="0">
                <a:latin typeface="Trebuchet MS" panose="020B0703020202090204" pitchFamily="34" charset="0"/>
              </a:rPr>
              <a:t> </a:t>
            </a:r>
            <a:r>
              <a:rPr lang="it-IT" sz="2200" dirty="0" err="1">
                <a:latin typeface="Trebuchet MS" panose="020B0703020202090204" pitchFamily="34" charset="0"/>
              </a:rPr>
              <a:t>az</a:t>
            </a:r>
            <a:r>
              <a:rPr lang="it-IT" sz="2200" dirty="0">
                <a:latin typeface="Trebuchet MS" panose="020B0703020202090204" pitchFamily="34" charset="0"/>
              </a:rPr>
              <a:t> </a:t>
            </a:r>
            <a:r>
              <a:rPr lang="it-IT" sz="2200" dirty="0" err="1">
                <a:latin typeface="Trebuchet MS" panose="020B0703020202090204" pitchFamily="34" charset="0"/>
              </a:rPr>
              <a:t>Ön</a:t>
            </a:r>
            <a:r>
              <a:rPr lang="it-IT" sz="2200" dirty="0">
                <a:latin typeface="Trebuchet MS" panose="020B0703020202090204" pitchFamily="34" charset="0"/>
              </a:rPr>
              <a:t> </a:t>
            </a:r>
            <a:r>
              <a:rPr lang="it-IT" sz="2200" dirty="0" err="1">
                <a:latin typeface="Trebuchet MS" panose="020B0703020202090204" pitchFamily="34" charset="0"/>
              </a:rPr>
              <a:t>által</a:t>
            </a:r>
            <a:r>
              <a:rPr lang="it-IT" sz="2200" dirty="0">
                <a:latin typeface="Trebuchet MS" panose="020B0703020202090204" pitchFamily="34" charset="0"/>
              </a:rPr>
              <a:t> </a:t>
            </a:r>
            <a:r>
              <a:rPr lang="it-IT" sz="2200" dirty="0" err="1">
                <a:latin typeface="Trebuchet MS" panose="020B0703020202090204" pitchFamily="34" charset="0"/>
              </a:rPr>
              <a:t>használt</a:t>
            </a:r>
            <a:r>
              <a:rPr lang="it-IT" sz="2200" dirty="0">
                <a:latin typeface="Trebuchet MS" panose="020B0703020202090204" pitchFamily="34" charset="0"/>
              </a:rPr>
              <a:t> </a:t>
            </a:r>
            <a:r>
              <a:rPr lang="it-IT" sz="2200" dirty="0" err="1">
                <a:latin typeface="Trebuchet MS" panose="020B0703020202090204" pitchFamily="34" charset="0"/>
              </a:rPr>
              <a:t>technológia</a:t>
            </a:r>
            <a:r>
              <a:rPr lang="it-IT" sz="2200" dirty="0">
                <a:latin typeface="Trebuchet MS" panose="020B0703020202090204" pitchFamily="34" charset="0"/>
              </a:rPr>
              <a:t> </a:t>
            </a:r>
            <a:r>
              <a:rPr lang="it-IT" sz="2200" dirty="0" err="1">
                <a:latin typeface="Trebuchet MS" panose="020B0703020202090204" pitchFamily="34" charset="0"/>
              </a:rPr>
              <a:t>fejlődése</a:t>
            </a:r>
            <a:r>
              <a:rPr lang="it-IT" sz="22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2200" dirty="0">
              <a:latin typeface="Trebuchet MS" panose="020B0703020202090204" pitchFamily="34" charset="0"/>
            </a:endParaRPr>
          </a:p>
          <a:p>
            <a:pPr algn="just">
              <a:spcBef>
                <a:spcPts val="0"/>
              </a:spcBef>
              <a:buClr>
                <a:schemeClr val="dk1"/>
              </a:buClr>
              <a:buSzPts val="2000"/>
            </a:pPr>
            <a:r>
              <a:rPr lang="it-IT" sz="2200" dirty="0" err="1">
                <a:latin typeface="Trebuchet MS" panose="020B0703020202090204" pitchFamily="34" charset="0"/>
              </a:rPr>
              <a:t>Az</a:t>
            </a:r>
            <a:r>
              <a:rPr lang="it-IT" sz="2200" dirty="0">
                <a:latin typeface="Trebuchet MS" panose="020B0703020202090204" pitchFamily="34" charset="0"/>
              </a:rPr>
              <a:t>, </a:t>
            </a:r>
            <a:r>
              <a:rPr lang="it-IT" sz="2200" dirty="0" err="1">
                <a:latin typeface="Trebuchet MS" panose="020B0703020202090204" pitchFamily="34" charset="0"/>
              </a:rPr>
              <a:t>hogy</a:t>
            </a:r>
            <a:r>
              <a:rPr lang="it-IT" sz="2200" dirty="0">
                <a:latin typeface="Trebuchet MS" panose="020B0703020202090204" pitchFamily="34" charset="0"/>
              </a:rPr>
              <a:t> </a:t>
            </a:r>
            <a:r>
              <a:rPr lang="it-IT" sz="2200" dirty="0" err="1">
                <a:latin typeface="Trebuchet MS" panose="020B0703020202090204" pitchFamily="34" charset="0"/>
              </a:rPr>
              <a:t>képes</a:t>
            </a:r>
            <a:r>
              <a:rPr lang="it-IT" sz="2200" dirty="0">
                <a:latin typeface="Trebuchet MS" panose="020B0703020202090204" pitchFamily="34" charset="0"/>
              </a:rPr>
              <a:t> </a:t>
            </a:r>
            <a:r>
              <a:rPr lang="it-IT" sz="2200" dirty="0" err="1">
                <a:latin typeface="Trebuchet MS" panose="020B0703020202090204" pitchFamily="34" charset="0"/>
              </a:rPr>
              <a:t>felismerni</a:t>
            </a:r>
            <a:r>
              <a:rPr lang="it-IT" sz="2200" dirty="0">
                <a:latin typeface="Trebuchet MS" panose="020B0703020202090204" pitchFamily="34" charset="0"/>
              </a:rPr>
              <a:t> </a:t>
            </a:r>
            <a:r>
              <a:rPr lang="it-IT" sz="2200" dirty="0" err="1">
                <a:latin typeface="Trebuchet MS" panose="020B0703020202090204" pitchFamily="34" charset="0"/>
              </a:rPr>
              <a:t>és</a:t>
            </a:r>
            <a:r>
              <a:rPr lang="it-IT" sz="2200" dirty="0">
                <a:latin typeface="Trebuchet MS" panose="020B0703020202090204" pitchFamily="34" charset="0"/>
              </a:rPr>
              <a:t> </a:t>
            </a:r>
            <a:r>
              <a:rPr lang="it-IT" sz="2200" dirty="0" err="1">
                <a:latin typeface="Trebuchet MS" panose="020B0703020202090204" pitchFamily="34" charset="0"/>
              </a:rPr>
              <a:t>kiaknázni</a:t>
            </a:r>
            <a:r>
              <a:rPr lang="it-IT" sz="2200" dirty="0">
                <a:latin typeface="Trebuchet MS" panose="020B0703020202090204" pitchFamily="34" charset="0"/>
              </a:rPr>
              <a:t> a </a:t>
            </a:r>
            <a:r>
              <a:rPr lang="it-IT" sz="2200" dirty="0" err="1">
                <a:latin typeface="Trebuchet MS" panose="020B0703020202090204" pitchFamily="34" charset="0"/>
              </a:rPr>
              <a:t>lehetőségeket</a:t>
            </a:r>
            <a:r>
              <a:rPr lang="it-IT" sz="2200" dirty="0">
                <a:latin typeface="Trebuchet MS" panose="020B0703020202090204" pitchFamily="34" charset="0"/>
              </a:rPr>
              <a:t>, </a:t>
            </a:r>
            <a:r>
              <a:rPr lang="it-IT" sz="2200" dirty="0" err="1">
                <a:latin typeface="Trebuchet MS" panose="020B0703020202090204" pitchFamily="34" charset="0"/>
              </a:rPr>
              <a:t>óriási</a:t>
            </a:r>
            <a:r>
              <a:rPr lang="it-IT" sz="2200" dirty="0">
                <a:latin typeface="Trebuchet MS" panose="020B0703020202090204" pitchFamily="34" charset="0"/>
              </a:rPr>
              <a:t> </a:t>
            </a:r>
            <a:r>
              <a:rPr lang="it-IT" sz="2200" dirty="0" err="1">
                <a:latin typeface="Trebuchet MS" panose="020B0703020202090204" pitchFamily="34" charset="0"/>
              </a:rPr>
              <a:t>változást</a:t>
            </a:r>
            <a:r>
              <a:rPr lang="it-IT" sz="2200" dirty="0">
                <a:latin typeface="Trebuchet MS" panose="020B0703020202090204" pitchFamily="34" charset="0"/>
              </a:rPr>
              <a:t> </a:t>
            </a:r>
            <a:r>
              <a:rPr lang="it-IT" sz="2200" dirty="0" err="1">
                <a:latin typeface="Trebuchet MS" panose="020B0703020202090204" pitchFamily="34" charset="0"/>
              </a:rPr>
              <a:t>hozhat</a:t>
            </a:r>
            <a:r>
              <a:rPr lang="it-IT" sz="2200" dirty="0">
                <a:latin typeface="Trebuchet MS" panose="020B0703020202090204" pitchFamily="34" charset="0"/>
              </a:rPr>
              <a:t> a </a:t>
            </a:r>
            <a:r>
              <a:rPr lang="it-IT" sz="2200" dirty="0" err="1">
                <a:latin typeface="Trebuchet MS" panose="020B0703020202090204" pitchFamily="34" charset="0"/>
              </a:rPr>
              <a:t>szervezet</a:t>
            </a:r>
            <a:r>
              <a:rPr lang="it-IT" sz="2200" dirty="0">
                <a:latin typeface="Trebuchet MS" panose="020B0703020202090204" pitchFamily="34" charset="0"/>
              </a:rPr>
              <a:t> </a:t>
            </a:r>
            <a:r>
              <a:rPr lang="it-IT" sz="2200" dirty="0" err="1">
                <a:latin typeface="Trebuchet MS" panose="020B0703020202090204" pitchFamily="34" charset="0"/>
              </a:rPr>
              <a:t>versenyképességében</a:t>
            </a:r>
            <a:r>
              <a:rPr lang="it-IT" sz="2200" dirty="0">
                <a:latin typeface="Trebuchet MS" panose="020B0703020202090204" pitchFamily="34" charset="0"/>
              </a:rPr>
              <a:t> </a:t>
            </a:r>
            <a:r>
              <a:rPr lang="it-IT" sz="2200" dirty="0" err="1">
                <a:latin typeface="Trebuchet MS" panose="020B0703020202090204" pitchFamily="34" charset="0"/>
              </a:rPr>
              <a:t>és</a:t>
            </a:r>
            <a:r>
              <a:rPr lang="it-IT" sz="2200" dirty="0">
                <a:latin typeface="Trebuchet MS" panose="020B0703020202090204" pitchFamily="34" charset="0"/>
              </a:rPr>
              <a:t> a </a:t>
            </a:r>
            <a:r>
              <a:rPr lang="it-IT" sz="2200" dirty="0" err="1">
                <a:latin typeface="Trebuchet MS" panose="020B0703020202090204" pitchFamily="34" charset="0"/>
              </a:rPr>
              <a:t>piac</a:t>
            </a:r>
            <a:r>
              <a:rPr lang="it-IT" sz="2200" dirty="0">
                <a:latin typeface="Trebuchet MS" panose="020B0703020202090204" pitchFamily="34" charset="0"/>
              </a:rPr>
              <a:t> </a:t>
            </a:r>
            <a:r>
              <a:rPr lang="it-IT" sz="2200" dirty="0" err="1">
                <a:latin typeface="Trebuchet MS" panose="020B0703020202090204" pitchFamily="34" charset="0"/>
              </a:rPr>
              <a:t>vezető</a:t>
            </a:r>
            <a:r>
              <a:rPr lang="it-IT" sz="2200" dirty="0">
                <a:latin typeface="Trebuchet MS" panose="020B0703020202090204" pitchFamily="34" charset="0"/>
              </a:rPr>
              <a:t> </a:t>
            </a:r>
            <a:r>
              <a:rPr lang="it-IT" sz="2200" dirty="0" err="1">
                <a:latin typeface="Trebuchet MS" panose="020B0703020202090204" pitchFamily="34" charset="0"/>
              </a:rPr>
              <a:t>szerepében</a:t>
            </a:r>
            <a:r>
              <a:rPr lang="it-IT" sz="2200" dirty="0">
                <a:latin typeface="Trebuchet MS" panose="020B0703020202090204" pitchFamily="34" charset="0"/>
              </a:rPr>
              <a:t>.</a:t>
            </a:r>
            <a:endParaRPr lang="sk-SK" sz="2800" dirty="0">
              <a:effectLst/>
            </a:endParaRPr>
          </a:p>
        </p:txBody>
      </p:sp>
    </p:spTree>
    <p:extLst>
      <p:ext uri="{BB962C8B-B14F-4D97-AF65-F5344CB8AC3E}">
        <p14:creationId xmlns:p14="http://schemas.microsoft.com/office/powerpoint/2010/main" val="40205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92500" lnSpcReduction="10000"/>
          </a:bodyPr>
          <a:lstStyle/>
          <a:p>
            <a:pPr marL="0" indent="0" eaLnBrk="0" fontAlgn="base" hangingPunct="0">
              <a:buNone/>
            </a:pPr>
            <a:r>
              <a:rPr lang="it-IT" sz="2600" b="1" dirty="0" err="1"/>
              <a:t>Lehetőségek</a:t>
            </a:r>
            <a:r>
              <a:rPr lang="sk-SK" sz="2000" b="1" dirty="0">
                <a:effectLst/>
              </a:rPr>
              <a:t> </a:t>
            </a:r>
            <a:endParaRPr lang="sk-SK" sz="2000" dirty="0">
              <a:effectLst/>
            </a:endParaRPr>
          </a:p>
          <a:p>
            <a:pPr marL="0" indent="0" eaLnBrk="0" fontAlgn="base" hangingPunct="0">
              <a:buNone/>
            </a:pPr>
            <a:endParaRPr lang="sk-SK" sz="2400" dirty="0">
              <a:effectLst/>
            </a:endParaRPr>
          </a:p>
          <a:p>
            <a:pPr marL="0" lvl="0" indent="0" algn="just" rtl="0">
              <a:spcBef>
                <a:spcPts val="0"/>
              </a:spcBef>
              <a:spcAft>
                <a:spcPts val="0"/>
              </a:spcAft>
              <a:buClr>
                <a:schemeClr val="dk1"/>
              </a:buClr>
              <a:buSzPts val="2000"/>
              <a:buNone/>
            </a:pPr>
            <a:r>
              <a:rPr lang="it-IT" sz="1900" dirty="0" err="1">
                <a:latin typeface="Trebuchet MS" panose="020B0703020202090204" pitchFamily="34" charset="0"/>
              </a:rPr>
              <a:t>Gondoljon</a:t>
            </a:r>
            <a:r>
              <a:rPr lang="it-IT" sz="1900" dirty="0">
                <a:latin typeface="Trebuchet MS" panose="020B0703020202090204" pitchFamily="34" charset="0"/>
              </a:rPr>
              <a:t> a </a:t>
            </a:r>
            <a:r>
              <a:rPr lang="it-IT" sz="1900" dirty="0" err="1">
                <a:latin typeface="Trebuchet MS" panose="020B0703020202090204" pitchFamily="34" charset="0"/>
              </a:rPr>
              <a:t>jó</a:t>
            </a:r>
            <a:r>
              <a:rPr lang="it-IT" sz="1900" dirty="0">
                <a:latin typeface="Trebuchet MS" panose="020B0703020202090204" pitchFamily="34" charset="0"/>
              </a:rPr>
              <a:t> </a:t>
            </a:r>
            <a:r>
              <a:rPr lang="it-IT" sz="1900" dirty="0" err="1">
                <a:latin typeface="Trebuchet MS" panose="020B0703020202090204" pitchFamily="34" charset="0"/>
              </a:rPr>
              <a:t>lehetőségekre</a:t>
            </a:r>
            <a:r>
              <a:rPr lang="it-IT" sz="1900" dirty="0">
                <a:latin typeface="Trebuchet MS" panose="020B0703020202090204" pitchFamily="34" charset="0"/>
              </a:rPr>
              <a:t>, </a:t>
            </a:r>
            <a:r>
              <a:rPr lang="it-IT" sz="1900" dirty="0" err="1">
                <a:latin typeface="Trebuchet MS" panose="020B0703020202090204" pitchFamily="34" charset="0"/>
              </a:rPr>
              <a:t>amelyeket</a:t>
            </a:r>
            <a:r>
              <a:rPr lang="it-IT" sz="1900" dirty="0">
                <a:latin typeface="Trebuchet MS" panose="020B0703020202090204" pitchFamily="34" charset="0"/>
              </a:rPr>
              <a:t> </a:t>
            </a:r>
            <a:r>
              <a:rPr lang="it-IT" sz="1900" dirty="0" err="1">
                <a:latin typeface="Trebuchet MS" panose="020B0703020202090204" pitchFamily="34" charset="0"/>
              </a:rPr>
              <a:t>azonnal</a:t>
            </a:r>
            <a:r>
              <a:rPr lang="it-IT" sz="1900" dirty="0">
                <a:latin typeface="Trebuchet MS" panose="020B0703020202090204" pitchFamily="34" charset="0"/>
              </a:rPr>
              <a:t> </a:t>
            </a:r>
            <a:r>
              <a:rPr lang="it-IT" sz="1900" dirty="0" err="1">
                <a:latin typeface="Trebuchet MS" panose="020B0703020202090204" pitchFamily="34" charset="0"/>
              </a:rPr>
              <a:t>ki</a:t>
            </a:r>
            <a:r>
              <a:rPr lang="it-IT" sz="1900" dirty="0">
                <a:latin typeface="Trebuchet MS" panose="020B0703020202090204" pitchFamily="34" charset="0"/>
              </a:rPr>
              <a:t> </a:t>
            </a:r>
            <a:r>
              <a:rPr lang="it-IT" sz="1900" dirty="0" err="1">
                <a:latin typeface="Trebuchet MS" panose="020B0703020202090204" pitchFamily="34" charset="0"/>
              </a:rPr>
              <a:t>tud</a:t>
            </a:r>
            <a:r>
              <a:rPr lang="it-IT" sz="1900" dirty="0">
                <a:latin typeface="Trebuchet MS" panose="020B0703020202090204" pitchFamily="34" charset="0"/>
              </a:rPr>
              <a:t> </a:t>
            </a:r>
            <a:r>
              <a:rPr lang="it-IT" sz="1900" dirty="0" err="1">
                <a:latin typeface="Trebuchet MS" panose="020B0703020202090204" pitchFamily="34" charset="0"/>
              </a:rPr>
              <a:t>használni</a:t>
            </a:r>
            <a:r>
              <a:rPr lang="it-IT" sz="1900" dirty="0">
                <a:latin typeface="Trebuchet MS" panose="020B0703020202090204" pitchFamily="34" charset="0"/>
              </a:rPr>
              <a:t>: </a:t>
            </a:r>
            <a:r>
              <a:rPr lang="it-IT" sz="1900" dirty="0" err="1">
                <a:latin typeface="Trebuchet MS" panose="020B0703020202090204" pitchFamily="34" charset="0"/>
              </a:rPr>
              <a:t>még</a:t>
            </a:r>
            <a:r>
              <a:rPr lang="it-IT" sz="1900" dirty="0">
                <a:latin typeface="Trebuchet MS" panose="020B0703020202090204" pitchFamily="34" charset="0"/>
              </a:rPr>
              <a:t> </a:t>
            </a:r>
            <a:r>
              <a:rPr lang="it-IT" sz="1900" dirty="0" err="1">
                <a:latin typeface="Trebuchet MS" panose="020B0703020202090204" pitchFamily="34" charset="0"/>
              </a:rPr>
              <a:t>az</a:t>
            </a:r>
            <a:r>
              <a:rPr lang="it-IT" sz="1900" dirty="0">
                <a:latin typeface="Trebuchet MS" panose="020B0703020202090204" pitchFamily="34" charset="0"/>
              </a:rPr>
              <a:t> </a:t>
            </a:r>
            <a:r>
              <a:rPr lang="it-IT" sz="1900" dirty="0" err="1">
                <a:latin typeface="Trebuchet MS" panose="020B0703020202090204" pitchFamily="34" charset="0"/>
              </a:rPr>
              <a:t>apró</a:t>
            </a:r>
            <a:r>
              <a:rPr lang="it-IT" sz="1900" dirty="0">
                <a:latin typeface="Trebuchet MS" panose="020B0703020202090204" pitchFamily="34" charset="0"/>
              </a:rPr>
              <a:t> </a:t>
            </a:r>
            <a:r>
              <a:rPr lang="it-IT" sz="1900" dirty="0" err="1">
                <a:latin typeface="Trebuchet MS" panose="020B0703020202090204" pitchFamily="34" charset="0"/>
              </a:rPr>
              <a:t>előnyök</a:t>
            </a:r>
            <a:r>
              <a:rPr lang="it-IT" sz="1900" dirty="0">
                <a:latin typeface="Trebuchet MS" panose="020B0703020202090204" pitchFamily="34" charset="0"/>
              </a:rPr>
              <a:t> </a:t>
            </a:r>
            <a:r>
              <a:rPr lang="it-IT" sz="1900" dirty="0" err="1">
                <a:latin typeface="Trebuchet MS" panose="020B0703020202090204" pitchFamily="34" charset="0"/>
              </a:rPr>
              <a:t>is</a:t>
            </a:r>
            <a:r>
              <a:rPr lang="it-IT" sz="1900" dirty="0">
                <a:latin typeface="Trebuchet MS" panose="020B0703020202090204" pitchFamily="34" charset="0"/>
              </a:rPr>
              <a:t> </a:t>
            </a:r>
            <a:r>
              <a:rPr lang="it-IT" sz="1900" dirty="0" err="1">
                <a:latin typeface="Trebuchet MS" panose="020B0703020202090204" pitchFamily="34" charset="0"/>
              </a:rPr>
              <a:t>növelhetik</a:t>
            </a:r>
            <a:r>
              <a:rPr lang="it-IT" sz="1900" dirty="0">
                <a:latin typeface="Trebuchet MS" panose="020B0703020202090204" pitchFamily="34" charset="0"/>
              </a:rPr>
              <a:t> </a:t>
            </a:r>
            <a:r>
              <a:rPr lang="it-IT" sz="1900" dirty="0" err="1">
                <a:latin typeface="Trebuchet MS" panose="020B0703020202090204" pitchFamily="34" charset="0"/>
              </a:rPr>
              <a:t>szervezete</a:t>
            </a:r>
            <a:r>
              <a:rPr lang="it-IT" sz="1900" dirty="0">
                <a:latin typeface="Trebuchet MS" panose="020B0703020202090204" pitchFamily="34" charset="0"/>
              </a:rPr>
              <a:t> </a:t>
            </a:r>
            <a:r>
              <a:rPr lang="it-IT" sz="1900" dirty="0" err="1">
                <a:latin typeface="Trebuchet MS" panose="020B0703020202090204" pitchFamily="34" charset="0"/>
              </a:rPr>
              <a:t>versenyképességét</a:t>
            </a:r>
            <a:r>
              <a:rPr lang="it-IT" sz="19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1900" dirty="0">
              <a:latin typeface="Trebuchet MS" panose="020B0703020202090204" pitchFamily="34" charset="0"/>
            </a:endParaRPr>
          </a:p>
          <a:p>
            <a:pPr algn="just">
              <a:spcBef>
                <a:spcPts val="0"/>
              </a:spcBef>
              <a:buClr>
                <a:schemeClr val="dk1"/>
              </a:buClr>
              <a:buSzPts val="2000"/>
              <a:buFont typeface="Wingdings" pitchFamily="2" charset="2"/>
              <a:buChar char="v"/>
            </a:pPr>
            <a:r>
              <a:rPr lang="it-IT" sz="1900" dirty="0" err="1">
                <a:latin typeface="Trebuchet MS" panose="020B0703020202090204" pitchFamily="34" charset="0"/>
              </a:rPr>
              <a:t>Milyen</a:t>
            </a:r>
            <a:r>
              <a:rPr lang="it-IT" sz="1900" dirty="0">
                <a:latin typeface="Trebuchet MS" panose="020B0703020202090204" pitchFamily="34" charset="0"/>
              </a:rPr>
              <a:t> </a:t>
            </a:r>
            <a:r>
              <a:rPr lang="it-IT" sz="1900" dirty="0" err="1">
                <a:latin typeface="Trebuchet MS" panose="020B0703020202090204" pitchFamily="34" charset="0"/>
              </a:rPr>
              <a:t>érdekes</a:t>
            </a:r>
            <a:r>
              <a:rPr lang="it-IT" sz="1900" dirty="0">
                <a:latin typeface="Trebuchet MS" panose="020B0703020202090204" pitchFamily="34" charset="0"/>
              </a:rPr>
              <a:t> piaci </a:t>
            </a:r>
            <a:r>
              <a:rPr lang="it-IT" sz="1900" dirty="0" err="1">
                <a:latin typeface="Trebuchet MS" panose="020B0703020202090204" pitchFamily="34" charset="0"/>
              </a:rPr>
              <a:t>trendekről</a:t>
            </a:r>
            <a:r>
              <a:rPr lang="it-IT" sz="1900" dirty="0">
                <a:latin typeface="Trebuchet MS" panose="020B0703020202090204" pitchFamily="34" charset="0"/>
              </a:rPr>
              <a:t> van </a:t>
            </a:r>
            <a:r>
              <a:rPr lang="it-IT" sz="1900" dirty="0" err="1">
                <a:latin typeface="Trebuchet MS" panose="020B0703020202090204" pitchFamily="34" charset="0"/>
              </a:rPr>
              <a:t>tudomása</a:t>
            </a:r>
            <a:r>
              <a:rPr lang="it-IT" sz="1900" dirty="0">
                <a:latin typeface="Trebuchet MS" panose="020B0703020202090204" pitchFamily="34" charset="0"/>
              </a:rPr>
              <a:t>, </a:t>
            </a:r>
            <a:r>
              <a:rPr lang="it-IT" sz="1900" dirty="0" err="1">
                <a:latin typeface="Trebuchet MS" panose="020B0703020202090204" pitchFamily="34" charset="0"/>
              </a:rPr>
              <a:t>kicsi</a:t>
            </a:r>
            <a:r>
              <a:rPr lang="it-IT" sz="1900" dirty="0">
                <a:latin typeface="Trebuchet MS" panose="020B0703020202090204" pitchFamily="34" charset="0"/>
              </a:rPr>
              <a:t> </a:t>
            </a:r>
            <a:r>
              <a:rPr lang="it-IT" sz="1900" dirty="0" err="1">
                <a:latin typeface="Trebuchet MS" panose="020B0703020202090204" pitchFamily="34" charset="0"/>
              </a:rPr>
              <a:t>vagy</a:t>
            </a:r>
            <a:r>
              <a:rPr lang="it-IT" sz="1900" dirty="0">
                <a:latin typeface="Trebuchet MS" panose="020B0703020202090204" pitchFamily="34" charset="0"/>
              </a:rPr>
              <a:t> </a:t>
            </a:r>
            <a:r>
              <a:rPr lang="it-IT" sz="1900" dirty="0" err="1">
                <a:latin typeface="Trebuchet MS" panose="020B0703020202090204" pitchFamily="34" charset="0"/>
              </a:rPr>
              <a:t>nagy</a:t>
            </a:r>
            <a:r>
              <a:rPr lang="it-IT" sz="1900" dirty="0">
                <a:latin typeface="Trebuchet MS" panose="020B0703020202090204" pitchFamily="34" charset="0"/>
              </a:rPr>
              <a:t>, </a:t>
            </a:r>
            <a:r>
              <a:rPr lang="it-IT" sz="1900" dirty="0" err="1">
                <a:latin typeface="Trebuchet MS" panose="020B0703020202090204" pitchFamily="34" charset="0"/>
              </a:rPr>
              <a:t>amelyek</a:t>
            </a:r>
            <a:r>
              <a:rPr lang="it-IT" sz="1900" dirty="0">
                <a:latin typeface="Trebuchet MS" panose="020B0703020202090204" pitchFamily="34" charset="0"/>
              </a:rPr>
              <a:t> </a:t>
            </a:r>
            <a:r>
              <a:rPr lang="it-IT" sz="1900" dirty="0" err="1">
                <a:latin typeface="Trebuchet MS" panose="020B0703020202090204" pitchFamily="34" charset="0"/>
              </a:rPr>
              <a:t>hatással</a:t>
            </a:r>
            <a:r>
              <a:rPr lang="it-IT" sz="1900" dirty="0">
                <a:latin typeface="Trebuchet MS" panose="020B0703020202090204" pitchFamily="34" charset="0"/>
              </a:rPr>
              <a:t> </a:t>
            </a:r>
            <a:r>
              <a:rPr lang="it-IT" sz="1900" dirty="0" err="1">
                <a:latin typeface="Trebuchet MS" panose="020B0703020202090204" pitchFamily="34" charset="0"/>
              </a:rPr>
              <a:t>lehetnek</a:t>
            </a:r>
            <a:r>
              <a:rPr lang="it-IT" sz="1900" dirty="0">
                <a:latin typeface="Trebuchet MS" panose="020B0703020202090204" pitchFamily="34" charset="0"/>
              </a:rPr>
              <a:t> a </a:t>
            </a:r>
            <a:r>
              <a:rPr lang="it-IT" sz="1900" dirty="0" err="1">
                <a:latin typeface="Trebuchet MS" panose="020B0703020202090204" pitchFamily="34" charset="0"/>
              </a:rPr>
              <a:t>szervezetre</a:t>
            </a:r>
            <a:r>
              <a:rPr lang="it-IT" sz="19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1900" dirty="0">
              <a:latin typeface="Trebuchet MS" panose="020B0703020202090204" pitchFamily="34" charset="0"/>
            </a:endParaRPr>
          </a:p>
          <a:p>
            <a:pPr marL="0" lvl="0" indent="0" algn="just" rtl="0">
              <a:spcBef>
                <a:spcPts val="0"/>
              </a:spcBef>
              <a:spcAft>
                <a:spcPts val="0"/>
              </a:spcAft>
              <a:buClr>
                <a:schemeClr val="dk1"/>
              </a:buClr>
              <a:buSzPts val="2000"/>
              <a:buNone/>
            </a:pPr>
            <a:r>
              <a:rPr lang="it-IT" sz="1900" dirty="0" err="1">
                <a:latin typeface="Trebuchet MS" panose="020B0703020202090204" pitchFamily="34" charset="0"/>
              </a:rPr>
              <a:t>Ez</a:t>
            </a:r>
            <a:r>
              <a:rPr lang="it-IT" sz="1900" dirty="0">
                <a:latin typeface="Trebuchet MS" panose="020B0703020202090204" pitchFamily="34" charset="0"/>
              </a:rPr>
              <a:t> </a:t>
            </a:r>
            <a:r>
              <a:rPr lang="it-IT" sz="1900" dirty="0" err="1">
                <a:latin typeface="Trebuchet MS" panose="020B0703020202090204" pitchFamily="34" charset="0"/>
              </a:rPr>
              <a:t>összefügg</a:t>
            </a:r>
            <a:r>
              <a:rPr lang="it-IT" sz="1900" dirty="0">
                <a:latin typeface="Trebuchet MS" panose="020B0703020202090204" pitchFamily="34" charset="0"/>
              </a:rPr>
              <a:t> </a:t>
            </a:r>
            <a:r>
              <a:rPr lang="it-IT" sz="1900" dirty="0" err="1">
                <a:latin typeface="Trebuchet MS" panose="020B0703020202090204" pitchFamily="34" charset="0"/>
              </a:rPr>
              <a:t>azzal</a:t>
            </a:r>
            <a:r>
              <a:rPr lang="it-IT" sz="1900" dirty="0">
                <a:latin typeface="Trebuchet MS" panose="020B0703020202090204" pitchFamily="34" charset="0"/>
              </a:rPr>
              <a:t> </a:t>
            </a:r>
            <a:r>
              <a:rPr lang="it-IT" sz="1900" dirty="0" err="1">
                <a:latin typeface="Trebuchet MS" panose="020B0703020202090204" pitchFamily="34" charset="0"/>
              </a:rPr>
              <a:t>is</a:t>
            </a:r>
            <a:r>
              <a:rPr lang="it-IT" sz="1900" dirty="0">
                <a:latin typeface="Trebuchet MS" panose="020B0703020202090204" pitchFamily="34" charset="0"/>
              </a:rPr>
              <a:t>, </a:t>
            </a:r>
            <a:r>
              <a:rPr lang="it-IT" sz="1900" dirty="0" err="1">
                <a:latin typeface="Trebuchet MS" panose="020B0703020202090204" pitchFamily="34" charset="0"/>
              </a:rPr>
              <a:t>hogy</a:t>
            </a:r>
            <a:r>
              <a:rPr lang="it-IT" sz="1900" dirty="0">
                <a:latin typeface="Trebuchet MS" panose="020B0703020202090204" pitchFamily="34" charset="0"/>
              </a:rPr>
              <a:t> </a:t>
            </a:r>
            <a:r>
              <a:rPr lang="it-IT" sz="1900" dirty="0" err="1">
                <a:latin typeface="Trebuchet MS" panose="020B0703020202090204" pitchFamily="34" charset="0"/>
              </a:rPr>
              <a:t>milyen</a:t>
            </a:r>
            <a:r>
              <a:rPr lang="it-IT" sz="1900" dirty="0">
                <a:latin typeface="Trebuchet MS" panose="020B0703020202090204" pitchFamily="34" charset="0"/>
              </a:rPr>
              <a:t> </a:t>
            </a:r>
            <a:r>
              <a:rPr lang="it-IT" sz="1900" dirty="0" err="1">
                <a:latin typeface="Trebuchet MS" panose="020B0703020202090204" pitchFamily="34" charset="0"/>
              </a:rPr>
              <a:t>típusú</a:t>
            </a:r>
            <a:r>
              <a:rPr lang="it-IT" sz="1900" dirty="0">
                <a:latin typeface="Trebuchet MS" panose="020B0703020202090204" pitchFamily="34" charset="0"/>
              </a:rPr>
              <a:t> </a:t>
            </a:r>
            <a:r>
              <a:rPr lang="it-IT" sz="1900" dirty="0" err="1">
                <a:latin typeface="Trebuchet MS" panose="020B0703020202090204" pitchFamily="34" charset="0"/>
              </a:rPr>
              <a:t>Ízközpontot</a:t>
            </a:r>
            <a:r>
              <a:rPr lang="it-IT" sz="1900" dirty="0">
                <a:latin typeface="Trebuchet MS" panose="020B0703020202090204" pitchFamily="34" charset="0"/>
              </a:rPr>
              <a:t> </a:t>
            </a:r>
            <a:r>
              <a:rPr lang="it-IT" sz="1900" dirty="0" err="1">
                <a:latin typeface="Trebuchet MS" panose="020B0703020202090204" pitchFamily="34" charset="0"/>
              </a:rPr>
              <a:t>szeretne</a:t>
            </a:r>
            <a:r>
              <a:rPr lang="it-IT" sz="1900" dirty="0">
                <a:latin typeface="Trebuchet MS" panose="020B0703020202090204" pitchFamily="34" charset="0"/>
              </a:rPr>
              <a:t> </a:t>
            </a:r>
            <a:r>
              <a:rPr lang="it-IT" sz="1900" dirty="0" err="1">
                <a:latin typeface="Trebuchet MS" panose="020B0703020202090204" pitchFamily="34" charset="0"/>
              </a:rPr>
              <a:t>létrehozni</a:t>
            </a:r>
            <a:r>
              <a:rPr lang="it-IT" sz="1900" dirty="0">
                <a:latin typeface="Trebuchet MS" panose="020B0703020202090204" pitchFamily="34" charset="0"/>
              </a:rPr>
              <a:t>, </a:t>
            </a:r>
            <a:r>
              <a:rPr lang="it-IT" sz="1900" dirty="0" err="1">
                <a:latin typeface="Trebuchet MS" panose="020B0703020202090204" pitchFamily="34" charset="0"/>
              </a:rPr>
              <a:t>legyen</a:t>
            </a:r>
            <a:r>
              <a:rPr lang="it-IT" sz="1900" dirty="0">
                <a:latin typeface="Trebuchet MS" panose="020B0703020202090204" pitchFamily="34" charset="0"/>
              </a:rPr>
              <a:t> </a:t>
            </a:r>
            <a:r>
              <a:rPr lang="it-IT" sz="1900" dirty="0" err="1">
                <a:latin typeface="Trebuchet MS" panose="020B0703020202090204" pitchFamily="34" charset="0"/>
              </a:rPr>
              <a:t>az</a:t>
            </a:r>
            <a:r>
              <a:rPr lang="it-IT" sz="1900" dirty="0">
                <a:latin typeface="Trebuchet MS" panose="020B0703020202090204" pitchFamily="34" charset="0"/>
              </a:rPr>
              <a:t> </a:t>
            </a:r>
            <a:r>
              <a:rPr lang="it-IT" sz="1900" dirty="0" err="1">
                <a:latin typeface="Trebuchet MS" panose="020B0703020202090204" pitchFamily="34" charset="0"/>
              </a:rPr>
              <a:t>egy</a:t>
            </a:r>
            <a:r>
              <a:rPr lang="it-IT" sz="1900" dirty="0">
                <a:latin typeface="Trebuchet MS" panose="020B0703020202090204" pitchFamily="34" charset="0"/>
              </a:rPr>
              <a:t> </a:t>
            </a:r>
            <a:r>
              <a:rPr lang="it-IT" sz="1900" dirty="0" err="1">
                <a:latin typeface="Trebuchet MS" panose="020B0703020202090204" pitchFamily="34" charset="0"/>
              </a:rPr>
              <a:t>hely</a:t>
            </a:r>
            <a:r>
              <a:rPr lang="it-IT" sz="1900" dirty="0">
                <a:latin typeface="Trebuchet MS" panose="020B0703020202090204" pitchFamily="34" charset="0"/>
              </a:rPr>
              <a:t> a </a:t>
            </a:r>
            <a:r>
              <a:rPr lang="it-IT" sz="1900" dirty="0" err="1">
                <a:latin typeface="Trebuchet MS" panose="020B0703020202090204" pitchFamily="34" charset="0"/>
              </a:rPr>
              <a:t>turisták</a:t>
            </a:r>
            <a:r>
              <a:rPr lang="it-IT" sz="1900" dirty="0">
                <a:latin typeface="Trebuchet MS" panose="020B0703020202090204" pitchFamily="34" charset="0"/>
              </a:rPr>
              <a:t> </a:t>
            </a:r>
            <a:r>
              <a:rPr lang="it-IT" sz="1900" dirty="0" err="1">
                <a:latin typeface="Trebuchet MS" panose="020B0703020202090204" pitchFamily="34" charset="0"/>
              </a:rPr>
              <a:t>vonzására</a:t>
            </a:r>
            <a:r>
              <a:rPr lang="it-IT" sz="1900" dirty="0">
                <a:latin typeface="Trebuchet MS" panose="020B0703020202090204" pitchFamily="34" charset="0"/>
              </a:rPr>
              <a:t> </a:t>
            </a:r>
            <a:r>
              <a:rPr lang="it-IT" sz="1900" dirty="0" err="1">
                <a:latin typeface="Trebuchet MS" panose="020B0703020202090204" pitchFamily="34" charset="0"/>
              </a:rPr>
              <a:t>és</a:t>
            </a:r>
            <a:r>
              <a:rPr lang="it-IT" sz="1900" dirty="0">
                <a:latin typeface="Trebuchet MS" panose="020B0703020202090204" pitchFamily="34" charset="0"/>
              </a:rPr>
              <a:t> a </a:t>
            </a:r>
            <a:r>
              <a:rPr lang="it-IT" sz="1900" dirty="0" err="1">
                <a:latin typeface="Trebuchet MS" panose="020B0703020202090204" pitchFamily="34" charset="0"/>
              </a:rPr>
              <a:t>helyi</a:t>
            </a:r>
            <a:r>
              <a:rPr lang="it-IT" sz="1900" dirty="0">
                <a:latin typeface="Trebuchet MS" panose="020B0703020202090204" pitchFamily="34" charset="0"/>
              </a:rPr>
              <a:t> </a:t>
            </a:r>
            <a:r>
              <a:rPr lang="it-IT" sz="1900" dirty="0" err="1">
                <a:latin typeface="Trebuchet MS" panose="020B0703020202090204" pitchFamily="34" charset="0"/>
              </a:rPr>
              <a:t>termékek</a:t>
            </a:r>
            <a:r>
              <a:rPr lang="it-IT" sz="1900" dirty="0">
                <a:latin typeface="Trebuchet MS" panose="020B0703020202090204" pitchFamily="34" charset="0"/>
              </a:rPr>
              <a:t> </a:t>
            </a:r>
            <a:r>
              <a:rPr lang="it-IT" sz="1900" dirty="0" err="1">
                <a:latin typeface="Trebuchet MS" panose="020B0703020202090204" pitchFamily="34" charset="0"/>
              </a:rPr>
              <a:t>bemutatására</a:t>
            </a:r>
            <a:r>
              <a:rPr lang="it-IT" sz="1900" dirty="0">
                <a:latin typeface="Trebuchet MS" panose="020B0703020202090204" pitchFamily="34" charset="0"/>
              </a:rPr>
              <a:t>, </a:t>
            </a:r>
            <a:r>
              <a:rPr lang="it-IT" sz="1900" dirty="0" err="1">
                <a:latin typeface="Trebuchet MS" panose="020B0703020202090204" pitchFamily="34" charset="0"/>
              </a:rPr>
              <a:t>vagy</a:t>
            </a:r>
            <a:r>
              <a:rPr lang="it-IT" sz="1900" dirty="0">
                <a:latin typeface="Trebuchet MS" panose="020B0703020202090204" pitchFamily="34" charset="0"/>
              </a:rPr>
              <a:t> </a:t>
            </a:r>
            <a:r>
              <a:rPr lang="it-IT" sz="1900" dirty="0" err="1">
                <a:latin typeface="Trebuchet MS" panose="020B0703020202090204" pitchFamily="34" charset="0"/>
              </a:rPr>
              <a:t>olyan</a:t>
            </a:r>
            <a:r>
              <a:rPr lang="it-IT" sz="1900" dirty="0">
                <a:latin typeface="Trebuchet MS" panose="020B0703020202090204" pitchFamily="34" charset="0"/>
              </a:rPr>
              <a:t> </a:t>
            </a:r>
            <a:r>
              <a:rPr lang="it-IT" sz="1900" dirty="0" err="1">
                <a:latin typeface="Trebuchet MS" panose="020B0703020202090204" pitchFamily="34" charset="0"/>
              </a:rPr>
              <a:t>hely</a:t>
            </a:r>
            <a:r>
              <a:rPr lang="it-IT" sz="1900" dirty="0">
                <a:latin typeface="Trebuchet MS" panose="020B0703020202090204" pitchFamily="34" charset="0"/>
              </a:rPr>
              <a:t>, </a:t>
            </a:r>
            <a:r>
              <a:rPr lang="it-IT" sz="1900" dirty="0" err="1">
                <a:latin typeface="Trebuchet MS" panose="020B0703020202090204" pitchFamily="34" charset="0"/>
              </a:rPr>
              <a:t>ahol</a:t>
            </a:r>
            <a:r>
              <a:rPr lang="it-IT" sz="1900" dirty="0">
                <a:latin typeface="Trebuchet MS" panose="020B0703020202090204" pitchFamily="34" charset="0"/>
              </a:rPr>
              <a:t> a </a:t>
            </a:r>
            <a:r>
              <a:rPr lang="it-IT" sz="1900" dirty="0" err="1">
                <a:latin typeface="Trebuchet MS" panose="020B0703020202090204" pitchFamily="34" charset="0"/>
              </a:rPr>
              <a:t>helyi</a:t>
            </a:r>
            <a:r>
              <a:rPr lang="it-IT" sz="1900" dirty="0">
                <a:latin typeface="Trebuchet MS" panose="020B0703020202090204" pitchFamily="34" charset="0"/>
              </a:rPr>
              <a:t> </a:t>
            </a:r>
            <a:r>
              <a:rPr lang="it-IT" sz="1900" dirty="0" err="1">
                <a:latin typeface="Trebuchet MS" panose="020B0703020202090204" pitchFamily="34" charset="0"/>
              </a:rPr>
              <a:t>termelők</a:t>
            </a:r>
            <a:r>
              <a:rPr lang="it-IT" sz="1900" dirty="0">
                <a:latin typeface="Trebuchet MS" panose="020B0703020202090204" pitchFamily="34" charset="0"/>
              </a:rPr>
              <a:t> </a:t>
            </a:r>
            <a:r>
              <a:rPr lang="it-IT" sz="1900" dirty="0" err="1">
                <a:latin typeface="Trebuchet MS" panose="020B0703020202090204" pitchFamily="34" charset="0"/>
              </a:rPr>
              <a:t>összefognak</a:t>
            </a:r>
            <a:r>
              <a:rPr lang="it-IT" sz="1900" dirty="0">
                <a:latin typeface="Trebuchet MS" panose="020B0703020202090204" pitchFamily="34" charset="0"/>
              </a:rPr>
              <a:t>, </a:t>
            </a:r>
            <a:r>
              <a:rPr lang="it-IT" sz="1900" dirty="0" err="1">
                <a:latin typeface="Trebuchet MS" panose="020B0703020202090204" pitchFamily="34" charset="0"/>
              </a:rPr>
              <a:t>hogy</a:t>
            </a:r>
            <a:r>
              <a:rPr lang="it-IT" sz="1900" dirty="0">
                <a:latin typeface="Trebuchet MS" panose="020B0703020202090204" pitchFamily="34" charset="0"/>
              </a:rPr>
              <a:t> </a:t>
            </a:r>
            <a:r>
              <a:rPr lang="it-IT" sz="1900" dirty="0" err="1">
                <a:latin typeface="Trebuchet MS" panose="020B0703020202090204" pitchFamily="34" charset="0"/>
              </a:rPr>
              <a:t>több</a:t>
            </a:r>
            <a:r>
              <a:rPr lang="it-IT" sz="1900" dirty="0">
                <a:latin typeface="Trebuchet MS" panose="020B0703020202090204" pitchFamily="34" charset="0"/>
              </a:rPr>
              <a:t> </a:t>
            </a:r>
            <a:r>
              <a:rPr lang="it-IT" sz="1900" dirty="0" err="1">
                <a:latin typeface="Trebuchet MS" panose="020B0703020202090204" pitchFamily="34" charset="0"/>
              </a:rPr>
              <a:t>lehetőséget</a:t>
            </a:r>
            <a:r>
              <a:rPr lang="it-IT" sz="1900" dirty="0">
                <a:latin typeface="Trebuchet MS" panose="020B0703020202090204" pitchFamily="34" charset="0"/>
              </a:rPr>
              <a:t> </a:t>
            </a:r>
            <a:r>
              <a:rPr lang="it-IT" sz="1900" dirty="0" err="1">
                <a:latin typeface="Trebuchet MS" panose="020B0703020202090204" pitchFamily="34" charset="0"/>
              </a:rPr>
              <a:t>kapjanak</a:t>
            </a:r>
            <a:r>
              <a:rPr lang="it-IT" sz="1900" dirty="0">
                <a:latin typeface="Trebuchet MS" panose="020B0703020202090204" pitchFamily="34" charset="0"/>
              </a:rPr>
              <a:t> a </a:t>
            </a:r>
            <a:r>
              <a:rPr lang="it-IT" sz="1900" dirty="0" err="1">
                <a:latin typeface="Trebuchet MS" panose="020B0703020202090204" pitchFamily="34" charset="0"/>
              </a:rPr>
              <a:t>piacon</a:t>
            </a:r>
            <a:r>
              <a:rPr lang="it-IT" sz="1900" dirty="0">
                <a:latin typeface="Trebuchet MS" panose="020B0703020202090204" pitchFamily="34" charset="0"/>
              </a:rPr>
              <a:t>, </a:t>
            </a:r>
            <a:r>
              <a:rPr lang="it-IT" sz="1900" dirty="0" err="1">
                <a:latin typeface="Trebuchet MS" panose="020B0703020202090204" pitchFamily="34" charset="0"/>
              </a:rPr>
              <a:t>vagy</a:t>
            </a:r>
            <a:r>
              <a:rPr lang="it-IT" sz="1900" dirty="0">
                <a:latin typeface="Trebuchet MS" panose="020B0703020202090204" pitchFamily="34" charset="0"/>
              </a:rPr>
              <a:t> </a:t>
            </a:r>
            <a:r>
              <a:rPr lang="it-IT" sz="1900" dirty="0" err="1">
                <a:latin typeface="Trebuchet MS" panose="020B0703020202090204" pitchFamily="34" charset="0"/>
              </a:rPr>
              <a:t>esetleg</a:t>
            </a:r>
            <a:r>
              <a:rPr lang="it-IT" sz="1900" dirty="0">
                <a:latin typeface="Trebuchet MS" panose="020B0703020202090204" pitchFamily="34" charset="0"/>
              </a:rPr>
              <a:t> </a:t>
            </a:r>
            <a:r>
              <a:rPr lang="it-IT" sz="1900" dirty="0" err="1">
                <a:latin typeface="Trebuchet MS" panose="020B0703020202090204" pitchFamily="34" charset="0"/>
              </a:rPr>
              <a:t>mindkettő</a:t>
            </a:r>
            <a:r>
              <a:rPr lang="it-IT" sz="1900" dirty="0">
                <a:latin typeface="Trebuchet MS" panose="020B0703020202090204" pitchFamily="34" charset="0"/>
              </a:rPr>
              <a:t>…</a:t>
            </a:r>
          </a:p>
          <a:p>
            <a:pPr marL="0" lvl="0" indent="0" algn="just" rtl="0">
              <a:spcBef>
                <a:spcPts val="0"/>
              </a:spcBef>
              <a:spcAft>
                <a:spcPts val="0"/>
              </a:spcAft>
              <a:buClr>
                <a:schemeClr val="dk1"/>
              </a:buClr>
              <a:buSzPts val="2000"/>
              <a:buNone/>
            </a:pPr>
            <a:endParaRPr lang="it-IT" sz="1900" dirty="0">
              <a:latin typeface="Trebuchet MS" panose="020B0703020202090204" pitchFamily="34" charset="0"/>
            </a:endParaRPr>
          </a:p>
          <a:p>
            <a:pPr lvl="0" algn="just" rtl="0">
              <a:spcBef>
                <a:spcPts val="0"/>
              </a:spcBef>
              <a:spcAft>
                <a:spcPts val="0"/>
              </a:spcAft>
              <a:buClr>
                <a:schemeClr val="dk1"/>
              </a:buClr>
              <a:buSzPts val="2000"/>
              <a:buFont typeface="Wingdings" pitchFamily="2" charset="2"/>
              <a:buChar char="v"/>
            </a:pPr>
            <a:r>
              <a:rPr lang="it-IT" sz="1900" dirty="0" err="1">
                <a:latin typeface="Trebuchet MS" panose="020B0703020202090204" pitchFamily="34" charset="0"/>
              </a:rPr>
              <a:t>Figyelnie</a:t>
            </a:r>
            <a:r>
              <a:rPr lang="it-IT" sz="1900" dirty="0">
                <a:latin typeface="Trebuchet MS" panose="020B0703020202090204" pitchFamily="34" charset="0"/>
              </a:rPr>
              <a:t> </a:t>
            </a:r>
            <a:r>
              <a:rPr lang="it-IT" sz="1900" dirty="0" err="1">
                <a:latin typeface="Trebuchet MS" panose="020B0703020202090204" pitchFamily="34" charset="0"/>
              </a:rPr>
              <a:t>kell</a:t>
            </a:r>
            <a:r>
              <a:rPr lang="it-IT" sz="1900" dirty="0">
                <a:latin typeface="Trebuchet MS" panose="020B0703020202090204" pitchFamily="34" charset="0"/>
              </a:rPr>
              <a:t> a </a:t>
            </a:r>
            <a:r>
              <a:rPr lang="it-IT" sz="1900" dirty="0" err="1">
                <a:latin typeface="Trebuchet MS" panose="020B0703020202090204" pitchFamily="34" charset="0"/>
              </a:rPr>
              <a:t>szakterületéhez</a:t>
            </a:r>
            <a:r>
              <a:rPr lang="it-IT" sz="1900" dirty="0">
                <a:latin typeface="Trebuchet MS" panose="020B0703020202090204" pitchFamily="34" charset="0"/>
              </a:rPr>
              <a:t> </a:t>
            </a:r>
            <a:r>
              <a:rPr lang="it-IT" sz="1900" dirty="0" err="1">
                <a:latin typeface="Trebuchet MS" panose="020B0703020202090204" pitchFamily="34" charset="0"/>
              </a:rPr>
              <a:t>kapcsolódó</a:t>
            </a:r>
            <a:r>
              <a:rPr lang="it-IT" sz="1900" dirty="0">
                <a:latin typeface="Trebuchet MS" panose="020B0703020202090204" pitchFamily="34" charset="0"/>
              </a:rPr>
              <a:t> </a:t>
            </a:r>
            <a:r>
              <a:rPr lang="it-IT" sz="1900" dirty="0" err="1">
                <a:latin typeface="Trebuchet MS" panose="020B0703020202090204" pitchFamily="34" charset="0"/>
              </a:rPr>
              <a:t>kormányzati</a:t>
            </a:r>
            <a:r>
              <a:rPr lang="it-IT" sz="1900" dirty="0">
                <a:latin typeface="Trebuchet MS" panose="020B0703020202090204" pitchFamily="34" charset="0"/>
              </a:rPr>
              <a:t> </a:t>
            </a:r>
            <a:r>
              <a:rPr lang="it-IT" sz="1900" dirty="0" err="1">
                <a:latin typeface="Trebuchet MS" panose="020B0703020202090204" pitchFamily="34" charset="0"/>
              </a:rPr>
              <a:t>politika</a:t>
            </a:r>
            <a:r>
              <a:rPr lang="it-IT" sz="1900" dirty="0">
                <a:latin typeface="Trebuchet MS" panose="020B0703020202090204" pitchFamily="34" charset="0"/>
              </a:rPr>
              <a:t> </a:t>
            </a:r>
            <a:r>
              <a:rPr lang="it-IT" sz="1900" dirty="0" err="1">
                <a:latin typeface="Trebuchet MS" panose="020B0703020202090204" pitchFamily="34" charset="0"/>
              </a:rPr>
              <a:t>változásaira</a:t>
            </a:r>
            <a:r>
              <a:rPr lang="it-IT" sz="1900" dirty="0">
                <a:latin typeface="Trebuchet MS" panose="020B0703020202090204" pitchFamily="34" charset="0"/>
              </a:rPr>
              <a:t> </a:t>
            </a:r>
            <a:r>
              <a:rPr lang="it-IT" sz="1900" dirty="0" err="1">
                <a:latin typeface="Trebuchet MS" panose="020B0703020202090204" pitchFamily="34" charset="0"/>
              </a:rPr>
              <a:t>is</a:t>
            </a:r>
            <a:r>
              <a:rPr lang="it-IT" sz="1900" dirty="0">
                <a:latin typeface="Trebuchet MS" panose="020B0703020202090204" pitchFamily="34" charset="0"/>
              </a:rPr>
              <a:t>. A </a:t>
            </a:r>
            <a:r>
              <a:rPr lang="it-IT" sz="1900" dirty="0" err="1">
                <a:latin typeface="Trebuchet MS" panose="020B0703020202090204" pitchFamily="34" charset="0"/>
              </a:rPr>
              <a:t>társadalmi</a:t>
            </a:r>
            <a:r>
              <a:rPr lang="it-IT" sz="1900" dirty="0">
                <a:latin typeface="Trebuchet MS" panose="020B0703020202090204" pitchFamily="34" charset="0"/>
              </a:rPr>
              <a:t> </a:t>
            </a:r>
            <a:r>
              <a:rPr lang="it-IT" sz="1900" dirty="0" err="1">
                <a:latin typeface="Trebuchet MS" panose="020B0703020202090204" pitchFamily="34" charset="0"/>
              </a:rPr>
              <a:t>minták</a:t>
            </a:r>
            <a:r>
              <a:rPr lang="it-IT" sz="1900" dirty="0">
                <a:latin typeface="Trebuchet MS" panose="020B0703020202090204" pitchFamily="34" charset="0"/>
              </a:rPr>
              <a:t>, a </a:t>
            </a:r>
            <a:r>
              <a:rPr lang="it-IT" sz="1900" dirty="0" err="1">
                <a:latin typeface="Trebuchet MS" panose="020B0703020202090204" pitchFamily="34" charset="0"/>
              </a:rPr>
              <a:t>népességprofil</a:t>
            </a:r>
            <a:r>
              <a:rPr lang="it-IT" sz="1900" dirty="0">
                <a:latin typeface="Trebuchet MS" panose="020B0703020202090204" pitchFamily="34" charset="0"/>
              </a:rPr>
              <a:t> </a:t>
            </a:r>
            <a:r>
              <a:rPr lang="it-IT" sz="1900" dirty="0" err="1">
                <a:latin typeface="Trebuchet MS" panose="020B0703020202090204" pitchFamily="34" charset="0"/>
              </a:rPr>
              <a:t>és</a:t>
            </a:r>
            <a:r>
              <a:rPr lang="it-IT" sz="1900" dirty="0">
                <a:latin typeface="Trebuchet MS" panose="020B0703020202090204" pitchFamily="34" charset="0"/>
              </a:rPr>
              <a:t> </a:t>
            </a:r>
            <a:r>
              <a:rPr lang="it-IT" sz="1900" dirty="0" err="1">
                <a:latin typeface="Trebuchet MS" panose="020B0703020202090204" pitchFamily="34" charset="0"/>
              </a:rPr>
              <a:t>az</a:t>
            </a:r>
            <a:r>
              <a:rPr lang="it-IT" sz="1900" dirty="0">
                <a:latin typeface="Trebuchet MS" panose="020B0703020202090204" pitchFamily="34" charset="0"/>
              </a:rPr>
              <a:t> </a:t>
            </a:r>
            <a:r>
              <a:rPr lang="it-IT" sz="1900" dirty="0" err="1">
                <a:latin typeface="Trebuchet MS" panose="020B0703020202090204" pitchFamily="34" charset="0"/>
              </a:rPr>
              <a:t>életmód</a:t>
            </a:r>
            <a:r>
              <a:rPr lang="it-IT" sz="1900" dirty="0">
                <a:latin typeface="Trebuchet MS" panose="020B0703020202090204" pitchFamily="34" charset="0"/>
              </a:rPr>
              <a:t> </a:t>
            </a:r>
            <a:r>
              <a:rPr lang="it-IT" sz="1900" dirty="0" err="1">
                <a:latin typeface="Trebuchet MS" panose="020B0703020202090204" pitchFamily="34" charset="0"/>
              </a:rPr>
              <a:t>változásai</a:t>
            </a:r>
            <a:r>
              <a:rPr lang="it-IT" sz="1900" dirty="0">
                <a:latin typeface="Trebuchet MS" panose="020B0703020202090204" pitchFamily="34" charset="0"/>
              </a:rPr>
              <a:t> </a:t>
            </a:r>
            <a:r>
              <a:rPr lang="it-IT" sz="1900" dirty="0" err="1">
                <a:latin typeface="Trebuchet MS" panose="020B0703020202090204" pitchFamily="34" charset="0"/>
              </a:rPr>
              <a:t>pedig</a:t>
            </a:r>
            <a:r>
              <a:rPr lang="it-IT" sz="1900" dirty="0">
                <a:latin typeface="Trebuchet MS" panose="020B0703020202090204" pitchFamily="34" charset="0"/>
              </a:rPr>
              <a:t> </a:t>
            </a:r>
            <a:r>
              <a:rPr lang="it-IT" sz="1900" dirty="0" err="1">
                <a:latin typeface="Trebuchet MS" panose="020B0703020202090204" pitchFamily="34" charset="0"/>
              </a:rPr>
              <a:t>érdekes</a:t>
            </a:r>
            <a:r>
              <a:rPr lang="it-IT" sz="1900" dirty="0">
                <a:latin typeface="Trebuchet MS" panose="020B0703020202090204" pitchFamily="34" charset="0"/>
              </a:rPr>
              <a:t> </a:t>
            </a:r>
            <a:r>
              <a:rPr lang="it-IT" sz="1900" dirty="0" err="1">
                <a:latin typeface="Trebuchet MS" panose="020B0703020202090204" pitchFamily="34" charset="0"/>
              </a:rPr>
              <a:t>lehetőségeket</a:t>
            </a:r>
            <a:r>
              <a:rPr lang="it-IT" sz="1900" dirty="0">
                <a:latin typeface="Trebuchet MS" panose="020B0703020202090204" pitchFamily="34" charset="0"/>
              </a:rPr>
              <a:t> </a:t>
            </a:r>
            <a:r>
              <a:rPr lang="it-IT" sz="1900" dirty="0" err="1">
                <a:latin typeface="Trebuchet MS" panose="020B0703020202090204" pitchFamily="34" charset="0"/>
              </a:rPr>
              <a:t>kínálhatnak</a:t>
            </a:r>
            <a:r>
              <a:rPr lang="it-IT" sz="1900" dirty="0">
                <a:latin typeface="Trebuchet MS" panose="020B0703020202090204" pitchFamily="34" charset="0"/>
              </a:rPr>
              <a:t>.</a:t>
            </a:r>
            <a:endParaRPr lang="sk-SK" sz="2800" dirty="0">
              <a:effectLst/>
            </a:endParaRPr>
          </a:p>
        </p:txBody>
      </p:sp>
    </p:spTree>
    <p:extLst>
      <p:ext uri="{BB962C8B-B14F-4D97-AF65-F5344CB8AC3E}">
        <p14:creationId xmlns:p14="http://schemas.microsoft.com/office/powerpoint/2010/main" val="3094455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77500" lnSpcReduction="20000"/>
          </a:bodyPr>
          <a:lstStyle/>
          <a:p>
            <a:pPr marL="0" indent="0" eaLnBrk="0" fontAlgn="base" hangingPunct="0">
              <a:buNone/>
            </a:pPr>
            <a:r>
              <a:rPr lang="it-IT" sz="2800" b="1" dirty="0" err="1"/>
              <a:t>Veszélyek</a:t>
            </a:r>
            <a:endParaRPr lang="it-IT" sz="1400" b="1" dirty="0"/>
          </a:p>
          <a:p>
            <a:pPr marL="0" indent="0" eaLnBrk="0" fontAlgn="base" hangingPunct="0">
              <a:buNone/>
            </a:pPr>
            <a:endParaRPr lang="sk-SK" sz="2000" dirty="0">
              <a:effectLst/>
            </a:endParaRPr>
          </a:p>
          <a:p>
            <a:pPr marL="0" lvl="0" indent="0" algn="just" rtl="0">
              <a:spcBef>
                <a:spcPts val="0"/>
              </a:spcBef>
              <a:spcAft>
                <a:spcPts val="0"/>
              </a:spcAft>
              <a:buClr>
                <a:schemeClr val="dk1"/>
              </a:buClr>
              <a:buSzPts val="2000"/>
              <a:buNone/>
            </a:pPr>
            <a:r>
              <a:rPr lang="it-IT" sz="2000" dirty="0">
                <a:latin typeface="Calibri"/>
              </a:rPr>
              <a:t>A </a:t>
            </a:r>
            <a:r>
              <a:rPr lang="it-IT" sz="2000" dirty="0" err="1">
                <a:latin typeface="Calibri"/>
              </a:rPr>
              <a:t>veszélyek</a:t>
            </a:r>
            <a:r>
              <a:rPr lang="it-IT" sz="2000" dirty="0">
                <a:latin typeface="Calibri"/>
              </a:rPr>
              <a:t> </a:t>
            </a:r>
            <a:r>
              <a:rPr lang="it-IT" sz="2000" dirty="0" err="1">
                <a:latin typeface="Calibri"/>
              </a:rPr>
              <a:t>közé</a:t>
            </a:r>
            <a:r>
              <a:rPr lang="it-IT" sz="2000" dirty="0">
                <a:latin typeface="Calibri"/>
              </a:rPr>
              <a:t> </a:t>
            </a:r>
            <a:r>
              <a:rPr lang="it-IT" sz="2000" dirty="0" err="1">
                <a:latin typeface="Calibri"/>
              </a:rPr>
              <a:t>tartozik</a:t>
            </a:r>
            <a:r>
              <a:rPr lang="it-IT" sz="2000" dirty="0">
                <a:latin typeface="Calibri"/>
              </a:rPr>
              <a:t> </a:t>
            </a:r>
            <a:r>
              <a:rPr lang="it-IT" sz="2000" dirty="0" err="1">
                <a:latin typeface="Calibri"/>
              </a:rPr>
              <a:t>minden</a:t>
            </a:r>
            <a:r>
              <a:rPr lang="it-IT" sz="2000" dirty="0">
                <a:latin typeface="Calibri"/>
              </a:rPr>
              <a:t>, ami </a:t>
            </a:r>
            <a:r>
              <a:rPr lang="it-IT" sz="2000" dirty="0" err="1">
                <a:latin typeface="Calibri"/>
              </a:rPr>
              <a:t>kívülről</a:t>
            </a:r>
            <a:r>
              <a:rPr lang="it-IT" sz="2000" dirty="0">
                <a:latin typeface="Calibri"/>
              </a:rPr>
              <a:t> </a:t>
            </a:r>
            <a:r>
              <a:rPr lang="it-IT" sz="2000" dirty="0" err="1">
                <a:latin typeface="Calibri"/>
              </a:rPr>
              <a:t>negatívan</a:t>
            </a:r>
            <a:r>
              <a:rPr lang="it-IT" sz="2000" dirty="0">
                <a:latin typeface="Calibri"/>
              </a:rPr>
              <a:t> </a:t>
            </a:r>
            <a:r>
              <a:rPr lang="it-IT" sz="2000" dirty="0" err="1">
                <a:latin typeface="Calibri"/>
              </a:rPr>
              <a:t>befolyásolhatja</a:t>
            </a:r>
            <a:r>
              <a:rPr lang="it-IT" sz="2000" dirty="0">
                <a:latin typeface="Calibri"/>
              </a:rPr>
              <a:t> </a:t>
            </a:r>
            <a:r>
              <a:rPr lang="it-IT" sz="2000" dirty="0" err="1">
                <a:latin typeface="Calibri"/>
              </a:rPr>
              <a:t>vállalkozását</a:t>
            </a:r>
            <a:r>
              <a:rPr lang="it-IT" sz="2000" dirty="0">
                <a:latin typeface="Calibri"/>
              </a:rPr>
              <a:t>, </a:t>
            </a:r>
            <a:r>
              <a:rPr lang="it-IT" sz="2000" dirty="0" err="1">
                <a:latin typeface="Calibri"/>
              </a:rPr>
              <a:t>például</a:t>
            </a:r>
            <a:r>
              <a:rPr lang="it-IT" sz="2000" dirty="0">
                <a:latin typeface="Calibri"/>
              </a:rPr>
              <a:t> </a:t>
            </a:r>
            <a:r>
              <a:rPr lang="it-IT" sz="2000" dirty="0" err="1">
                <a:latin typeface="Calibri"/>
              </a:rPr>
              <a:t>az</a:t>
            </a:r>
            <a:r>
              <a:rPr lang="it-IT" sz="2000" dirty="0">
                <a:latin typeface="Calibri"/>
              </a:rPr>
              <a:t> </a:t>
            </a:r>
            <a:r>
              <a:rPr lang="it-IT" sz="2000" dirty="0" err="1">
                <a:latin typeface="Calibri"/>
              </a:rPr>
              <a:t>ellátási</a:t>
            </a:r>
            <a:r>
              <a:rPr lang="it-IT" sz="2000" dirty="0">
                <a:latin typeface="Calibri"/>
              </a:rPr>
              <a:t> </a:t>
            </a:r>
            <a:r>
              <a:rPr lang="it-IT" sz="2000" dirty="0" err="1">
                <a:latin typeface="Calibri"/>
              </a:rPr>
              <a:t>lánc</a:t>
            </a:r>
            <a:r>
              <a:rPr lang="it-IT" sz="2000" dirty="0">
                <a:latin typeface="Calibri"/>
              </a:rPr>
              <a:t> </a:t>
            </a:r>
            <a:r>
              <a:rPr lang="it-IT" sz="2000" dirty="0" err="1">
                <a:latin typeface="Calibri"/>
              </a:rPr>
              <a:t>problémái</a:t>
            </a:r>
            <a:r>
              <a:rPr lang="it-IT" sz="2000" dirty="0">
                <a:latin typeface="Calibri"/>
              </a:rPr>
              <a:t>, a piaci </a:t>
            </a:r>
            <a:r>
              <a:rPr lang="it-IT" sz="2000" dirty="0" err="1">
                <a:latin typeface="Calibri"/>
              </a:rPr>
              <a:t>követelmények</a:t>
            </a:r>
            <a:r>
              <a:rPr lang="it-IT" sz="2000" dirty="0">
                <a:latin typeface="Calibri"/>
              </a:rPr>
              <a:t> </a:t>
            </a:r>
            <a:r>
              <a:rPr lang="it-IT" sz="2000" dirty="0" err="1">
                <a:latin typeface="Calibri"/>
              </a:rPr>
              <a:t>megváltozása</a:t>
            </a:r>
            <a:r>
              <a:rPr lang="it-IT" sz="2000" dirty="0">
                <a:latin typeface="Calibri"/>
              </a:rPr>
              <a:t> </a:t>
            </a:r>
            <a:r>
              <a:rPr lang="it-IT" sz="2000" dirty="0" err="1">
                <a:latin typeface="Calibri"/>
              </a:rPr>
              <a:t>vagy</a:t>
            </a:r>
            <a:r>
              <a:rPr lang="it-IT" sz="2000" dirty="0">
                <a:latin typeface="Calibri"/>
              </a:rPr>
              <a:t> a </a:t>
            </a:r>
            <a:r>
              <a:rPr lang="it-IT" sz="2000" dirty="0" err="1">
                <a:latin typeface="Calibri"/>
              </a:rPr>
              <a:t>munkaerőhiány</a:t>
            </a:r>
            <a:r>
              <a:rPr lang="it-IT" sz="2000" dirty="0">
                <a:latin typeface="Calibri"/>
              </a:rPr>
              <a:t>. </a:t>
            </a:r>
            <a:r>
              <a:rPr lang="it-IT" sz="2000" dirty="0" err="1">
                <a:latin typeface="Calibri"/>
              </a:rPr>
              <a:t>Létfontosságú</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előre</a:t>
            </a:r>
            <a:r>
              <a:rPr lang="it-IT" sz="2000" dirty="0">
                <a:latin typeface="Calibri"/>
              </a:rPr>
              <a:t> </a:t>
            </a:r>
            <a:r>
              <a:rPr lang="it-IT" sz="2000" dirty="0" err="1">
                <a:latin typeface="Calibri"/>
              </a:rPr>
              <a:t>jelezze</a:t>
            </a:r>
            <a:r>
              <a:rPr lang="it-IT" sz="2000" dirty="0">
                <a:latin typeface="Calibri"/>
              </a:rPr>
              <a:t> a </a:t>
            </a:r>
            <a:r>
              <a:rPr lang="it-IT" sz="2000" dirty="0" err="1">
                <a:latin typeface="Calibri"/>
              </a:rPr>
              <a:t>fenyegetéseket</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tegyen</a:t>
            </a:r>
            <a:r>
              <a:rPr lang="it-IT" sz="2000" dirty="0">
                <a:latin typeface="Calibri"/>
              </a:rPr>
              <a:t> </a:t>
            </a:r>
            <a:r>
              <a:rPr lang="it-IT" sz="2000" dirty="0" err="1">
                <a:latin typeface="Calibri"/>
              </a:rPr>
              <a:t>lépéseket</a:t>
            </a:r>
            <a:r>
              <a:rPr lang="it-IT" sz="2000" dirty="0">
                <a:latin typeface="Calibri"/>
              </a:rPr>
              <a:t> </a:t>
            </a:r>
            <a:r>
              <a:rPr lang="it-IT" sz="2000" dirty="0" err="1">
                <a:latin typeface="Calibri"/>
              </a:rPr>
              <a:t>ellenük</a:t>
            </a:r>
            <a:r>
              <a:rPr lang="it-IT" sz="2000" dirty="0">
                <a:latin typeface="Calibri"/>
              </a:rPr>
              <a:t>, </a:t>
            </a:r>
            <a:r>
              <a:rPr lang="it-IT" sz="2000" dirty="0" err="1">
                <a:latin typeface="Calibri"/>
              </a:rPr>
              <a:t>mielőtt</a:t>
            </a:r>
            <a:r>
              <a:rPr lang="it-IT" sz="2000" dirty="0">
                <a:latin typeface="Calibri"/>
              </a:rPr>
              <a:t> </a:t>
            </a:r>
            <a:r>
              <a:rPr lang="it-IT" sz="2000" dirty="0" err="1">
                <a:latin typeface="Calibri"/>
              </a:rPr>
              <a:t>áldozatává</a:t>
            </a:r>
            <a:r>
              <a:rPr lang="it-IT" sz="2000" dirty="0">
                <a:latin typeface="Calibri"/>
              </a:rPr>
              <a:t> </a:t>
            </a:r>
            <a:r>
              <a:rPr lang="it-IT" sz="2000" dirty="0" err="1">
                <a:latin typeface="Calibri"/>
              </a:rPr>
              <a:t>válna</a:t>
            </a:r>
            <a:r>
              <a:rPr lang="it-IT" sz="2000" dirty="0">
                <a:latin typeface="Calibri"/>
              </a:rPr>
              <a:t>, </a:t>
            </a:r>
            <a:r>
              <a:rPr lang="it-IT" sz="2000" dirty="0" err="1">
                <a:latin typeface="Calibri"/>
              </a:rPr>
              <a:t>és</a:t>
            </a:r>
            <a:r>
              <a:rPr lang="it-IT" sz="2000" dirty="0">
                <a:latin typeface="Calibri"/>
              </a:rPr>
              <a:t> a </a:t>
            </a:r>
            <a:r>
              <a:rPr lang="it-IT" sz="2000" dirty="0" err="1">
                <a:latin typeface="Calibri"/>
              </a:rPr>
              <a:t>növekedés</a:t>
            </a:r>
            <a:r>
              <a:rPr lang="it-IT" sz="2000" dirty="0">
                <a:latin typeface="Calibri"/>
              </a:rPr>
              <a:t> </a:t>
            </a:r>
            <a:r>
              <a:rPr lang="it-IT" sz="2000" dirty="0" err="1">
                <a:latin typeface="Calibri"/>
              </a:rPr>
              <a:t>megtorpanna</a:t>
            </a:r>
            <a:r>
              <a:rPr lang="it-IT" sz="2000" dirty="0">
                <a:latin typeface="Calibri"/>
              </a:rPr>
              <a:t>.</a:t>
            </a:r>
          </a:p>
          <a:p>
            <a:pPr marL="0" lvl="0" indent="0" algn="just" rtl="0">
              <a:spcBef>
                <a:spcPts val="0"/>
              </a:spcBef>
              <a:spcAft>
                <a:spcPts val="0"/>
              </a:spcAft>
              <a:buClr>
                <a:schemeClr val="dk1"/>
              </a:buClr>
              <a:buSzPts val="2000"/>
              <a:buNone/>
            </a:pPr>
            <a:endParaRPr lang="it-IT" sz="2000" dirty="0">
              <a:latin typeface="Calibri"/>
            </a:endParaRPr>
          </a:p>
          <a:p>
            <a:pPr lvl="0" algn="just" rtl="0">
              <a:spcBef>
                <a:spcPts val="0"/>
              </a:spcBef>
              <a:spcAft>
                <a:spcPts val="0"/>
              </a:spcAft>
              <a:buClr>
                <a:schemeClr val="dk1"/>
              </a:buClr>
              <a:buSzPts val="2000"/>
              <a:buFont typeface="Wingdings" pitchFamily="2" charset="2"/>
              <a:buChar char="Ø"/>
            </a:pPr>
            <a:r>
              <a:rPr lang="it-IT" sz="2000" dirty="0" err="1">
                <a:latin typeface="Calibri"/>
              </a:rPr>
              <a:t>Gondoljon</a:t>
            </a:r>
            <a:r>
              <a:rPr lang="it-IT" sz="2000" dirty="0">
                <a:latin typeface="Calibri"/>
              </a:rPr>
              <a:t> </a:t>
            </a:r>
            <a:r>
              <a:rPr lang="it-IT" sz="2000" dirty="0" err="1">
                <a:latin typeface="Calibri"/>
              </a:rPr>
              <a:t>az</a:t>
            </a:r>
            <a:r>
              <a:rPr lang="it-IT" sz="2000" dirty="0">
                <a:latin typeface="Calibri"/>
              </a:rPr>
              <a:t> </a:t>
            </a:r>
            <a:r>
              <a:rPr lang="it-IT" sz="2000" dirty="0" err="1">
                <a:latin typeface="Calibri"/>
              </a:rPr>
              <a:t>akadályokra</a:t>
            </a:r>
            <a:r>
              <a:rPr lang="it-IT" sz="2000" dirty="0">
                <a:latin typeface="Calibri"/>
              </a:rPr>
              <a:t>, </a:t>
            </a:r>
            <a:r>
              <a:rPr lang="it-IT" sz="2000" dirty="0" err="1">
                <a:latin typeface="Calibri"/>
              </a:rPr>
              <a:t>amelyekkel</a:t>
            </a:r>
            <a:r>
              <a:rPr lang="it-IT" sz="2000" dirty="0">
                <a:latin typeface="Calibri"/>
              </a:rPr>
              <a:t> </a:t>
            </a:r>
            <a:r>
              <a:rPr lang="it-IT" sz="2000" dirty="0" err="1">
                <a:latin typeface="Calibri"/>
              </a:rPr>
              <a:t>szembe</a:t>
            </a:r>
            <a:r>
              <a:rPr lang="it-IT" sz="2000" dirty="0">
                <a:latin typeface="Calibri"/>
              </a:rPr>
              <a:t> </a:t>
            </a:r>
            <a:r>
              <a:rPr lang="it-IT" sz="2000" dirty="0" err="1">
                <a:latin typeface="Calibri"/>
              </a:rPr>
              <a:t>kell</a:t>
            </a:r>
            <a:r>
              <a:rPr lang="it-IT" sz="2000" dirty="0">
                <a:latin typeface="Calibri"/>
              </a:rPr>
              <a:t> </a:t>
            </a:r>
            <a:r>
              <a:rPr lang="it-IT" sz="2000" dirty="0" err="1">
                <a:latin typeface="Calibri"/>
              </a:rPr>
              <a:t>néznie</a:t>
            </a:r>
            <a:r>
              <a:rPr lang="it-IT" sz="2000" dirty="0">
                <a:latin typeface="Calibri"/>
              </a:rPr>
              <a:t> a </a:t>
            </a:r>
            <a:r>
              <a:rPr lang="it-IT" sz="2000" dirty="0" err="1">
                <a:latin typeface="Calibri"/>
              </a:rPr>
              <a:t>termék</a:t>
            </a:r>
            <a:r>
              <a:rPr lang="it-IT" sz="2000" dirty="0">
                <a:latin typeface="Calibri"/>
              </a:rPr>
              <a:t> </a:t>
            </a:r>
            <a:r>
              <a:rPr lang="it-IT" sz="2000" dirty="0" err="1">
                <a:latin typeface="Calibri"/>
              </a:rPr>
              <a:t>piacra</a:t>
            </a:r>
            <a:r>
              <a:rPr lang="it-IT" sz="2000" dirty="0">
                <a:latin typeface="Calibri"/>
              </a:rPr>
              <a:t> </a:t>
            </a:r>
            <a:r>
              <a:rPr lang="it-IT" sz="2000" dirty="0" err="1">
                <a:latin typeface="Calibri"/>
              </a:rPr>
              <a:t>jutása</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értékesítése</a:t>
            </a:r>
            <a:r>
              <a:rPr lang="it-IT" sz="2000" dirty="0">
                <a:latin typeface="Calibri"/>
              </a:rPr>
              <a:t> </a:t>
            </a:r>
            <a:r>
              <a:rPr lang="it-IT" sz="2000" dirty="0" err="1">
                <a:latin typeface="Calibri"/>
              </a:rPr>
              <a:t>során</a:t>
            </a:r>
            <a:r>
              <a:rPr lang="it-IT" sz="2000" dirty="0">
                <a:latin typeface="Calibri"/>
              </a:rPr>
              <a:t>. </a:t>
            </a:r>
            <a:r>
              <a:rPr lang="it-IT" sz="2000" dirty="0" err="1">
                <a:latin typeface="Calibri"/>
              </a:rPr>
              <a:t>Észreveheti</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termékei</a:t>
            </a:r>
            <a:r>
              <a:rPr lang="it-IT" sz="2000" dirty="0">
                <a:latin typeface="Calibri"/>
              </a:rPr>
              <a:t> </a:t>
            </a:r>
            <a:r>
              <a:rPr lang="it-IT" sz="2000" dirty="0" err="1">
                <a:latin typeface="Calibri"/>
              </a:rPr>
              <a:t>minőségi</a:t>
            </a:r>
            <a:r>
              <a:rPr lang="it-IT" sz="2000" dirty="0">
                <a:latin typeface="Calibri"/>
              </a:rPr>
              <a:t> </a:t>
            </a:r>
            <a:r>
              <a:rPr lang="it-IT" sz="2000" dirty="0" err="1">
                <a:latin typeface="Calibri"/>
              </a:rPr>
              <a:t>szabványai</a:t>
            </a:r>
            <a:r>
              <a:rPr lang="it-IT" sz="2000" dirty="0">
                <a:latin typeface="Calibri"/>
              </a:rPr>
              <a:t> </a:t>
            </a:r>
            <a:r>
              <a:rPr lang="it-IT" sz="2000" dirty="0" err="1">
                <a:latin typeface="Calibri"/>
              </a:rPr>
              <a:t>vagy</a:t>
            </a:r>
            <a:r>
              <a:rPr lang="it-IT" sz="2000" dirty="0">
                <a:latin typeface="Calibri"/>
              </a:rPr>
              <a:t> </a:t>
            </a:r>
            <a:r>
              <a:rPr lang="it-IT" sz="2000" dirty="0" err="1">
                <a:latin typeface="Calibri"/>
              </a:rPr>
              <a:t>specifikációi</a:t>
            </a:r>
            <a:r>
              <a:rPr lang="it-IT" sz="2000" dirty="0">
                <a:latin typeface="Calibri"/>
              </a:rPr>
              <a:t> </a:t>
            </a:r>
            <a:r>
              <a:rPr lang="it-IT" sz="2000" dirty="0" err="1">
                <a:latin typeface="Calibri"/>
              </a:rPr>
              <a:t>változnak</a:t>
            </a:r>
            <a:r>
              <a:rPr lang="it-IT" sz="2000" dirty="0">
                <a:latin typeface="Calibri"/>
              </a:rPr>
              <a:t>, </a:t>
            </a:r>
            <a:r>
              <a:rPr lang="it-IT" sz="2000" dirty="0" err="1">
                <a:latin typeface="Calibri"/>
              </a:rPr>
              <a:t>és</a:t>
            </a:r>
            <a:r>
              <a:rPr lang="it-IT" sz="2000" dirty="0">
                <a:latin typeface="Calibri"/>
              </a:rPr>
              <a:t> ha </a:t>
            </a:r>
            <a:r>
              <a:rPr lang="it-IT" sz="2000" dirty="0" err="1">
                <a:latin typeface="Calibri"/>
              </a:rPr>
              <a:t>meg</a:t>
            </a:r>
            <a:r>
              <a:rPr lang="it-IT" sz="2000" dirty="0">
                <a:latin typeface="Calibri"/>
              </a:rPr>
              <a:t> </a:t>
            </a:r>
            <a:r>
              <a:rPr lang="it-IT" sz="2000" dirty="0" err="1">
                <a:latin typeface="Calibri"/>
              </a:rPr>
              <a:t>akar</a:t>
            </a:r>
            <a:r>
              <a:rPr lang="it-IT" sz="2000" dirty="0">
                <a:latin typeface="Calibri"/>
              </a:rPr>
              <a:t> </a:t>
            </a:r>
            <a:r>
              <a:rPr lang="it-IT" sz="2000" dirty="0" err="1">
                <a:latin typeface="Calibri"/>
              </a:rPr>
              <a:t>maradni</a:t>
            </a:r>
            <a:r>
              <a:rPr lang="it-IT" sz="2000" dirty="0">
                <a:latin typeface="Calibri"/>
              </a:rPr>
              <a:t> </a:t>
            </a:r>
            <a:r>
              <a:rPr lang="it-IT" sz="2000" dirty="0" err="1">
                <a:latin typeface="Calibri"/>
              </a:rPr>
              <a:t>az</a:t>
            </a:r>
            <a:r>
              <a:rPr lang="it-IT" sz="2000" dirty="0">
                <a:latin typeface="Calibri"/>
              </a:rPr>
              <a:t> </a:t>
            </a:r>
            <a:r>
              <a:rPr lang="it-IT" sz="2000" dirty="0" err="1">
                <a:latin typeface="Calibri"/>
              </a:rPr>
              <a:t>élen</a:t>
            </a:r>
            <a:r>
              <a:rPr lang="it-IT" sz="2000" dirty="0">
                <a:latin typeface="Calibri"/>
              </a:rPr>
              <a:t>, </a:t>
            </a:r>
            <a:r>
              <a:rPr lang="it-IT" sz="2000" dirty="0" err="1">
                <a:latin typeface="Calibri"/>
              </a:rPr>
              <a:t>módosítania</a:t>
            </a:r>
            <a:r>
              <a:rPr lang="it-IT" sz="2000" dirty="0">
                <a:latin typeface="Calibri"/>
              </a:rPr>
              <a:t> </a:t>
            </a:r>
            <a:r>
              <a:rPr lang="it-IT" sz="2000" dirty="0" err="1">
                <a:latin typeface="Calibri"/>
              </a:rPr>
              <a:t>kell</a:t>
            </a:r>
            <a:r>
              <a:rPr lang="it-IT" sz="2000" dirty="0">
                <a:latin typeface="Calibri"/>
              </a:rPr>
              <a:t> </a:t>
            </a:r>
            <a:r>
              <a:rPr lang="it-IT" sz="2000" dirty="0" err="1">
                <a:latin typeface="Calibri"/>
              </a:rPr>
              <a:t>ezeket</a:t>
            </a:r>
            <a:r>
              <a:rPr lang="it-IT" sz="2000" dirty="0">
                <a:latin typeface="Calibri"/>
              </a:rPr>
              <a:t> a </a:t>
            </a:r>
            <a:r>
              <a:rPr lang="it-IT" sz="2000" dirty="0" err="1">
                <a:latin typeface="Calibri"/>
              </a:rPr>
              <a:t>folyamatokat</a:t>
            </a:r>
            <a:r>
              <a:rPr lang="it-IT" sz="2000" dirty="0">
                <a:latin typeface="Calibri"/>
              </a:rPr>
              <a:t>. A </a:t>
            </a:r>
            <a:r>
              <a:rPr lang="it-IT" sz="2000" dirty="0" err="1">
                <a:latin typeface="Calibri"/>
              </a:rPr>
              <a:t>fejlődő</a:t>
            </a:r>
            <a:r>
              <a:rPr lang="it-IT" sz="2000" dirty="0">
                <a:latin typeface="Calibri"/>
              </a:rPr>
              <a:t> </a:t>
            </a:r>
            <a:r>
              <a:rPr lang="it-IT" sz="2000" dirty="0" err="1">
                <a:latin typeface="Calibri"/>
              </a:rPr>
              <a:t>technológia</a:t>
            </a:r>
            <a:r>
              <a:rPr lang="it-IT" sz="2000" dirty="0">
                <a:latin typeface="Calibri"/>
              </a:rPr>
              <a:t> </a:t>
            </a:r>
            <a:r>
              <a:rPr lang="it-IT" sz="2000" dirty="0" err="1">
                <a:latin typeface="Calibri"/>
              </a:rPr>
              <a:t>állandó</a:t>
            </a:r>
            <a:r>
              <a:rPr lang="it-IT" sz="2000" dirty="0">
                <a:latin typeface="Calibri"/>
              </a:rPr>
              <a:t> </a:t>
            </a:r>
            <a:r>
              <a:rPr lang="it-IT" sz="2000" dirty="0" err="1">
                <a:latin typeface="Calibri"/>
              </a:rPr>
              <a:t>veszélyt</a:t>
            </a:r>
            <a:r>
              <a:rPr lang="it-IT" sz="2000" dirty="0">
                <a:latin typeface="Calibri"/>
              </a:rPr>
              <a:t> </a:t>
            </a:r>
            <a:r>
              <a:rPr lang="it-IT" sz="2000" dirty="0" err="1">
                <a:latin typeface="Calibri"/>
              </a:rPr>
              <a:t>jelent</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ez</a:t>
            </a:r>
            <a:r>
              <a:rPr lang="it-IT" sz="2000" dirty="0">
                <a:latin typeface="Calibri"/>
              </a:rPr>
              <a:t> </a:t>
            </a:r>
            <a:r>
              <a:rPr lang="it-IT" sz="2000" dirty="0" err="1">
                <a:latin typeface="Calibri"/>
              </a:rPr>
              <a:t>egyben</a:t>
            </a:r>
            <a:r>
              <a:rPr lang="it-IT" sz="2000" dirty="0">
                <a:latin typeface="Calibri"/>
              </a:rPr>
              <a:t> </a:t>
            </a:r>
            <a:r>
              <a:rPr lang="it-IT" sz="2000" dirty="0" err="1">
                <a:latin typeface="Calibri"/>
              </a:rPr>
              <a:t>lehetőség</a:t>
            </a:r>
            <a:r>
              <a:rPr lang="it-IT" sz="2000" dirty="0">
                <a:latin typeface="Calibri"/>
              </a:rPr>
              <a:t> </a:t>
            </a:r>
            <a:r>
              <a:rPr lang="it-IT" sz="2000" dirty="0" err="1">
                <a:latin typeface="Calibri"/>
              </a:rPr>
              <a:t>is</a:t>
            </a:r>
            <a:r>
              <a:rPr lang="it-IT" sz="2000" dirty="0">
                <a:latin typeface="Calibri"/>
              </a:rPr>
              <a:t>!</a:t>
            </a:r>
          </a:p>
          <a:p>
            <a:pPr lvl="0" algn="just" rtl="0">
              <a:spcBef>
                <a:spcPts val="0"/>
              </a:spcBef>
              <a:spcAft>
                <a:spcPts val="0"/>
              </a:spcAft>
              <a:buClr>
                <a:schemeClr val="dk1"/>
              </a:buClr>
              <a:buSzPts val="2000"/>
              <a:buFont typeface="Wingdings" pitchFamily="2" charset="2"/>
              <a:buChar char="Ø"/>
            </a:pPr>
            <a:endParaRPr lang="it-IT" sz="2000" dirty="0">
              <a:latin typeface="Calibri"/>
            </a:endParaRPr>
          </a:p>
          <a:p>
            <a:pPr lvl="0" algn="just" rtl="0">
              <a:spcBef>
                <a:spcPts val="0"/>
              </a:spcBef>
              <a:spcAft>
                <a:spcPts val="0"/>
              </a:spcAft>
              <a:buClr>
                <a:schemeClr val="dk1"/>
              </a:buClr>
              <a:buSzPts val="2000"/>
              <a:buFont typeface="Wingdings" pitchFamily="2" charset="2"/>
              <a:buChar char="Ø"/>
            </a:pPr>
            <a:r>
              <a:rPr lang="it-IT" sz="2000" dirty="0" err="1">
                <a:latin typeface="Calibri"/>
              </a:rPr>
              <a:t>Mindig</a:t>
            </a:r>
            <a:r>
              <a:rPr lang="it-IT" sz="2000" dirty="0">
                <a:latin typeface="Calibri"/>
              </a:rPr>
              <a:t> </a:t>
            </a:r>
            <a:r>
              <a:rPr lang="it-IT" sz="2000" dirty="0" err="1">
                <a:latin typeface="Calibri"/>
              </a:rPr>
              <a:t>fontolja</a:t>
            </a:r>
            <a:r>
              <a:rPr lang="it-IT" sz="2000" dirty="0">
                <a:latin typeface="Calibri"/>
              </a:rPr>
              <a:t> </a:t>
            </a:r>
            <a:r>
              <a:rPr lang="it-IT" sz="2000" dirty="0" err="1">
                <a:latin typeface="Calibri"/>
              </a:rPr>
              <a:t>meg</a:t>
            </a:r>
            <a:r>
              <a:rPr lang="it-IT" sz="2000" dirty="0">
                <a:latin typeface="Calibri"/>
              </a:rPr>
              <a:t>, </a:t>
            </a:r>
            <a:r>
              <a:rPr lang="it-IT" sz="2000" dirty="0" err="1">
                <a:latin typeface="Calibri"/>
              </a:rPr>
              <a:t>mit</a:t>
            </a:r>
            <a:r>
              <a:rPr lang="it-IT" sz="2000" dirty="0">
                <a:latin typeface="Calibri"/>
              </a:rPr>
              <a:t> </a:t>
            </a:r>
            <a:r>
              <a:rPr lang="it-IT" sz="2000" dirty="0" err="1">
                <a:latin typeface="Calibri"/>
              </a:rPr>
              <a:t>csinálnak</a:t>
            </a:r>
            <a:r>
              <a:rPr lang="it-IT" sz="2000" dirty="0">
                <a:latin typeface="Calibri"/>
              </a:rPr>
              <a:t> </a:t>
            </a:r>
            <a:r>
              <a:rPr lang="it-IT" sz="2000" dirty="0" err="1">
                <a:latin typeface="Calibri"/>
              </a:rPr>
              <a:t>versenytársai</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érdemes</a:t>
            </a:r>
            <a:r>
              <a:rPr lang="it-IT" sz="2000" dirty="0">
                <a:latin typeface="Calibri"/>
              </a:rPr>
              <a:t>-e </a:t>
            </a:r>
            <a:r>
              <a:rPr lang="it-IT" sz="2000" dirty="0" err="1">
                <a:latin typeface="Calibri"/>
              </a:rPr>
              <a:t>változtatnia</a:t>
            </a:r>
            <a:r>
              <a:rPr lang="it-IT" sz="2000" dirty="0">
                <a:latin typeface="Calibri"/>
              </a:rPr>
              <a:t> </a:t>
            </a:r>
            <a:r>
              <a:rPr lang="it-IT" sz="2000" dirty="0" err="1">
                <a:latin typeface="Calibri"/>
              </a:rPr>
              <a:t>szervezete</a:t>
            </a:r>
            <a:r>
              <a:rPr lang="it-IT" sz="2000" dirty="0">
                <a:latin typeface="Calibri"/>
              </a:rPr>
              <a:t> </a:t>
            </a:r>
            <a:r>
              <a:rPr lang="it-IT" sz="2000" dirty="0" err="1">
                <a:latin typeface="Calibri"/>
              </a:rPr>
              <a:t>hangsúlyán</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megfeleljen</a:t>
            </a:r>
            <a:r>
              <a:rPr lang="it-IT" sz="2000" dirty="0">
                <a:latin typeface="Calibri"/>
              </a:rPr>
              <a:t> a </a:t>
            </a:r>
            <a:r>
              <a:rPr lang="it-IT" sz="2000" dirty="0" err="1">
                <a:latin typeface="Calibri"/>
              </a:rPr>
              <a:t>kihívásnak</a:t>
            </a:r>
            <a:r>
              <a:rPr lang="it-IT" sz="2000" dirty="0">
                <a:latin typeface="Calibri"/>
              </a:rPr>
              <a:t>. De ne </a:t>
            </a:r>
            <a:r>
              <a:rPr lang="it-IT" sz="2000" dirty="0" err="1">
                <a:latin typeface="Calibri"/>
              </a:rPr>
              <a:t>feledje</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amit</a:t>
            </a:r>
            <a:r>
              <a:rPr lang="it-IT" sz="2000" dirty="0">
                <a:latin typeface="Calibri"/>
              </a:rPr>
              <a:t> </a:t>
            </a:r>
            <a:r>
              <a:rPr lang="it-IT" sz="2000" dirty="0" err="1">
                <a:latin typeface="Calibri"/>
              </a:rPr>
              <a:t>ők</a:t>
            </a:r>
            <a:r>
              <a:rPr lang="it-IT" sz="2000" dirty="0">
                <a:latin typeface="Calibri"/>
              </a:rPr>
              <a:t> </a:t>
            </a:r>
            <a:r>
              <a:rPr lang="it-IT" sz="2000" dirty="0" err="1">
                <a:latin typeface="Calibri"/>
              </a:rPr>
              <a:t>csinálnak</a:t>
            </a:r>
            <a:r>
              <a:rPr lang="it-IT" sz="2000" dirty="0">
                <a:latin typeface="Calibri"/>
              </a:rPr>
              <a:t>, </a:t>
            </a:r>
            <a:r>
              <a:rPr lang="it-IT" sz="2000" dirty="0" err="1">
                <a:latin typeface="Calibri"/>
              </a:rPr>
              <a:t>az</a:t>
            </a:r>
            <a:r>
              <a:rPr lang="it-IT" sz="2000" dirty="0">
                <a:latin typeface="Calibri"/>
              </a:rPr>
              <a:t> </a:t>
            </a:r>
            <a:r>
              <a:rPr lang="it-IT" sz="2000" dirty="0" err="1">
                <a:latin typeface="Calibri"/>
              </a:rPr>
              <a:t>nem</a:t>
            </a:r>
            <a:r>
              <a:rPr lang="it-IT" sz="2000" dirty="0">
                <a:latin typeface="Calibri"/>
              </a:rPr>
              <a:t> </a:t>
            </a:r>
            <a:r>
              <a:rPr lang="it-IT" sz="2000" dirty="0" err="1">
                <a:latin typeface="Calibri"/>
              </a:rPr>
              <a:t>biztos</a:t>
            </a:r>
            <a:r>
              <a:rPr lang="it-IT" sz="2000" dirty="0">
                <a:latin typeface="Calibri"/>
              </a:rPr>
              <a:t>, </a:t>
            </a:r>
            <a:r>
              <a:rPr lang="it-IT" sz="2000" dirty="0" err="1">
                <a:latin typeface="Calibri"/>
              </a:rPr>
              <a:t>hogy</a:t>
            </a:r>
            <a:r>
              <a:rPr lang="it-IT" sz="2000" dirty="0">
                <a:latin typeface="Calibri"/>
              </a:rPr>
              <a:t> a </a:t>
            </a:r>
            <a:r>
              <a:rPr lang="it-IT" sz="2000" dirty="0" err="1">
                <a:latin typeface="Calibri"/>
              </a:rPr>
              <a:t>megfelelő</a:t>
            </a:r>
            <a:r>
              <a:rPr lang="it-IT" sz="2000" dirty="0">
                <a:latin typeface="Calibri"/>
              </a:rPr>
              <a:t> </a:t>
            </a:r>
            <a:r>
              <a:rPr lang="it-IT" sz="2000" dirty="0" err="1">
                <a:latin typeface="Calibri"/>
              </a:rPr>
              <a:t>dolog</a:t>
            </a:r>
            <a:r>
              <a:rPr lang="it-IT" sz="2000" dirty="0">
                <a:latin typeface="Calibri"/>
              </a:rPr>
              <a:t> </a:t>
            </a:r>
            <a:r>
              <a:rPr lang="it-IT" sz="2000" dirty="0" err="1">
                <a:latin typeface="Calibri"/>
              </a:rPr>
              <a:t>az</a:t>
            </a:r>
            <a:r>
              <a:rPr lang="it-IT" sz="2000" dirty="0">
                <a:latin typeface="Calibri"/>
              </a:rPr>
              <a:t> </a:t>
            </a:r>
            <a:r>
              <a:rPr lang="it-IT" sz="2000" dirty="0" err="1">
                <a:latin typeface="Calibri"/>
              </a:rPr>
              <a:t>Ön</a:t>
            </a:r>
            <a:r>
              <a:rPr lang="it-IT" sz="2000" dirty="0">
                <a:latin typeface="Calibri"/>
              </a:rPr>
              <a:t> </a:t>
            </a:r>
            <a:r>
              <a:rPr lang="it-IT" sz="2000" dirty="0" err="1">
                <a:latin typeface="Calibri"/>
              </a:rPr>
              <a:t>számára</a:t>
            </a:r>
            <a:r>
              <a:rPr lang="it-IT" sz="2000" dirty="0">
                <a:latin typeface="Calibri"/>
              </a:rPr>
              <a:t>. </a:t>
            </a:r>
            <a:r>
              <a:rPr lang="it-IT" sz="2000" dirty="0" err="1">
                <a:latin typeface="Calibri"/>
              </a:rPr>
              <a:t>Ezért</a:t>
            </a:r>
            <a:r>
              <a:rPr lang="it-IT" sz="2000" dirty="0">
                <a:latin typeface="Calibri"/>
              </a:rPr>
              <a:t> </a:t>
            </a:r>
            <a:r>
              <a:rPr lang="it-IT" sz="2000" dirty="0" err="1">
                <a:latin typeface="Calibri"/>
              </a:rPr>
              <a:t>kerülje</a:t>
            </a:r>
            <a:r>
              <a:rPr lang="it-IT" sz="2000" dirty="0">
                <a:latin typeface="Calibri"/>
              </a:rPr>
              <a:t> a </a:t>
            </a:r>
            <a:r>
              <a:rPr lang="it-IT" sz="2000" dirty="0" err="1">
                <a:latin typeface="Calibri"/>
              </a:rPr>
              <a:t>másolásukat</a:t>
            </a:r>
            <a:r>
              <a:rPr lang="it-IT" sz="2000" dirty="0">
                <a:latin typeface="Calibri"/>
              </a:rPr>
              <a:t> </a:t>
            </a:r>
            <a:r>
              <a:rPr lang="it-IT" sz="2000" dirty="0" err="1">
                <a:latin typeface="Calibri"/>
              </a:rPr>
              <a:t>anélkül</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tudná</a:t>
            </a:r>
            <a:r>
              <a:rPr lang="it-IT" sz="2000" dirty="0">
                <a:latin typeface="Calibri"/>
              </a:rPr>
              <a:t>, </a:t>
            </a:r>
            <a:r>
              <a:rPr lang="it-IT" sz="2000" dirty="0" err="1">
                <a:latin typeface="Calibri"/>
              </a:rPr>
              <a:t>hogyan</a:t>
            </a:r>
            <a:r>
              <a:rPr lang="it-IT" sz="2000" dirty="0">
                <a:latin typeface="Calibri"/>
              </a:rPr>
              <a:t> </a:t>
            </a:r>
            <a:r>
              <a:rPr lang="it-IT" sz="2000" dirty="0" err="1">
                <a:latin typeface="Calibri"/>
              </a:rPr>
              <a:t>javíthatja</a:t>
            </a:r>
            <a:r>
              <a:rPr lang="it-IT" sz="2000" dirty="0">
                <a:latin typeface="Calibri"/>
              </a:rPr>
              <a:t> a </a:t>
            </a:r>
            <a:r>
              <a:rPr lang="it-IT" sz="2000" dirty="0" err="1">
                <a:latin typeface="Calibri"/>
              </a:rPr>
              <a:t>pozícióját</a:t>
            </a:r>
            <a:r>
              <a:rPr lang="it-IT" sz="2000" dirty="0">
                <a:latin typeface="Calibri"/>
              </a:rPr>
              <a:t>.</a:t>
            </a:r>
          </a:p>
          <a:p>
            <a:pPr lvl="0" algn="just" rtl="0">
              <a:spcBef>
                <a:spcPts val="0"/>
              </a:spcBef>
              <a:spcAft>
                <a:spcPts val="0"/>
              </a:spcAft>
              <a:buClr>
                <a:schemeClr val="dk1"/>
              </a:buClr>
              <a:buSzPts val="2000"/>
              <a:buFont typeface="Wingdings" pitchFamily="2" charset="2"/>
              <a:buChar char="Ø"/>
            </a:pPr>
            <a:endParaRPr lang="it-IT" sz="2000" dirty="0">
              <a:latin typeface="Calibri"/>
            </a:endParaRPr>
          </a:p>
          <a:p>
            <a:pPr lvl="0" algn="just" rtl="0">
              <a:spcBef>
                <a:spcPts val="0"/>
              </a:spcBef>
              <a:spcAft>
                <a:spcPts val="0"/>
              </a:spcAft>
              <a:buClr>
                <a:schemeClr val="dk1"/>
              </a:buClr>
              <a:buSzPts val="2000"/>
              <a:buFont typeface="Wingdings" pitchFamily="2" charset="2"/>
              <a:buChar char="Ø"/>
            </a:pPr>
            <a:r>
              <a:rPr lang="it-IT" sz="2000" dirty="0" err="1">
                <a:latin typeface="Calibri"/>
              </a:rPr>
              <a:t>Feltétlenül</a:t>
            </a:r>
            <a:r>
              <a:rPr lang="it-IT" sz="2000" dirty="0">
                <a:latin typeface="Calibri"/>
              </a:rPr>
              <a:t> </a:t>
            </a:r>
            <a:r>
              <a:rPr lang="it-IT" sz="2000" dirty="0" err="1">
                <a:latin typeface="Calibri"/>
              </a:rPr>
              <a:t>vizsgálja</a:t>
            </a:r>
            <a:r>
              <a:rPr lang="it-IT" sz="2000" dirty="0">
                <a:latin typeface="Calibri"/>
              </a:rPr>
              <a:t> </a:t>
            </a:r>
            <a:r>
              <a:rPr lang="it-IT" sz="2000" dirty="0" err="1">
                <a:latin typeface="Calibri"/>
              </a:rPr>
              <a:t>meg</a:t>
            </a:r>
            <a:r>
              <a:rPr lang="it-IT" sz="2000" dirty="0">
                <a:latin typeface="Calibri"/>
              </a:rPr>
              <a:t>, </a:t>
            </a:r>
            <a:r>
              <a:rPr lang="it-IT" sz="2000" dirty="0" err="1">
                <a:latin typeface="Calibri"/>
              </a:rPr>
              <a:t>hogy</a:t>
            </a:r>
            <a:r>
              <a:rPr lang="it-IT" sz="2000" dirty="0">
                <a:latin typeface="Calibri"/>
              </a:rPr>
              <a:t> </a:t>
            </a:r>
            <a:r>
              <a:rPr lang="it-IT" sz="2000" dirty="0" err="1">
                <a:latin typeface="Calibri"/>
              </a:rPr>
              <a:t>szervezete</a:t>
            </a:r>
            <a:r>
              <a:rPr lang="it-IT" sz="2000" dirty="0">
                <a:latin typeface="Calibri"/>
              </a:rPr>
              <a:t> </a:t>
            </a:r>
            <a:r>
              <a:rPr lang="it-IT" sz="2000" dirty="0" err="1">
                <a:latin typeface="Calibri"/>
              </a:rPr>
              <a:t>nincs</a:t>
            </a:r>
            <a:r>
              <a:rPr lang="it-IT" sz="2000" dirty="0">
                <a:latin typeface="Calibri"/>
              </a:rPr>
              <a:t>-e </a:t>
            </a:r>
            <a:r>
              <a:rPr lang="it-IT" sz="2000" dirty="0" err="1">
                <a:latin typeface="Calibri"/>
              </a:rPr>
              <a:t>különösen</a:t>
            </a:r>
            <a:r>
              <a:rPr lang="it-IT" sz="2000" dirty="0">
                <a:latin typeface="Calibri"/>
              </a:rPr>
              <a:t> </a:t>
            </a:r>
            <a:r>
              <a:rPr lang="it-IT" sz="2000" dirty="0" err="1">
                <a:latin typeface="Calibri"/>
              </a:rPr>
              <a:t>kitéve</a:t>
            </a:r>
            <a:r>
              <a:rPr lang="it-IT" sz="2000" dirty="0">
                <a:latin typeface="Calibri"/>
              </a:rPr>
              <a:t> a </a:t>
            </a:r>
            <a:r>
              <a:rPr lang="it-IT" sz="2000" dirty="0" err="1">
                <a:latin typeface="Calibri"/>
              </a:rPr>
              <a:t>külső</a:t>
            </a:r>
            <a:r>
              <a:rPr lang="it-IT" sz="2000" dirty="0">
                <a:latin typeface="Calibri"/>
              </a:rPr>
              <a:t> </a:t>
            </a:r>
            <a:r>
              <a:rPr lang="it-IT" sz="2000" dirty="0" err="1">
                <a:latin typeface="Calibri"/>
              </a:rPr>
              <a:t>kihívásoknak</a:t>
            </a:r>
            <a:r>
              <a:rPr lang="it-IT" sz="2000" dirty="0">
                <a:latin typeface="Calibri"/>
              </a:rPr>
              <a:t>. </a:t>
            </a:r>
            <a:r>
              <a:rPr lang="it-IT" sz="2000" dirty="0" err="1">
                <a:latin typeface="Calibri"/>
              </a:rPr>
              <a:t>Vannak</a:t>
            </a:r>
            <a:r>
              <a:rPr lang="it-IT" sz="2000" dirty="0">
                <a:latin typeface="Calibri"/>
              </a:rPr>
              <a:t> </a:t>
            </a:r>
            <a:r>
              <a:rPr lang="it-IT" sz="2000" dirty="0" err="1">
                <a:latin typeface="Calibri"/>
              </a:rPr>
              <a:t>például</a:t>
            </a:r>
            <a:r>
              <a:rPr lang="it-IT" sz="2000" dirty="0">
                <a:latin typeface="Calibri"/>
              </a:rPr>
              <a:t> </a:t>
            </a:r>
            <a:r>
              <a:rPr lang="it-IT" sz="2000" dirty="0" err="1">
                <a:latin typeface="Calibri"/>
              </a:rPr>
              <a:t>rossz</a:t>
            </a:r>
            <a:r>
              <a:rPr lang="it-IT" sz="2000" dirty="0">
                <a:latin typeface="Calibri"/>
              </a:rPr>
              <a:t> </a:t>
            </a:r>
            <a:r>
              <a:rPr lang="it-IT" sz="2000" dirty="0" err="1">
                <a:latin typeface="Calibri"/>
              </a:rPr>
              <a:t>adósságai</a:t>
            </a:r>
            <a:r>
              <a:rPr lang="it-IT" sz="2000" dirty="0">
                <a:latin typeface="Calibri"/>
              </a:rPr>
              <a:t> </a:t>
            </a:r>
            <a:r>
              <a:rPr lang="it-IT" sz="2000" dirty="0" err="1">
                <a:latin typeface="Calibri"/>
              </a:rPr>
              <a:t>vagy</a:t>
            </a:r>
            <a:r>
              <a:rPr lang="it-IT" sz="2000" dirty="0">
                <a:latin typeface="Calibri"/>
              </a:rPr>
              <a:t> </a:t>
            </a:r>
            <a:r>
              <a:rPr lang="it-IT" sz="2000" dirty="0" err="1">
                <a:latin typeface="Calibri"/>
              </a:rPr>
              <a:t>pénzforgalmi</a:t>
            </a:r>
            <a:r>
              <a:rPr lang="it-IT" sz="2000" dirty="0">
                <a:latin typeface="Calibri"/>
              </a:rPr>
              <a:t> </a:t>
            </a:r>
            <a:r>
              <a:rPr lang="it-IT" sz="2000" dirty="0" err="1">
                <a:latin typeface="Calibri"/>
              </a:rPr>
              <a:t>problémái</a:t>
            </a:r>
            <a:r>
              <a:rPr lang="it-IT" sz="2000" dirty="0">
                <a:latin typeface="Calibri"/>
              </a:rPr>
              <a:t>, </a:t>
            </a:r>
            <a:r>
              <a:rPr lang="it-IT" sz="2000" dirty="0" err="1">
                <a:latin typeface="Calibri"/>
              </a:rPr>
              <a:t>amelyek</a:t>
            </a:r>
            <a:r>
              <a:rPr lang="it-IT" sz="2000" dirty="0">
                <a:latin typeface="Calibri"/>
              </a:rPr>
              <a:t> </a:t>
            </a:r>
            <a:r>
              <a:rPr lang="it-IT" sz="2000" dirty="0" err="1">
                <a:latin typeface="Calibri"/>
              </a:rPr>
              <a:t>sebezhetővé</a:t>
            </a:r>
            <a:r>
              <a:rPr lang="it-IT" sz="2000" dirty="0">
                <a:latin typeface="Calibri"/>
              </a:rPr>
              <a:t> </a:t>
            </a:r>
            <a:r>
              <a:rPr lang="it-IT" sz="2000" dirty="0" err="1">
                <a:latin typeface="Calibri"/>
              </a:rPr>
              <a:t>tehetik</a:t>
            </a:r>
            <a:r>
              <a:rPr lang="it-IT" sz="2000" dirty="0">
                <a:latin typeface="Calibri"/>
              </a:rPr>
              <a:t> a </a:t>
            </a:r>
            <a:r>
              <a:rPr lang="it-IT" sz="2000" dirty="0" err="1">
                <a:latin typeface="Calibri"/>
              </a:rPr>
              <a:t>piac</a:t>
            </a:r>
            <a:r>
              <a:rPr lang="it-IT" sz="2000" dirty="0">
                <a:latin typeface="Calibri"/>
              </a:rPr>
              <a:t> </a:t>
            </a:r>
            <a:r>
              <a:rPr lang="it-IT" sz="2000" dirty="0" err="1">
                <a:latin typeface="Calibri"/>
              </a:rPr>
              <a:t>kis</a:t>
            </a:r>
            <a:r>
              <a:rPr lang="it-IT" sz="2000" dirty="0">
                <a:latin typeface="Calibri"/>
              </a:rPr>
              <a:t> </a:t>
            </a:r>
            <a:r>
              <a:rPr lang="it-IT" sz="2000" dirty="0" err="1">
                <a:latin typeface="Calibri"/>
              </a:rPr>
              <a:t>változásaival</a:t>
            </a:r>
            <a:r>
              <a:rPr lang="it-IT" sz="2000" dirty="0">
                <a:latin typeface="Calibri"/>
              </a:rPr>
              <a:t> </a:t>
            </a:r>
            <a:r>
              <a:rPr lang="it-IT" sz="2000" dirty="0" err="1">
                <a:latin typeface="Calibri"/>
              </a:rPr>
              <a:t>szemben</a:t>
            </a:r>
            <a:r>
              <a:rPr lang="it-IT" sz="2000" dirty="0">
                <a:latin typeface="Calibri"/>
              </a:rPr>
              <a:t> </a:t>
            </a:r>
            <a:r>
              <a:rPr lang="it-IT" sz="2000" dirty="0" err="1">
                <a:latin typeface="Calibri"/>
              </a:rPr>
              <a:t>is</a:t>
            </a:r>
            <a:r>
              <a:rPr lang="it-IT" sz="2000" dirty="0">
                <a:latin typeface="Calibri"/>
              </a:rPr>
              <a:t>? </a:t>
            </a:r>
            <a:r>
              <a:rPr lang="it-IT" sz="2000" dirty="0" err="1">
                <a:latin typeface="Calibri"/>
              </a:rPr>
              <a:t>Ez</a:t>
            </a:r>
            <a:r>
              <a:rPr lang="it-IT" sz="2000" dirty="0">
                <a:latin typeface="Calibri"/>
              </a:rPr>
              <a:t> </a:t>
            </a:r>
            <a:r>
              <a:rPr lang="it-IT" sz="2000" dirty="0" err="1">
                <a:latin typeface="Calibri"/>
              </a:rPr>
              <a:t>az</a:t>
            </a:r>
            <a:r>
              <a:rPr lang="it-IT" sz="2000" dirty="0">
                <a:latin typeface="Calibri"/>
              </a:rPr>
              <a:t> a </a:t>
            </a:r>
            <a:r>
              <a:rPr lang="it-IT" sz="2000" dirty="0" err="1">
                <a:latin typeface="Calibri"/>
              </a:rPr>
              <a:t>fajta</a:t>
            </a:r>
            <a:r>
              <a:rPr lang="it-IT" sz="2000" dirty="0">
                <a:latin typeface="Calibri"/>
              </a:rPr>
              <a:t> </a:t>
            </a:r>
            <a:r>
              <a:rPr lang="it-IT" sz="2000" dirty="0" err="1">
                <a:latin typeface="Calibri"/>
              </a:rPr>
              <a:t>fenyegetés</a:t>
            </a:r>
            <a:r>
              <a:rPr lang="it-IT" sz="2000" dirty="0">
                <a:latin typeface="Calibri"/>
              </a:rPr>
              <a:t>, </a:t>
            </a:r>
            <a:r>
              <a:rPr lang="it-IT" sz="2000" dirty="0" err="1">
                <a:latin typeface="Calibri"/>
              </a:rPr>
              <a:t>amely</a:t>
            </a:r>
            <a:r>
              <a:rPr lang="it-IT" sz="2000" dirty="0">
                <a:latin typeface="Calibri"/>
              </a:rPr>
              <a:t> </a:t>
            </a:r>
            <a:r>
              <a:rPr lang="it-IT" sz="2000" dirty="0" err="1">
                <a:latin typeface="Calibri"/>
              </a:rPr>
              <a:t>súlyosan</a:t>
            </a:r>
            <a:r>
              <a:rPr lang="it-IT" sz="2000" dirty="0">
                <a:latin typeface="Calibri"/>
              </a:rPr>
              <a:t> </a:t>
            </a:r>
            <a:r>
              <a:rPr lang="it-IT" sz="2000" dirty="0" err="1">
                <a:latin typeface="Calibri"/>
              </a:rPr>
              <a:t>károsíthatja</a:t>
            </a:r>
            <a:r>
              <a:rPr lang="it-IT" sz="2000" dirty="0">
                <a:latin typeface="Calibri"/>
              </a:rPr>
              <a:t> </a:t>
            </a:r>
            <a:r>
              <a:rPr lang="it-IT" sz="2000" dirty="0" err="1">
                <a:latin typeface="Calibri"/>
              </a:rPr>
              <a:t>vállalkozását</a:t>
            </a:r>
            <a:r>
              <a:rPr lang="it-IT" sz="2000" dirty="0">
                <a:latin typeface="Calibri"/>
              </a:rPr>
              <a:t>, </a:t>
            </a:r>
            <a:r>
              <a:rPr lang="it-IT" sz="2000" dirty="0" err="1">
                <a:latin typeface="Calibri"/>
              </a:rPr>
              <a:t>ezért</a:t>
            </a:r>
            <a:r>
              <a:rPr lang="it-IT" sz="2000" dirty="0">
                <a:latin typeface="Calibri"/>
              </a:rPr>
              <a:t> </a:t>
            </a:r>
            <a:r>
              <a:rPr lang="it-IT" sz="2000" dirty="0" err="1">
                <a:latin typeface="Calibri"/>
              </a:rPr>
              <a:t>legyen</a:t>
            </a:r>
            <a:r>
              <a:rPr lang="it-IT" sz="2000" dirty="0">
                <a:latin typeface="Calibri"/>
              </a:rPr>
              <a:t> </a:t>
            </a:r>
            <a:r>
              <a:rPr lang="it-IT" sz="2000" dirty="0" err="1">
                <a:latin typeface="Calibri"/>
              </a:rPr>
              <a:t>óvatos</a:t>
            </a:r>
            <a:r>
              <a:rPr lang="it-IT" sz="2000" dirty="0">
                <a:latin typeface="Calibri"/>
              </a:rPr>
              <a:t>.</a:t>
            </a:r>
            <a:endParaRPr lang="sk-SK" sz="2800" dirty="0">
              <a:effectLst/>
            </a:endParaRPr>
          </a:p>
        </p:txBody>
      </p:sp>
    </p:spTree>
    <p:extLst>
      <p:ext uri="{BB962C8B-B14F-4D97-AF65-F5344CB8AC3E}">
        <p14:creationId xmlns:p14="http://schemas.microsoft.com/office/powerpoint/2010/main" val="624247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82896" y="1124744"/>
            <a:ext cx="8229600" cy="1143000"/>
          </a:xfrm>
        </p:spPr>
        <p:txBody>
          <a:bodyPr>
            <a:normAutofit/>
          </a:bodyPr>
          <a:lstStyle/>
          <a:p>
            <a:pPr marL="0" lvl="0" indent="0" algn="l" rtl="0">
              <a:spcBef>
                <a:spcPts val="0"/>
              </a:spcBef>
              <a:spcAft>
                <a:spcPts val="0"/>
              </a:spcAft>
              <a:buClr>
                <a:srgbClr val="008000"/>
              </a:buClr>
              <a:buSzPts val="1800"/>
              <a:buNone/>
            </a:pPr>
            <a:r>
              <a:rPr lang="it-IT" sz="2800" dirty="0"/>
              <a:t>1.3 A SWOT-</a:t>
            </a:r>
            <a:r>
              <a:rPr lang="it-IT" sz="2800" dirty="0" err="1"/>
              <a:t>elemzés</a:t>
            </a:r>
            <a:r>
              <a:rPr lang="it-IT" sz="2800" dirty="0"/>
              <a:t> </a:t>
            </a:r>
            <a:r>
              <a:rPr lang="it-IT" sz="2800" dirty="0" err="1"/>
              <a:t>használata</a:t>
            </a:r>
            <a:endParaRPr lang="it-IT" sz="28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273751"/>
            <a:ext cx="8229600" cy="3744416"/>
          </a:xfrm>
        </p:spPr>
        <p:txBody>
          <a:bodyPr>
            <a:noAutofit/>
          </a:bodyPr>
          <a:lstStyle/>
          <a:p>
            <a:pPr marL="342900" lvl="0" indent="-215900" algn="just" rtl="0">
              <a:spcBef>
                <a:spcPts val="0"/>
              </a:spcBef>
              <a:spcAft>
                <a:spcPts val="0"/>
              </a:spcAft>
              <a:buClr>
                <a:schemeClr val="dk1"/>
              </a:buClr>
              <a:buSzPts val="2000"/>
              <a:buFont typeface="Noto Sans Symbols"/>
              <a:buNone/>
            </a:pPr>
            <a:endParaRPr lang="it-IT" sz="1800" dirty="0">
              <a:latin typeface="Calibri"/>
            </a:endParaRPr>
          </a:p>
          <a:p>
            <a:pPr marL="342900" lvl="0" indent="-292100" rtl="0">
              <a:spcBef>
                <a:spcPts val="0"/>
              </a:spcBef>
              <a:spcAft>
                <a:spcPts val="0"/>
              </a:spcAft>
              <a:buClr>
                <a:schemeClr val="dk1"/>
              </a:buClr>
              <a:buSzPts val="1200"/>
              <a:buFont typeface="Noto Sans Symbols"/>
              <a:buChar char="✔"/>
            </a:pPr>
            <a:r>
              <a:rPr lang="hu-HU" sz="1800" dirty="0">
                <a:latin typeface="Calibri"/>
              </a:rPr>
              <a:t>Végül itt az ideje, hogy kíméletlenül megnyirbálja és rangsorolja az ötleteit, hogy időt és pénzt tudjon a legjelentősebb és leghatásosabb ötletekre összpontosítani. Finomítsa az egyes pontokat, hogy egyértelműbb legyen az összehasonlítás. Például csak olyan pontos és ellenőrizhető állításokat fogadjon el, mint például: „30 USD/tonna költségelőny az x nyersanyag beszerzésénél”, ahelyett, hogy „A legjobb ár-érték arány”.</a:t>
            </a:r>
          </a:p>
          <a:p>
            <a:pPr marL="342900" lvl="0" indent="-292100" rtl="0">
              <a:spcBef>
                <a:spcPts val="0"/>
              </a:spcBef>
              <a:spcAft>
                <a:spcPts val="0"/>
              </a:spcAft>
              <a:buClr>
                <a:schemeClr val="dk1"/>
              </a:buClr>
              <a:buSzPts val="1200"/>
              <a:buFont typeface="Noto Sans Symbols"/>
              <a:buChar char="✔"/>
            </a:pPr>
            <a:endParaRPr lang="hu-HU" sz="1800" dirty="0">
              <a:latin typeface="Calibri"/>
            </a:endParaRPr>
          </a:p>
          <a:p>
            <a:pPr marL="342900" lvl="0" indent="-292100" rtl="0">
              <a:spcBef>
                <a:spcPts val="0"/>
              </a:spcBef>
              <a:spcAft>
                <a:spcPts val="0"/>
              </a:spcAft>
              <a:buClr>
                <a:schemeClr val="dk1"/>
              </a:buClr>
              <a:buSzPts val="1200"/>
              <a:buFont typeface="Noto Sans Symbols"/>
              <a:buChar char="✔"/>
            </a:pPr>
            <a:endParaRPr lang="hu-HU" sz="1800" dirty="0">
              <a:latin typeface="Calibri"/>
            </a:endParaRPr>
          </a:p>
          <a:p>
            <a:pPr marL="342900" lvl="0" indent="-292100" rtl="0">
              <a:spcBef>
                <a:spcPts val="0"/>
              </a:spcBef>
              <a:spcAft>
                <a:spcPts val="0"/>
              </a:spcAft>
              <a:buClr>
                <a:schemeClr val="dk1"/>
              </a:buClr>
              <a:buSzPts val="1200"/>
              <a:buFont typeface="Noto Sans Symbols"/>
              <a:buChar char="✔"/>
            </a:pPr>
            <a:r>
              <a:rPr lang="hu-HU" sz="1800" dirty="0">
                <a:latin typeface="Calibri"/>
              </a:rPr>
              <a:t>Ne felejtse el tudását a megfelelő szinten alkalmazni a szervezetében. Például a termék vagy termékvonal szintjén, nem pedig az egész vállalat sokkal homályosabb szintjén. És használja a SWOT elemzését más stratégiai eszközökkel (3. és 4. modul), hogy teljes képet kapjon az Ön előtt álló helyzetről.</a:t>
            </a:r>
            <a:endParaRPr lang="it-IT" sz="1800" dirty="0"/>
          </a:p>
        </p:txBody>
      </p:sp>
    </p:spTree>
    <p:extLst>
      <p:ext uri="{BB962C8B-B14F-4D97-AF65-F5344CB8AC3E}">
        <p14:creationId xmlns:p14="http://schemas.microsoft.com/office/powerpoint/2010/main" val="625583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683568" y="908720"/>
            <a:ext cx="7128792" cy="854968"/>
          </a:xfrm>
        </p:spPr>
        <p:txBody>
          <a:bodyPr>
            <a:normAutofit/>
          </a:bodyPr>
          <a:lstStyle/>
          <a:p>
            <a:r>
              <a:rPr lang="hu-HU" sz="2800" b="1" kern="1200" dirty="0">
                <a:solidFill>
                  <a:schemeClr val="tx1"/>
                </a:solidFill>
                <a:effectLst/>
                <a:latin typeface="Trebuchet MS" panose="020B0603020202020204" pitchFamily="34" charset="0"/>
                <a:ea typeface="+mj-ea"/>
                <a:cs typeface="+mj-cs"/>
              </a:rPr>
              <a:t>Főbb szempontok </a:t>
            </a:r>
            <a:endParaRPr lang="sk-SK" sz="28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1628801"/>
            <a:ext cx="8363272" cy="4608512"/>
          </a:xfrm>
        </p:spPr>
        <p:txBody>
          <a:bodyPr>
            <a:normAutofit fontScale="77500" lnSpcReduction="20000"/>
          </a:bodyPr>
          <a:lstStyle/>
          <a:p>
            <a:pPr marL="342900" lvl="0" indent="-241300" algn="just" rtl="0">
              <a:spcBef>
                <a:spcPts val="0"/>
              </a:spcBef>
              <a:spcAft>
                <a:spcPts val="0"/>
              </a:spcAft>
              <a:buClr>
                <a:schemeClr val="dk1"/>
              </a:buClr>
              <a:buSzPts val="1600"/>
              <a:buFont typeface="Noto Sans Symbols"/>
              <a:buNone/>
            </a:pPr>
            <a:endParaRPr lang="it-IT"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A SWOT-elemzés segít azonosítani szervezete erősségeit, gyengeségeit, lehetőségeit és veszélyeit.</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Rávezeti Önt arra, hogy építsen arra, amit jól csinál, foglalkozzon azzal, ami hiányzik, ragadjon meg új lehetőségeket, és minimalizálja a kockázatokat.</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Alkalmazzon SWOT-elemzést szervezete helyzetének felmérésére, mielőtt bármilyen új stratégiát választana.</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err="1">
                <a:latin typeface="Calibri"/>
              </a:rPr>
              <a:t>Működjün</a:t>
            </a:r>
            <a:r>
              <a:rPr lang="hu-HU" sz="2300" dirty="0">
                <a:latin typeface="Calibri"/>
              </a:rPr>
              <a:t> együtt egy olyan csapattal, amely az üzlet minden részéből áll. Ez segít pontosabb és őszintébb képet feltárni.</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Használjon SWOT-mátrixot a kutatás ösztönzésére és ötletei rögzítésére.</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Tudja meg, mi működik jól, és mi nem olyan jól. Kérdezze meg magadtól, hová akar eljutni, hogyan juthat el oda – és mi állhat az útban.</a:t>
            </a:r>
          </a:p>
          <a:p>
            <a:pPr marL="342900" lvl="0" indent="-317500" algn="just" rtl="0">
              <a:spcBef>
                <a:spcPts val="0"/>
              </a:spcBef>
              <a:spcAft>
                <a:spcPts val="0"/>
              </a:spcAft>
              <a:buClr>
                <a:schemeClr val="dk1"/>
              </a:buClr>
              <a:buSzPts val="1200"/>
              <a:buFont typeface="Noto Sans Symbols"/>
              <a:buChar char="✔"/>
            </a:pPr>
            <a:endParaRPr lang="hu-HU" sz="2300" dirty="0">
              <a:latin typeface="Calibri"/>
            </a:endParaRPr>
          </a:p>
          <a:p>
            <a:pPr marL="342900" lvl="0" indent="-317500" algn="just" rtl="0">
              <a:spcBef>
                <a:spcPts val="0"/>
              </a:spcBef>
              <a:spcAft>
                <a:spcPts val="0"/>
              </a:spcAft>
              <a:buClr>
                <a:schemeClr val="dk1"/>
              </a:buClr>
              <a:buSzPts val="1200"/>
              <a:buFont typeface="Noto Sans Symbols"/>
              <a:buChar char="✔"/>
            </a:pPr>
            <a:r>
              <a:rPr lang="hu-HU" sz="2300" dirty="0">
                <a:latin typeface="Calibri"/>
              </a:rPr>
              <a:t>Legyen reális és szigorú. Vágja le és rangsorolja ötleteit, hogy időt és pénzt a legjelentősebb és leghatásosabb cselekvésekre és megoldásokra összpontosítson</a:t>
            </a:r>
            <a:endParaRPr lang="sk-SK" sz="2800" dirty="0">
              <a:effectLst/>
            </a:endParaRPr>
          </a:p>
        </p:txBody>
      </p:sp>
    </p:spTree>
    <p:extLst>
      <p:ext uri="{BB962C8B-B14F-4D97-AF65-F5344CB8AC3E}">
        <p14:creationId xmlns:p14="http://schemas.microsoft.com/office/powerpoint/2010/main" val="3694085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p:txBody>
          <a:bodyPr>
            <a:noAutofit/>
          </a:bodyPr>
          <a:lstStyle/>
          <a:p>
            <a:pPr marL="0" lvl="0" indent="0" algn="just" rtl="0">
              <a:spcBef>
                <a:spcPts val="0"/>
              </a:spcBef>
              <a:spcAft>
                <a:spcPts val="0"/>
              </a:spcAft>
              <a:buClr>
                <a:srgbClr val="00B050"/>
              </a:buClr>
              <a:buSzPts val="2400"/>
              <a:buNone/>
            </a:pPr>
            <a:r>
              <a:rPr lang="it-IT" sz="2800" b="1" dirty="0"/>
              <a:t>1 </a:t>
            </a:r>
            <a:r>
              <a:rPr lang="it-IT" sz="2800" b="1" dirty="0" err="1"/>
              <a:t>gyakorlat</a:t>
            </a:r>
            <a:r>
              <a:rPr lang="it-IT" sz="2800" b="1" dirty="0"/>
              <a:t>: </a:t>
            </a:r>
            <a:r>
              <a:rPr lang="it-IT" sz="2800" b="1" dirty="0" err="1"/>
              <a:t>Videón</a:t>
            </a:r>
            <a:r>
              <a:rPr lang="it-IT" sz="2800" b="1" dirty="0"/>
              <a:t> </a:t>
            </a:r>
            <a:r>
              <a:rPr lang="it-IT" sz="2800" b="1" dirty="0" err="1"/>
              <a:t>az</a:t>
            </a:r>
            <a:r>
              <a:rPr lang="it-IT" sz="2800" b="1" dirty="0"/>
              <a:t> </a:t>
            </a:r>
            <a:r>
              <a:rPr lang="it-IT" sz="2800" b="1" dirty="0" err="1"/>
              <a:t>esettanulmány</a:t>
            </a:r>
            <a:r>
              <a:rPr lang="it-IT" sz="2800" b="1" dirty="0"/>
              <a:t> – CENTER OF TASTE – TROIA (</a:t>
            </a:r>
            <a:r>
              <a:rPr lang="it-IT" sz="2800" b="1" dirty="0" err="1"/>
              <a:t>Olaszország</a:t>
            </a:r>
            <a:r>
              <a:rPr lang="it-IT" sz="2800" b="1" dirty="0"/>
              <a:t>)</a:t>
            </a:r>
          </a:p>
        </p:txBody>
      </p:sp>
      <p:pic>
        <p:nvPicPr>
          <p:cNvPr id="4" name="Google Shape;162;p18">
            <a:extLst>
              <a:ext uri="{FF2B5EF4-FFF2-40B4-BE49-F238E27FC236}">
                <a16:creationId xmlns:a16="http://schemas.microsoft.com/office/drawing/2014/main" id="{86FBA33C-F07B-0F71-BDD7-5ED2BDD2CC97}"/>
              </a:ext>
            </a:extLst>
          </p:cNvPr>
          <p:cNvPicPr preferRelativeResize="0">
            <a:picLocks noGrp="1"/>
          </p:cNvPicPr>
          <p:nvPr>
            <p:ph idx="1"/>
          </p:nvPr>
        </p:nvPicPr>
        <p:blipFill rotWithShape="1">
          <a:blip r:embed="rId2">
            <a:alphaModFix/>
          </a:blip>
          <a:srcRect/>
          <a:stretch/>
        </p:blipFill>
        <p:spPr>
          <a:xfrm>
            <a:off x="2915816" y="2859218"/>
            <a:ext cx="3240360" cy="2081950"/>
          </a:xfrm>
          <a:prstGeom prst="roundRect">
            <a:avLst>
              <a:gd name="adj" fmla="val 0"/>
            </a:avLst>
          </a:prstGeom>
          <a:noFill/>
          <a:ln>
            <a:noFill/>
          </a:ln>
        </p:spPr>
      </p:pic>
      <p:sp>
        <p:nvSpPr>
          <p:cNvPr id="5" name="Google Shape;163;p18">
            <a:extLst>
              <a:ext uri="{FF2B5EF4-FFF2-40B4-BE49-F238E27FC236}">
                <a16:creationId xmlns:a16="http://schemas.microsoft.com/office/drawing/2014/main" id="{EB906A5A-31CD-25BE-2F09-D75EE4BF0857}"/>
              </a:ext>
            </a:extLst>
          </p:cNvPr>
          <p:cNvSpPr txBox="1"/>
          <p:nvPr/>
        </p:nvSpPr>
        <p:spPr>
          <a:xfrm>
            <a:off x="113016" y="5424755"/>
            <a:ext cx="9534418"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b="1" i="0" u="none" strike="noStrike" cap="none" dirty="0">
                <a:solidFill>
                  <a:schemeClr val="dk1"/>
                </a:solidFill>
                <a:latin typeface="Trebuchet MS"/>
                <a:ea typeface="Trebuchet MS"/>
                <a:cs typeface="Trebuchet MS"/>
                <a:sym typeface="Trebuchet MS"/>
              </a:rPr>
              <a:t>A </a:t>
            </a:r>
            <a:r>
              <a:rPr lang="it-IT" sz="1800" b="1" i="0" u="none" strike="noStrike" cap="none" dirty="0" err="1">
                <a:solidFill>
                  <a:schemeClr val="dk1"/>
                </a:solidFill>
                <a:latin typeface="Trebuchet MS"/>
                <a:ea typeface="Trebuchet MS"/>
                <a:cs typeface="Trebuchet MS"/>
                <a:sym typeface="Trebuchet MS"/>
              </a:rPr>
              <a:t>Youtube.on</a:t>
            </a:r>
            <a:r>
              <a:rPr lang="it-IT" sz="1800" b="1" i="0" u="none" strike="noStrike" cap="none" dirty="0">
                <a:solidFill>
                  <a:schemeClr val="dk1"/>
                </a:solidFill>
                <a:latin typeface="Trebuchet MS"/>
                <a:ea typeface="Trebuchet MS"/>
                <a:cs typeface="Trebuchet MS"/>
                <a:sym typeface="Trebuchet MS"/>
              </a:rPr>
              <a:t> </a:t>
            </a:r>
            <a:r>
              <a:rPr lang="it-IT" sz="1800" b="1" i="0" u="none" strike="noStrike" cap="none" dirty="0" err="1">
                <a:solidFill>
                  <a:schemeClr val="dk1"/>
                </a:solidFill>
                <a:latin typeface="Trebuchet MS"/>
                <a:ea typeface="Trebuchet MS"/>
                <a:cs typeface="Trebuchet MS"/>
                <a:sym typeface="Trebuchet MS"/>
              </a:rPr>
              <a:t>megnézhető</a:t>
            </a:r>
            <a:r>
              <a:rPr lang="it-IT" sz="1800" b="1" i="0" u="none" strike="noStrike" cap="none" dirty="0">
                <a:solidFill>
                  <a:schemeClr val="dk1"/>
                </a:solidFill>
                <a:latin typeface="Trebuchet MS"/>
                <a:ea typeface="Trebuchet MS"/>
                <a:cs typeface="Trebuchet MS"/>
                <a:sym typeface="Trebuchet MS"/>
              </a:rPr>
              <a:t> angol </a:t>
            </a:r>
            <a:r>
              <a:rPr lang="it-IT" sz="1800" b="1" i="0" u="none" strike="noStrike" cap="none" dirty="0" err="1">
                <a:solidFill>
                  <a:schemeClr val="dk1"/>
                </a:solidFill>
                <a:latin typeface="Trebuchet MS"/>
                <a:ea typeface="Trebuchet MS"/>
                <a:cs typeface="Trebuchet MS"/>
                <a:sym typeface="Trebuchet MS"/>
              </a:rPr>
              <a:t>felirattal</a:t>
            </a:r>
            <a:r>
              <a:rPr lang="it-IT" sz="1800" b="0" i="0" u="none" strike="noStrike" cap="none" dirty="0">
                <a:solidFill>
                  <a:schemeClr val="dk1"/>
                </a:solidFill>
                <a:latin typeface="Trebuchet MS"/>
                <a:ea typeface="Trebuchet MS"/>
                <a:cs typeface="Trebuchet MS"/>
                <a:sym typeface="Trebuchet MS"/>
              </a:rPr>
              <a:t>: </a:t>
            </a:r>
            <a:r>
              <a:rPr lang="it-IT" sz="1800" b="0" i="0" u="sng" strike="noStrike" cap="none" dirty="0">
                <a:solidFill>
                  <a:schemeClr val="dk1"/>
                </a:solidFill>
                <a:latin typeface="Trebuchet MS"/>
                <a:ea typeface="Trebuchet MS"/>
                <a:cs typeface="Trebuchet MS"/>
                <a:sym typeface="Trebuchet MS"/>
                <a:hlinkClick r:id="rId3">
                  <a:extLst>
                    <a:ext uri="{A12FA001-AC4F-418D-AE19-62706E023703}">
                      <ahyp:hlinkClr xmlns:ahyp="http://schemas.microsoft.com/office/drawing/2018/hyperlinkcolor" val="tx"/>
                    </a:ext>
                  </a:extLst>
                </a:hlinkClick>
              </a:rPr>
              <a:t>Troia, apre il Centro del Gusto dei Monti Dauni – YouTube</a:t>
            </a:r>
            <a:r>
              <a:rPr lang="it-IT" sz="1800" b="0" i="0" u="none" strike="noStrike" cap="none" dirty="0">
                <a:solidFill>
                  <a:schemeClr val="dk1"/>
                </a:solidFill>
                <a:latin typeface="Trebuchet MS"/>
                <a:ea typeface="Trebuchet MS"/>
                <a:cs typeface="Trebuchet MS"/>
                <a:sym typeface="Trebuchet MS"/>
              </a:rPr>
              <a:t> </a:t>
            </a:r>
            <a:endParaRPr dirty="0"/>
          </a:p>
        </p:txBody>
      </p:sp>
    </p:spTree>
    <p:extLst>
      <p:ext uri="{BB962C8B-B14F-4D97-AF65-F5344CB8AC3E}">
        <p14:creationId xmlns:p14="http://schemas.microsoft.com/office/powerpoint/2010/main" val="400935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196752"/>
            <a:ext cx="8229600" cy="1008112"/>
          </a:xfrm>
        </p:spPr>
        <p:txBody>
          <a:bodyPr>
            <a:noAutofit/>
          </a:bodyPr>
          <a:lstStyle/>
          <a:p>
            <a:pPr marL="0" lvl="0" indent="0" algn="l" rtl="0">
              <a:spcBef>
                <a:spcPts val="0"/>
              </a:spcBef>
              <a:spcAft>
                <a:spcPts val="0"/>
              </a:spcAft>
              <a:buClr>
                <a:srgbClr val="00B050"/>
              </a:buClr>
              <a:buSzPts val="2400"/>
              <a:buNone/>
            </a:pPr>
            <a:r>
              <a:rPr lang="it-IT" sz="1800" b="1" dirty="0"/>
              <a:t>2. </a:t>
            </a:r>
            <a:r>
              <a:rPr lang="it-IT" sz="1800" b="1" dirty="0" err="1"/>
              <a:t>gyakorlat</a:t>
            </a:r>
            <a:r>
              <a:rPr lang="it-IT" sz="1800" b="1" dirty="0"/>
              <a:t>: Mik </a:t>
            </a:r>
            <a:r>
              <a:rPr lang="it-IT" sz="1800" b="1" dirty="0" err="1"/>
              <a:t>az</a:t>
            </a:r>
            <a:r>
              <a:rPr lang="it-IT" sz="1800" b="1" dirty="0"/>
              <a:t> ERŐSSÉGEI - GYENGESÉGEI - LEHETŐSÉGEI - VESZÉLYEI? </a:t>
            </a:r>
            <a:r>
              <a:rPr lang="it-IT" sz="1800" b="1" dirty="0" err="1"/>
              <a:t>Készítse</a:t>
            </a:r>
            <a:r>
              <a:rPr lang="it-IT" sz="1800" b="1" dirty="0"/>
              <a:t> </a:t>
            </a:r>
            <a:r>
              <a:rPr lang="it-IT" sz="1800" b="1" dirty="0" err="1"/>
              <a:t>el</a:t>
            </a:r>
            <a:r>
              <a:rPr lang="it-IT" sz="1800" b="1" dirty="0"/>
              <a:t> SWOT-</a:t>
            </a:r>
            <a:r>
              <a:rPr lang="it-IT" sz="1800" b="1" dirty="0" err="1"/>
              <a:t>mátrixát</a:t>
            </a:r>
            <a:r>
              <a:rPr lang="it-IT" sz="1800" b="1" dirty="0"/>
              <a:t> </a:t>
            </a:r>
            <a:r>
              <a:rPr lang="it-IT" sz="1800" b="1" dirty="0" err="1"/>
              <a:t>az</a:t>
            </a:r>
            <a:r>
              <a:rPr lang="it-IT" sz="1800" b="1" dirty="0"/>
              <a:t> </a:t>
            </a:r>
            <a:r>
              <a:rPr lang="it-IT" sz="1800" b="1" dirty="0" err="1"/>
              <a:t>Önnek</a:t>
            </a:r>
            <a:r>
              <a:rPr lang="it-IT" sz="1800" b="1" dirty="0"/>
              <a:t> </a:t>
            </a:r>
            <a:r>
              <a:rPr lang="it-IT" sz="1800" b="1" dirty="0" err="1"/>
              <a:t>biztosított</a:t>
            </a:r>
            <a:r>
              <a:rPr lang="it-IT" sz="1800" b="1" dirty="0"/>
              <a:t> AGATA-</a:t>
            </a:r>
            <a:r>
              <a:rPr lang="it-IT" sz="1800" b="1" dirty="0" err="1"/>
              <a:t>sablonból</a:t>
            </a:r>
            <a:r>
              <a:rPr lang="it-IT" sz="1800" b="1" dirty="0"/>
              <a:t>.</a:t>
            </a:r>
            <a:endParaRPr lang="it-IT" sz="2800" b="1" dirty="0"/>
          </a:p>
        </p:txBody>
      </p:sp>
      <p:sp>
        <p:nvSpPr>
          <p:cNvPr id="4" name="Tartalom helye 3">
            <a:extLst>
              <a:ext uri="{FF2B5EF4-FFF2-40B4-BE49-F238E27FC236}">
                <a16:creationId xmlns:a16="http://schemas.microsoft.com/office/drawing/2014/main" id="{F9A4E07D-57C9-E604-0DE0-979655013306}"/>
              </a:ext>
            </a:extLst>
          </p:cNvPr>
          <p:cNvSpPr>
            <a:spLocks noGrp="1"/>
          </p:cNvSpPr>
          <p:nvPr>
            <p:ph idx="1"/>
          </p:nvPr>
        </p:nvSpPr>
        <p:spPr/>
        <p:txBody>
          <a:bodyPr/>
          <a:lstStyle/>
          <a:p>
            <a:endParaRPr lang="hu-HU"/>
          </a:p>
        </p:txBody>
      </p:sp>
      <p:graphicFrame>
        <p:nvGraphicFramePr>
          <p:cNvPr id="5" name="Táblázat 6">
            <a:extLst>
              <a:ext uri="{FF2B5EF4-FFF2-40B4-BE49-F238E27FC236}">
                <a16:creationId xmlns:a16="http://schemas.microsoft.com/office/drawing/2014/main" id="{51EC4FC3-8C53-3B05-98AC-E1769FAC3B0E}"/>
              </a:ext>
            </a:extLst>
          </p:cNvPr>
          <p:cNvGraphicFramePr>
            <a:graphicFrameLocks/>
          </p:cNvGraphicFramePr>
          <p:nvPr>
            <p:extLst>
              <p:ext uri="{D42A27DB-BD31-4B8C-83A1-F6EECF244321}">
                <p14:modId xmlns:p14="http://schemas.microsoft.com/office/powerpoint/2010/main" val="3868204351"/>
              </p:ext>
            </p:extLst>
          </p:nvPr>
        </p:nvGraphicFramePr>
        <p:xfrm>
          <a:off x="457200" y="2276872"/>
          <a:ext cx="8229600" cy="3631486"/>
        </p:xfrm>
        <a:graphic>
          <a:graphicData uri="http://schemas.openxmlformats.org/drawingml/2006/table">
            <a:tbl>
              <a:tblPr firstRow="1" bandRow="1">
                <a:tableStyleId>{F5AB1C69-6EDB-4FF4-983F-18BD219EF322}</a:tableStyleId>
              </a:tblPr>
              <a:tblGrid>
                <a:gridCol w="4114800">
                  <a:extLst>
                    <a:ext uri="{9D8B030D-6E8A-4147-A177-3AD203B41FA5}">
                      <a16:colId xmlns:a16="http://schemas.microsoft.com/office/drawing/2014/main" val="3573368878"/>
                    </a:ext>
                  </a:extLst>
                </a:gridCol>
                <a:gridCol w="4114800">
                  <a:extLst>
                    <a:ext uri="{9D8B030D-6E8A-4147-A177-3AD203B41FA5}">
                      <a16:colId xmlns:a16="http://schemas.microsoft.com/office/drawing/2014/main" val="2903694064"/>
                    </a:ext>
                  </a:extLst>
                </a:gridCol>
              </a:tblGrid>
              <a:tr h="411644">
                <a:tc>
                  <a:txBody>
                    <a:bodyPr/>
                    <a:lstStyle/>
                    <a:p>
                      <a:pPr algn="ctr"/>
                      <a:r>
                        <a:rPr lang="hu-HU" sz="1400" dirty="0"/>
                        <a:t>Erősségek</a:t>
                      </a:r>
                    </a:p>
                  </a:txBody>
                  <a:tcPr>
                    <a:solidFill>
                      <a:srgbClr val="0070C0"/>
                    </a:solidFill>
                  </a:tcPr>
                </a:tc>
                <a:tc>
                  <a:txBody>
                    <a:bodyPr/>
                    <a:lstStyle/>
                    <a:p>
                      <a:pPr algn="ctr"/>
                      <a:r>
                        <a:rPr lang="hu-HU" sz="1400" dirty="0"/>
                        <a:t>Gyengeségek</a:t>
                      </a:r>
                    </a:p>
                  </a:txBody>
                  <a:tcPr>
                    <a:solidFill>
                      <a:srgbClr val="FFC000"/>
                    </a:solidFill>
                  </a:tcPr>
                </a:tc>
                <a:extLst>
                  <a:ext uri="{0D108BD9-81ED-4DB2-BD59-A6C34878D82A}">
                    <a16:rowId xmlns:a16="http://schemas.microsoft.com/office/drawing/2014/main" val="3891957523"/>
                  </a:ext>
                </a:extLst>
              </a:tr>
              <a:tr h="1522517">
                <a:tc>
                  <a:txBody>
                    <a:bodyPr/>
                    <a:lstStyle/>
                    <a:p>
                      <a:pPr marL="342900" indent="-342900">
                        <a:buFont typeface="+mj-lt"/>
                        <a:buAutoNum type="arabicPeriod"/>
                      </a:pPr>
                      <a:endParaRPr lang="hu-HU" sz="1400" dirty="0"/>
                    </a:p>
                  </a:txBody>
                  <a:tcPr/>
                </a:tc>
                <a:tc>
                  <a:txBody>
                    <a:bodyPr/>
                    <a:lstStyle/>
                    <a:p>
                      <a:pPr marL="342900" indent="-342900">
                        <a:buFont typeface="+mj-lt"/>
                        <a:buAutoNum type="arabicPeriod"/>
                      </a:pPr>
                      <a:endParaRPr lang="hu-HU" sz="1400" dirty="0"/>
                    </a:p>
                  </a:txBody>
                  <a:tcPr/>
                </a:tc>
                <a:extLst>
                  <a:ext uri="{0D108BD9-81ED-4DB2-BD59-A6C34878D82A}">
                    <a16:rowId xmlns:a16="http://schemas.microsoft.com/office/drawing/2014/main" val="1512817519"/>
                  </a:ext>
                </a:extLst>
              </a:tr>
              <a:tr h="411644">
                <a:tc>
                  <a:txBody>
                    <a:bodyPr/>
                    <a:lstStyle/>
                    <a:p>
                      <a:pPr algn="ctr"/>
                      <a:r>
                        <a:rPr lang="hu-HU" sz="1400" dirty="0"/>
                        <a:t>Lehetőségek</a:t>
                      </a:r>
                    </a:p>
                  </a:txBody>
                  <a:tcPr>
                    <a:solidFill>
                      <a:srgbClr val="92D050"/>
                    </a:solidFill>
                  </a:tcPr>
                </a:tc>
                <a:tc>
                  <a:txBody>
                    <a:bodyPr/>
                    <a:lstStyle/>
                    <a:p>
                      <a:pPr algn="ctr"/>
                      <a:r>
                        <a:rPr lang="hu-HU" sz="1400" dirty="0"/>
                        <a:t>Veszélyek</a:t>
                      </a:r>
                    </a:p>
                  </a:txBody>
                  <a:tcPr>
                    <a:solidFill>
                      <a:srgbClr val="FF0000"/>
                    </a:solidFill>
                  </a:tcPr>
                </a:tc>
                <a:extLst>
                  <a:ext uri="{0D108BD9-81ED-4DB2-BD59-A6C34878D82A}">
                    <a16:rowId xmlns:a16="http://schemas.microsoft.com/office/drawing/2014/main" val="1550265813"/>
                  </a:ext>
                </a:extLst>
              </a:tr>
              <a:tr h="1285681">
                <a:tc>
                  <a:txBody>
                    <a:bodyPr/>
                    <a:lstStyle/>
                    <a:p>
                      <a:pPr marL="342900" indent="-342900">
                        <a:buFont typeface="+mj-lt"/>
                        <a:buAutoNum type="arabicPeriod"/>
                      </a:pPr>
                      <a:endParaRPr lang="hu-HU" sz="1400" dirty="0"/>
                    </a:p>
                  </a:txBody>
                  <a:tcPr/>
                </a:tc>
                <a:tc>
                  <a:txBody>
                    <a:bodyPr/>
                    <a:lstStyle/>
                    <a:p>
                      <a:pPr marL="342900" indent="-342900">
                        <a:buFont typeface="+mj-lt"/>
                        <a:buAutoNum type="arabicPeriod"/>
                      </a:pPr>
                      <a:endParaRPr lang="hu-HU" sz="1400" dirty="0"/>
                    </a:p>
                  </a:txBody>
                  <a:tcPr/>
                </a:tc>
                <a:extLst>
                  <a:ext uri="{0D108BD9-81ED-4DB2-BD59-A6C34878D82A}">
                    <a16:rowId xmlns:a16="http://schemas.microsoft.com/office/drawing/2014/main" val="2863259981"/>
                  </a:ext>
                </a:extLst>
              </a:tr>
            </a:tbl>
          </a:graphicData>
        </a:graphic>
      </p:graphicFrame>
    </p:spTree>
    <p:extLst>
      <p:ext uri="{BB962C8B-B14F-4D97-AF65-F5344CB8AC3E}">
        <p14:creationId xmlns:p14="http://schemas.microsoft.com/office/powerpoint/2010/main" val="3830722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484766"/>
            <a:ext cx="7787208" cy="504056"/>
          </a:xfrm>
        </p:spPr>
        <p:txBody>
          <a:bodyPr>
            <a:normAutofit fontScale="90000"/>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4400" b="1" kern="1200" dirty="0">
                <a:solidFill>
                  <a:schemeClr val="tx1"/>
                </a:solidFill>
                <a:effectLst/>
                <a:latin typeface="Trebuchet MS" panose="020B0603020202020204" pitchFamily="34" charset="0"/>
                <a:ea typeface="+mj-ea"/>
                <a:cs typeface="+mj-cs"/>
              </a:rPr>
            </a:br>
            <a:r>
              <a:rPr lang="hu-HU" sz="3100" b="1" kern="1200" dirty="0">
                <a:solidFill>
                  <a:schemeClr val="tx1"/>
                </a:solidFill>
                <a:effectLst/>
                <a:latin typeface="Trebuchet MS" panose="020B0603020202020204" pitchFamily="34" charset="0"/>
                <a:ea typeface="+mj-ea"/>
                <a:cs typeface="+mj-cs"/>
              </a:rPr>
              <a:t>2. Az elterjedt hivatások diagnosztizálása</a:t>
            </a:r>
            <a:br>
              <a:rPr lang="hu-HU" sz="3100" b="1" kern="1200" dirty="0">
                <a:solidFill>
                  <a:schemeClr val="tx1"/>
                </a:solidFill>
                <a:effectLst/>
                <a:latin typeface="Trebuchet MS" panose="020B0603020202020204" pitchFamily="34" charset="0"/>
                <a:ea typeface="+mj-ea"/>
                <a:cs typeface="+mj-cs"/>
              </a:rPr>
            </a:b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4400" b="1" kern="1200" dirty="0">
                <a:solidFill>
                  <a:schemeClr val="tx1"/>
                </a:solidFill>
                <a:effectLst/>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1988840"/>
            <a:ext cx="9036496" cy="4176464"/>
          </a:xfrm>
        </p:spPr>
        <p:txBody>
          <a:bodyPr>
            <a:noAutofit/>
          </a:bodyPr>
          <a:lstStyle/>
          <a:p>
            <a:pPr marL="0" indent="0" eaLnBrk="0" fontAlgn="base" hangingPunct="0">
              <a:buNone/>
            </a:pPr>
            <a:r>
              <a:rPr lang="sk-SK" sz="1800" dirty="0" err="1"/>
              <a:t>Amint</a:t>
            </a:r>
            <a:r>
              <a:rPr lang="sk-SK" sz="1800" dirty="0"/>
              <a:t> már </a:t>
            </a:r>
            <a:r>
              <a:rPr lang="sk-SK" sz="1800" dirty="0" err="1"/>
              <a:t>említettük</a:t>
            </a:r>
            <a:r>
              <a:rPr lang="sk-SK" sz="1800" dirty="0"/>
              <a:t>, </a:t>
            </a:r>
            <a:r>
              <a:rPr lang="sk-SK" sz="1800" dirty="0" err="1"/>
              <a:t>nincs</a:t>
            </a:r>
            <a:r>
              <a:rPr lang="sk-SK" sz="1800" dirty="0"/>
              <a:t> </a:t>
            </a:r>
            <a:r>
              <a:rPr lang="sk-SK" sz="1800" dirty="0" err="1"/>
              <a:t>olyan</a:t>
            </a:r>
            <a:r>
              <a:rPr lang="sk-SK" sz="1800" dirty="0"/>
              <a:t> </a:t>
            </a:r>
            <a:r>
              <a:rPr lang="sk-SK" sz="1800" dirty="0" err="1"/>
              <a:t>meghatározott</a:t>
            </a:r>
            <a:r>
              <a:rPr lang="sk-SK" sz="1800" dirty="0"/>
              <a:t> </a:t>
            </a:r>
            <a:r>
              <a:rPr lang="sk-SK" sz="1800" dirty="0" err="1"/>
              <a:t>mérete</a:t>
            </a:r>
            <a:r>
              <a:rPr lang="sk-SK" sz="1800" dirty="0"/>
              <a:t> </a:t>
            </a:r>
            <a:r>
              <a:rPr lang="sk-SK" sz="1800" dirty="0" err="1"/>
              <a:t>az</a:t>
            </a:r>
            <a:r>
              <a:rPr lang="sk-SK" sz="1800" dirty="0"/>
              <a:t> </a:t>
            </a:r>
            <a:r>
              <a:rPr lang="sk-SK" sz="1800" dirty="0" err="1"/>
              <a:t>Ízközpontnak</a:t>
            </a:r>
            <a:r>
              <a:rPr lang="sk-SK" sz="1800" dirty="0"/>
              <a:t>, </a:t>
            </a:r>
            <a:r>
              <a:rPr lang="sk-SK" sz="1800" dirty="0" err="1"/>
              <a:t>amely</a:t>
            </a:r>
            <a:r>
              <a:rPr lang="sk-SK" sz="1800" dirty="0"/>
              <a:t> </a:t>
            </a:r>
            <a:r>
              <a:rPr lang="sk-SK" sz="1800" dirty="0" err="1"/>
              <a:t>minden</a:t>
            </a:r>
            <a:r>
              <a:rPr lang="sk-SK" sz="1800" dirty="0"/>
              <a:t> </a:t>
            </a:r>
            <a:r>
              <a:rPr lang="sk-SK" sz="1800" dirty="0" err="1"/>
              <a:t>összefüggésben</a:t>
            </a:r>
            <a:r>
              <a:rPr lang="sk-SK" sz="1800" dirty="0"/>
              <a:t> </a:t>
            </a:r>
            <a:r>
              <a:rPr lang="sk-SK" sz="1800" dirty="0" err="1"/>
              <a:t>használható</a:t>
            </a:r>
            <a:r>
              <a:rPr lang="sk-SK" sz="1800" dirty="0"/>
              <a:t> </a:t>
            </a:r>
            <a:r>
              <a:rPr lang="sk-SK" sz="1800" dirty="0" err="1"/>
              <a:t>lenne</a:t>
            </a:r>
            <a:r>
              <a:rPr lang="sk-SK" sz="1800" dirty="0"/>
              <a:t>.</a:t>
            </a:r>
          </a:p>
          <a:p>
            <a:pPr marL="0" indent="0" eaLnBrk="0" fontAlgn="base" hangingPunct="0">
              <a:buNone/>
            </a:pPr>
            <a:endParaRPr lang="sk-SK" sz="1800" dirty="0"/>
          </a:p>
          <a:p>
            <a:pPr eaLnBrk="0" fontAlgn="base" hangingPunct="0"/>
            <a:r>
              <a:rPr lang="sk-SK" sz="1800" u="sng" dirty="0" err="1"/>
              <a:t>Minden</a:t>
            </a:r>
            <a:r>
              <a:rPr lang="sk-SK" sz="1800" u="sng" dirty="0"/>
              <a:t> </a:t>
            </a:r>
            <a:r>
              <a:rPr lang="sk-SK" sz="1800" u="sng" dirty="0" err="1"/>
              <a:t>területnek</a:t>
            </a:r>
            <a:r>
              <a:rPr lang="sk-SK" sz="1800" u="sng" dirty="0"/>
              <a:t> </a:t>
            </a:r>
            <a:r>
              <a:rPr lang="sk-SK" sz="1800" u="sng" dirty="0" err="1"/>
              <a:t>megvannak</a:t>
            </a:r>
            <a:r>
              <a:rPr lang="sk-SK" sz="1800" u="sng" dirty="0"/>
              <a:t> a </a:t>
            </a:r>
            <a:r>
              <a:rPr lang="sk-SK" sz="1800" u="sng" dirty="0" err="1"/>
              <a:t>sajátos</a:t>
            </a:r>
            <a:r>
              <a:rPr lang="sk-SK" sz="1800" u="sng" dirty="0"/>
              <a:t> </a:t>
            </a:r>
            <a:r>
              <a:rPr lang="sk-SK" sz="1800" u="sng" dirty="0" err="1"/>
              <a:t>társadalmi-gazdasági</a:t>
            </a:r>
            <a:r>
              <a:rPr lang="sk-SK" sz="1800" u="sng" dirty="0"/>
              <a:t> </a:t>
            </a:r>
            <a:r>
              <a:rPr lang="sk-SK" sz="1800" u="sng" dirty="0" err="1"/>
              <a:t>jellemzői</a:t>
            </a:r>
            <a:r>
              <a:rPr lang="sk-SK" sz="1800" u="sng" dirty="0"/>
              <a:t>, </a:t>
            </a:r>
            <a:r>
              <a:rPr lang="sk-SK" sz="1800" u="sng" dirty="0" err="1"/>
              <a:t>és</a:t>
            </a:r>
            <a:r>
              <a:rPr lang="sk-SK" sz="1800" u="sng" dirty="0"/>
              <a:t> </a:t>
            </a:r>
            <a:r>
              <a:rPr lang="sk-SK" sz="1800" u="sng" dirty="0" err="1"/>
              <a:t>ezeket</a:t>
            </a:r>
            <a:r>
              <a:rPr lang="sk-SK" sz="1800" u="sng" dirty="0"/>
              <a:t> </a:t>
            </a:r>
            <a:r>
              <a:rPr lang="sk-SK" sz="1800" u="sng" dirty="0" err="1"/>
              <a:t>figyelembe</a:t>
            </a:r>
            <a:r>
              <a:rPr lang="sk-SK" sz="1800" u="sng" dirty="0"/>
              <a:t> </a:t>
            </a:r>
            <a:r>
              <a:rPr lang="sk-SK" sz="1800" u="sng" dirty="0" err="1"/>
              <a:t>kell</a:t>
            </a:r>
            <a:r>
              <a:rPr lang="sk-SK" sz="1800" u="sng" dirty="0"/>
              <a:t> </a:t>
            </a:r>
            <a:r>
              <a:rPr lang="sk-SK" sz="1800" u="sng" dirty="0" err="1"/>
              <a:t>venni</a:t>
            </a:r>
            <a:r>
              <a:rPr lang="sk-SK" sz="1800" u="sng" dirty="0"/>
              <a:t>, ha </a:t>
            </a:r>
            <a:r>
              <a:rPr lang="sk-SK" sz="1800" u="sng" dirty="0" err="1"/>
              <a:t>nem</a:t>
            </a:r>
            <a:r>
              <a:rPr lang="sk-SK" sz="1800" u="sng" dirty="0"/>
              <a:t> </a:t>
            </a:r>
            <a:r>
              <a:rPr lang="sk-SK" sz="1800" u="sng" dirty="0" err="1"/>
              <a:t>akarunk</a:t>
            </a:r>
            <a:r>
              <a:rPr lang="sk-SK" sz="1800" u="sng" dirty="0"/>
              <a:t> </a:t>
            </a:r>
            <a:r>
              <a:rPr lang="sk-SK" sz="1800" u="sng" dirty="0" err="1"/>
              <a:t>olyan</a:t>
            </a:r>
            <a:r>
              <a:rPr lang="sk-SK" sz="1800" u="sng" dirty="0"/>
              <a:t> </a:t>
            </a:r>
            <a:r>
              <a:rPr lang="sk-SK" sz="1800" u="sng" dirty="0" err="1"/>
              <a:t>tevékenységet</a:t>
            </a:r>
            <a:r>
              <a:rPr lang="sk-SK" sz="1800" u="sng" dirty="0"/>
              <a:t> </a:t>
            </a:r>
            <a:r>
              <a:rPr lang="sk-SK" sz="1800" u="sng" dirty="0" err="1"/>
              <a:t>létrehozni</a:t>
            </a:r>
            <a:r>
              <a:rPr lang="sk-SK" sz="1800" u="sng" dirty="0"/>
              <a:t>, </a:t>
            </a:r>
            <a:r>
              <a:rPr lang="sk-SK" sz="1800" u="sng" dirty="0" err="1"/>
              <a:t>amelyből</a:t>
            </a:r>
            <a:r>
              <a:rPr lang="sk-SK" sz="1800" u="sng" dirty="0"/>
              <a:t> a </a:t>
            </a:r>
            <a:r>
              <a:rPr lang="sk-SK" sz="1800" u="sng" dirty="0" err="1"/>
              <a:t>sivatagban</a:t>
            </a:r>
            <a:r>
              <a:rPr lang="sk-SK" sz="1800" u="sng" dirty="0"/>
              <a:t> </a:t>
            </a:r>
            <a:r>
              <a:rPr lang="sk-SK" sz="1800" u="sng" dirty="0" err="1"/>
              <a:t>székesegyház</a:t>
            </a:r>
            <a:r>
              <a:rPr lang="sk-SK" sz="1800" u="sng" dirty="0"/>
              <a:t> </a:t>
            </a:r>
            <a:r>
              <a:rPr lang="sk-SK" sz="1800" u="sng" dirty="0" err="1"/>
              <a:t>épöl</a:t>
            </a:r>
            <a:r>
              <a:rPr lang="sk-SK" sz="1800" u="sng" dirty="0"/>
              <a:t>, </a:t>
            </a:r>
            <a:r>
              <a:rPr lang="sk-SK" sz="1800" u="sng" dirty="0" err="1"/>
              <a:t>ezek</a:t>
            </a:r>
            <a:r>
              <a:rPr lang="sk-SK" sz="1800" u="sng" dirty="0"/>
              <a:t> </a:t>
            </a:r>
            <a:r>
              <a:rPr lang="sk-SK" sz="1800" u="sng" dirty="0" err="1"/>
              <a:t>pedig</a:t>
            </a:r>
            <a:r>
              <a:rPr lang="sk-SK" sz="1800" u="sng" dirty="0"/>
              <a:t> </a:t>
            </a:r>
            <a:r>
              <a:rPr lang="sk-SK" sz="1800" u="sng" dirty="0" err="1"/>
              <a:t>az</a:t>
            </a:r>
            <a:r>
              <a:rPr lang="sk-SK" sz="1800" u="sng" dirty="0"/>
              <a:t> </a:t>
            </a:r>
            <a:r>
              <a:rPr lang="sk-SK" sz="1800" u="sng" dirty="0" err="1"/>
              <a:t>érdekelt</a:t>
            </a:r>
            <a:r>
              <a:rPr lang="sk-SK" sz="1800" u="sng" dirty="0"/>
              <a:t> </a:t>
            </a:r>
            <a:r>
              <a:rPr lang="sk-SK" sz="1800" u="sng" dirty="0" err="1"/>
              <a:t>felek</a:t>
            </a:r>
            <a:r>
              <a:rPr lang="sk-SK" sz="1800" u="sng" dirty="0"/>
              <a:t>.</a:t>
            </a:r>
          </a:p>
          <a:p>
            <a:pPr eaLnBrk="0" fontAlgn="base" hangingPunct="0"/>
            <a:endParaRPr lang="sk-SK" sz="1800" dirty="0"/>
          </a:p>
          <a:p>
            <a:pPr eaLnBrk="0" fontAlgn="base" hangingPunct="0"/>
            <a:r>
              <a:rPr lang="sk-SK" sz="1800" dirty="0" err="1"/>
              <a:t>Az</a:t>
            </a:r>
            <a:r>
              <a:rPr lang="sk-SK" sz="1800" dirty="0"/>
              <a:t> „</a:t>
            </a:r>
            <a:r>
              <a:rPr lang="sk-SK" sz="1800" dirty="0" err="1"/>
              <a:t>Ízközpont</a:t>
            </a:r>
            <a:r>
              <a:rPr lang="sk-SK" sz="1800" dirty="0"/>
              <a:t>” a </a:t>
            </a:r>
            <a:r>
              <a:rPr lang="sk-SK" sz="1800" dirty="0" err="1"/>
              <a:t>helyi</a:t>
            </a:r>
            <a:r>
              <a:rPr lang="sk-SK" sz="1800" dirty="0"/>
              <a:t> </a:t>
            </a:r>
            <a:r>
              <a:rPr lang="sk-SK" sz="1800" dirty="0" err="1"/>
              <a:t>termelési</a:t>
            </a:r>
            <a:r>
              <a:rPr lang="sk-SK" sz="1800" dirty="0"/>
              <a:t> </a:t>
            </a:r>
            <a:r>
              <a:rPr lang="sk-SK" sz="1800" dirty="0" err="1"/>
              <a:t>rendszerek</a:t>
            </a:r>
            <a:r>
              <a:rPr lang="sk-SK" sz="1800" dirty="0"/>
              <a:t> </a:t>
            </a:r>
            <a:r>
              <a:rPr lang="sk-SK" sz="1800" dirty="0" err="1"/>
              <a:t>fejlődésének</a:t>
            </a:r>
            <a:r>
              <a:rPr lang="sk-SK" sz="1800" dirty="0"/>
              <a:t> </a:t>
            </a:r>
            <a:r>
              <a:rPr lang="sk-SK" sz="1800" dirty="0" err="1"/>
              <a:t>jelentős</a:t>
            </a:r>
            <a:r>
              <a:rPr lang="sk-SK" sz="1800" dirty="0"/>
              <a:t> </a:t>
            </a:r>
            <a:r>
              <a:rPr lang="sk-SK" sz="1800" dirty="0" err="1"/>
              <a:t>példája</a:t>
            </a:r>
            <a:r>
              <a:rPr lang="sk-SK" sz="1800" dirty="0"/>
              <a:t> </a:t>
            </a:r>
            <a:r>
              <a:rPr lang="sk-SK" sz="1800" dirty="0" err="1"/>
              <a:t>lehet</a:t>
            </a:r>
            <a:r>
              <a:rPr lang="sk-SK" sz="1800" dirty="0"/>
              <a:t>, </a:t>
            </a:r>
            <a:r>
              <a:rPr lang="sk-SK" sz="1800" dirty="0" err="1"/>
              <a:t>amely</a:t>
            </a:r>
            <a:r>
              <a:rPr lang="sk-SK" sz="1800" dirty="0"/>
              <a:t> </a:t>
            </a:r>
            <a:r>
              <a:rPr lang="sk-SK" sz="1800" dirty="0" err="1"/>
              <a:t>az</a:t>
            </a:r>
            <a:r>
              <a:rPr lang="sk-SK" sz="1800" dirty="0"/>
              <a:t> </a:t>
            </a:r>
            <a:r>
              <a:rPr lang="sk-SK" sz="1800" dirty="0" err="1"/>
              <a:t>egyre</a:t>
            </a:r>
            <a:r>
              <a:rPr lang="sk-SK" sz="1800" dirty="0"/>
              <a:t> </a:t>
            </a:r>
            <a:r>
              <a:rPr lang="sk-SK" sz="1800" dirty="0" err="1"/>
              <a:t>szimbolikusabb</a:t>
            </a:r>
            <a:r>
              <a:rPr lang="sk-SK" sz="1800" dirty="0"/>
              <a:t> </a:t>
            </a:r>
            <a:r>
              <a:rPr lang="sk-SK" sz="1800" dirty="0" err="1"/>
              <a:t>kereslet</a:t>
            </a:r>
            <a:r>
              <a:rPr lang="sk-SK" sz="1800" dirty="0"/>
              <a:t> </a:t>
            </a:r>
            <a:r>
              <a:rPr lang="sk-SK" sz="1800" dirty="0" err="1"/>
              <a:t>irányába</a:t>
            </a:r>
            <a:r>
              <a:rPr lang="sk-SK" sz="1800" dirty="0"/>
              <a:t> </a:t>
            </a:r>
            <a:r>
              <a:rPr lang="sk-SK" sz="1800" dirty="0" err="1"/>
              <a:t>haladva</a:t>
            </a:r>
            <a:r>
              <a:rPr lang="sk-SK" sz="1800" dirty="0"/>
              <a:t> </a:t>
            </a:r>
            <a:r>
              <a:rPr lang="sk-SK" sz="1800" dirty="0" err="1"/>
              <a:t>nem</a:t>
            </a:r>
            <a:r>
              <a:rPr lang="sk-SK" sz="1800" dirty="0"/>
              <a:t> </a:t>
            </a:r>
            <a:r>
              <a:rPr lang="sk-SK" sz="1800" dirty="0" err="1"/>
              <a:t>csak</a:t>
            </a:r>
            <a:r>
              <a:rPr lang="sk-SK" sz="1800" dirty="0"/>
              <a:t> a </a:t>
            </a:r>
            <a:r>
              <a:rPr lang="sk-SK" sz="1800" dirty="0" err="1"/>
              <a:t>termelőegységek</a:t>
            </a:r>
            <a:r>
              <a:rPr lang="sk-SK" sz="1800" dirty="0"/>
              <a:t> vagy a </a:t>
            </a:r>
            <a:r>
              <a:rPr lang="sk-SK" sz="1800" dirty="0" err="1"/>
              <a:t>vállalkozások</a:t>
            </a:r>
            <a:r>
              <a:rPr lang="sk-SK" sz="1800" dirty="0"/>
              <a:t> </a:t>
            </a:r>
            <a:r>
              <a:rPr lang="sk-SK" sz="1800" dirty="0" err="1"/>
              <a:t>szövetkezeti</a:t>
            </a:r>
            <a:r>
              <a:rPr lang="sk-SK" sz="1800" dirty="0"/>
              <a:t> </a:t>
            </a:r>
            <a:r>
              <a:rPr lang="sk-SK" sz="1800" dirty="0" err="1"/>
              <a:t>rendszereinek</a:t>
            </a:r>
            <a:r>
              <a:rPr lang="sk-SK" sz="1800" dirty="0"/>
              <a:t> </a:t>
            </a:r>
            <a:r>
              <a:rPr lang="sk-SK" sz="1800" dirty="0" err="1"/>
              <a:t>megerősítésével</a:t>
            </a:r>
            <a:r>
              <a:rPr lang="sk-SK" sz="1800" dirty="0"/>
              <a:t>, </a:t>
            </a:r>
            <a:r>
              <a:rPr lang="sk-SK" sz="1800" dirty="0" err="1"/>
              <a:t>hanem</a:t>
            </a:r>
            <a:r>
              <a:rPr lang="sk-SK" sz="1800" dirty="0"/>
              <a:t> </a:t>
            </a:r>
            <a:r>
              <a:rPr lang="sk-SK" sz="1800" dirty="0" err="1"/>
              <a:t>azáltal</a:t>
            </a:r>
            <a:r>
              <a:rPr lang="sk-SK" sz="1800" dirty="0"/>
              <a:t> </a:t>
            </a:r>
            <a:r>
              <a:rPr lang="sk-SK" sz="1800" dirty="0" err="1"/>
              <a:t>is</a:t>
            </a:r>
            <a:r>
              <a:rPr lang="sk-SK" sz="1800" dirty="0"/>
              <a:t> </a:t>
            </a:r>
            <a:r>
              <a:rPr lang="sk-SK" sz="1800" dirty="0" err="1"/>
              <a:t>megfelelő</a:t>
            </a:r>
            <a:r>
              <a:rPr lang="sk-SK" sz="1800" dirty="0"/>
              <a:t> </a:t>
            </a:r>
            <a:r>
              <a:rPr lang="sk-SK" sz="1800" dirty="0" err="1"/>
              <a:t>válaszokat</a:t>
            </a:r>
            <a:r>
              <a:rPr lang="sk-SK" sz="1800" dirty="0"/>
              <a:t> </a:t>
            </a:r>
            <a:r>
              <a:rPr lang="sk-SK" sz="1800" dirty="0" err="1"/>
              <a:t>adhat</a:t>
            </a:r>
            <a:r>
              <a:rPr lang="sk-SK" sz="1800" dirty="0"/>
              <a:t>.</a:t>
            </a:r>
          </a:p>
        </p:txBody>
      </p:sp>
    </p:spTree>
    <p:extLst>
      <p:ext uri="{BB962C8B-B14F-4D97-AF65-F5344CB8AC3E}">
        <p14:creationId xmlns:p14="http://schemas.microsoft.com/office/powerpoint/2010/main" val="56026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412776"/>
            <a:ext cx="8003232" cy="864096"/>
          </a:xfrm>
        </p:spPr>
        <p:txBody>
          <a:bodyPr>
            <a:normAutofit fontScale="90000"/>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4400" b="1" kern="1200" dirty="0">
                <a:solidFill>
                  <a:schemeClr val="tx1"/>
                </a:solidFill>
                <a:effectLst/>
                <a:latin typeface="Trebuchet MS" panose="020B0603020202020204" pitchFamily="34" charset="0"/>
                <a:ea typeface="+mj-ea"/>
                <a:cs typeface="+mj-cs"/>
              </a:rPr>
            </a:br>
            <a:r>
              <a:rPr lang="hu-HU" sz="3100" b="1" kern="1200" dirty="0">
                <a:solidFill>
                  <a:schemeClr val="tx1"/>
                </a:solidFill>
                <a:effectLst/>
                <a:latin typeface="Trebuchet MS" panose="020B0603020202020204" pitchFamily="34" charset="0"/>
                <a:ea typeface="+mj-ea"/>
                <a:cs typeface="+mj-cs"/>
              </a:rPr>
              <a:t>2. Az elterjedt hivatások diagnosztizálása</a:t>
            </a:r>
            <a:br>
              <a:rPr lang="hu-HU" sz="3100" b="1" kern="1200" dirty="0">
                <a:solidFill>
                  <a:schemeClr val="tx1"/>
                </a:solidFill>
                <a:effectLst/>
                <a:latin typeface="Trebuchet MS" panose="020B0603020202020204" pitchFamily="34" charset="0"/>
                <a:ea typeface="+mj-ea"/>
                <a:cs typeface="+mj-cs"/>
              </a:rPr>
            </a:b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18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18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4400" b="1" kern="1200" dirty="0">
                <a:solidFill>
                  <a:schemeClr val="tx1"/>
                </a:solidFill>
                <a:effectLst/>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2132856"/>
            <a:ext cx="9036496" cy="4176464"/>
          </a:xfrm>
        </p:spPr>
        <p:txBody>
          <a:bodyPr>
            <a:noAutofit/>
          </a:bodyPr>
          <a:lstStyle/>
          <a:p>
            <a:pPr eaLnBrk="0" fontAlgn="base" hangingPunct="0"/>
            <a:r>
              <a:rPr lang="hu-HU" sz="1800" dirty="0"/>
              <a:t>Sok más, a környezeti kontextusban jelenlévő összetevő fejlesztése, a kulturális örökség értékétől a még nagyrészt újra felfedezésre és fejlesztésre váró történelmi központokig, ami nyilvánvalóan fontos mellékhatása egy adott terület turisztikai kínálatának.</a:t>
            </a:r>
          </a:p>
          <a:p>
            <a:pPr eaLnBrk="0" fontAlgn="base" hangingPunct="0"/>
            <a:endParaRPr lang="hu-HU" sz="1800" dirty="0"/>
          </a:p>
          <a:p>
            <a:pPr eaLnBrk="0" fontAlgn="base" hangingPunct="0"/>
            <a:r>
              <a:rPr lang="hu-HU" sz="1800" dirty="0"/>
              <a:t>Az Ízközpont egy területi kontextusban elhelyezkedő fizikai tér, amely egy adott térség számos kiváló étel- és bortermékének turisztikai attrakcióként való megismertetésére és népszerűsítésére szolgál.</a:t>
            </a:r>
          </a:p>
          <a:p>
            <a:pPr eaLnBrk="0" fontAlgn="base" hangingPunct="0"/>
            <a:endParaRPr lang="hu-HU" sz="1800" dirty="0"/>
          </a:p>
          <a:p>
            <a:pPr eaLnBrk="0" fontAlgn="base" hangingPunct="0"/>
            <a:r>
              <a:rPr lang="hu-HU" sz="1800" dirty="0"/>
              <a:t>Ez a válasz az élelmiszer, mint kulturális kifejezés új koncepciójára.</a:t>
            </a:r>
          </a:p>
          <a:p>
            <a:pPr eaLnBrk="0" fontAlgn="base" hangingPunct="0"/>
            <a:endParaRPr lang="hu-HU" sz="1800" dirty="0"/>
          </a:p>
          <a:p>
            <a:pPr eaLnBrk="0" fontAlgn="base" hangingPunct="0"/>
            <a:r>
              <a:rPr lang="hu-HU" sz="1800" dirty="0"/>
              <a:t>Multiszenzoros utazást kínál a felhasználóknak a hagyományokon, a területeken, a történelmen, a kollektív tudáson és az étkezési oktatáson keresztül.</a:t>
            </a:r>
            <a:endParaRPr lang="sk-SK" sz="1800" dirty="0"/>
          </a:p>
        </p:txBody>
      </p:sp>
    </p:spTree>
    <p:extLst>
      <p:ext uri="{BB962C8B-B14F-4D97-AF65-F5344CB8AC3E}">
        <p14:creationId xmlns:p14="http://schemas.microsoft.com/office/powerpoint/2010/main" val="26214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1ECF8-0008-4330-BEE3-90A991A42A01}"/>
              </a:ext>
            </a:extLst>
          </p:cNvPr>
          <p:cNvSpPr>
            <a:spLocks noGrp="1"/>
          </p:cNvSpPr>
          <p:nvPr>
            <p:ph type="title"/>
          </p:nvPr>
        </p:nvSpPr>
        <p:spPr/>
        <p:txBody>
          <a:bodyPr/>
          <a:lstStyle/>
          <a:p>
            <a:pPr marL="0" indent="0"/>
            <a:r>
              <a:rPr lang="en-GB" b="1" dirty="0">
                <a:latin typeface="Calibri"/>
              </a:rPr>
              <a:t>Modul </a:t>
            </a:r>
            <a:r>
              <a:rPr lang="en-GB" b="1" dirty="0" err="1">
                <a:latin typeface="Calibri"/>
              </a:rPr>
              <a:t>kivonata</a:t>
            </a:r>
            <a:endParaRPr lang="en-US" sz="4400" b="1" dirty="0">
              <a:latin typeface="Calibri"/>
            </a:endParaRPr>
          </a:p>
        </p:txBody>
      </p:sp>
      <p:sp>
        <p:nvSpPr>
          <p:cNvPr id="3" name="Zástupný objekt pre obsah 2">
            <a:extLst>
              <a:ext uri="{FF2B5EF4-FFF2-40B4-BE49-F238E27FC236}">
                <a16:creationId xmlns:a16="http://schemas.microsoft.com/office/drawing/2014/main" id="{33940893-5151-4C84-A99F-AF686728A875}"/>
              </a:ext>
            </a:extLst>
          </p:cNvPr>
          <p:cNvSpPr>
            <a:spLocks noGrp="1"/>
          </p:cNvSpPr>
          <p:nvPr>
            <p:ph idx="1"/>
          </p:nvPr>
        </p:nvSpPr>
        <p:spPr/>
        <p:txBody>
          <a:bodyPr>
            <a:normAutofit fontScale="62500" lnSpcReduction="20000"/>
          </a:bodyPr>
          <a:lstStyle/>
          <a:p>
            <a:pPr marL="0" indent="0">
              <a:buSzPts val="2000"/>
            </a:pPr>
            <a:r>
              <a:rPr lang="it-IT" dirty="0" err="1">
                <a:latin typeface="Trebuchet MS" panose="020B0703020202090204" pitchFamily="34" charset="0"/>
              </a:rPr>
              <a:t>Az</a:t>
            </a:r>
            <a:r>
              <a:rPr lang="it-IT" dirty="0">
                <a:latin typeface="Trebuchet MS" panose="020B0703020202090204" pitchFamily="34" charset="0"/>
              </a:rPr>
              <a:t> </a:t>
            </a:r>
            <a:r>
              <a:rPr lang="it-IT" dirty="0" err="1">
                <a:latin typeface="Trebuchet MS" panose="020B0703020202090204" pitchFamily="34" charset="0"/>
              </a:rPr>
              <a:t>Ízközpont</a:t>
            </a:r>
            <a:r>
              <a:rPr lang="it-IT" dirty="0">
                <a:latin typeface="Trebuchet MS" panose="020B0703020202090204" pitchFamily="34" charset="0"/>
              </a:rPr>
              <a:t> </a:t>
            </a:r>
            <a:r>
              <a:rPr lang="it-IT" dirty="0" err="1">
                <a:latin typeface="Trebuchet MS" panose="020B0703020202090204" pitchFamily="34" charset="0"/>
              </a:rPr>
              <a:t>úgy</a:t>
            </a:r>
            <a:r>
              <a:rPr lang="it-IT" dirty="0">
                <a:latin typeface="Trebuchet MS" panose="020B0703020202090204" pitchFamily="34" charset="0"/>
              </a:rPr>
              <a:t> </a:t>
            </a:r>
            <a:r>
              <a:rPr lang="it-IT" dirty="0" err="1">
                <a:latin typeface="Trebuchet MS" panose="020B0703020202090204" pitchFamily="34" charset="0"/>
              </a:rPr>
              <a:t>definiálható</a:t>
            </a:r>
            <a:r>
              <a:rPr lang="it-IT" dirty="0">
                <a:latin typeface="Trebuchet MS" panose="020B0703020202090204" pitchFamily="34" charset="0"/>
              </a:rPr>
              <a:t>, </a:t>
            </a:r>
            <a:r>
              <a:rPr lang="it-IT" dirty="0" err="1">
                <a:latin typeface="Trebuchet MS" panose="020B0703020202090204" pitchFamily="34" charset="0"/>
              </a:rPr>
              <a:t>mint</a:t>
            </a:r>
            <a:r>
              <a:rPr lang="it-IT" dirty="0">
                <a:latin typeface="Trebuchet MS" panose="020B0703020202090204" pitchFamily="34" charset="0"/>
              </a:rPr>
              <a:t> </a:t>
            </a:r>
            <a:r>
              <a:rPr lang="it-IT" dirty="0" err="1">
                <a:latin typeface="Trebuchet MS" panose="020B0703020202090204" pitchFamily="34" charset="0"/>
              </a:rPr>
              <a:t>egy</a:t>
            </a:r>
            <a:r>
              <a:rPr lang="it-IT" dirty="0">
                <a:latin typeface="Trebuchet MS" panose="020B0703020202090204" pitchFamily="34" charset="0"/>
              </a:rPr>
              <a:t> </a:t>
            </a:r>
            <a:r>
              <a:rPr lang="it-IT" dirty="0" err="1">
                <a:latin typeface="Trebuchet MS" panose="020B0703020202090204" pitchFamily="34" charset="0"/>
              </a:rPr>
              <a:t>adott</a:t>
            </a:r>
            <a:r>
              <a:rPr lang="it-IT" dirty="0">
                <a:latin typeface="Trebuchet MS" panose="020B0703020202090204" pitchFamily="34" charset="0"/>
              </a:rPr>
              <a:t> </a:t>
            </a:r>
            <a:r>
              <a:rPr lang="it-IT" dirty="0" err="1">
                <a:latin typeface="Trebuchet MS" panose="020B0703020202090204" pitchFamily="34" charset="0"/>
              </a:rPr>
              <a:t>terület</a:t>
            </a:r>
            <a:r>
              <a:rPr lang="it-IT" dirty="0">
                <a:latin typeface="Trebuchet MS" panose="020B0703020202090204" pitchFamily="34" charset="0"/>
              </a:rPr>
              <a:t> </a:t>
            </a:r>
            <a:r>
              <a:rPr lang="it-IT" dirty="0" err="1">
                <a:latin typeface="Trebuchet MS" panose="020B0703020202090204" pitchFamily="34" charset="0"/>
              </a:rPr>
              <a:t>különböző</a:t>
            </a:r>
            <a:r>
              <a:rPr lang="it-IT" dirty="0">
                <a:latin typeface="Trebuchet MS" panose="020B0703020202090204" pitchFamily="34" charset="0"/>
              </a:rPr>
              <a:t> </a:t>
            </a:r>
            <a:r>
              <a:rPr lang="it-IT" dirty="0" err="1">
                <a:latin typeface="Trebuchet MS" panose="020B0703020202090204" pitchFamily="34" charset="0"/>
              </a:rPr>
              <a:t>szereplői</a:t>
            </a:r>
            <a:r>
              <a:rPr lang="it-IT" dirty="0">
                <a:latin typeface="Trebuchet MS" panose="020B0703020202090204" pitchFamily="34" charset="0"/>
              </a:rPr>
              <a:t> </a:t>
            </a:r>
            <a:r>
              <a:rPr lang="it-IT" dirty="0" err="1">
                <a:latin typeface="Trebuchet MS" panose="020B0703020202090204" pitchFamily="34" charset="0"/>
              </a:rPr>
              <a:t>közötti</a:t>
            </a:r>
            <a:r>
              <a:rPr lang="it-IT" dirty="0">
                <a:latin typeface="Trebuchet MS" panose="020B0703020202090204" pitchFamily="34" charset="0"/>
              </a:rPr>
              <a:t> </a:t>
            </a:r>
            <a:r>
              <a:rPr lang="it-IT" dirty="0" err="1">
                <a:latin typeface="Trebuchet MS" panose="020B0703020202090204" pitchFamily="34" charset="0"/>
              </a:rPr>
              <a:t>interakciók</a:t>
            </a:r>
            <a:r>
              <a:rPr lang="it-IT" dirty="0">
                <a:latin typeface="Trebuchet MS" panose="020B0703020202090204" pitchFamily="34" charset="0"/>
              </a:rPr>
              <a:t> </a:t>
            </a:r>
            <a:r>
              <a:rPr lang="it-IT" dirty="0" err="1">
                <a:latin typeface="Trebuchet MS" panose="020B0703020202090204" pitchFamily="34" charset="0"/>
              </a:rPr>
              <a:t>dinamikus</a:t>
            </a:r>
            <a:r>
              <a:rPr lang="it-IT" dirty="0">
                <a:latin typeface="Trebuchet MS" panose="020B0703020202090204" pitchFamily="34" charset="0"/>
              </a:rPr>
              <a:t> </a:t>
            </a:r>
            <a:r>
              <a:rPr lang="it-IT" dirty="0" err="1">
                <a:latin typeface="Trebuchet MS" panose="020B0703020202090204" pitchFamily="34" charset="0"/>
              </a:rPr>
              <a:t>folyamata</a:t>
            </a:r>
            <a:r>
              <a:rPr lang="it-IT" dirty="0">
                <a:latin typeface="Trebuchet MS" panose="020B0703020202090204" pitchFamily="34" charset="0"/>
              </a:rPr>
              <a:t>. </a:t>
            </a:r>
            <a:r>
              <a:rPr lang="it-IT" dirty="0" err="1">
                <a:latin typeface="Trebuchet MS" panose="020B0703020202090204" pitchFamily="34" charset="0"/>
              </a:rPr>
              <a:t>Tekintettel</a:t>
            </a:r>
            <a:r>
              <a:rPr lang="it-IT" dirty="0">
                <a:latin typeface="Trebuchet MS" panose="020B0703020202090204" pitchFamily="34" charset="0"/>
              </a:rPr>
              <a:t> </a:t>
            </a:r>
            <a:r>
              <a:rPr lang="it-IT" dirty="0" err="1">
                <a:latin typeface="Trebuchet MS" panose="020B0703020202090204" pitchFamily="34" charset="0"/>
              </a:rPr>
              <a:t>ezekre</a:t>
            </a:r>
            <a:r>
              <a:rPr lang="it-IT" dirty="0">
                <a:latin typeface="Trebuchet MS" panose="020B0703020202090204" pitchFamily="34" charset="0"/>
              </a:rPr>
              <a:t> a </a:t>
            </a:r>
            <a:r>
              <a:rPr lang="it-IT" dirty="0" err="1">
                <a:latin typeface="Trebuchet MS" panose="020B0703020202090204" pitchFamily="34" charset="0"/>
              </a:rPr>
              <a:t>jellemzőkre</a:t>
            </a:r>
            <a:r>
              <a:rPr lang="it-IT" dirty="0">
                <a:latin typeface="Trebuchet MS" panose="020B0703020202090204" pitchFamily="34" charset="0"/>
              </a:rPr>
              <a:t>, </a:t>
            </a:r>
            <a:r>
              <a:rPr lang="it-IT" dirty="0" err="1">
                <a:latin typeface="Trebuchet MS" panose="020B0703020202090204" pitchFamily="34" charset="0"/>
              </a:rPr>
              <a:t>ennek</a:t>
            </a:r>
            <a:r>
              <a:rPr lang="it-IT" dirty="0">
                <a:latin typeface="Trebuchet MS" panose="020B0703020202090204" pitchFamily="34" charset="0"/>
              </a:rPr>
              <a:t> </a:t>
            </a:r>
            <a:r>
              <a:rPr lang="it-IT" dirty="0" err="1">
                <a:latin typeface="Trebuchet MS" panose="020B0703020202090204" pitchFamily="34" charset="0"/>
              </a:rPr>
              <a:t>megvalósítását</a:t>
            </a:r>
            <a:r>
              <a:rPr lang="it-IT" dirty="0">
                <a:latin typeface="Trebuchet MS" panose="020B0703020202090204" pitchFamily="34" charset="0"/>
              </a:rPr>
              <a:t> </a:t>
            </a:r>
            <a:r>
              <a:rPr lang="it-IT" dirty="0" err="1">
                <a:latin typeface="Trebuchet MS" panose="020B0703020202090204" pitchFamily="34" charset="0"/>
              </a:rPr>
              <a:t>alaposan</a:t>
            </a:r>
            <a:r>
              <a:rPr lang="it-IT" dirty="0">
                <a:latin typeface="Trebuchet MS" panose="020B0703020202090204" pitchFamily="34" charset="0"/>
              </a:rPr>
              <a:t> </a:t>
            </a:r>
            <a:r>
              <a:rPr lang="it-IT" dirty="0" err="1">
                <a:latin typeface="Trebuchet MS" panose="020B0703020202090204" pitchFamily="34" charset="0"/>
              </a:rPr>
              <a:t>át</a:t>
            </a:r>
            <a:r>
              <a:rPr lang="it-IT" dirty="0">
                <a:latin typeface="Trebuchet MS" panose="020B0703020202090204" pitchFamily="34" charset="0"/>
              </a:rPr>
              <a:t> </a:t>
            </a:r>
            <a:r>
              <a:rPr lang="it-IT" dirty="0" err="1">
                <a:latin typeface="Trebuchet MS" panose="020B0703020202090204" pitchFamily="34" charset="0"/>
              </a:rPr>
              <a:t>kell</a:t>
            </a:r>
            <a:r>
              <a:rPr lang="it-IT" dirty="0">
                <a:latin typeface="Trebuchet MS" panose="020B0703020202090204" pitchFamily="34" charset="0"/>
              </a:rPr>
              <a:t> </a:t>
            </a:r>
            <a:r>
              <a:rPr lang="it-IT" dirty="0" err="1">
                <a:latin typeface="Trebuchet MS" panose="020B0703020202090204" pitchFamily="34" charset="0"/>
              </a:rPr>
              <a:t>gondolni</a:t>
            </a:r>
            <a:r>
              <a:rPr lang="it-IT" dirty="0">
                <a:latin typeface="Trebuchet MS" panose="020B0703020202090204" pitchFamily="34" charset="0"/>
              </a:rPr>
              <a:t> </a:t>
            </a:r>
            <a:r>
              <a:rPr lang="it-IT" dirty="0" err="1">
                <a:latin typeface="Trebuchet MS" panose="020B0703020202090204" pitchFamily="34" charset="0"/>
              </a:rPr>
              <a:t>és</a:t>
            </a:r>
            <a:r>
              <a:rPr lang="it-IT" dirty="0">
                <a:latin typeface="Trebuchet MS" panose="020B0703020202090204" pitchFamily="34" charset="0"/>
              </a:rPr>
              <a:t> </a:t>
            </a:r>
            <a:r>
              <a:rPr lang="it-IT" dirty="0" err="1">
                <a:latin typeface="Trebuchet MS" panose="020B0703020202090204" pitchFamily="34" charset="0"/>
              </a:rPr>
              <a:t>különböző</a:t>
            </a:r>
            <a:r>
              <a:rPr lang="it-IT" dirty="0">
                <a:latin typeface="Trebuchet MS" panose="020B0703020202090204" pitchFamily="34" charset="0"/>
              </a:rPr>
              <a:t> </a:t>
            </a:r>
            <a:r>
              <a:rPr lang="it-IT" dirty="0" err="1">
                <a:latin typeface="Trebuchet MS" panose="020B0703020202090204" pitchFamily="34" charset="0"/>
              </a:rPr>
              <a:t>szempontokból</a:t>
            </a:r>
            <a:r>
              <a:rPr lang="it-IT" dirty="0">
                <a:latin typeface="Trebuchet MS" panose="020B0703020202090204" pitchFamily="34" charset="0"/>
              </a:rPr>
              <a:t> </a:t>
            </a:r>
            <a:r>
              <a:rPr lang="it-IT" dirty="0" err="1">
                <a:latin typeface="Trebuchet MS" panose="020B0703020202090204" pitchFamily="34" charset="0"/>
              </a:rPr>
              <a:t>elemezni</a:t>
            </a:r>
            <a:r>
              <a:rPr lang="it-IT" dirty="0">
                <a:latin typeface="Trebuchet MS" panose="020B0703020202090204" pitchFamily="34" charset="0"/>
              </a:rPr>
              <a:t> </a:t>
            </a:r>
            <a:r>
              <a:rPr lang="it-IT" dirty="0" err="1">
                <a:latin typeface="Trebuchet MS" panose="020B0703020202090204" pitchFamily="34" charset="0"/>
              </a:rPr>
              <a:t>kell</a:t>
            </a:r>
            <a:r>
              <a:rPr lang="it-IT" dirty="0">
                <a:latin typeface="Trebuchet MS" panose="020B0703020202090204" pitchFamily="34" charset="0"/>
              </a:rPr>
              <a:t> </a:t>
            </a:r>
            <a:r>
              <a:rPr lang="it-IT" dirty="0" err="1">
                <a:latin typeface="Trebuchet MS" panose="020B0703020202090204" pitchFamily="34" charset="0"/>
              </a:rPr>
              <a:t>azt</a:t>
            </a:r>
            <a:r>
              <a:rPr lang="it-IT" dirty="0">
                <a:latin typeface="Trebuchet MS" panose="020B0703020202090204" pitchFamily="34" charset="0"/>
              </a:rPr>
              <a:t>.</a:t>
            </a:r>
          </a:p>
          <a:p>
            <a:pPr marL="0" indent="0">
              <a:buSzPts val="2000"/>
            </a:pPr>
            <a:r>
              <a:rPr lang="it-IT" dirty="0" err="1">
                <a:latin typeface="Trebuchet MS" panose="020B0703020202090204" pitchFamily="34" charset="0"/>
              </a:rPr>
              <a:t>Nincs</a:t>
            </a:r>
            <a:r>
              <a:rPr lang="it-IT" dirty="0">
                <a:latin typeface="Trebuchet MS" panose="020B0703020202090204" pitchFamily="34" charset="0"/>
              </a:rPr>
              <a:t> </a:t>
            </a:r>
            <a:r>
              <a:rPr lang="it-IT" dirty="0" err="1">
                <a:latin typeface="Trebuchet MS" panose="020B0703020202090204" pitchFamily="34" charset="0"/>
              </a:rPr>
              <a:t>mindenkire</a:t>
            </a:r>
            <a:r>
              <a:rPr lang="it-IT" dirty="0">
                <a:latin typeface="Trebuchet MS" panose="020B0703020202090204" pitchFamily="34" charset="0"/>
              </a:rPr>
              <a:t> </a:t>
            </a:r>
            <a:r>
              <a:rPr lang="it-IT" dirty="0" err="1">
                <a:latin typeface="Trebuchet MS" panose="020B0703020202090204" pitchFamily="34" charset="0"/>
              </a:rPr>
              <a:t>érvényes</a:t>
            </a:r>
            <a:r>
              <a:rPr lang="it-IT" dirty="0">
                <a:latin typeface="Trebuchet MS" panose="020B0703020202090204" pitchFamily="34" charset="0"/>
              </a:rPr>
              <a:t> </a:t>
            </a:r>
            <a:r>
              <a:rPr lang="it-IT" dirty="0" err="1">
                <a:latin typeface="Trebuchet MS" panose="020B0703020202090204" pitchFamily="34" charset="0"/>
              </a:rPr>
              <a:t>szabály</a:t>
            </a:r>
            <a:r>
              <a:rPr lang="it-IT" dirty="0">
                <a:latin typeface="Trebuchet MS" panose="020B0703020202090204" pitchFamily="34" charset="0"/>
              </a:rPr>
              <a:t> </a:t>
            </a:r>
            <a:r>
              <a:rPr lang="it-IT" dirty="0" err="1">
                <a:latin typeface="Trebuchet MS" panose="020B0703020202090204" pitchFamily="34" charset="0"/>
              </a:rPr>
              <a:t>az</a:t>
            </a:r>
            <a:r>
              <a:rPr lang="it-IT" dirty="0">
                <a:latin typeface="Trebuchet MS" panose="020B0703020202090204" pitchFamily="34" charset="0"/>
              </a:rPr>
              <a:t> </a:t>
            </a:r>
            <a:r>
              <a:rPr lang="it-IT" dirty="0" err="1">
                <a:latin typeface="Trebuchet MS" panose="020B0703020202090204" pitchFamily="34" charset="0"/>
              </a:rPr>
              <a:t>Ízközpont</a:t>
            </a:r>
            <a:r>
              <a:rPr lang="it-IT" dirty="0">
                <a:latin typeface="Trebuchet MS" panose="020B0703020202090204" pitchFamily="34" charset="0"/>
              </a:rPr>
              <a:t> </a:t>
            </a:r>
            <a:r>
              <a:rPr lang="it-IT" dirty="0" err="1">
                <a:latin typeface="Trebuchet MS" panose="020B0703020202090204" pitchFamily="34" charset="0"/>
              </a:rPr>
              <a:t>felállítására</a:t>
            </a:r>
            <a:r>
              <a:rPr lang="it-IT" dirty="0">
                <a:latin typeface="Trebuchet MS" panose="020B0703020202090204" pitchFamily="34" charset="0"/>
              </a:rPr>
              <a:t>, </a:t>
            </a:r>
            <a:r>
              <a:rPr lang="it-IT" dirty="0" err="1">
                <a:latin typeface="Trebuchet MS" panose="020B0703020202090204" pitchFamily="34" charset="0"/>
              </a:rPr>
              <a:t>éppen</a:t>
            </a:r>
            <a:r>
              <a:rPr lang="it-IT" dirty="0">
                <a:latin typeface="Trebuchet MS" panose="020B0703020202090204" pitchFamily="34" charset="0"/>
              </a:rPr>
              <a:t> </a:t>
            </a:r>
            <a:r>
              <a:rPr lang="it-IT" dirty="0" err="1">
                <a:latin typeface="Trebuchet MS" panose="020B0703020202090204" pitchFamily="34" charset="0"/>
              </a:rPr>
              <a:t>azért</a:t>
            </a:r>
            <a:r>
              <a:rPr lang="it-IT" dirty="0">
                <a:latin typeface="Trebuchet MS" panose="020B0703020202090204" pitchFamily="34" charset="0"/>
              </a:rPr>
              <a:t>, </a:t>
            </a:r>
            <a:r>
              <a:rPr lang="it-IT" dirty="0" err="1">
                <a:latin typeface="Trebuchet MS" panose="020B0703020202090204" pitchFamily="34" charset="0"/>
              </a:rPr>
              <a:t>mert</a:t>
            </a:r>
            <a:r>
              <a:rPr lang="it-IT" dirty="0">
                <a:latin typeface="Trebuchet MS" panose="020B0703020202090204" pitchFamily="34" charset="0"/>
              </a:rPr>
              <a:t> </a:t>
            </a:r>
            <a:r>
              <a:rPr lang="it-IT" dirty="0" err="1">
                <a:latin typeface="Trebuchet MS" panose="020B0703020202090204" pitchFamily="34" charset="0"/>
              </a:rPr>
              <a:t>minden</a:t>
            </a:r>
            <a:r>
              <a:rPr lang="it-IT" dirty="0">
                <a:latin typeface="Trebuchet MS" panose="020B0703020202090204" pitchFamily="34" charset="0"/>
              </a:rPr>
              <a:t> </a:t>
            </a:r>
            <a:r>
              <a:rPr lang="it-IT" dirty="0" err="1">
                <a:latin typeface="Trebuchet MS" panose="020B0703020202090204" pitchFamily="34" charset="0"/>
              </a:rPr>
              <a:t>egyes</a:t>
            </a:r>
            <a:r>
              <a:rPr lang="it-IT" dirty="0">
                <a:latin typeface="Trebuchet MS" panose="020B0703020202090204" pitchFamily="34" charset="0"/>
              </a:rPr>
              <a:t> </a:t>
            </a:r>
            <a:r>
              <a:rPr lang="it-IT" dirty="0" err="1">
                <a:latin typeface="Trebuchet MS" panose="020B0703020202090204" pitchFamily="34" charset="0"/>
              </a:rPr>
              <a:t>terület</a:t>
            </a:r>
            <a:r>
              <a:rPr lang="it-IT" dirty="0">
                <a:latin typeface="Trebuchet MS" panose="020B0703020202090204" pitchFamily="34" charset="0"/>
              </a:rPr>
              <a:t> </a:t>
            </a:r>
            <a:r>
              <a:rPr lang="it-IT" dirty="0" err="1">
                <a:latin typeface="Trebuchet MS" panose="020B0703020202090204" pitchFamily="34" charset="0"/>
              </a:rPr>
              <a:t>sajátos</a:t>
            </a:r>
            <a:r>
              <a:rPr lang="it-IT" dirty="0">
                <a:latin typeface="Trebuchet MS" panose="020B0703020202090204" pitchFamily="34" charset="0"/>
              </a:rPr>
              <a:t> </a:t>
            </a:r>
            <a:r>
              <a:rPr lang="it-IT" dirty="0" err="1">
                <a:latin typeface="Trebuchet MS" panose="020B0703020202090204" pitchFamily="34" charset="0"/>
              </a:rPr>
              <a:t>dinamikával</a:t>
            </a:r>
            <a:r>
              <a:rPr lang="it-IT" dirty="0">
                <a:latin typeface="Trebuchet MS" panose="020B0703020202090204" pitchFamily="34" charset="0"/>
              </a:rPr>
              <a:t> </a:t>
            </a:r>
            <a:r>
              <a:rPr lang="it-IT" dirty="0" err="1">
                <a:latin typeface="Trebuchet MS" panose="020B0703020202090204" pitchFamily="34" charset="0"/>
              </a:rPr>
              <a:t>és</a:t>
            </a:r>
            <a:r>
              <a:rPr lang="it-IT" dirty="0">
                <a:latin typeface="Trebuchet MS" panose="020B0703020202090204" pitchFamily="34" charset="0"/>
              </a:rPr>
              <a:t> </a:t>
            </a:r>
            <a:r>
              <a:rPr lang="it-IT" dirty="0" err="1">
                <a:latin typeface="Trebuchet MS" panose="020B0703020202090204" pitchFamily="34" charset="0"/>
              </a:rPr>
              <a:t>eltérő</a:t>
            </a:r>
            <a:r>
              <a:rPr lang="it-IT" dirty="0">
                <a:latin typeface="Trebuchet MS" panose="020B0703020202090204" pitchFamily="34" charset="0"/>
              </a:rPr>
              <a:t> </a:t>
            </a:r>
            <a:r>
              <a:rPr lang="it-IT" dirty="0" err="1">
                <a:latin typeface="Trebuchet MS" panose="020B0703020202090204" pitchFamily="34" charset="0"/>
              </a:rPr>
              <a:t>gazdasági</a:t>
            </a:r>
            <a:r>
              <a:rPr lang="it-IT" dirty="0">
                <a:latin typeface="Trebuchet MS" panose="020B0703020202090204" pitchFamily="34" charset="0"/>
              </a:rPr>
              <a:t>,- </a:t>
            </a:r>
            <a:r>
              <a:rPr lang="it-IT" dirty="0" err="1">
                <a:latin typeface="Trebuchet MS" panose="020B0703020202090204" pitchFamily="34" charset="0"/>
              </a:rPr>
              <a:t>kulturális</a:t>
            </a:r>
            <a:r>
              <a:rPr lang="it-IT" dirty="0">
                <a:latin typeface="Trebuchet MS" panose="020B0703020202090204" pitchFamily="34" charset="0"/>
              </a:rPr>
              <a:t> </a:t>
            </a:r>
            <a:r>
              <a:rPr lang="it-IT" dirty="0" err="1">
                <a:latin typeface="Trebuchet MS" panose="020B0703020202090204" pitchFamily="34" charset="0"/>
              </a:rPr>
              <a:t>jellemzőkkel</a:t>
            </a:r>
            <a:r>
              <a:rPr lang="it-IT" dirty="0">
                <a:latin typeface="Trebuchet MS" panose="020B0703020202090204" pitchFamily="34" charset="0"/>
              </a:rPr>
              <a:t> </a:t>
            </a:r>
            <a:r>
              <a:rPr lang="it-IT" dirty="0" err="1">
                <a:latin typeface="Trebuchet MS" panose="020B0703020202090204" pitchFamily="34" charset="0"/>
              </a:rPr>
              <a:t>rendelkezik</a:t>
            </a:r>
            <a:r>
              <a:rPr lang="it-IT" dirty="0">
                <a:latin typeface="Trebuchet MS" panose="020B0703020202090204" pitchFamily="34" charset="0"/>
              </a:rPr>
              <a:t>. </a:t>
            </a:r>
            <a:r>
              <a:rPr lang="it-IT" dirty="0" err="1">
                <a:latin typeface="Trebuchet MS" panose="020B0703020202090204" pitchFamily="34" charset="0"/>
              </a:rPr>
              <a:t>Ezért</a:t>
            </a:r>
            <a:r>
              <a:rPr lang="it-IT" dirty="0">
                <a:latin typeface="Trebuchet MS" panose="020B0703020202090204" pitchFamily="34" charset="0"/>
              </a:rPr>
              <a:t> </a:t>
            </a:r>
            <a:r>
              <a:rPr lang="it-IT" dirty="0" err="1">
                <a:latin typeface="Trebuchet MS" panose="020B0703020202090204" pitchFamily="34" charset="0"/>
              </a:rPr>
              <a:t>alapvető</a:t>
            </a:r>
            <a:r>
              <a:rPr lang="it-IT" dirty="0">
                <a:latin typeface="Trebuchet MS" panose="020B0703020202090204" pitchFamily="34" charset="0"/>
              </a:rPr>
              <a:t> </a:t>
            </a:r>
            <a:r>
              <a:rPr lang="it-IT" dirty="0" err="1">
                <a:latin typeface="Trebuchet MS" panose="020B0703020202090204" pitchFamily="34" charset="0"/>
              </a:rPr>
              <a:t>fontosságú</a:t>
            </a:r>
            <a:r>
              <a:rPr lang="it-IT" dirty="0">
                <a:latin typeface="Trebuchet MS" panose="020B0703020202090204" pitchFamily="34" charset="0"/>
              </a:rPr>
              <a:t> </a:t>
            </a:r>
            <a:r>
              <a:rPr lang="it-IT" dirty="0" err="1">
                <a:latin typeface="Trebuchet MS" panose="020B0703020202090204" pitchFamily="34" charset="0"/>
              </a:rPr>
              <a:t>annak</a:t>
            </a:r>
            <a:r>
              <a:rPr lang="it-IT" dirty="0">
                <a:latin typeface="Trebuchet MS" panose="020B0703020202090204" pitchFamily="34" charset="0"/>
              </a:rPr>
              <a:t> </a:t>
            </a:r>
            <a:r>
              <a:rPr lang="it-IT" dirty="0" err="1">
                <a:latin typeface="Trebuchet MS" panose="020B0703020202090204" pitchFamily="34" charset="0"/>
              </a:rPr>
              <a:t>megértése</a:t>
            </a:r>
            <a:r>
              <a:rPr lang="it-IT" dirty="0">
                <a:latin typeface="Trebuchet MS" panose="020B0703020202090204" pitchFamily="34" charset="0"/>
              </a:rPr>
              <a:t>, </a:t>
            </a:r>
            <a:r>
              <a:rPr lang="it-IT" dirty="0" err="1">
                <a:latin typeface="Trebuchet MS" panose="020B0703020202090204" pitchFamily="34" charset="0"/>
              </a:rPr>
              <a:t>hogy</a:t>
            </a:r>
            <a:r>
              <a:rPr lang="it-IT" dirty="0">
                <a:latin typeface="Trebuchet MS" panose="020B0703020202090204" pitchFamily="34" charset="0"/>
              </a:rPr>
              <a:t> a </a:t>
            </a:r>
            <a:r>
              <a:rPr lang="it-IT" dirty="0" err="1">
                <a:latin typeface="Trebuchet MS" panose="020B0703020202090204" pitchFamily="34" charset="0"/>
              </a:rPr>
              <a:t>szóban</a:t>
            </a:r>
            <a:r>
              <a:rPr lang="it-IT" dirty="0">
                <a:latin typeface="Trebuchet MS" panose="020B0703020202090204" pitchFamily="34" charset="0"/>
              </a:rPr>
              <a:t> </a:t>
            </a:r>
            <a:r>
              <a:rPr lang="it-IT" dirty="0" err="1">
                <a:latin typeface="Trebuchet MS" panose="020B0703020202090204" pitchFamily="34" charset="0"/>
              </a:rPr>
              <a:t>forgó</a:t>
            </a:r>
            <a:r>
              <a:rPr lang="it-IT" dirty="0">
                <a:latin typeface="Trebuchet MS" panose="020B0703020202090204" pitchFamily="34" charset="0"/>
              </a:rPr>
              <a:t> </a:t>
            </a:r>
            <a:r>
              <a:rPr lang="it-IT" dirty="0" err="1">
                <a:latin typeface="Trebuchet MS" panose="020B0703020202090204" pitchFamily="34" charset="0"/>
              </a:rPr>
              <a:t>terület</a:t>
            </a:r>
            <a:r>
              <a:rPr lang="it-IT" dirty="0">
                <a:latin typeface="Trebuchet MS" panose="020B0703020202090204" pitchFamily="34" charset="0"/>
              </a:rPr>
              <a:t> </a:t>
            </a:r>
            <a:r>
              <a:rPr lang="it-IT" dirty="0" err="1">
                <a:latin typeface="Trebuchet MS" panose="020B0703020202090204" pitchFamily="34" charset="0"/>
              </a:rPr>
              <a:t>befogadhat</a:t>
            </a:r>
            <a:r>
              <a:rPr lang="it-IT" dirty="0">
                <a:latin typeface="Trebuchet MS" panose="020B0703020202090204" pitchFamily="34" charset="0"/>
              </a:rPr>
              <a:t>-e </a:t>
            </a:r>
            <a:r>
              <a:rPr lang="it-IT" dirty="0" err="1">
                <a:latin typeface="Trebuchet MS" panose="020B0703020202090204" pitchFamily="34" charset="0"/>
              </a:rPr>
              <a:t>egy</a:t>
            </a:r>
            <a:r>
              <a:rPr lang="it-IT" dirty="0">
                <a:latin typeface="Trebuchet MS" panose="020B0703020202090204" pitchFamily="34" charset="0"/>
              </a:rPr>
              <a:t> </a:t>
            </a:r>
            <a:r>
              <a:rPr lang="it-IT" dirty="0" err="1">
                <a:latin typeface="Trebuchet MS" panose="020B0703020202090204" pitchFamily="34" charset="0"/>
              </a:rPr>
              <a:t>Ízközpontot</a:t>
            </a:r>
            <a:r>
              <a:rPr lang="it-IT" dirty="0">
                <a:latin typeface="Trebuchet MS" panose="020B0703020202090204" pitchFamily="34" charset="0"/>
              </a:rPr>
              <a:t>, </a:t>
            </a:r>
            <a:r>
              <a:rPr lang="it-IT" dirty="0" err="1">
                <a:latin typeface="Trebuchet MS" panose="020B0703020202090204" pitchFamily="34" charset="0"/>
              </a:rPr>
              <a:t>és</a:t>
            </a:r>
            <a:r>
              <a:rPr lang="it-IT" dirty="0">
                <a:latin typeface="Trebuchet MS" panose="020B0703020202090204" pitchFamily="34" charset="0"/>
              </a:rPr>
              <a:t> </a:t>
            </a:r>
            <a:r>
              <a:rPr lang="it-IT" dirty="0" err="1">
                <a:latin typeface="Trebuchet MS" panose="020B0703020202090204" pitchFamily="34" charset="0"/>
              </a:rPr>
              <a:t>milyen</a:t>
            </a:r>
            <a:r>
              <a:rPr lang="it-IT" dirty="0">
                <a:latin typeface="Trebuchet MS" panose="020B0703020202090204" pitchFamily="34" charset="0"/>
              </a:rPr>
              <a:t> </a:t>
            </a:r>
            <a:r>
              <a:rPr lang="it-IT" dirty="0" err="1">
                <a:latin typeface="Trebuchet MS" panose="020B0703020202090204" pitchFamily="34" charset="0"/>
              </a:rPr>
              <a:t>potenciállal</a:t>
            </a:r>
            <a:r>
              <a:rPr lang="it-IT" dirty="0">
                <a:latin typeface="Trebuchet MS" panose="020B0703020202090204" pitchFamily="34" charset="0"/>
              </a:rPr>
              <a:t> </a:t>
            </a:r>
            <a:r>
              <a:rPr lang="it-IT" dirty="0" err="1">
                <a:latin typeface="Trebuchet MS" panose="020B0703020202090204" pitchFamily="34" charset="0"/>
              </a:rPr>
              <a:t>rendelkezik</a:t>
            </a:r>
            <a:r>
              <a:rPr lang="it-IT" dirty="0">
                <a:latin typeface="Trebuchet MS" panose="020B0703020202090204" pitchFamily="34" charset="0"/>
              </a:rPr>
              <a:t>. </a:t>
            </a:r>
            <a:r>
              <a:rPr lang="it-IT" dirty="0" err="1">
                <a:latin typeface="Trebuchet MS" panose="020B0703020202090204" pitchFamily="34" charset="0"/>
              </a:rPr>
              <a:t>Ebben</a:t>
            </a:r>
            <a:r>
              <a:rPr lang="it-IT" dirty="0">
                <a:latin typeface="Trebuchet MS" panose="020B0703020202090204" pitchFamily="34" charset="0"/>
              </a:rPr>
              <a:t> </a:t>
            </a:r>
            <a:r>
              <a:rPr lang="it-IT" dirty="0" err="1">
                <a:latin typeface="Trebuchet MS" panose="020B0703020202090204" pitchFamily="34" charset="0"/>
              </a:rPr>
              <a:t>az</a:t>
            </a:r>
            <a:r>
              <a:rPr lang="it-IT" dirty="0">
                <a:latin typeface="Trebuchet MS" panose="020B0703020202090204" pitchFamily="34" charset="0"/>
              </a:rPr>
              <a:t> </a:t>
            </a:r>
            <a:r>
              <a:rPr lang="it-IT" dirty="0" err="1">
                <a:latin typeface="Trebuchet MS" panose="020B0703020202090204" pitchFamily="34" charset="0"/>
              </a:rPr>
              <a:t>első</a:t>
            </a:r>
            <a:r>
              <a:rPr lang="it-IT" dirty="0">
                <a:latin typeface="Trebuchet MS" panose="020B0703020202090204" pitchFamily="34" charset="0"/>
              </a:rPr>
              <a:t> </a:t>
            </a:r>
            <a:r>
              <a:rPr lang="it-IT" dirty="0" err="1">
                <a:latin typeface="Trebuchet MS" panose="020B0703020202090204" pitchFamily="34" charset="0"/>
              </a:rPr>
              <a:t>modulban</a:t>
            </a:r>
            <a:r>
              <a:rPr lang="it-IT" dirty="0">
                <a:latin typeface="Trebuchet MS" panose="020B0703020202090204" pitchFamily="34" charset="0"/>
              </a:rPr>
              <a:t> </a:t>
            </a:r>
            <a:r>
              <a:rPr lang="it-IT" dirty="0" err="1">
                <a:latin typeface="Trebuchet MS" panose="020B0703020202090204" pitchFamily="34" charset="0"/>
              </a:rPr>
              <a:t>különféle</a:t>
            </a:r>
            <a:r>
              <a:rPr lang="it-IT" dirty="0">
                <a:latin typeface="Trebuchet MS" panose="020B0703020202090204" pitchFamily="34" charset="0"/>
              </a:rPr>
              <a:t> </a:t>
            </a:r>
            <a:r>
              <a:rPr lang="it-IT" dirty="0" err="1">
                <a:latin typeface="Trebuchet MS" panose="020B0703020202090204" pitchFamily="34" charset="0"/>
              </a:rPr>
              <a:t>eszközöket</a:t>
            </a:r>
            <a:r>
              <a:rPr lang="it-IT" dirty="0">
                <a:latin typeface="Trebuchet MS" panose="020B0703020202090204" pitchFamily="34" charset="0"/>
              </a:rPr>
              <a:t> </a:t>
            </a:r>
            <a:r>
              <a:rPr lang="it-IT" dirty="0" err="1">
                <a:latin typeface="Trebuchet MS" panose="020B0703020202090204" pitchFamily="34" charset="0"/>
              </a:rPr>
              <a:t>mutatunk</a:t>
            </a:r>
            <a:r>
              <a:rPr lang="it-IT" dirty="0">
                <a:latin typeface="Trebuchet MS" panose="020B0703020202090204" pitchFamily="34" charset="0"/>
              </a:rPr>
              <a:t> be, </a:t>
            </a:r>
            <a:r>
              <a:rPr lang="it-IT" dirty="0" err="1">
                <a:latin typeface="Trebuchet MS" panose="020B0703020202090204" pitchFamily="34" charset="0"/>
              </a:rPr>
              <a:t>amelyek</a:t>
            </a:r>
            <a:r>
              <a:rPr lang="it-IT" dirty="0">
                <a:latin typeface="Trebuchet MS" panose="020B0703020202090204" pitchFamily="34" charset="0"/>
              </a:rPr>
              <a:t> </a:t>
            </a:r>
            <a:r>
              <a:rPr lang="it-IT" dirty="0" err="1">
                <a:latin typeface="Trebuchet MS" panose="020B0703020202090204" pitchFamily="34" charset="0"/>
              </a:rPr>
              <a:t>segítenek</a:t>
            </a:r>
            <a:r>
              <a:rPr lang="it-IT" dirty="0">
                <a:latin typeface="Trebuchet MS" panose="020B0703020202090204" pitchFamily="34" charset="0"/>
              </a:rPr>
              <a:t> </a:t>
            </a:r>
            <a:r>
              <a:rPr lang="it-IT" dirty="0" err="1">
                <a:latin typeface="Trebuchet MS" panose="020B0703020202090204" pitchFamily="34" charset="0"/>
              </a:rPr>
              <a:t>megérteni</a:t>
            </a:r>
            <a:r>
              <a:rPr lang="it-IT" dirty="0">
                <a:latin typeface="Trebuchet MS" panose="020B0703020202090204" pitchFamily="34" charset="0"/>
              </a:rPr>
              <a:t>, </a:t>
            </a:r>
            <a:r>
              <a:rPr lang="it-IT" dirty="0" err="1">
                <a:latin typeface="Trebuchet MS" panose="020B0703020202090204" pitchFamily="34" charset="0"/>
              </a:rPr>
              <a:t>hogy</a:t>
            </a:r>
            <a:r>
              <a:rPr lang="it-IT" dirty="0">
                <a:latin typeface="Trebuchet MS" panose="020B0703020202090204" pitchFamily="34" charset="0"/>
              </a:rPr>
              <a:t> a </a:t>
            </a:r>
            <a:r>
              <a:rPr lang="it-IT" dirty="0" err="1">
                <a:latin typeface="Trebuchet MS" panose="020B0703020202090204" pitchFamily="34" charset="0"/>
              </a:rPr>
              <a:t>terület</a:t>
            </a:r>
            <a:r>
              <a:rPr lang="it-IT" dirty="0">
                <a:latin typeface="Trebuchet MS" panose="020B0703020202090204" pitchFamily="34" charset="0"/>
              </a:rPr>
              <a:t> </a:t>
            </a:r>
            <a:r>
              <a:rPr lang="it-IT" dirty="0" err="1">
                <a:latin typeface="Trebuchet MS" panose="020B0703020202090204" pitchFamily="34" charset="0"/>
              </a:rPr>
              <a:t>alkalmas</a:t>
            </a:r>
            <a:r>
              <a:rPr lang="it-IT" dirty="0">
                <a:latin typeface="Trebuchet MS" panose="020B0703020202090204" pitchFamily="34" charset="0"/>
              </a:rPr>
              <a:t>-e COT </a:t>
            </a:r>
            <a:r>
              <a:rPr lang="it-IT" dirty="0" err="1">
                <a:latin typeface="Trebuchet MS" panose="020B0703020202090204" pitchFamily="34" charset="0"/>
              </a:rPr>
              <a:t>elhelyezésére</a:t>
            </a:r>
            <a:r>
              <a:rPr lang="it-IT" dirty="0">
                <a:latin typeface="Trebuchet MS" panose="020B0703020202090204" pitchFamily="34" charset="0"/>
              </a:rPr>
              <a:t>, </a:t>
            </a:r>
            <a:r>
              <a:rPr lang="it-IT" dirty="0" err="1">
                <a:latin typeface="Trebuchet MS" panose="020B0703020202090204" pitchFamily="34" charset="0"/>
              </a:rPr>
              <a:t>és</a:t>
            </a:r>
            <a:r>
              <a:rPr lang="it-IT" dirty="0">
                <a:latin typeface="Trebuchet MS" panose="020B0703020202090204" pitchFamily="34" charset="0"/>
              </a:rPr>
              <a:t> </a:t>
            </a:r>
            <a:r>
              <a:rPr lang="it-IT" dirty="0" err="1">
                <a:latin typeface="Trebuchet MS" panose="020B0703020202090204" pitchFamily="34" charset="0"/>
              </a:rPr>
              <a:t>annak</a:t>
            </a:r>
            <a:r>
              <a:rPr lang="it-IT" dirty="0">
                <a:latin typeface="Trebuchet MS" panose="020B0703020202090204" pitchFamily="34" charset="0"/>
              </a:rPr>
              <a:t> </a:t>
            </a:r>
            <a:r>
              <a:rPr lang="it-IT" dirty="0" err="1">
                <a:latin typeface="Trebuchet MS" panose="020B0703020202090204" pitchFamily="34" charset="0"/>
              </a:rPr>
              <a:t>lehetőségeit</a:t>
            </a:r>
            <a:r>
              <a:rPr lang="it-IT" dirty="0">
                <a:latin typeface="Trebuchet MS" panose="020B0703020202090204" pitchFamily="34" charset="0"/>
              </a:rPr>
              <a:t>.</a:t>
            </a:r>
          </a:p>
        </p:txBody>
      </p:sp>
    </p:spTree>
    <p:extLst>
      <p:ext uri="{BB962C8B-B14F-4D97-AF65-F5344CB8AC3E}">
        <p14:creationId xmlns:p14="http://schemas.microsoft.com/office/powerpoint/2010/main" val="73753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2132856"/>
            <a:ext cx="9036496" cy="4176464"/>
          </a:xfrm>
        </p:spPr>
        <p:txBody>
          <a:bodyPr numCol="1">
            <a:noAutofit/>
          </a:bodyPr>
          <a:lstStyle/>
          <a:p>
            <a:pPr marL="50800" lvl="0" indent="0" algn="just" rtl="0">
              <a:spcBef>
                <a:spcPts val="0"/>
              </a:spcBef>
              <a:spcAft>
                <a:spcPts val="0"/>
              </a:spcAft>
              <a:buClr>
                <a:schemeClr val="dk1"/>
              </a:buClr>
              <a:buSzPts val="1200"/>
              <a:buNone/>
            </a:pPr>
            <a:r>
              <a:rPr lang="hu-HU" sz="1600" b="1" dirty="0">
                <a:latin typeface="Calibri"/>
              </a:rPr>
              <a:t>Az Ízközpont formái</a:t>
            </a:r>
          </a:p>
          <a:p>
            <a:pPr marL="342900" lvl="0" indent="-292100" algn="just" rtl="0">
              <a:spcBef>
                <a:spcPts val="0"/>
              </a:spcBef>
              <a:spcAft>
                <a:spcPts val="0"/>
              </a:spcAft>
              <a:buClr>
                <a:schemeClr val="dk1"/>
              </a:buClr>
              <a:buSzPts val="1200"/>
              <a:buFont typeface="Noto Sans Symbols"/>
              <a:buChar char="▪"/>
            </a:pPr>
            <a:endParaRPr lang="hu-HU" sz="1600" b="1" dirty="0">
              <a:latin typeface="Calibri"/>
            </a:endParaRPr>
          </a:p>
          <a:p>
            <a:pPr marL="50800" lvl="0" indent="0" algn="just" rtl="0">
              <a:spcBef>
                <a:spcPts val="0"/>
              </a:spcBef>
              <a:spcAft>
                <a:spcPts val="0"/>
              </a:spcAft>
              <a:buClr>
                <a:schemeClr val="dk1"/>
              </a:buClr>
              <a:buSzPts val="1200"/>
              <a:buNone/>
            </a:pPr>
            <a:r>
              <a:rPr lang="hu-HU" sz="1600" dirty="0">
                <a:latin typeface="Calibri"/>
              </a:rPr>
              <a:t>Az Ízközpont több tényezőre is fókuszálhat, nyilvánvalóan a terület gazdasági-társadalmi elhivatottságához és az általa kifejezett kereslethez köthetően.</a:t>
            </a:r>
          </a:p>
          <a:p>
            <a:pPr marL="342900" lvl="0" indent="-292100" algn="just" rtl="0">
              <a:spcBef>
                <a:spcPts val="0"/>
              </a:spcBef>
              <a:spcAft>
                <a:spcPts val="0"/>
              </a:spcAft>
              <a:buClr>
                <a:schemeClr val="dk1"/>
              </a:buClr>
              <a:buSzPts val="1200"/>
              <a:buFont typeface="Noto Sans Symbols"/>
              <a:buChar char="▪"/>
            </a:pPr>
            <a:endParaRPr lang="hu-HU" sz="1600" dirty="0">
              <a:latin typeface="Calibri"/>
            </a:endParaRPr>
          </a:p>
          <a:p>
            <a:pPr marL="50800" lvl="0" indent="0" algn="just" rtl="0">
              <a:spcBef>
                <a:spcPts val="0"/>
              </a:spcBef>
              <a:spcAft>
                <a:spcPts val="0"/>
              </a:spcAft>
              <a:buClr>
                <a:schemeClr val="dk1"/>
              </a:buClr>
              <a:buSzPts val="1200"/>
              <a:buNone/>
            </a:pPr>
            <a:r>
              <a:rPr lang="hu-HU" sz="1600" dirty="0">
                <a:latin typeface="Calibri"/>
              </a:rPr>
              <a:t>Az Ízközpont által felvehető típusok a következők</a:t>
            </a:r>
          </a:p>
          <a:p>
            <a:pPr marL="342900" lvl="0" indent="-292100" algn="just" rtl="0">
              <a:spcBef>
                <a:spcPts val="0"/>
              </a:spcBef>
              <a:spcAft>
                <a:spcPts val="0"/>
              </a:spcAft>
              <a:buClr>
                <a:schemeClr val="dk1"/>
              </a:buClr>
              <a:buSzPts val="1200"/>
              <a:buFont typeface="Noto Sans Symbols"/>
              <a:buChar char="▪"/>
            </a:pPr>
            <a:endParaRPr lang="hu-HU" sz="1600" dirty="0">
              <a:latin typeface="Calibri"/>
            </a:endParaRPr>
          </a:p>
          <a:p>
            <a:pPr marL="342900" lvl="0" indent="-292100" algn="just" rtl="0">
              <a:spcBef>
                <a:spcPts val="0"/>
              </a:spcBef>
              <a:spcAft>
                <a:spcPts val="0"/>
              </a:spcAft>
              <a:buClr>
                <a:schemeClr val="dk1"/>
              </a:buClr>
              <a:buSzPts val="1200"/>
              <a:buFont typeface="Noto Sans Symbols"/>
              <a:buChar char="▪"/>
            </a:pPr>
            <a:r>
              <a:rPr lang="hu-HU" sz="1600" dirty="0">
                <a:latin typeface="Calibri"/>
              </a:rPr>
              <a:t>étel- és borpromóció</a:t>
            </a:r>
          </a:p>
          <a:p>
            <a:pPr marL="342900" lvl="0" indent="-292100" algn="just" rtl="0">
              <a:spcBef>
                <a:spcPts val="0"/>
              </a:spcBef>
              <a:spcAft>
                <a:spcPts val="0"/>
              </a:spcAft>
              <a:buClr>
                <a:schemeClr val="dk1"/>
              </a:buClr>
              <a:buSzPts val="1200"/>
              <a:buFont typeface="Noto Sans Symbols"/>
              <a:buChar char="▪"/>
            </a:pPr>
            <a:r>
              <a:rPr lang="hu-HU" sz="1600" dirty="0">
                <a:latin typeface="Calibri"/>
              </a:rPr>
              <a:t>az agrár-élelmiszeripari vállalatok támogatása a gazdasági cserekapcsolatok növelése érdekében</a:t>
            </a:r>
          </a:p>
          <a:p>
            <a:pPr marL="342900" lvl="0" indent="-292100" algn="just" rtl="0">
              <a:spcBef>
                <a:spcPts val="0"/>
              </a:spcBef>
              <a:spcAft>
                <a:spcPts val="0"/>
              </a:spcAft>
              <a:buClr>
                <a:schemeClr val="dk1"/>
              </a:buClr>
              <a:buSzPts val="1200"/>
              <a:buFont typeface="Noto Sans Symbols"/>
              <a:buChar char="▪"/>
            </a:pPr>
            <a:r>
              <a:rPr lang="hu-HU" sz="1600" dirty="0">
                <a:latin typeface="Calibri"/>
              </a:rPr>
              <a:t>egészséges táplálkozásra nevelés (műhelymunkák iskolákkal)</a:t>
            </a:r>
          </a:p>
          <a:p>
            <a:pPr marL="342900" lvl="0" indent="-292100" algn="just" rtl="0">
              <a:spcBef>
                <a:spcPts val="0"/>
              </a:spcBef>
              <a:spcAft>
                <a:spcPts val="0"/>
              </a:spcAft>
              <a:buClr>
                <a:schemeClr val="dk1"/>
              </a:buClr>
              <a:buSzPts val="1200"/>
              <a:buFont typeface="Noto Sans Symbols"/>
              <a:buChar char="▪"/>
            </a:pPr>
            <a:r>
              <a:rPr lang="hu-HU" sz="1600" dirty="0">
                <a:latin typeface="Calibri"/>
              </a:rPr>
              <a:t>turizmus népszerűsítése</a:t>
            </a:r>
          </a:p>
          <a:p>
            <a:pPr marL="342900" lvl="0" indent="-292100" algn="just" rtl="0">
              <a:spcBef>
                <a:spcPts val="0"/>
              </a:spcBef>
              <a:spcAft>
                <a:spcPts val="0"/>
              </a:spcAft>
              <a:buClr>
                <a:schemeClr val="dk1"/>
              </a:buClr>
              <a:buSzPts val="1200"/>
              <a:buFont typeface="Noto Sans Symbols"/>
              <a:buChar char="▪"/>
            </a:pPr>
            <a:r>
              <a:rPr lang="hu-HU" sz="1600" dirty="0">
                <a:latin typeface="Calibri"/>
              </a:rPr>
              <a:t>területi és kulturális népszerűsítés (múzeum)</a:t>
            </a:r>
            <a:endParaRPr lang="sk-SK" sz="1600" dirty="0"/>
          </a:p>
        </p:txBody>
      </p:sp>
    </p:spTree>
    <p:extLst>
      <p:ext uri="{BB962C8B-B14F-4D97-AF65-F5344CB8AC3E}">
        <p14:creationId xmlns:p14="http://schemas.microsoft.com/office/powerpoint/2010/main" val="24592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23528" y="980728"/>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1860485"/>
            <a:ext cx="9036496" cy="4609256"/>
          </a:xfrm>
        </p:spPr>
        <p:txBody>
          <a:bodyPr numCol="2">
            <a:noAutofit/>
          </a:bodyPr>
          <a:lstStyle/>
          <a:p>
            <a:pPr marL="0" indent="0" algn="ctr">
              <a:buNone/>
            </a:pPr>
            <a:r>
              <a:rPr lang="it-IT" sz="1800" b="1" dirty="0" err="1">
                <a:latin typeface="Trebuchet MS" panose="020B0703020202090204" pitchFamily="34" charset="0"/>
              </a:rPr>
              <a:t>Kontextuselemzés</a:t>
            </a:r>
            <a:r>
              <a:rPr lang="it-IT" sz="1800" b="1" dirty="0">
                <a:latin typeface="Trebuchet MS" panose="020B0703020202090204" pitchFamily="34" charset="0"/>
              </a:rPr>
              <a:t> – </a:t>
            </a:r>
            <a:r>
              <a:rPr lang="it-IT" sz="1800" b="1" dirty="0" err="1">
                <a:latin typeface="Trebuchet MS" panose="020B0703020202090204" pitchFamily="34" charset="0"/>
              </a:rPr>
              <a:t>Társadalmi-gazdasági</a:t>
            </a:r>
            <a:r>
              <a:rPr lang="it-IT" sz="1800" b="1" dirty="0">
                <a:latin typeface="Trebuchet MS" panose="020B0703020202090204" pitchFamily="34" charset="0"/>
              </a:rPr>
              <a:t> </a:t>
            </a:r>
            <a:r>
              <a:rPr lang="it-IT" sz="1800" b="1" dirty="0" err="1">
                <a:latin typeface="Trebuchet MS" panose="020B0703020202090204" pitchFamily="34" charset="0"/>
              </a:rPr>
              <a:t>elemzés</a:t>
            </a:r>
            <a:endParaRPr lang="it-IT" sz="1800" b="1" dirty="0">
              <a:latin typeface="Trebuchet MS" panose="020B0703020202090204" pitchFamily="34" charset="0"/>
            </a:endParaRPr>
          </a:p>
          <a:p>
            <a:pPr marL="0" indent="0" algn="ctr">
              <a:buNone/>
            </a:pPr>
            <a:endParaRPr lang="it-IT" sz="1200" dirty="0">
              <a:latin typeface="Trebuchet MS" panose="020B0703020202090204" pitchFamily="34" charset="0"/>
            </a:endParaRPr>
          </a:p>
          <a:p>
            <a:pPr marL="0" indent="0" algn="just">
              <a:buSzPts val="2200"/>
              <a:buNone/>
            </a:pPr>
            <a:r>
              <a:rPr lang="it-IT" sz="1600" b="1" dirty="0">
                <a:latin typeface="Trebuchet MS" panose="020B0703020202090204" pitchFamily="34" charset="0"/>
              </a:rPr>
              <a:t>A </a:t>
            </a:r>
            <a:r>
              <a:rPr lang="it-IT" sz="1600" b="1" dirty="0" err="1">
                <a:latin typeface="Trebuchet MS" panose="020B0703020202090204" pitchFamily="34" charset="0"/>
              </a:rPr>
              <a:t>terület</a:t>
            </a:r>
            <a:r>
              <a:rPr lang="it-IT" sz="1600" b="1" dirty="0">
                <a:latin typeface="Trebuchet MS" panose="020B0703020202090204" pitchFamily="34" charset="0"/>
              </a:rPr>
              <a:t> </a:t>
            </a:r>
            <a:r>
              <a:rPr lang="it-IT" sz="1600" b="1" dirty="0" err="1">
                <a:latin typeface="Trebuchet MS" panose="020B0703020202090204" pitchFamily="34" charset="0"/>
              </a:rPr>
              <a:t>kontextuselemzése</a:t>
            </a:r>
            <a:r>
              <a:rPr lang="it-IT" sz="1600" b="1" dirty="0">
                <a:latin typeface="Trebuchet MS" panose="020B0703020202090204" pitchFamily="34" charset="0"/>
              </a:rPr>
              <a:t>:</a:t>
            </a:r>
          </a:p>
          <a:p>
            <a:pPr marL="0" indent="0" algn="just">
              <a:buSzPts val="2200"/>
              <a:buNone/>
            </a:pPr>
            <a:endParaRPr lang="it-IT" sz="1600" dirty="0">
              <a:latin typeface="Trebuchet MS" panose="020B0703020202090204" pitchFamily="34" charset="0"/>
            </a:endParaRPr>
          </a:p>
          <a:p>
            <a:pPr marL="342900" lvl="0" indent="-279400" algn="just" rtl="0">
              <a:spcBef>
                <a:spcPts val="0"/>
              </a:spcBef>
              <a:spcAft>
                <a:spcPts val="0"/>
              </a:spcAft>
              <a:buClr>
                <a:schemeClr val="dk1"/>
              </a:buClr>
              <a:buSzPts val="1200"/>
              <a:buChar char="•"/>
            </a:pPr>
            <a:r>
              <a:rPr lang="it-IT" sz="1600" dirty="0">
                <a:latin typeface="Trebuchet MS" panose="020B0703020202090204" pitchFamily="34" charset="0"/>
              </a:rPr>
              <a:t>A </a:t>
            </a:r>
            <a:r>
              <a:rPr lang="it-IT" sz="1600" dirty="0" err="1">
                <a:latin typeface="Trebuchet MS" panose="020B0703020202090204" pitchFamily="34" charset="0"/>
              </a:rPr>
              <a:t>referenciaterület</a:t>
            </a:r>
            <a:r>
              <a:rPr lang="it-IT" sz="1600" dirty="0">
                <a:latin typeface="Trebuchet MS" panose="020B0703020202090204" pitchFamily="34" charset="0"/>
              </a:rPr>
              <a:t> </a:t>
            </a:r>
            <a:r>
              <a:rPr lang="it-IT" sz="1600" dirty="0" err="1">
                <a:latin typeface="Trebuchet MS" panose="020B0703020202090204" pitchFamily="34" charset="0"/>
              </a:rPr>
              <a:t>leírása</a:t>
            </a:r>
            <a:endParaRPr lang="it-IT" sz="1600" dirty="0">
              <a:latin typeface="Trebuchet MS" panose="020B0703020202090204" pitchFamily="34" charset="0"/>
            </a:endParaRPr>
          </a:p>
          <a:p>
            <a:pPr marL="342900" lvl="0" indent="-279400" algn="just" rtl="0">
              <a:spcBef>
                <a:spcPts val="0"/>
              </a:spcBef>
              <a:spcAft>
                <a:spcPts val="0"/>
              </a:spcAft>
              <a:buClr>
                <a:schemeClr val="dk1"/>
              </a:buClr>
              <a:buSzPts val="1200"/>
              <a:buChar char="•"/>
            </a:pPr>
            <a:r>
              <a:rPr lang="it-IT" sz="1600" dirty="0" err="1">
                <a:latin typeface="Trebuchet MS" panose="020B0703020202090204" pitchFamily="34" charset="0"/>
              </a:rPr>
              <a:t>Rövid</a:t>
            </a:r>
            <a:r>
              <a:rPr lang="it-IT" sz="1600" dirty="0">
                <a:latin typeface="Trebuchet MS" panose="020B0703020202090204" pitchFamily="34" charset="0"/>
              </a:rPr>
              <a:t> </a:t>
            </a:r>
            <a:r>
              <a:rPr lang="it-IT" sz="1600" dirty="0" err="1">
                <a:latin typeface="Trebuchet MS" panose="020B0703020202090204" pitchFamily="34" charset="0"/>
              </a:rPr>
              <a:t>történelmi</a:t>
            </a:r>
            <a:r>
              <a:rPr lang="it-IT" sz="1600" dirty="0">
                <a:latin typeface="Trebuchet MS" panose="020B0703020202090204" pitchFamily="34" charset="0"/>
              </a:rPr>
              <a:t> </a:t>
            </a:r>
            <a:r>
              <a:rPr lang="it-IT" sz="1600" dirty="0" err="1">
                <a:latin typeface="Trebuchet MS" panose="020B0703020202090204" pitchFamily="34" charset="0"/>
              </a:rPr>
              <a:t>jegyzetek</a:t>
            </a:r>
            <a:endParaRPr lang="it-IT" sz="1600" dirty="0">
              <a:latin typeface="Trebuchet MS" panose="020B0703020202090204" pitchFamily="34" charset="0"/>
            </a:endParaRPr>
          </a:p>
          <a:p>
            <a:pPr marL="342900" lvl="0" indent="-279400" algn="just" rtl="0">
              <a:spcBef>
                <a:spcPts val="0"/>
              </a:spcBef>
              <a:spcAft>
                <a:spcPts val="0"/>
              </a:spcAft>
              <a:buClr>
                <a:schemeClr val="dk1"/>
              </a:buClr>
              <a:buSzPts val="1200"/>
              <a:buChar char="•"/>
            </a:pPr>
            <a:r>
              <a:rPr lang="it-IT" sz="1600" dirty="0">
                <a:latin typeface="Trebuchet MS" panose="020B0703020202090204" pitchFamily="34" charset="0"/>
              </a:rPr>
              <a:t>A </a:t>
            </a:r>
            <a:r>
              <a:rPr lang="it-IT" sz="1600" dirty="0" err="1">
                <a:latin typeface="Trebuchet MS" panose="020B0703020202090204" pitchFamily="34" charset="0"/>
              </a:rPr>
              <a:t>terület</a:t>
            </a:r>
            <a:r>
              <a:rPr lang="it-IT" sz="1600" dirty="0">
                <a:latin typeface="Trebuchet MS" panose="020B0703020202090204" pitchFamily="34" charset="0"/>
              </a:rPr>
              <a:t> </a:t>
            </a:r>
            <a:r>
              <a:rPr lang="it-IT" sz="1600" dirty="0" err="1">
                <a:latin typeface="Trebuchet MS" panose="020B0703020202090204" pitchFamily="34" charset="0"/>
              </a:rPr>
              <a:t>leírása</a:t>
            </a:r>
            <a:r>
              <a:rPr lang="it-IT" sz="1600" dirty="0">
                <a:latin typeface="Trebuchet MS" panose="020B0703020202090204" pitchFamily="34" charset="0"/>
              </a:rPr>
              <a:t> </a:t>
            </a:r>
            <a:r>
              <a:rPr lang="it-IT" sz="1600" dirty="0" err="1">
                <a:latin typeface="Trebuchet MS" panose="020B0703020202090204" pitchFamily="34" charset="0"/>
              </a:rPr>
              <a:t>statisztikai</a:t>
            </a:r>
            <a:r>
              <a:rPr lang="it-IT" sz="1600" dirty="0">
                <a:latin typeface="Trebuchet MS" panose="020B0703020202090204" pitchFamily="34" charset="0"/>
              </a:rPr>
              <a:t> </a:t>
            </a:r>
            <a:r>
              <a:rPr lang="it-IT" sz="1600" dirty="0" err="1">
                <a:latin typeface="Trebuchet MS" panose="020B0703020202090204" pitchFamily="34" charset="0"/>
              </a:rPr>
              <a:t>adatok</a:t>
            </a:r>
            <a:r>
              <a:rPr lang="it-IT" sz="1600" dirty="0">
                <a:latin typeface="Trebuchet MS" panose="020B0703020202090204" pitchFamily="34" charset="0"/>
              </a:rPr>
              <a:t> </a:t>
            </a:r>
            <a:r>
              <a:rPr lang="it-IT" sz="1600" dirty="0" err="1">
                <a:latin typeface="Trebuchet MS" panose="020B0703020202090204" pitchFamily="34" charset="0"/>
              </a:rPr>
              <a:t>alapján</a:t>
            </a:r>
            <a:r>
              <a:rPr lang="it-IT" sz="1600" dirty="0">
                <a:latin typeface="Trebuchet MS" panose="020B0703020202090204" pitchFamily="34" charset="0"/>
              </a:rPr>
              <a:t> (</a:t>
            </a:r>
            <a:r>
              <a:rPr lang="it-IT" sz="1600" dirty="0" err="1">
                <a:latin typeface="Trebuchet MS" panose="020B0703020202090204" pitchFamily="34" charset="0"/>
              </a:rPr>
              <a:t>demográfiai</a:t>
            </a:r>
            <a:r>
              <a:rPr lang="it-IT" sz="1600" dirty="0">
                <a:latin typeface="Trebuchet MS" panose="020B0703020202090204" pitchFamily="34" charset="0"/>
              </a:rPr>
              <a:t> </a:t>
            </a:r>
            <a:r>
              <a:rPr lang="it-IT" sz="1600" dirty="0" err="1">
                <a:latin typeface="Trebuchet MS" panose="020B0703020202090204" pitchFamily="34" charset="0"/>
              </a:rPr>
              <a:t>elemzés</a:t>
            </a:r>
            <a:r>
              <a:rPr lang="it-IT" sz="1600" dirty="0">
                <a:latin typeface="Trebuchet MS" panose="020B0703020202090204" pitchFamily="34" charset="0"/>
              </a:rPr>
              <a:t>, </a:t>
            </a:r>
            <a:r>
              <a:rPr lang="it-IT" sz="1600" dirty="0" err="1">
                <a:latin typeface="Trebuchet MS" panose="020B0703020202090204" pitchFamily="34" charset="0"/>
              </a:rPr>
              <a:t>társadalmi-gazdasági</a:t>
            </a:r>
            <a:r>
              <a:rPr lang="it-IT" sz="1600" dirty="0">
                <a:latin typeface="Trebuchet MS" panose="020B0703020202090204" pitchFamily="34" charset="0"/>
              </a:rPr>
              <a:t> </a:t>
            </a:r>
            <a:r>
              <a:rPr lang="it-IT" sz="1600" dirty="0" err="1">
                <a:latin typeface="Trebuchet MS" panose="020B0703020202090204" pitchFamily="34" charset="0"/>
              </a:rPr>
              <a:t>elemzés</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szociokulturális</a:t>
            </a:r>
            <a:r>
              <a:rPr lang="it-IT" sz="1600" dirty="0">
                <a:latin typeface="Trebuchet MS" panose="020B0703020202090204" pitchFamily="34" charset="0"/>
              </a:rPr>
              <a:t> </a:t>
            </a:r>
            <a:r>
              <a:rPr lang="it-IT" sz="1600" dirty="0" err="1">
                <a:latin typeface="Trebuchet MS" panose="020B0703020202090204" pitchFamily="34" charset="0"/>
              </a:rPr>
              <a:t>elemzés</a:t>
            </a:r>
            <a:r>
              <a:rPr lang="it-IT" sz="1600" dirty="0">
                <a:latin typeface="Trebuchet MS" panose="020B0703020202090204" pitchFamily="34" charset="0"/>
              </a:rPr>
              <a:t>)</a:t>
            </a:r>
          </a:p>
          <a:p>
            <a:pPr marL="342900" lvl="0" indent="-279400" algn="just" rtl="0">
              <a:spcBef>
                <a:spcPts val="0"/>
              </a:spcBef>
              <a:spcAft>
                <a:spcPts val="0"/>
              </a:spcAft>
              <a:buClr>
                <a:schemeClr val="dk1"/>
              </a:buClr>
              <a:buSzPts val="1200"/>
              <a:buChar char="•"/>
            </a:pPr>
            <a:r>
              <a:rPr lang="it-IT" sz="1600" dirty="0">
                <a:latin typeface="Trebuchet MS" panose="020B0703020202090204" pitchFamily="34" charset="0"/>
              </a:rPr>
              <a:t>A </a:t>
            </a:r>
            <a:r>
              <a:rPr lang="it-IT" sz="1600" dirty="0" err="1">
                <a:latin typeface="Trebuchet MS" panose="020B0703020202090204" pitchFamily="34" charset="0"/>
              </a:rPr>
              <a:t>területen</a:t>
            </a:r>
            <a:r>
              <a:rPr lang="it-IT" sz="1600" dirty="0">
                <a:latin typeface="Trebuchet MS" panose="020B0703020202090204" pitchFamily="34" charset="0"/>
              </a:rPr>
              <a:t> </a:t>
            </a:r>
            <a:r>
              <a:rPr lang="it-IT" sz="1600" dirty="0" err="1">
                <a:latin typeface="Trebuchet MS" panose="020B0703020202090204" pitchFamily="34" charset="0"/>
              </a:rPr>
              <a:t>jelenleg</a:t>
            </a:r>
            <a:r>
              <a:rPr lang="it-IT" sz="1600" dirty="0">
                <a:latin typeface="Trebuchet MS" panose="020B0703020202090204" pitchFamily="34" charset="0"/>
              </a:rPr>
              <a:t> </a:t>
            </a:r>
            <a:r>
              <a:rPr lang="it-IT" sz="1600" dirty="0" err="1">
                <a:latin typeface="Trebuchet MS" panose="020B0703020202090204" pitchFamily="34" charset="0"/>
              </a:rPr>
              <a:t>zajló</a:t>
            </a:r>
            <a:r>
              <a:rPr lang="it-IT" sz="1600" dirty="0">
                <a:latin typeface="Trebuchet MS" panose="020B0703020202090204" pitchFamily="34" charset="0"/>
              </a:rPr>
              <a:t> </a:t>
            </a:r>
            <a:r>
              <a:rPr lang="it-IT" sz="1600" dirty="0" err="1">
                <a:latin typeface="Trebuchet MS" panose="020B0703020202090204" pitchFamily="34" charset="0"/>
              </a:rPr>
              <a:t>kezdeményezések</a:t>
            </a:r>
            <a:r>
              <a:rPr lang="it-IT" sz="1600" dirty="0">
                <a:latin typeface="Trebuchet MS" panose="020B0703020202090204" pitchFamily="34" charset="0"/>
              </a:rPr>
              <a:t> </a:t>
            </a:r>
            <a:r>
              <a:rPr lang="it-IT" sz="1600" dirty="0" err="1">
                <a:latin typeface="Trebuchet MS" panose="020B0703020202090204" pitchFamily="34" charset="0"/>
              </a:rPr>
              <a:t>felismerése</a:t>
            </a:r>
            <a:r>
              <a:rPr lang="it-IT" sz="1600" dirty="0">
                <a:latin typeface="Trebuchet MS" panose="020B0703020202090204" pitchFamily="34" charset="0"/>
              </a:rPr>
              <a:t>, </a:t>
            </a:r>
            <a:r>
              <a:rPr lang="it-IT" sz="1600" dirty="0" err="1">
                <a:latin typeface="Trebuchet MS" panose="020B0703020202090204" pitchFamily="34" charset="0"/>
              </a:rPr>
              <a:t>amelyek</a:t>
            </a:r>
            <a:r>
              <a:rPr lang="it-IT" sz="1600" dirty="0">
                <a:latin typeface="Trebuchet MS" panose="020B0703020202090204" pitchFamily="34" charset="0"/>
              </a:rPr>
              <a:t> </a:t>
            </a:r>
            <a:r>
              <a:rPr lang="it-IT" sz="1600" dirty="0" err="1">
                <a:latin typeface="Trebuchet MS" panose="020B0703020202090204" pitchFamily="34" charset="0"/>
              </a:rPr>
              <a:t>összhangban</a:t>
            </a:r>
            <a:r>
              <a:rPr lang="it-IT" sz="1600" dirty="0">
                <a:latin typeface="Trebuchet MS" panose="020B0703020202090204" pitchFamily="34" charset="0"/>
              </a:rPr>
              <a:t> </a:t>
            </a:r>
            <a:r>
              <a:rPr lang="it-IT" sz="1600" dirty="0" err="1">
                <a:latin typeface="Trebuchet MS" panose="020B0703020202090204" pitchFamily="34" charset="0"/>
              </a:rPr>
              <a:t>lehetnek</a:t>
            </a:r>
            <a:r>
              <a:rPr lang="it-IT" sz="1600" dirty="0">
                <a:latin typeface="Trebuchet MS" panose="020B0703020202090204" pitchFamily="34" charset="0"/>
              </a:rPr>
              <a:t> a </a:t>
            </a:r>
            <a:r>
              <a:rPr lang="it-IT" sz="1600" dirty="0" err="1">
                <a:latin typeface="Trebuchet MS" panose="020B0703020202090204" pitchFamily="34" charset="0"/>
              </a:rPr>
              <a:t>projekt</a:t>
            </a:r>
            <a:r>
              <a:rPr lang="it-IT" sz="1600" dirty="0">
                <a:latin typeface="Trebuchet MS" panose="020B0703020202090204" pitchFamily="34" charset="0"/>
              </a:rPr>
              <a:t> </a:t>
            </a:r>
            <a:r>
              <a:rPr lang="it-IT" sz="1600" dirty="0" err="1">
                <a:latin typeface="Trebuchet MS" panose="020B0703020202090204" pitchFamily="34" charset="0"/>
              </a:rPr>
              <a:t>tevékenységeivel</a:t>
            </a:r>
            <a:r>
              <a:rPr lang="it-IT" sz="1600" dirty="0">
                <a:latin typeface="Trebuchet MS" panose="020B0703020202090204" pitchFamily="34" charset="0"/>
              </a:rPr>
              <a:t>.</a:t>
            </a:r>
          </a:p>
          <a:p>
            <a:pPr marL="342900" lvl="0" indent="-279400" algn="just" rtl="0">
              <a:spcBef>
                <a:spcPts val="0"/>
              </a:spcBef>
              <a:spcAft>
                <a:spcPts val="0"/>
              </a:spcAft>
              <a:buClr>
                <a:schemeClr val="dk1"/>
              </a:buClr>
              <a:buSzPts val="1200"/>
              <a:buChar char="•"/>
            </a:pPr>
            <a:r>
              <a:rPr lang="it-IT" sz="1600" dirty="0">
                <a:latin typeface="Trebuchet MS" panose="020B0703020202090204" pitchFamily="34" charset="0"/>
              </a:rPr>
              <a:t>A </a:t>
            </a:r>
            <a:r>
              <a:rPr lang="it-IT" sz="1600" dirty="0" err="1">
                <a:latin typeface="Trebuchet MS" panose="020B0703020202090204" pitchFamily="34" charset="0"/>
              </a:rPr>
              <a:t>gazdasági</a:t>
            </a:r>
            <a:r>
              <a:rPr lang="it-IT" sz="1600" dirty="0">
                <a:latin typeface="Trebuchet MS" panose="020B0703020202090204" pitchFamily="34" charset="0"/>
              </a:rPr>
              <a:t> </a:t>
            </a:r>
            <a:r>
              <a:rPr lang="it-IT" sz="1600" dirty="0" err="1">
                <a:latin typeface="Trebuchet MS" panose="020B0703020202090204" pitchFamily="34" charset="0"/>
              </a:rPr>
              <a:t>rendszer</a:t>
            </a:r>
            <a:r>
              <a:rPr lang="it-IT" sz="1600" dirty="0">
                <a:latin typeface="Trebuchet MS" panose="020B0703020202090204" pitchFamily="34" charset="0"/>
              </a:rPr>
              <a:t> </a:t>
            </a:r>
            <a:r>
              <a:rPr lang="it-IT" sz="1600" dirty="0" err="1">
                <a:latin typeface="Trebuchet MS" panose="020B0703020202090204" pitchFamily="34" charset="0"/>
              </a:rPr>
              <a:t>megfelelő</a:t>
            </a:r>
            <a:r>
              <a:rPr lang="it-IT" sz="1600" dirty="0">
                <a:latin typeface="Trebuchet MS" panose="020B0703020202090204" pitchFamily="34" charset="0"/>
              </a:rPr>
              <a:t> </a:t>
            </a:r>
            <a:r>
              <a:rPr lang="it-IT" sz="1600" dirty="0" err="1">
                <a:latin typeface="Trebuchet MS" panose="020B0703020202090204" pitchFamily="34" charset="0"/>
              </a:rPr>
              <a:t>elemzése</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 </a:t>
            </a:r>
            <a:r>
              <a:rPr lang="it-IT" sz="1600" dirty="0" err="1">
                <a:latin typeface="Trebuchet MS" panose="020B0703020202090204" pitchFamily="34" charset="0"/>
              </a:rPr>
              <a:t>releváns</a:t>
            </a:r>
            <a:r>
              <a:rPr lang="it-IT" sz="1600" dirty="0">
                <a:latin typeface="Trebuchet MS" panose="020B0703020202090204" pitchFamily="34" charset="0"/>
              </a:rPr>
              <a:t> </a:t>
            </a:r>
            <a:r>
              <a:rPr lang="it-IT" sz="1600" dirty="0" err="1">
                <a:latin typeface="Trebuchet MS" panose="020B0703020202090204" pitchFamily="34" charset="0"/>
              </a:rPr>
              <a:t>gazdasági</a:t>
            </a:r>
            <a:r>
              <a:rPr lang="it-IT" sz="1600" dirty="0">
                <a:latin typeface="Trebuchet MS" panose="020B0703020202090204" pitchFamily="34" charset="0"/>
              </a:rPr>
              <a:t> </a:t>
            </a:r>
            <a:r>
              <a:rPr lang="it-IT" sz="1600" dirty="0" err="1">
                <a:latin typeface="Trebuchet MS" panose="020B0703020202090204" pitchFamily="34" charset="0"/>
              </a:rPr>
              <a:t>mutatók</a:t>
            </a:r>
            <a:r>
              <a:rPr lang="it-IT" sz="1600" dirty="0">
                <a:latin typeface="Trebuchet MS" panose="020B0703020202090204" pitchFamily="34" charset="0"/>
              </a:rPr>
              <a:t> </a:t>
            </a:r>
            <a:r>
              <a:rPr lang="it-IT" sz="1600" dirty="0" err="1">
                <a:latin typeface="Trebuchet MS" panose="020B0703020202090204" pitchFamily="34" charset="0"/>
              </a:rPr>
              <a:t>konjunkturális</a:t>
            </a:r>
            <a:r>
              <a:rPr lang="it-IT" sz="1600" dirty="0">
                <a:latin typeface="Trebuchet MS" panose="020B0703020202090204" pitchFamily="34" charset="0"/>
              </a:rPr>
              <a:t> </a:t>
            </a:r>
            <a:r>
              <a:rPr lang="it-IT" sz="1600" dirty="0" err="1">
                <a:latin typeface="Trebuchet MS" panose="020B0703020202090204" pitchFamily="34" charset="0"/>
              </a:rPr>
              <a:t>tanulmányozása</a:t>
            </a:r>
            <a:r>
              <a:rPr lang="it-IT" sz="1600" dirty="0">
                <a:latin typeface="Trebuchet MS" panose="020B0703020202090204" pitchFamily="34" charset="0"/>
              </a:rPr>
              <a:t> </a:t>
            </a:r>
            <a:r>
              <a:rPr lang="it-IT" sz="1600" dirty="0" err="1">
                <a:latin typeface="Trebuchet MS" panose="020B0703020202090204" pitchFamily="34" charset="0"/>
              </a:rPr>
              <a:t>lehetővé</a:t>
            </a:r>
            <a:r>
              <a:rPr lang="it-IT" sz="1600" dirty="0">
                <a:latin typeface="Trebuchet MS" panose="020B0703020202090204" pitchFamily="34" charset="0"/>
              </a:rPr>
              <a:t> </a:t>
            </a:r>
            <a:r>
              <a:rPr lang="it-IT" sz="1600" dirty="0" err="1">
                <a:latin typeface="Trebuchet MS" panose="020B0703020202090204" pitchFamily="34" charset="0"/>
              </a:rPr>
              <a:t>teszi</a:t>
            </a:r>
            <a:r>
              <a:rPr lang="it-IT" sz="1600" dirty="0">
                <a:latin typeface="Trebuchet MS" panose="020B0703020202090204" pitchFamily="34" charset="0"/>
              </a:rPr>
              <a:t> a </a:t>
            </a:r>
            <a:r>
              <a:rPr lang="it-IT" sz="1600" dirty="0" err="1">
                <a:latin typeface="Trebuchet MS" panose="020B0703020202090204" pitchFamily="34" charset="0"/>
              </a:rPr>
              <a:t>szóban</a:t>
            </a:r>
            <a:r>
              <a:rPr lang="it-IT" sz="1600" dirty="0">
                <a:latin typeface="Trebuchet MS" panose="020B0703020202090204" pitchFamily="34" charset="0"/>
              </a:rPr>
              <a:t> </a:t>
            </a:r>
            <a:r>
              <a:rPr lang="it-IT" sz="1600" dirty="0" err="1">
                <a:latin typeface="Trebuchet MS" panose="020B0703020202090204" pitchFamily="34" charset="0"/>
              </a:rPr>
              <a:t>forgó</a:t>
            </a:r>
            <a:r>
              <a:rPr lang="it-IT" sz="1600" dirty="0">
                <a:latin typeface="Trebuchet MS" panose="020B0703020202090204" pitchFamily="34" charset="0"/>
              </a:rPr>
              <a:t> </a:t>
            </a:r>
            <a:r>
              <a:rPr lang="it-IT" sz="1600" dirty="0" err="1">
                <a:latin typeface="Trebuchet MS" panose="020B0703020202090204" pitchFamily="34" charset="0"/>
              </a:rPr>
              <a:t>terület</a:t>
            </a:r>
            <a:r>
              <a:rPr lang="it-IT" sz="1600" dirty="0">
                <a:latin typeface="Trebuchet MS" panose="020B0703020202090204" pitchFamily="34" charset="0"/>
              </a:rPr>
              <a:t> </a:t>
            </a:r>
            <a:r>
              <a:rPr lang="it-IT" sz="1600" dirty="0" err="1">
                <a:latin typeface="Trebuchet MS" panose="020B0703020202090204" pitchFamily="34" charset="0"/>
              </a:rPr>
              <a:t>erősségeinek</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gyengeségeinek</a:t>
            </a:r>
            <a:r>
              <a:rPr lang="it-IT" sz="1600" dirty="0">
                <a:latin typeface="Trebuchet MS" panose="020B0703020202090204" pitchFamily="34" charset="0"/>
              </a:rPr>
              <a:t> </a:t>
            </a:r>
            <a:r>
              <a:rPr lang="it-IT" sz="1600" dirty="0" err="1">
                <a:latin typeface="Trebuchet MS" panose="020B0703020202090204" pitchFamily="34" charset="0"/>
              </a:rPr>
              <a:t>azonosítását</a:t>
            </a:r>
            <a:r>
              <a:rPr lang="it-IT" sz="1600" dirty="0">
                <a:latin typeface="Trebuchet MS" panose="020B0703020202090204" pitchFamily="34" charset="0"/>
              </a:rPr>
              <a:t>, </a:t>
            </a:r>
            <a:r>
              <a:rPr lang="it-IT" sz="1600" dirty="0" err="1">
                <a:latin typeface="Trebuchet MS" panose="020B0703020202090204" pitchFamily="34" charset="0"/>
              </a:rPr>
              <a:t>valamint</a:t>
            </a:r>
            <a:r>
              <a:rPr lang="it-IT" sz="1600" dirty="0">
                <a:latin typeface="Trebuchet MS" panose="020B0703020202090204" pitchFamily="34" charset="0"/>
              </a:rPr>
              <a:t> </a:t>
            </a:r>
            <a:r>
              <a:rPr lang="it-IT" sz="1600" dirty="0" err="1">
                <a:latin typeface="Trebuchet MS" panose="020B0703020202090204" pitchFamily="34" charset="0"/>
              </a:rPr>
              <a:t>annak</a:t>
            </a:r>
            <a:r>
              <a:rPr lang="it-IT" sz="1600" dirty="0">
                <a:latin typeface="Trebuchet MS" panose="020B0703020202090204" pitchFamily="34" charset="0"/>
              </a:rPr>
              <a:t> </a:t>
            </a:r>
            <a:r>
              <a:rPr lang="it-IT" sz="1600" dirty="0" err="1">
                <a:latin typeface="Trebuchet MS" panose="020B0703020202090204" pitchFamily="34" charset="0"/>
              </a:rPr>
              <a:t>közép</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hosszú</a:t>
            </a:r>
            <a:r>
              <a:rPr lang="it-IT" sz="1600" dirty="0">
                <a:latin typeface="Trebuchet MS" panose="020B0703020202090204" pitchFamily="34" charset="0"/>
              </a:rPr>
              <a:t> </a:t>
            </a:r>
            <a:r>
              <a:rPr lang="it-IT" sz="1600" dirty="0" err="1">
                <a:latin typeface="Trebuchet MS" panose="020B0703020202090204" pitchFamily="34" charset="0"/>
              </a:rPr>
              <a:t>távú</a:t>
            </a:r>
            <a:r>
              <a:rPr lang="it-IT" sz="1600" dirty="0">
                <a:latin typeface="Trebuchet MS" panose="020B0703020202090204" pitchFamily="34" charset="0"/>
              </a:rPr>
              <a:t> </a:t>
            </a:r>
            <a:r>
              <a:rPr lang="it-IT" sz="1600" dirty="0" err="1">
                <a:latin typeface="Trebuchet MS" panose="020B0703020202090204" pitchFamily="34" charset="0"/>
              </a:rPr>
              <a:t>előnyeinek</a:t>
            </a:r>
            <a:r>
              <a:rPr lang="it-IT" sz="1600" dirty="0">
                <a:latin typeface="Trebuchet MS" panose="020B0703020202090204" pitchFamily="34" charset="0"/>
              </a:rPr>
              <a:t> </a:t>
            </a:r>
            <a:r>
              <a:rPr lang="it-IT" sz="1600" dirty="0" err="1">
                <a:latin typeface="Trebuchet MS" panose="020B0703020202090204" pitchFamily="34" charset="0"/>
              </a:rPr>
              <a:t>kihasználását</a:t>
            </a:r>
            <a:r>
              <a:rPr lang="it-IT" sz="1600" dirty="0">
                <a:latin typeface="Trebuchet MS" panose="020B0703020202090204" pitchFamily="34" charset="0"/>
              </a:rPr>
              <a:t>.</a:t>
            </a:r>
          </a:p>
          <a:p>
            <a:pPr marL="342900" lvl="0" indent="-279400" algn="just" rtl="0">
              <a:spcBef>
                <a:spcPts val="0"/>
              </a:spcBef>
              <a:spcAft>
                <a:spcPts val="0"/>
              </a:spcAft>
              <a:buClr>
                <a:schemeClr val="dk1"/>
              </a:buClr>
              <a:buSzPts val="1200"/>
              <a:buChar char="•"/>
            </a:pPr>
            <a:r>
              <a:rPr lang="it-IT" sz="1600" dirty="0">
                <a:latin typeface="Trebuchet MS" panose="020B0703020202090204" pitchFamily="34" charset="0"/>
              </a:rPr>
              <a:t>A </a:t>
            </a:r>
            <a:r>
              <a:rPr lang="it-IT" sz="1600" dirty="0" err="1">
                <a:latin typeface="Trebuchet MS" panose="020B0703020202090204" pitchFamily="34" charset="0"/>
              </a:rPr>
              <a:t>kutatás</a:t>
            </a:r>
            <a:r>
              <a:rPr lang="it-IT" sz="1600" dirty="0">
                <a:latin typeface="Trebuchet MS" panose="020B0703020202090204" pitchFamily="34" charset="0"/>
              </a:rPr>
              <a:t> </a:t>
            </a:r>
            <a:r>
              <a:rPr lang="it-IT" sz="1600" dirty="0" err="1">
                <a:latin typeface="Trebuchet MS" panose="020B0703020202090204" pitchFamily="34" charset="0"/>
              </a:rPr>
              <a:t>képes</a:t>
            </a:r>
            <a:r>
              <a:rPr lang="it-IT" sz="1600" dirty="0">
                <a:latin typeface="Trebuchet MS" panose="020B0703020202090204" pitchFamily="34" charset="0"/>
              </a:rPr>
              <a:t> </a:t>
            </a:r>
            <a:r>
              <a:rPr lang="it-IT" sz="1600" dirty="0" err="1">
                <a:latin typeface="Trebuchet MS" panose="020B0703020202090204" pitchFamily="34" charset="0"/>
              </a:rPr>
              <a:t>kombinálni</a:t>
            </a:r>
            <a:r>
              <a:rPr lang="it-IT" sz="1600" dirty="0">
                <a:latin typeface="Trebuchet MS" panose="020B0703020202090204" pitchFamily="34" charset="0"/>
              </a:rPr>
              <a:t> </a:t>
            </a:r>
            <a:r>
              <a:rPr lang="it-IT" sz="1600" dirty="0" err="1">
                <a:latin typeface="Trebuchet MS" panose="020B0703020202090204" pitchFamily="34" charset="0"/>
              </a:rPr>
              <a:t>az</a:t>
            </a:r>
            <a:r>
              <a:rPr lang="it-IT" sz="1600" dirty="0">
                <a:latin typeface="Trebuchet MS" panose="020B0703020202090204" pitchFamily="34" charset="0"/>
              </a:rPr>
              <a:t> </a:t>
            </a:r>
            <a:r>
              <a:rPr lang="it-IT" sz="1600" dirty="0" err="1">
                <a:latin typeface="Trebuchet MS" panose="020B0703020202090204" pitchFamily="34" charset="0"/>
              </a:rPr>
              <a:t>elemzés</a:t>
            </a:r>
            <a:r>
              <a:rPr lang="it-IT" sz="1600" dirty="0">
                <a:latin typeface="Trebuchet MS" panose="020B0703020202090204" pitchFamily="34" charset="0"/>
              </a:rPr>
              <a:t> </a:t>
            </a:r>
            <a:r>
              <a:rPr lang="it-IT" sz="1600" dirty="0" err="1">
                <a:latin typeface="Trebuchet MS" panose="020B0703020202090204" pitchFamily="34" charset="0"/>
              </a:rPr>
              <a:t>különböző</a:t>
            </a:r>
            <a:r>
              <a:rPr lang="it-IT" sz="1600" dirty="0">
                <a:latin typeface="Trebuchet MS" panose="020B0703020202090204" pitchFamily="34" charset="0"/>
              </a:rPr>
              <a:t> </a:t>
            </a:r>
            <a:r>
              <a:rPr lang="it-IT" sz="1600" dirty="0" err="1">
                <a:latin typeface="Trebuchet MS" panose="020B0703020202090204" pitchFamily="34" charset="0"/>
              </a:rPr>
              <a:t>szintjeit</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számos</a:t>
            </a:r>
            <a:r>
              <a:rPr lang="it-IT" sz="1600" dirty="0">
                <a:latin typeface="Trebuchet MS" panose="020B0703020202090204" pitchFamily="34" charset="0"/>
              </a:rPr>
              <a:t> </a:t>
            </a:r>
            <a:r>
              <a:rPr lang="it-IT" sz="1600" dirty="0" err="1">
                <a:latin typeface="Trebuchet MS" panose="020B0703020202090204" pitchFamily="34" charset="0"/>
              </a:rPr>
              <a:t>változóra</a:t>
            </a:r>
            <a:r>
              <a:rPr lang="it-IT" sz="1600" dirty="0">
                <a:latin typeface="Trebuchet MS" panose="020B0703020202090204" pitchFamily="34" charset="0"/>
              </a:rPr>
              <a:t> </a:t>
            </a:r>
            <a:r>
              <a:rPr lang="it-IT" sz="1600" dirty="0" err="1">
                <a:latin typeface="Trebuchet MS" panose="020B0703020202090204" pitchFamily="34" charset="0"/>
              </a:rPr>
              <a:t>kereszthivatkozni</a:t>
            </a:r>
            <a:r>
              <a:rPr lang="it-IT" sz="1600" dirty="0">
                <a:latin typeface="Trebuchet MS" panose="020B0703020202090204" pitchFamily="34" charset="0"/>
              </a:rPr>
              <a:t>.</a:t>
            </a:r>
          </a:p>
          <a:p>
            <a:pPr marL="342900" lvl="0" indent="-279400" algn="just" rtl="0">
              <a:spcBef>
                <a:spcPts val="0"/>
              </a:spcBef>
              <a:spcAft>
                <a:spcPts val="0"/>
              </a:spcAft>
              <a:buClr>
                <a:schemeClr val="dk1"/>
              </a:buClr>
              <a:buSzPts val="1200"/>
              <a:buChar char="•"/>
            </a:pPr>
            <a:r>
              <a:rPr lang="it-IT" sz="1600" dirty="0" err="1">
                <a:latin typeface="Trebuchet MS" panose="020B0703020202090204" pitchFamily="34" charset="0"/>
              </a:rPr>
              <a:t>Alapvető</a:t>
            </a:r>
            <a:r>
              <a:rPr lang="it-IT" sz="1600" dirty="0">
                <a:latin typeface="Trebuchet MS" panose="020B0703020202090204" pitchFamily="34" charset="0"/>
              </a:rPr>
              <a:t> </a:t>
            </a:r>
            <a:r>
              <a:rPr lang="it-IT" sz="1600" dirty="0" err="1">
                <a:latin typeface="Trebuchet MS" panose="020B0703020202090204" pitchFamily="34" charset="0"/>
              </a:rPr>
              <a:t>fontosságú</a:t>
            </a:r>
            <a:r>
              <a:rPr lang="it-IT" sz="1600" dirty="0">
                <a:latin typeface="Trebuchet MS" panose="020B0703020202090204" pitchFamily="34" charset="0"/>
              </a:rPr>
              <a:t>, </a:t>
            </a:r>
            <a:r>
              <a:rPr lang="it-IT" sz="1600" dirty="0" err="1">
                <a:latin typeface="Trebuchet MS" panose="020B0703020202090204" pitchFamily="34" charset="0"/>
              </a:rPr>
              <a:t>hogy</a:t>
            </a:r>
            <a:r>
              <a:rPr lang="it-IT" sz="1600" dirty="0">
                <a:latin typeface="Trebuchet MS" panose="020B0703020202090204" pitchFamily="34" charset="0"/>
              </a:rPr>
              <a:t> </a:t>
            </a:r>
            <a:r>
              <a:rPr lang="it-IT" sz="1600" dirty="0" err="1">
                <a:latin typeface="Trebuchet MS" panose="020B0703020202090204" pitchFamily="34" charset="0"/>
              </a:rPr>
              <a:t>tudjuk</a:t>
            </a:r>
            <a:r>
              <a:rPr lang="it-IT" sz="1600" dirty="0">
                <a:latin typeface="Trebuchet MS" panose="020B0703020202090204" pitchFamily="34" charset="0"/>
              </a:rPr>
              <a:t>, </a:t>
            </a:r>
            <a:r>
              <a:rPr lang="it-IT" sz="1600" dirty="0" err="1">
                <a:latin typeface="Trebuchet MS" panose="020B0703020202090204" pitchFamily="34" charset="0"/>
              </a:rPr>
              <a:t>milyen</a:t>
            </a:r>
            <a:r>
              <a:rPr lang="it-IT" sz="1600" dirty="0">
                <a:latin typeface="Trebuchet MS" panose="020B0703020202090204" pitchFamily="34" charset="0"/>
              </a:rPr>
              <a:t> a </a:t>
            </a:r>
            <a:r>
              <a:rPr lang="it-IT" sz="1600" dirty="0" err="1">
                <a:latin typeface="Trebuchet MS" panose="020B0703020202090204" pitchFamily="34" charset="0"/>
              </a:rPr>
              <a:t>gazdasági</a:t>
            </a:r>
            <a:r>
              <a:rPr lang="it-IT" sz="1600" dirty="0">
                <a:latin typeface="Trebuchet MS" panose="020B0703020202090204" pitchFamily="34" charset="0"/>
              </a:rPr>
              <a:t> </a:t>
            </a:r>
            <a:r>
              <a:rPr lang="it-IT" sz="1600" dirty="0" err="1">
                <a:latin typeface="Trebuchet MS" panose="020B0703020202090204" pitchFamily="34" charset="0"/>
              </a:rPr>
              <a:t>helyzet</a:t>
            </a:r>
            <a:r>
              <a:rPr lang="it-IT" sz="1600" dirty="0">
                <a:latin typeface="Trebuchet MS" panose="020B0703020202090204" pitchFamily="34" charset="0"/>
              </a:rPr>
              <a:t> </a:t>
            </a:r>
            <a:r>
              <a:rPr lang="it-IT" sz="1600" dirty="0" err="1">
                <a:latin typeface="Trebuchet MS" panose="020B0703020202090204" pitchFamily="34" charset="0"/>
              </a:rPr>
              <a:t>azon</a:t>
            </a:r>
            <a:r>
              <a:rPr lang="it-IT" sz="1600" dirty="0">
                <a:latin typeface="Trebuchet MS" panose="020B0703020202090204" pitchFamily="34" charset="0"/>
              </a:rPr>
              <a:t> a </a:t>
            </a:r>
            <a:r>
              <a:rPr lang="it-IT" sz="1600" dirty="0" err="1">
                <a:latin typeface="Trebuchet MS" panose="020B0703020202090204" pitchFamily="34" charset="0"/>
              </a:rPr>
              <a:t>területen</a:t>
            </a:r>
            <a:r>
              <a:rPr lang="it-IT" sz="1600" dirty="0">
                <a:latin typeface="Trebuchet MS" panose="020B0703020202090204" pitchFamily="34" charset="0"/>
              </a:rPr>
              <a:t>, </a:t>
            </a:r>
            <a:r>
              <a:rPr lang="it-IT" sz="1600" dirty="0" err="1">
                <a:latin typeface="Trebuchet MS" panose="020B0703020202090204" pitchFamily="34" charset="0"/>
              </a:rPr>
              <a:t>ahol</a:t>
            </a:r>
            <a:r>
              <a:rPr lang="it-IT" sz="1600" dirty="0">
                <a:latin typeface="Trebuchet MS" panose="020B0703020202090204" pitchFamily="34" charset="0"/>
              </a:rPr>
              <a:t> a COT-</a:t>
            </a:r>
            <a:r>
              <a:rPr lang="it-IT" sz="1600" dirty="0" err="1">
                <a:latin typeface="Trebuchet MS" panose="020B0703020202090204" pitchFamily="34" charset="0"/>
              </a:rPr>
              <a:t>ot</a:t>
            </a:r>
            <a:r>
              <a:rPr lang="it-IT" sz="1600" dirty="0">
                <a:latin typeface="Trebuchet MS" panose="020B0703020202090204" pitchFamily="34" charset="0"/>
              </a:rPr>
              <a:t> </a:t>
            </a:r>
            <a:r>
              <a:rPr lang="it-IT" sz="1600" dirty="0" err="1">
                <a:latin typeface="Trebuchet MS" panose="020B0703020202090204" pitchFamily="34" charset="0"/>
              </a:rPr>
              <a:t>fel</a:t>
            </a:r>
            <a:r>
              <a:rPr lang="it-IT" sz="1600" dirty="0">
                <a:latin typeface="Trebuchet MS" panose="020B0703020202090204" pitchFamily="34" charset="0"/>
              </a:rPr>
              <a:t> </a:t>
            </a:r>
            <a:r>
              <a:rPr lang="it-IT" sz="1600" dirty="0" err="1">
                <a:latin typeface="Trebuchet MS" panose="020B0703020202090204" pitchFamily="34" charset="0"/>
              </a:rPr>
              <a:t>akarjuk</a:t>
            </a:r>
            <a:r>
              <a:rPr lang="it-IT" sz="1600" dirty="0">
                <a:latin typeface="Trebuchet MS" panose="020B0703020202090204" pitchFamily="34" charset="0"/>
              </a:rPr>
              <a:t> </a:t>
            </a:r>
            <a:r>
              <a:rPr lang="it-IT" sz="1600" dirty="0" err="1">
                <a:latin typeface="Trebuchet MS" panose="020B0703020202090204" pitchFamily="34" charset="0"/>
              </a:rPr>
              <a:t>állítani</a:t>
            </a:r>
            <a:r>
              <a:rPr lang="it-IT" sz="1600" dirty="0">
                <a:latin typeface="Trebuchet MS" panose="020B0703020202090204" pitchFamily="34" charset="0"/>
              </a:rPr>
              <a:t>, </a:t>
            </a:r>
            <a:r>
              <a:rPr lang="it-IT" sz="1600" dirty="0" err="1">
                <a:latin typeface="Trebuchet MS" panose="020B0703020202090204" pitchFamily="34" charset="0"/>
              </a:rPr>
              <a:t>ismernünk</a:t>
            </a:r>
            <a:r>
              <a:rPr lang="it-IT" sz="1600" dirty="0">
                <a:latin typeface="Trebuchet MS" panose="020B0703020202090204" pitchFamily="34" charset="0"/>
              </a:rPr>
              <a:t> </a:t>
            </a:r>
            <a:r>
              <a:rPr lang="it-IT" sz="1600" dirty="0" err="1">
                <a:latin typeface="Trebuchet MS" panose="020B0703020202090204" pitchFamily="34" charset="0"/>
              </a:rPr>
              <a:t>kell</a:t>
            </a:r>
            <a:r>
              <a:rPr lang="it-IT" sz="1600" dirty="0">
                <a:latin typeface="Trebuchet MS" panose="020B0703020202090204" pitchFamily="34" charset="0"/>
              </a:rPr>
              <a:t> a </a:t>
            </a:r>
            <a:r>
              <a:rPr lang="it-IT" sz="1600" dirty="0" err="1">
                <a:latin typeface="Trebuchet MS" panose="020B0703020202090204" pitchFamily="34" charset="0"/>
              </a:rPr>
              <a:t>helyi</a:t>
            </a:r>
            <a:r>
              <a:rPr lang="it-IT" sz="1600" dirty="0">
                <a:latin typeface="Trebuchet MS" panose="020B0703020202090204" pitchFamily="34" charset="0"/>
              </a:rPr>
              <a:t> </a:t>
            </a:r>
            <a:r>
              <a:rPr lang="it-IT" sz="1600" dirty="0" err="1">
                <a:latin typeface="Trebuchet MS" panose="020B0703020202090204" pitchFamily="34" charset="0"/>
              </a:rPr>
              <a:t>vállalkozások</a:t>
            </a:r>
            <a:r>
              <a:rPr lang="it-IT" sz="1600" dirty="0">
                <a:latin typeface="Trebuchet MS" panose="020B0703020202090204" pitchFamily="34" charset="0"/>
              </a:rPr>
              <a:t> </a:t>
            </a:r>
            <a:r>
              <a:rPr lang="it-IT" sz="1600" dirty="0" err="1">
                <a:latin typeface="Trebuchet MS" panose="020B0703020202090204" pitchFamily="34" charset="0"/>
              </a:rPr>
              <a:t>valóságát</a:t>
            </a:r>
            <a:r>
              <a:rPr lang="it-IT" sz="1600" dirty="0">
                <a:latin typeface="Trebuchet MS" panose="020B0703020202090204" pitchFamily="34" charset="0"/>
              </a:rPr>
              <a:t>, </a:t>
            </a:r>
            <a:r>
              <a:rPr lang="it-IT" sz="1600" dirty="0" err="1">
                <a:latin typeface="Trebuchet MS" panose="020B0703020202090204" pitchFamily="34" charset="0"/>
              </a:rPr>
              <a:t>pénzügyi</a:t>
            </a:r>
            <a:r>
              <a:rPr lang="it-IT" sz="1600" dirty="0">
                <a:latin typeface="Trebuchet MS" panose="020B0703020202090204" pitchFamily="34" charset="0"/>
              </a:rPr>
              <a:t> </a:t>
            </a:r>
            <a:r>
              <a:rPr lang="it-IT" sz="1600" dirty="0" err="1">
                <a:latin typeface="Trebuchet MS" panose="020B0703020202090204" pitchFamily="34" charset="0"/>
              </a:rPr>
              <a:t>szilárdságát</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hogy</a:t>
            </a:r>
            <a:r>
              <a:rPr lang="it-IT" sz="1600" dirty="0">
                <a:latin typeface="Trebuchet MS" panose="020B0703020202090204" pitchFamily="34" charset="0"/>
              </a:rPr>
              <a:t> van-e </a:t>
            </a:r>
            <a:r>
              <a:rPr lang="it-IT" sz="1600" dirty="0" err="1">
                <a:latin typeface="Trebuchet MS" panose="020B0703020202090204" pitchFamily="34" charset="0"/>
              </a:rPr>
              <a:t>valódi</a:t>
            </a:r>
            <a:r>
              <a:rPr lang="it-IT" sz="1600" dirty="0">
                <a:latin typeface="Trebuchet MS" panose="020B0703020202090204" pitchFamily="34" charset="0"/>
              </a:rPr>
              <a:t> </a:t>
            </a:r>
            <a:r>
              <a:rPr lang="it-IT" sz="1600" dirty="0" err="1">
                <a:latin typeface="Trebuchet MS" panose="020B0703020202090204" pitchFamily="34" charset="0"/>
              </a:rPr>
              <a:t>szükséglet</a:t>
            </a:r>
            <a:r>
              <a:rPr lang="it-IT" sz="1600" dirty="0">
                <a:latin typeface="Trebuchet MS" panose="020B0703020202090204" pitchFamily="34" charset="0"/>
              </a:rPr>
              <a:t> a COT-</a:t>
            </a:r>
            <a:r>
              <a:rPr lang="it-IT" sz="1600" dirty="0" err="1">
                <a:latin typeface="Trebuchet MS" panose="020B0703020202090204" pitchFamily="34" charset="0"/>
              </a:rPr>
              <a:t>nak</a:t>
            </a:r>
            <a:r>
              <a:rPr lang="it-IT" sz="1600" dirty="0">
                <a:latin typeface="Trebuchet MS" panose="020B0703020202090204" pitchFamily="34" charset="0"/>
              </a:rPr>
              <a:t>.</a:t>
            </a:r>
            <a:endParaRPr lang="sk-SK" sz="1600" dirty="0"/>
          </a:p>
        </p:txBody>
      </p:sp>
    </p:spTree>
    <p:extLst>
      <p:ext uri="{BB962C8B-B14F-4D97-AF65-F5344CB8AC3E}">
        <p14:creationId xmlns:p14="http://schemas.microsoft.com/office/powerpoint/2010/main" val="1351457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1988096"/>
            <a:ext cx="9036496" cy="4176464"/>
          </a:xfrm>
        </p:spPr>
        <p:txBody>
          <a:bodyPr numCol="2">
            <a:noAutofit/>
          </a:bodyPr>
          <a:lstStyle/>
          <a:p>
            <a:pPr marL="0" lvl="0" indent="0" algn="just" rtl="0">
              <a:spcBef>
                <a:spcPts val="0"/>
              </a:spcBef>
              <a:spcAft>
                <a:spcPts val="0"/>
              </a:spcAft>
              <a:buClr>
                <a:schemeClr val="dk1"/>
              </a:buClr>
              <a:buSzPts val="2200"/>
              <a:buNone/>
            </a:pPr>
            <a:endParaRPr lang="it-IT" sz="1200" dirty="0">
              <a:latin typeface="Trebuchet MS" panose="020B0703020202090204" pitchFamily="34" charset="0"/>
            </a:endParaRPr>
          </a:p>
          <a:p>
            <a:pPr marL="50800" indent="0">
              <a:buNone/>
            </a:pPr>
            <a:r>
              <a:rPr lang="it-IT" sz="1800" b="1" dirty="0">
                <a:latin typeface="Trebuchet MS" panose="020B0703020202090204" pitchFamily="34" charset="0"/>
              </a:rPr>
              <a:t>A </a:t>
            </a:r>
            <a:r>
              <a:rPr lang="it-IT" sz="1800" b="1" dirty="0" err="1">
                <a:latin typeface="Trebuchet MS" panose="020B0703020202090204" pitchFamily="34" charset="0"/>
              </a:rPr>
              <a:t>társadalmi</a:t>
            </a:r>
            <a:r>
              <a:rPr lang="it-IT" sz="1800" b="1" dirty="0">
                <a:latin typeface="Trebuchet MS" panose="020B0703020202090204" pitchFamily="34" charset="0"/>
              </a:rPr>
              <a:t> – </a:t>
            </a:r>
            <a:r>
              <a:rPr lang="it-IT" sz="1800" b="1" dirty="0" err="1">
                <a:latin typeface="Trebuchet MS" panose="020B0703020202090204" pitchFamily="34" charset="0"/>
              </a:rPr>
              <a:t>gazdasági</a:t>
            </a:r>
            <a:r>
              <a:rPr lang="it-IT" sz="1800" b="1" dirty="0">
                <a:latin typeface="Trebuchet MS" panose="020B0703020202090204" pitchFamily="34" charset="0"/>
              </a:rPr>
              <a:t> </a:t>
            </a:r>
            <a:r>
              <a:rPr lang="it-IT" sz="1800" b="1" dirty="0" err="1">
                <a:latin typeface="Trebuchet MS" panose="020B0703020202090204" pitchFamily="34" charset="0"/>
              </a:rPr>
              <a:t>elemzés</a:t>
            </a:r>
            <a:r>
              <a:rPr lang="it-IT" sz="1800" b="1" dirty="0">
                <a:latin typeface="Trebuchet MS" panose="020B0703020202090204" pitchFamily="34" charset="0"/>
              </a:rPr>
              <a:t> KULCSPONTJAI</a:t>
            </a:r>
            <a:endParaRPr lang="it-IT" sz="1800" dirty="0">
              <a:latin typeface="Trebuchet MS" panose="020B0703020202090204" pitchFamily="34" charset="0"/>
            </a:endParaRPr>
          </a:p>
          <a:p>
            <a:pPr marL="171450" lvl="0" indent="-171450" algn="just" rtl="0">
              <a:spcBef>
                <a:spcPts val="0"/>
              </a:spcBef>
              <a:spcAft>
                <a:spcPts val="0"/>
              </a:spcAft>
              <a:buClr>
                <a:schemeClr val="dk1"/>
              </a:buClr>
              <a:buSzPts val="2000"/>
              <a:buChar char="•"/>
            </a:pPr>
            <a:endParaRPr lang="it-IT" sz="1800" b="1"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a:latin typeface="Trebuchet MS" panose="020B0703020202090204" pitchFamily="34" charset="0"/>
              </a:rPr>
              <a:t>A </a:t>
            </a:r>
            <a:r>
              <a:rPr lang="it-IT" sz="1800" dirty="0" err="1">
                <a:latin typeface="Trebuchet MS" panose="020B0703020202090204" pitchFamily="34" charset="0"/>
              </a:rPr>
              <a:t>vizsgálat</a:t>
            </a:r>
            <a:r>
              <a:rPr lang="it-IT" sz="1800" dirty="0">
                <a:latin typeface="Trebuchet MS" panose="020B0703020202090204" pitchFamily="34" charset="0"/>
              </a:rPr>
              <a:t> </a:t>
            </a:r>
            <a:r>
              <a:rPr lang="it-IT" sz="1800" dirty="0" err="1">
                <a:latin typeface="Trebuchet MS" panose="020B0703020202090204" pitchFamily="34" charset="0"/>
              </a:rPr>
              <a:t>tárgya</a:t>
            </a:r>
            <a:r>
              <a:rPr lang="it-IT" sz="1800" dirty="0">
                <a:latin typeface="Trebuchet MS" panose="020B0703020202090204" pitchFamily="34" charset="0"/>
              </a:rPr>
              <a:t>: </a:t>
            </a:r>
            <a:r>
              <a:rPr lang="it-IT" sz="1800" dirty="0" err="1">
                <a:latin typeface="Trebuchet MS" panose="020B0703020202090204" pitchFamily="34" charset="0"/>
              </a:rPr>
              <a:t>élelmiszer</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bortermelők</a:t>
            </a:r>
            <a:r>
              <a:rPr lang="it-IT" sz="1800" dirty="0">
                <a:latin typeface="Trebuchet MS" panose="020B0703020202090204" pitchFamily="34" charset="0"/>
              </a:rPr>
              <a:t>, </a:t>
            </a:r>
            <a:r>
              <a:rPr lang="it-IT" sz="1800" dirty="0" err="1">
                <a:latin typeface="Trebuchet MS" panose="020B0703020202090204" pitchFamily="34" charset="0"/>
              </a:rPr>
              <a:t>helyi</a:t>
            </a:r>
            <a:r>
              <a:rPr lang="it-IT" sz="1800" dirty="0">
                <a:latin typeface="Trebuchet MS" panose="020B0703020202090204" pitchFamily="34" charset="0"/>
              </a:rPr>
              <a:t> </a:t>
            </a:r>
            <a:r>
              <a:rPr lang="it-IT" sz="1800" dirty="0" err="1">
                <a:latin typeface="Trebuchet MS" panose="020B0703020202090204" pitchFamily="34" charset="0"/>
              </a:rPr>
              <a:t>egységek</a:t>
            </a:r>
            <a:r>
              <a:rPr lang="it-IT" sz="1800" dirty="0">
                <a:latin typeface="Trebuchet MS" panose="020B0703020202090204" pitchFamily="34" charset="0"/>
              </a:rPr>
              <a:t>, </a:t>
            </a:r>
            <a:r>
              <a:rPr lang="it-IT" sz="1800" dirty="0" err="1">
                <a:latin typeface="Trebuchet MS" panose="020B0703020202090204" pitchFamily="34" charset="0"/>
              </a:rPr>
              <a:t>vállalkozók</a:t>
            </a: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a:latin typeface="Trebuchet MS" panose="020B0703020202090204" pitchFamily="34" charset="0"/>
              </a:rPr>
              <a:t>A </a:t>
            </a:r>
            <a:r>
              <a:rPr lang="it-IT" sz="1800" dirty="0" err="1">
                <a:latin typeface="Trebuchet MS" panose="020B0703020202090204" pitchFamily="34" charset="0"/>
              </a:rPr>
              <a:t>területi</a:t>
            </a:r>
            <a:r>
              <a:rPr lang="it-IT" sz="1800" dirty="0">
                <a:latin typeface="Trebuchet MS" panose="020B0703020202090204" pitchFamily="34" charset="0"/>
              </a:rPr>
              <a:t> </a:t>
            </a:r>
            <a:r>
              <a:rPr lang="it-IT" sz="1800" dirty="0" err="1">
                <a:latin typeface="Trebuchet MS" panose="020B0703020202090204" pitchFamily="34" charset="0"/>
              </a:rPr>
              <a:t>elemzés</a:t>
            </a:r>
            <a:r>
              <a:rPr lang="it-IT" sz="1800" dirty="0">
                <a:latin typeface="Trebuchet MS" panose="020B0703020202090204" pitchFamily="34" charset="0"/>
              </a:rPr>
              <a:t> </a:t>
            </a:r>
            <a:r>
              <a:rPr lang="it-IT" sz="1800" dirty="0" err="1">
                <a:latin typeface="Trebuchet MS" panose="020B0703020202090204" pitchFamily="34" charset="0"/>
              </a:rPr>
              <a:t>szintje</a:t>
            </a:r>
            <a:r>
              <a:rPr lang="it-IT" sz="1800" dirty="0">
                <a:latin typeface="Trebuchet MS" panose="020B0703020202090204" pitchFamily="34" charset="0"/>
              </a:rPr>
              <a:t>: </a:t>
            </a:r>
            <a:r>
              <a:rPr lang="it-IT" sz="1800" dirty="0" err="1">
                <a:latin typeface="Trebuchet MS" panose="020B0703020202090204" pitchFamily="34" charset="0"/>
              </a:rPr>
              <a:t>országos</a:t>
            </a:r>
            <a:r>
              <a:rPr lang="it-IT" sz="1800" dirty="0">
                <a:latin typeface="Trebuchet MS" panose="020B0703020202090204" pitchFamily="34" charset="0"/>
              </a:rPr>
              <a:t>, </a:t>
            </a:r>
            <a:r>
              <a:rPr lang="it-IT" sz="1800" dirty="0" err="1">
                <a:latin typeface="Trebuchet MS" panose="020B0703020202090204" pitchFamily="34" charset="0"/>
              </a:rPr>
              <a:t>regionális</a:t>
            </a:r>
            <a:r>
              <a:rPr lang="it-IT" sz="1800" dirty="0">
                <a:latin typeface="Trebuchet MS" panose="020B0703020202090204" pitchFamily="34" charset="0"/>
              </a:rPr>
              <a:t>, </a:t>
            </a:r>
            <a:r>
              <a:rPr lang="it-IT" sz="1800" dirty="0" err="1">
                <a:latin typeface="Trebuchet MS" panose="020B0703020202090204" pitchFamily="34" charset="0"/>
              </a:rPr>
              <a:t>kerületi</a:t>
            </a:r>
            <a:r>
              <a:rPr lang="it-IT" sz="1800" dirty="0">
                <a:latin typeface="Trebuchet MS" panose="020B0703020202090204" pitchFamily="34" charset="0"/>
              </a:rPr>
              <a:t>, </a:t>
            </a:r>
            <a:r>
              <a:rPr lang="it-IT" sz="1800" dirty="0" err="1">
                <a:latin typeface="Trebuchet MS" panose="020B0703020202090204" pitchFamily="34" charset="0"/>
              </a:rPr>
              <a:t>tartományi</a:t>
            </a:r>
            <a:r>
              <a:rPr lang="it-IT" sz="1800" dirty="0">
                <a:latin typeface="Trebuchet MS" panose="020B0703020202090204" pitchFamily="34" charset="0"/>
              </a:rPr>
              <a:t>, </a:t>
            </a:r>
            <a:r>
              <a:rPr lang="it-IT" sz="1800" dirty="0" err="1">
                <a:latin typeface="Trebuchet MS" panose="020B0703020202090204" pitchFamily="34" charset="0"/>
              </a:rPr>
              <a:t>önkormányzati</a:t>
            </a: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ágazati</a:t>
            </a:r>
            <a:r>
              <a:rPr lang="it-IT" sz="1800" dirty="0">
                <a:latin typeface="Trebuchet MS" panose="020B0703020202090204" pitchFamily="34" charset="0"/>
              </a:rPr>
              <a:t> </a:t>
            </a:r>
            <a:r>
              <a:rPr lang="it-IT" sz="1800" dirty="0" err="1">
                <a:latin typeface="Trebuchet MS" panose="020B0703020202090204" pitchFamily="34" charset="0"/>
              </a:rPr>
              <a:t>elemzés</a:t>
            </a:r>
            <a:r>
              <a:rPr lang="it-IT" sz="1800" dirty="0">
                <a:latin typeface="Trebuchet MS" panose="020B0703020202090204" pitchFamily="34" charset="0"/>
              </a:rPr>
              <a:t> </a:t>
            </a:r>
            <a:r>
              <a:rPr lang="it-IT" sz="1800" dirty="0" err="1">
                <a:latin typeface="Trebuchet MS" panose="020B0703020202090204" pitchFamily="34" charset="0"/>
              </a:rPr>
              <a:t>szintje</a:t>
            </a:r>
            <a:r>
              <a:rPr lang="it-IT" sz="1800" dirty="0">
                <a:latin typeface="Trebuchet MS" panose="020B0703020202090204" pitchFamily="34" charset="0"/>
              </a:rPr>
              <a:t>: </a:t>
            </a:r>
            <a:r>
              <a:rPr lang="it-IT" sz="1800" dirty="0" err="1">
                <a:latin typeface="Trebuchet MS" panose="020B0703020202090204" pitchFamily="34" charset="0"/>
              </a:rPr>
              <a:t>makroszektor</a:t>
            </a:r>
            <a:r>
              <a:rPr lang="it-IT" sz="1800" dirty="0">
                <a:latin typeface="Trebuchet MS" panose="020B0703020202090204" pitchFamily="34" charset="0"/>
              </a:rPr>
              <a:t> (</a:t>
            </a:r>
            <a:r>
              <a:rPr lang="it-IT" sz="1800" dirty="0" err="1">
                <a:latin typeface="Trebuchet MS" panose="020B0703020202090204" pitchFamily="34" charset="0"/>
              </a:rPr>
              <a:t>elsődleges</a:t>
            </a:r>
            <a:r>
              <a:rPr lang="it-IT" sz="1800" dirty="0">
                <a:latin typeface="Trebuchet MS" panose="020B0703020202090204" pitchFamily="34" charset="0"/>
              </a:rPr>
              <a:t>, </a:t>
            </a:r>
            <a:r>
              <a:rPr lang="it-IT" sz="1800" dirty="0" err="1">
                <a:latin typeface="Trebuchet MS" panose="020B0703020202090204" pitchFamily="34" charset="0"/>
              </a:rPr>
              <a:t>másodlagos</a:t>
            </a:r>
            <a:r>
              <a:rPr lang="it-IT" sz="1800" dirty="0">
                <a:latin typeface="Trebuchet MS" panose="020B0703020202090204" pitchFamily="34" charset="0"/>
              </a:rPr>
              <a:t>, </a:t>
            </a:r>
            <a:r>
              <a:rPr lang="it-IT" sz="1800" dirty="0" err="1">
                <a:latin typeface="Trebuchet MS" panose="020B0703020202090204" pitchFamily="34" charset="0"/>
              </a:rPr>
              <a:t>harmadlagos</a:t>
            </a:r>
            <a:r>
              <a:rPr lang="it-IT" sz="1800" dirty="0">
                <a:latin typeface="Trebuchet MS" panose="020B0703020202090204" pitchFamily="34" charset="0"/>
              </a:rPr>
              <a:t>), </a:t>
            </a:r>
            <a:r>
              <a:rPr lang="it-IT" sz="1800" dirty="0" err="1">
                <a:latin typeface="Trebuchet MS" panose="020B0703020202090204" pitchFamily="34" charset="0"/>
              </a:rPr>
              <a:t>ágazat</a:t>
            </a:r>
            <a:r>
              <a:rPr lang="it-IT" sz="1800" dirty="0">
                <a:latin typeface="Trebuchet MS" panose="020B0703020202090204" pitchFamily="34" charset="0"/>
              </a:rPr>
              <a:t> (</a:t>
            </a:r>
            <a:r>
              <a:rPr lang="it-IT" sz="1800" dirty="0" err="1">
                <a:latin typeface="Trebuchet MS" panose="020B0703020202090204" pitchFamily="34" charset="0"/>
              </a:rPr>
              <a:t>mezőgazdaság</a:t>
            </a:r>
            <a:r>
              <a:rPr lang="it-IT" sz="1800" dirty="0">
                <a:latin typeface="Trebuchet MS" panose="020B0703020202090204" pitchFamily="34" charset="0"/>
              </a:rPr>
              <a:t>, </a:t>
            </a:r>
            <a:r>
              <a:rPr lang="it-IT" sz="1800" dirty="0" err="1">
                <a:latin typeface="Trebuchet MS" panose="020B0703020202090204" pitchFamily="34" charset="0"/>
              </a:rPr>
              <a:t>kereskedelem</a:t>
            </a:r>
            <a:r>
              <a:rPr lang="it-IT" sz="1800" dirty="0">
                <a:latin typeface="Trebuchet MS" panose="020B0703020202090204" pitchFamily="34" charset="0"/>
              </a:rPr>
              <a:t>, </a:t>
            </a:r>
            <a:r>
              <a:rPr lang="it-IT" sz="1800" dirty="0" err="1">
                <a:latin typeface="Trebuchet MS" panose="020B0703020202090204" pitchFamily="34" charset="0"/>
              </a:rPr>
              <a:t>mechanika</a:t>
            </a:r>
            <a:r>
              <a:rPr lang="it-IT" sz="1800" dirty="0">
                <a:latin typeface="Trebuchet MS" panose="020B0703020202090204" pitchFamily="34" charset="0"/>
              </a:rPr>
              <a:t> </a:t>
            </a:r>
            <a:r>
              <a:rPr lang="it-IT" sz="1800" dirty="0" err="1">
                <a:latin typeface="Trebuchet MS" panose="020B0703020202090204" pitchFamily="34" charset="0"/>
              </a:rPr>
              <a:t>stb</a:t>
            </a:r>
            <a:r>
              <a:rPr lang="it-IT" sz="1800" dirty="0">
                <a:latin typeface="Trebuchet MS" panose="020B0703020202090204" pitchFamily="34" charset="0"/>
              </a:rPr>
              <a:t>.),</a:t>
            </a:r>
          </a:p>
          <a:p>
            <a:pPr marL="342900" lvl="0" indent="-292100" algn="just" rtl="0">
              <a:spcBef>
                <a:spcPts val="0"/>
              </a:spcBef>
              <a:spcAft>
                <a:spcPts val="0"/>
              </a:spcAft>
              <a:buClr>
                <a:schemeClr val="dk1"/>
              </a:buClr>
              <a:buSzPts val="1200"/>
              <a:buFont typeface="Arial"/>
              <a:buChar char="•"/>
            </a:pP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err="1">
                <a:latin typeface="Trebuchet MS" panose="020B0703020202090204" pitchFamily="34" charset="0"/>
              </a:rPr>
              <a:t>Változók</a:t>
            </a:r>
            <a:r>
              <a:rPr lang="it-IT" sz="1800" dirty="0">
                <a:latin typeface="Trebuchet MS" panose="020B0703020202090204" pitchFamily="34" charset="0"/>
              </a:rPr>
              <a:t>: </a:t>
            </a:r>
            <a:r>
              <a:rPr lang="it-IT" sz="1800" dirty="0" err="1">
                <a:latin typeface="Trebuchet MS" panose="020B0703020202090204" pitchFamily="34" charset="0"/>
              </a:rPr>
              <a:t>jogállás</a:t>
            </a:r>
            <a:r>
              <a:rPr lang="it-IT" sz="1800" dirty="0">
                <a:latin typeface="Trebuchet MS" panose="020B0703020202090204" pitchFamily="34" charset="0"/>
              </a:rPr>
              <a:t>, </a:t>
            </a:r>
            <a:r>
              <a:rPr lang="it-IT" sz="1800" dirty="0" err="1">
                <a:latin typeface="Trebuchet MS" panose="020B0703020202090204" pitchFamily="34" charset="0"/>
              </a:rPr>
              <a:t>nem</a:t>
            </a:r>
            <a:r>
              <a:rPr lang="it-IT" sz="1800" dirty="0">
                <a:latin typeface="Trebuchet MS" panose="020B0703020202090204" pitchFamily="34" charset="0"/>
              </a:rPr>
              <a:t>, </a:t>
            </a:r>
            <a:r>
              <a:rPr lang="it-IT" sz="1800" dirty="0" err="1">
                <a:latin typeface="Trebuchet MS" panose="020B0703020202090204" pitchFamily="34" charset="0"/>
              </a:rPr>
              <a:t>állampolgárság</a:t>
            </a:r>
            <a:r>
              <a:rPr lang="it-IT" sz="1800" dirty="0">
                <a:latin typeface="Trebuchet MS" panose="020B0703020202090204" pitchFamily="34" charset="0"/>
              </a:rPr>
              <a:t>, </a:t>
            </a:r>
            <a:r>
              <a:rPr lang="it-IT" sz="1800" dirty="0" err="1">
                <a:latin typeface="Trebuchet MS" panose="020B0703020202090204" pitchFamily="34" charset="0"/>
              </a:rPr>
              <a:t>munkaerő-felvételi</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felmondási</a:t>
            </a:r>
            <a:r>
              <a:rPr lang="it-IT" sz="1800" dirty="0">
                <a:latin typeface="Trebuchet MS" panose="020B0703020202090204" pitchFamily="34" charset="0"/>
              </a:rPr>
              <a:t> </a:t>
            </a:r>
            <a:r>
              <a:rPr lang="it-IT" sz="1800" dirty="0" err="1">
                <a:latin typeface="Trebuchet MS" panose="020B0703020202090204" pitchFamily="34" charset="0"/>
              </a:rPr>
              <a:t>folyamatok</a:t>
            </a:r>
            <a:r>
              <a:rPr lang="it-IT" sz="1800" dirty="0">
                <a:latin typeface="Trebuchet MS" panose="020B0703020202090204" pitchFamily="34" charset="0"/>
              </a:rPr>
              <a:t>, </a:t>
            </a:r>
            <a:r>
              <a:rPr lang="it-IT" sz="1800" dirty="0" err="1">
                <a:latin typeface="Trebuchet MS" panose="020B0703020202090204" pitchFamily="34" charset="0"/>
              </a:rPr>
              <a:t>szerződés</a:t>
            </a:r>
            <a:r>
              <a:rPr lang="it-IT" sz="1800" dirty="0">
                <a:latin typeface="Trebuchet MS" panose="020B0703020202090204" pitchFamily="34" charset="0"/>
              </a:rPr>
              <a:t> </a:t>
            </a:r>
            <a:r>
              <a:rPr lang="it-IT" sz="1800" dirty="0" err="1">
                <a:latin typeface="Trebuchet MS" panose="020B0703020202090204" pitchFamily="34" charset="0"/>
              </a:rPr>
              <a:t>típusa</a:t>
            </a:r>
            <a:r>
              <a:rPr lang="it-IT" sz="1800" dirty="0">
                <a:latin typeface="Trebuchet MS" panose="020B0703020202090204" pitchFamily="34" charset="0"/>
              </a:rPr>
              <a:t>, </a:t>
            </a:r>
            <a:r>
              <a:rPr lang="it-IT" sz="1800" dirty="0" err="1">
                <a:latin typeface="Trebuchet MS" panose="020B0703020202090204" pitchFamily="34" charset="0"/>
              </a:rPr>
              <a:t>konkrét</a:t>
            </a:r>
            <a:r>
              <a:rPr lang="it-IT" sz="1800" dirty="0">
                <a:latin typeface="Trebuchet MS" panose="020B0703020202090204" pitchFamily="34" charset="0"/>
              </a:rPr>
              <a:t> </a:t>
            </a:r>
            <a:r>
              <a:rPr lang="it-IT" sz="1800" dirty="0" err="1">
                <a:latin typeface="Trebuchet MS" panose="020B0703020202090204" pitchFamily="34" charset="0"/>
              </a:rPr>
              <a:t>gazdasági</a:t>
            </a:r>
            <a:r>
              <a:rPr lang="it-IT" sz="1800" dirty="0">
                <a:latin typeface="Trebuchet MS" panose="020B0703020202090204" pitchFamily="34" charset="0"/>
              </a:rPr>
              <a:t> </a:t>
            </a:r>
            <a:r>
              <a:rPr lang="it-IT" sz="1800" dirty="0" err="1">
                <a:latin typeface="Trebuchet MS" panose="020B0703020202090204" pitchFamily="34" charset="0"/>
              </a:rPr>
              <a:t>mutatók</a:t>
            </a:r>
            <a:r>
              <a:rPr lang="it-IT" sz="1800" dirty="0">
                <a:latin typeface="Trebuchet MS" panose="020B0703020202090204" pitchFamily="34" charset="0"/>
              </a:rPr>
              <a:t> </a:t>
            </a:r>
            <a:r>
              <a:rPr lang="it-IT" sz="1800" dirty="0" err="1">
                <a:latin typeface="Trebuchet MS" panose="020B0703020202090204" pitchFamily="34" charset="0"/>
              </a:rPr>
              <a:t>stb</a:t>
            </a:r>
            <a:r>
              <a:rPr lang="it-IT" sz="1800" dirty="0">
                <a:latin typeface="Trebuchet MS" panose="020B0703020202090204" pitchFamily="34" charset="0"/>
              </a:rPr>
              <a:t>.</a:t>
            </a:r>
          </a:p>
          <a:p>
            <a:pPr marL="342900" lvl="0" indent="-292100" algn="just" rtl="0">
              <a:spcBef>
                <a:spcPts val="0"/>
              </a:spcBef>
              <a:spcAft>
                <a:spcPts val="0"/>
              </a:spcAft>
              <a:buClr>
                <a:schemeClr val="dk1"/>
              </a:buClr>
              <a:buSzPts val="1200"/>
              <a:buFont typeface="Arial"/>
              <a:buChar char="•"/>
            </a:pP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err="1">
                <a:latin typeface="Trebuchet MS" panose="020B0703020202090204" pitchFamily="34" charset="0"/>
              </a:rPr>
              <a:t>Időtartam</a:t>
            </a:r>
            <a:r>
              <a:rPr lang="it-IT" sz="1800" dirty="0">
                <a:latin typeface="Trebuchet MS" panose="020B0703020202090204" pitchFamily="34" charset="0"/>
              </a:rPr>
              <a:t>: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adatbázis</a:t>
            </a:r>
            <a:r>
              <a:rPr lang="it-IT" sz="1800" dirty="0">
                <a:latin typeface="Trebuchet MS" panose="020B0703020202090204" pitchFamily="34" charset="0"/>
              </a:rPr>
              <a:t> </a:t>
            </a:r>
            <a:r>
              <a:rPr lang="it-IT" sz="1800" dirty="0" err="1">
                <a:latin typeface="Trebuchet MS" panose="020B0703020202090204" pitchFamily="34" charset="0"/>
              </a:rPr>
              <a:t>elérhetősége</a:t>
            </a:r>
            <a:r>
              <a:rPr lang="it-IT" sz="1800" dirty="0">
                <a:latin typeface="Trebuchet MS" panose="020B0703020202090204" pitchFamily="34" charset="0"/>
              </a:rPr>
              <a:t> </a:t>
            </a:r>
            <a:r>
              <a:rPr lang="it-IT" sz="1800" dirty="0" err="1">
                <a:latin typeface="Trebuchet MS" panose="020B0703020202090204" pitchFamily="34" charset="0"/>
              </a:rPr>
              <a:t>alapján</a:t>
            </a: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err="1">
                <a:latin typeface="Trebuchet MS" panose="020B0703020202090204" pitchFamily="34" charset="0"/>
              </a:rPr>
              <a:t>Kimenet</a:t>
            </a:r>
            <a:r>
              <a:rPr lang="it-IT" sz="1800" dirty="0">
                <a:latin typeface="Trebuchet MS" panose="020B0703020202090204" pitchFamily="34" charset="0"/>
              </a:rPr>
              <a:t>: </a:t>
            </a:r>
            <a:r>
              <a:rPr lang="it-IT" sz="1800" dirty="0" err="1">
                <a:latin typeface="Trebuchet MS" panose="020B0703020202090204" pitchFamily="34" charset="0"/>
              </a:rPr>
              <a:t>adattáblák</a:t>
            </a:r>
            <a:r>
              <a:rPr lang="it-IT" sz="1800" dirty="0">
                <a:latin typeface="Trebuchet MS" panose="020B0703020202090204" pitchFamily="34" charset="0"/>
              </a:rPr>
              <a:t> </a:t>
            </a:r>
            <a:r>
              <a:rPr lang="it-IT" sz="1800" dirty="0" err="1">
                <a:latin typeface="Trebuchet MS" panose="020B0703020202090204" pitchFamily="34" charset="0"/>
              </a:rPr>
              <a:t>vagy</a:t>
            </a:r>
            <a:r>
              <a:rPr lang="it-IT" sz="1800" dirty="0">
                <a:latin typeface="Trebuchet MS" panose="020B0703020202090204" pitchFamily="34" charset="0"/>
              </a:rPr>
              <a:t> </a:t>
            </a:r>
            <a:r>
              <a:rPr lang="it-IT" sz="1800" dirty="0" err="1">
                <a:latin typeface="Trebuchet MS" panose="020B0703020202090204" pitchFamily="34" charset="0"/>
              </a:rPr>
              <a:t>jelentések</a:t>
            </a: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endParaRPr lang="it-IT" sz="1800" dirty="0">
              <a:latin typeface="Trebuchet MS" panose="020B0703020202090204" pitchFamily="34" charset="0"/>
            </a:endParaRPr>
          </a:p>
          <a:p>
            <a:pPr marL="342900" lvl="0" indent="-292100" algn="just" rtl="0">
              <a:spcBef>
                <a:spcPts val="0"/>
              </a:spcBef>
              <a:spcAft>
                <a:spcPts val="0"/>
              </a:spcAft>
              <a:buClr>
                <a:schemeClr val="dk1"/>
              </a:buClr>
              <a:buSzPts val="1200"/>
              <a:buFont typeface="Arial"/>
              <a:buChar char="•"/>
            </a:pPr>
            <a:r>
              <a:rPr lang="it-IT" sz="1800" dirty="0" err="1">
                <a:latin typeface="Trebuchet MS" panose="020B0703020202090204" pitchFamily="34" charset="0"/>
              </a:rPr>
              <a:t>Hivatalos</a:t>
            </a:r>
            <a:r>
              <a:rPr lang="it-IT" sz="1800" dirty="0">
                <a:latin typeface="Trebuchet MS" panose="020B0703020202090204" pitchFamily="34" charset="0"/>
              </a:rPr>
              <a:t> </a:t>
            </a:r>
            <a:r>
              <a:rPr lang="it-IT" sz="1800" dirty="0" err="1">
                <a:latin typeface="Trebuchet MS" panose="020B0703020202090204" pitchFamily="34" charset="0"/>
              </a:rPr>
              <a:t>források</a:t>
            </a:r>
            <a:r>
              <a:rPr lang="it-IT" sz="1800" dirty="0">
                <a:latin typeface="Trebuchet MS" panose="020B0703020202090204" pitchFamily="34" charset="0"/>
              </a:rPr>
              <a:t>: EUROSTAT, </a:t>
            </a:r>
            <a:r>
              <a:rPr lang="it-IT" sz="1800" dirty="0" err="1">
                <a:latin typeface="Trebuchet MS" panose="020B0703020202090204" pitchFamily="34" charset="0"/>
              </a:rPr>
              <a:t>Kereskedelmi</a:t>
            </a:r>
            <a:r>
              <a:rPr lang="it-IT" sz="1800" dirty="0">
                <a:latin typeface="Trebuchet MS" panose="020B0703020202090204" pitchFamily="34" charset="0"/>
              </a:rPr>
              <a:t> </a:t>
            </a:r>
            <a:r>
              <a:rPr lang="it-IT" sz="1800" dirty="0" err="1">
                <a:latin typeface="Trebuchet MS" panose="020B0703020202090204" pitchFamily="34" charset="0"/>
              </a:rPr>
              <a:t>Kamarák</a:t>
            </a:r>
            <a:r>
              <a:rPr lang="it-IT" sz="1800" dirty="0">
                <a:latin typeface="Trebuchet MS" panose="020B0703020202090204" pitchFamily="34" charset="0"/>
              </a:rPr>
              <a:t>, </a:t>
            </a:r>
            <a:r>
              <a:rPr lang="it-IT" sz="1800" dirty="0" err="1">
                <a:latin typeface="Trebuchet MS" panose="020B0703020202090204" pitchFamily="34" charset="0"/>
              </a:rPr>
              <a:t>önkormányzati</a:t>
            </a:r>
            <a:r>
              <a:rPr lang="it-IT" sz="1800" dirty="0">
                <a:latin typeface="Trebuchet MS" panose="020B0703020202090204" pitchFamily="34" charset="0"/>
              </a:rPr>
              <a:t> </a:t>
            </a:r>
            <a:r>
              <a:rPr lang="it-IT" sz="1800" dirty="0" err="1">
                <a:latin typeface="Trebuchet MS" panose="020B0703020202090204" pitchFamily="34" charset="0"/>
              </a:rPr>
              <a:t>hivatalok</a:t>
            </a:r>
            <a:r>
              <a:rPr lang="it-IT" sz="1800" dirty="0">
                <a:latin typeface="Trebuchet MS" panose="020B0703020202090204" pitchFamily="34" charset="0"/>
              </a:rPr>
              <a:t>, </a:t>
            </a:r>
            <a:r>
              <a:rPr lang="it-IT" sz="1800" dirty="0" err="1">
                <a:latin typeface="Trebuchet MS" panose="020B0703020202090204" pitchFamily="34" charset="0"/>
              </a:rPr>
              <a:t>tartományi</a:t>
            </a:r>
            <a:r>
              <a:rPr lang="it-IT" sz="1800" dirty="0">
                <a:latin typeface="Trebuchet MS" panose="020B0703020202090204" pitchFamily="34" charset="0"/>
              </a:rPr>
              <a:t>, </a:t>
            </a:r>
            <a:r>
              <a:rPr lang="it-IT" sz="1800" dirty="0" err="1">
                <a:latin typeface="Trebuchet MS" panose="020B0703020202090204" pitchFamily="34" charset="0"/>
              </a:rPr>
              <a:t>regionális</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egyesületi</a:t>
            </a:r>
            <a:r>
              <a:rPr lang="it-IT" sz="1800" dirty="0">
                <a:latin typeface="Trebuchet MS" panose="020B0703020202090204" pitchFamily="34" charset="0"/>
              </a:rPr>
              <a:t> </a:t>
            </a:r>
            <a:r>
              <a:rPr lang="it-IT" sz="1800" dirty="0" err="1">
                <a:latin typeface="Trebuchet MS" panose="020B0703020202090204" pitchFamily="34" charset="0"/>
              </a:rPr>
              <a:t>adatbázisok</a:t>
            </a:r>
            <a:r>
              <a:rPr lang="it-IT" sz="1800" dirty="0">
                <a:latin typeface="Trebuchet MS" panose="020B0703020202090204" pitchFamily="34" charset="0"/>
              </a:rPr>
              <a:t>.</a:t>
            </a:r>
            <a:endParaRPr lang="sk-SK" sz="1600" dirty="0"/>
          </a:p>
        </p:txBody>
      </p:sp>
    </p:spTree>
    <p:extLst>
      <p:ext uri="{BB962C8B-B14F-4D97-AF65-F5344CB8AC3E}">
        <p14:creationId xmlns:p14="http://schemas.microsoft.com/office/powerpoint/2010/main" val="3955677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1988096"/>
            <a:ext cx="9036496" cy="4176464"/>
          </a:xfrm>
        </p:spPr>
        <p:txBody>
          <a:bodyPr numCol="2">
            <a:noAutofit/>
          </a:bodyPr>
          <a:lstStyle/>
          <a:p>
            <a:pPr marL="171450" lvl="0" indent="-171450" algn="just" rtl="0">
              <a:spcBef>
                <a:spcPts val="0"/>
              </a:spcBef>
              <a:spcAft>
                <a:spcPts val="0"/>
              </a:spcAft>
              <a:buChar char="•"/>
            </a:pPr>
            <a:endParaRPr lang="it-IT" sz="1600" dirty="0">
              <a:latin typeface="Calibri"/>
            </a:endParaRPr>
          </a:p>
          <a:p>
            <a:pPr marL="342900" indent="-266700">
              <a:buFont typeface="Arial"/>
              <a:buChar char="•"/>
            </a:pPr>
            <a:r>
              <a:rPr lang="hu-HU" sz="1600" dirty="0">
                <a:latin typeface="Calibri"/>
              </a:rPr>
              <a:t>Az AGATA a szekunder kutatások, azaz az adatok és tanulmányok elemzésével végzett kutatások mellett a primer kutatásra helyezi a hangsúlyt annak érdekében, hogy az Ízlésközpontot felépíteni milyen valós területi hivatásokra támaszkodjon. érdekelt felek. Ez fókuszcsoportokon, panelcsoportokon, kérdőívek adminisztrációján keresztül történik.</a:t>
            </a:r>
          </a:p>
          <a:p>
            <a:pPr marL="342900" indent="-266700">
              <a:buFont typeface="Arial"/>
              <a:buChar char="•"/>
            </a:pPr>
            <a:endParaRPr lang="hu-HU" sz="1600" dirty="0">
              <a:latin typeface="Calibri"/>
            </a:endParaRPr>
          </a:p>
          <a:p>
            <a:pPr marL="342900" indent="-266700">
              <a:buFont typeface="Arial"/>
              <a:buChar char="•"/>
            </a:pPr>
            <a:r>
              <a:rPr lang="hu-HU" sz="1600" dirty="0">
                <a:latin typeface="Calibri"/>
              </a:rPr>
              <a:t>Az első modul e részében látni fogjuk, hogy mik a fókuszcsoport főbb jellemzői, és hogyan kell felállítani, hogy a fő érintettek bevonásával megértsük, mik a területi hivatások.</a:t>
            </a:r>
          </a:p>
          <a:p>
            <a:pPr marL="342900" indent="-266700">
              <a:buFont typeface="Arial"/>
              <a:buChar char="•"/>
            </a:pPr>
            <a:endParaRPr lang="hu-HU" sz="1600" dirty="0">
              <a:latin typeface="Calibri"/>
            </a:endParaRPr>
          </a:p>
          <a:p>
            <a:pPr marL="361950" indent="-285750">
              <a:buFont typeface="Wingdings" pitchFamily="2" charset="2"/>
              <a:buChar char="Ø"/>
            </a:pPr>
            <a:r>
              <a:rPr lang="hu-HU" sz="1600" dirty="0">
                <a:latin typeface="Calibri"/>
              </a:rPr>
              <a:t>Fókuszcsoport</a:t>
            </a:r>
          </a:p>
          <a:p>
            <a:pPr marL="342900" indent="-266700">
              <a:buFont typeface="Arial"/>
              <a:buChar char="•"/>
            </a:pPr>
            <a:r>
              <a:rPr lang="hu-HU" sz="1600" dirty="0">
                <a:latin typeface="Calibri"/>
              </a:rPr>
              <a:t>A fókuszcsoportok széles körben használt kutatási eszköz a marketingkutatásban.</a:t>
            </a:r>
          </a:p>
          <a:p>
            <a:pPr marL="342900" indent="-266700">
              <a:buFont typeface="Arial"/>
              <a:buChar char="•"/>
            </a:pPr>
            <a:endParaRPr lang="hu-HU" sz="1600" dirty="0">
              <a:latin typeface="Calibri"/>
            </a:endParaRPr>
          </a:p>
          <a:p>
            <a:pPr marL="342900" indent="-266700">
              <a:buFont typeface="Arial"/>
              <a:buChar char="•"/>
            </a:pPr>
            <a:r>
              <a:rPr lang="hu-HU" sz="1600" dirty="0">
                <a:latin typeface="Calibri"/>
              </a:rPr>
              <a:t>Ez a kvalitatív interjú egy sajátos módszere, amelyben a moderátor kötetlen és látszólag strukturálatlan módon egy sor vitatémát terjeszt be alanyok egy kis csoportjának, akik tájékozottak a tényekről és hajlandóak együttműködni, felkérve őket, hogy osszák meg és hasonlítsák össze. véleményüket.</a:t>
            </a:r>
            <a:endParaRPr lang="sk-SK" sz="1600" dirty="0"/>
          </a:p>
        </p:txBody>
      </p:sp>
    </p:spTree>
    <p:extLst>
      <p:ext uri="{BB962C8B-B14F-4D97-AF65-F5344CB8AC3E}">
        <p14:creationId xmlns:p14="http://schemas.microsoft.com/office/powerpoint/2010/main" val="225406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07504" y="1988096"/>
            <a:ext cx="9036496" cy="4176464"/>
          </a:xfrm>
        </p:spPr>
        <p:txBody>
          <a:bodyPr numCol="2">
            <a:noAutofit/>
          </a:bodyPr>
          <a:lstStyle/>
          <a:p>
            <a:pPr marL="0" lvl="0" indent="0" algn="just" rtl="0">
              <a:spcBef>
                <a:spcPts val="0"/>
              </a:spcBef>
              <a:spcAft>
                <a:spcPts val="0"/>
              </a:spcAft>
              <a:buClr>
                <a:schemeClr val="dk1"/>
              </a:buClr>
              <a:buSzPts val="2000"/>
              <a:buNone/>
            </a:pPr>
            <a:r>
              <a:rPr lang="it-IT" sz="1600" b="1" dirty="0">
                <a:latin typeface="Calibri"/>
              </a:rPr>
              <a:t>1. </a:t>
            </a:r>
            <a:r>
              <a:rPr lang="it-IT" sz="1600" b="1" dirty="0" err="1">
                <a:latin typeface="Calibri"/>
              </a:rPr>
              <a:t>lépés</a:t>
            </a:r>
            <a:r>
              <a:rPr lang="it-IT" sz="1600" b="1" dirty="0">
                <a:latin typeface="Calibri"/>
              </a:rPr>
              <a:t>: </a:t>
            </a:r>
            <a:r>
              <a:rPr lang="it-IT" sz="1600" b="1" dirty="0" err="1">
                <a:latin typeface="Calibri"/>
              </a:rPr>
              <a:t>Válassza</a:t>
            </a:r>
            <a:r>
              <a:rPr lang="it-IT" sz="1600" b="1" dirty="0">
                <a:latin typeface="Calibri"/>
              </a:rPr>
              <a:t> </a:t>
            </a:r>
            <a:r>
              <a:rPr lang="it-IT" sz="1600" b="1" dirty="0" err="1">
                <a:latin typeface="Calibri"/>
              </a:rPr>
              <a:t>ki</a:t>
            </a:r>
            <a:r>
              <a:rPr lang="it-IT" sz="1600" b="1" dirty="0">
                <a:latin typeface="Calibri"/>
              </a:rPr>
              <a:t> a </a:t>
            </a:r>
            <a:r>
              <a:rPr lang="it-IT" sz="1600" b="1" dirty="0" err="1">
                <a:latin typeface="Calibri"/>
              </a:rPr>
              <a:t>kívánt</a:t>
            </a:r>
            <a:r>
              <a:rPr lang="it-IT" sz="1600" b="1" dirty="0">
                <a:latin typeface="Calibri"/>
              </a:rPr>
              <a:t> </a:t>
            </a:r>
            <a:r>
              <a:rPr lang="it-IT" sz="1600" b="1" dirty="0" err="1">
                <a:latin typeface="Calibri"/>
              </a:rPr>
              <a:t>témát</a:t>
            </a:r>
            <a:endParaRPr lang="it-IT" sz="1600" dirty="0">
              <a:latin typeface="Calibri"/>
            </a:endParaRPr>
          </a:p>
          <a:p>
            <a:pPr marL="342900" indent="-292100">
              <a:buFont typeface="Arial"/>
              <a:buChar char="•"/>
            </a:pPr>
            <a:r>
              <a:rPr lang="it-IT" sz="1600" dirty="0">
                <a:latin typeface="Calibri"/>
              </a:rPr>
              <a:t>A </a:t>
            </a:r>
            <a:r>
              <a:rPr lang="it-IT" sz="1600" dirty="0" err="1">
                <a:latin typeface="Calibri"/>
              </a:rPr>
              <a:t>fókuszcsoportokat</a:t>
            </a:r>
            <a:r>
              <a:rPr lang="it-IT" sz="1600" dirty="0">
                <a:latin typeface="Calibri"/>
              </a:rPr>
              <a:t> </a:t>
            </a:r>
            <a:r>
              <a:rPr lang="it-IT" sz="1600" dirty="0" err="1">
                <a:latin typeface="Calibri"/>
              </a:rPr>
              <a:t>elsősorban</a:t>
            </a:r>
            <a:r>
              <a:rPr lang="it-IT" sz="1600" dirty="0">
                <a:latin typeface="Calibri"/>
              </a:rPr>
              <a:t> </a:t>
            </a:r>
            <a:r>
              <a:rPr lang="it-IT" sz="1600" dirty="0" err="1">
                <a:latin typeface="Calibri"/>
              </a:rPr>
              <a:t>megerősítő</a:t>
            </a:r>
            <a:r>
              <a:rPr lang="it-IT" sz="1600" dirty="0">
                <a:latin typeface="Calibri"/>
              </a:rPr>
              <a:t> </a:t>
            </a:r>
            <a:r>
              <a:rPr lang="it-IT" sz="1600" dirty="0" err="1">
                <a:latin typeface="Calibri"/>
              </a:rPr>
              <a:t>kutatási</a:t>
            </a:r>
            <a:r>
              <a:rPr lang="it-IT" sz="1600" dirty="0">
                <a:latin typeface="Calibri"/>
              </a:rPr>
              <a:t> </a:t>
            </a:r>
            <a:r>
              <a:rPr lang="it-IT" sz="1600" dirty="0" err="1">
                <a:latin typeface="Calibri"/>
              </a:rPr>
              <a:t>technikának</a:t>
            </a:r>
            <a:r>
              <a:rPr lang="it-IT" sz="1600" dirty="0">
                <a:latin typeface="Calibri"/>
              </a:rPr>
              <a:t> </a:t>
            </a:r>
            <a:r>
              <a:rPr lang="it-IT" sz="1600" dirty="0" err="1">
                <a:latin typeface="Calibri"/>
              </a:rPr>
              <a:t>tekintik</a:t>
            </a:r>
            <a:r>
              <a:rPr lang="it-IT" sz="1600" dirty="0">
                <a:latin typeface="Calibri"/>
              </a:rPr>
              <a:t>.</a:t>
            </a:r>
          </a:p>
          <a:p>
            <a:pPr marL="342900" indent="-292100">
              <a:buFont typeface="Arial"/>
              <a:buChar char="•"/>
            </a:pPr>
            <a:r>
              <a:rPr lang="it-IT" sz="1600" dirty="0" err="1">
                <a:latin typeface="Calibri"/>
              </a:rPr>
              <a:t>Más</a:t>
            </a:r>
            <a:r>
              <a:rPr lang="it-IT" sz="1600" dirty="0">
                <a:latin typeface="Calibri"/>
              </a:rPr>
              <a:t> </a:t>
            </a:r>
            <a:r>
              <a:rPr lang="it-IT" sz="1600" dirty="0" err="1">
                <a:latin typeface="Calibri"/>
              </a:rPr>
              <a:t>szóval</a:t>
            </a:r>
            <a:r>
              <a:rPr lang="it-IT" sz="1600" dirty="0">
                <a:latin typeface="Calibri"/>
              </a:rPr>
              <a:t>, a </a:t>
            </a:r>
            <a:r>
              <a:rPr lang="it-IT" sz="1600" dirty="0" err="1">
                <a:latin typeface="Calibri"/>
              </a:rPr>
              <a:t>vitákat</a:t>
            </a:r>
            <a:r>
              <a:rPr lang="it-IT" sz="1600" dirty="0">
                <a:latin typeface="Calibri"/>
              </a:rPr>
              <a:t> </a:t>
            </a:r>
            <a:r>
              <a:rPr lang="it-IT" sz="1600" dirty="0" err="1">
                <a:latin typeface="Calibri"/>
              </a:rPr>
              <a:t>kiváltó</a:t>
            </a:r>
            <a:r>
              <a:rPr lang="it-IT" sz="1600" dirty="0">
                <a:latin typeface="Calibri"/>
              </a:rPr>
              <a:t> </a:t>
            </a:r>
            <a:r>
              <a:rPr lang="it-IT" sz="1600" dirty="0" err="1">
                <a:latin typeface="Calibri"/>
              </a:rPr>
              <a:t>környezetük</a:t>
            </a:r>
            <a:r>
              <a:rPr lang="it-IT" sz="1600" dirty="0">
                <a:latin typeface="Calibri"/>
              </a:rPr>
              <a:t> a </a:t>
            </a:r>
            <a:r>
              <a:rPr lang="it-IT" sz="1600" dirty="0" err="1">
                <a:latin typeface="Calibri"/>
              </a:rPr>
              <a:t>leghasznosabb</a:t>
            </a:r>
            <a:r>
              <a:rPr lang="it-IT" sz="1600" dirty="0">
                <a:latin typeface="Calibri"/>
              </a:rPr>
              <a:t> a </a:t>
            </a:r>
            <a:r>
              <a:rPr lang="it-IT" sz="1600" dirty="0" err="1">
                <a:latin typeface="Calibri"/>
              </a:rPr>
              <a:t>már</a:t>
            </a:r>
            <a:r>
              <a:rPr lang="it-IT" sz="1600" dirty="0">
                <a:latin typeface="Calibri"/>
              </a:rPr>
              <a:t> </a:t>
            </a:r>
            <a:r>
              <a:rPr lang="it-IT" sz="1600" dirty="0" err="1">
                <a:latin typeface="Calibri"/>
              </a:rPr>
              <a:t>meglévő</a:t>
            </a:r>
            <a:r>
              <a:rPr lang="it-IT" sz="1600" dirty="0">
                <a:latin typeface="Calibri"/>
              </a:rPr>
              <a:t> </a:t>
            </a:r>
            <a:r>
              <a:rPr lang="it-IT" sz="1600" dirty="0" err="1">
                <a:latin typeface="Calibri"/>
              </a:rPr>
              <a:t>hiedelmek</a:t>
            </a:r>
            <a:r>
              <a:rPr lang="it-IT" sz="1600" dirty="0">
                <a:latin typeface="Calibri"/>
              </a:rPr>
              <a:t> </a:t>
            </a:r>
            <a:r>
              <a:rPr lang="it-IT" sz="1600" dirty="0" err="1">
                <a:latin typeface="Calibri"/>
              </a:rPr>
              <a:t>megerősítésére</a:t>
            </a:r>
            <a:r>
              <a:rPr lang="it-IT" sz="1600" dirty="0">
                <a:latin typeface="Calibri"/>
              </a:rPr>
              <a:t> </a:t>
            </a:r>
            <a:r>
              <a:rPr lang="it-IT" sz="1600" dirty="0" err="1">
                <a:latin typeface="Calibri"/>
              </a:rPr>
              <a:t>vagy</a:t>
            </a:r>
            <a:r>
              <a:rPr lang="it-IT" sz="1600" dirty="0">
                <a:latin typeface="Calibri"/>
              </a:rPr>
              <a:t> </a:t>
            </a:r>
            <a:r>
              <a:rPr lang="it-IT" sz="1600" dirty="0" err="1">
                <a:latin typeface="Calibri"/>
              </a:rPr>
              <a:t>megcáfolására</a:t>
            </a:r>
            <a:r>
              <a:rPr lang="it-IT" sz="1600" dirty="0">
                <a:latin typeface="Calibri"/>
              </a:rPr>
              <a:t>.</a:t>
            </a:r>
          </a:p>
          <a:p>
            <a:pPr marL="342900" indent="-292100">
              <a:buFont typeface="Arial"/>
              <a:buChar char="•"/>
            </a:pPr>
            <a:r>
              <a:rPr lang="it-IT" sz="1600" dirty="0" err="1">
                <a:latin typeface="Calibri"/>
              </a:rPr>
              <a:t>Emiatt</a:t>
            </a:r>
            <a:r>
              <a:rPr lang="it-IT" sz="1600" dirty="0">
                <a:latin typeface="Calibri"/>
              </a:rPr>
              <a:t> </a:t>
            </a:r>
            <a:r>
              <a:rPr lang="it-IT" sz="1600" dirty="0" err="1">
                <a:latin typeface="Calibri"/>
              </a:rPr>
              <a:t>kiválóan</a:t>
            </a:r>
            <a:r>
              <a:rPr lang="it-IT" sz="1600" dirty="0">
                <a:latin typeface="Calibri"/>
              </a:rPr>
              <a:t> </a:t>
            </a:r>
            <a:r>
              <a:rPr lang="it-IT" sz="1600" dirty="0" err="1">
                <a:latin typeface="Calibri"/>
              </a:rPr>
              <a:t>alkalmasak</a:t>
            </a:r>
            <a:r>
              <a:rPr lang="it-IT" sz="1600" dirty="0">
                <a:latin typeface="Calibri"/>
              </a:rPr>
              <a:t> </a:t>
            </a:r>
            <a:r>
              <a:rPr lang="it-IT" sz="1600" dirty="0" err="1">
                <a:latin typeface="Calibri"/>
              </a:rPr>
              <a:t>magyarázó</a:t>
            </a:r>
            <a:r>
              <a:rPr lang="it-IT" sz="1600" dirty="0">
                <a:latin typeface="Calibri"/>
              </a:rPr>
              <a:t> </a:t>
            </a:r>
            <a:r>
              <a:rPr lang="it-IT" sz="1600" dirty="0" err="1">
                <a:latin typeface="Calibri"/>
              </a:rPr>
              <a:t>kutatások</a:t>
            </a:r>
            <a:r>
              <a:rPr lang="it-IT" sz="1600" dirty="0">
                <a:latin typeface="Calibri"/>
              </a:rPr>
              <a:t> </a:t>
            </a:r>
            <a:r>
              <a:rPr lang="it-IT" sz="1600" dirty="0" err="1">
                <a:latin typeface="Calibri"/>
              </a:rPr>
              <a:t>lefolytatására</a:t>
            </a:r>
            <a:r>
              <a:rPr lang="it-IT" sz="1600" dirty="0">
                <a:latin typeface="Calibri"/>
              </a:rPr>
              <a:t>, </a:t>
            </a:r>
            <a:r>
              <a:rPr lang="it-IT" sz="1600" dirty="0" err="1">
                <a:latin typeface="Calibri"/>
              </a:rPr>
              <a:t>ahol</a:t>
            </a:r>
            <a:r>
              <a:rPr lang="it-IT" sz="1600" dirty="0">
                <a:latin typeface="Calibri"/>
              </a:rPr>
              <a:t> </a:t>
            </a:r>
            <a:r>
              <a:rPr lang="it-IT" sz="1600" dirty="0" err="1">
                <a:latin typeface="Calibri"/>
              </a:rPr>
              <a:t>feltárja</a:t>
            </a:r>
            <a:r>
              <a:rPr lang="it-IT" sz="1600" dirty="0">
                <a:latin typeface="Calibri"/>
              </a:rPr>
              <a:t>, </a:t>
            </a:r>
            <a:r>
              <a:rPr lang="it-IT" sz="1600" dirty="0" err="1">
                <a:latin typeface="Calibri"/>
              </a:rPr>
              <a:t>miért</a:t>
            </a:r>
            <a:r>
              <a:rPr lang="it-IT" sz="1600" dirty="0">
                <a:latin typeface="Calibri"/>
              </a:rPr>
              <a:t> </a:t>
            </a:r>
            <a:r>
              <a:rPr lang="it-IT" sz="1600" dirty="0" err="1">
                <a:latin typeface="Calibri"/>
              </a:rPr>
              <a:t>történik</a:t>
            </a:r>
            <a:r>
              <a:rPr lang="it-IT" sz="1600" dirty="0">
                <a:latin typeface="Calibri"/>
              </a:rPr>
              <a:t> </a:t>
            </a:r>
            <a:r>
              <a:rPr lang="it-IT" sz="1600" dirty="0" err="1">
                <a:latin typeface="Calibri"/>
              </a:rPr>
              <a:t>valami</a:t>
            </a:r>
            <a:r>
              <a:rPr lang="it-IT" sz="1600" dirty="0">
                <a:latin typeface="Calibri"/>
              </a:rPr>
              <a:t>, ha </a:t>
            </a:r>
            <a:r>
              <a:rPr lang="it-IT" sz="1600" dirty="0" err="1">
                <a:latin typeface="Calibri"/>
              </a:rPr>
              <a:t>korlátozott</a:t>
            </a:r>
            <a:r>
              <a:rPr lang="it-IT" sz="1600" dirty="0">
                <a:latin typeface="Calibri"/>
              </a:rPr>
              <a:t> </a:t>
            </a:r>
            <a:r>
              <a:rPr lang="it-IT" sz="1600" dirty="0" err="1">
                <a:latin typeface="Calibri"/>
              </a:rPr>
              <a:t>információ</a:t>
            </a:r>
            <a:r>
              <a:rPr lang="it-IT" sz="1600" dirty="0">
                <a:latin typeface="Calibri"/>
              </a:rPr>
              <a:t> </a:t>
            </a:r>
            <a:r>
              <a:rPr lang="it-IT" sz="1600" dirty="0" err="1">
                <a:latin typeface="Calibri"/>
              </a:rPr>
              <a:t>áll</a:t>
            </a:r>
            <a:r>
              <a:rPr lang="it-IT" sz="1600" dirty="0">
                <a:latin typeface="Calibri"/>
              </a:rPr>
              <a:t> </a:t>
            </a:r>
            <a:r>
              <a:rPr lang="it-IT" sz="1600" dirty="0" err="1">
                <a:latin typeface="Calibri"/>
              </a:rPr>
              <a:t>rendelkezésre</a:t>
            </a:r>
            <a:r>
              <a:rPr lang="it-IT" sz="1600" dirty="0">
                <a:latin typeface="Calibri"/>
              </a:rPr>
              <a:t>.</a:t>
            </a: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endParaRPr lang="it-IT" sz="1600" b="1" dirty="0">
              <a:latin typeface="Calibri"/>
            </a:endParaRPr>
          </a:p>
          <a:p>
            <a:pPr marL="0" lvl="0" indent="0" algn="just" rtl="0">
              <a:spcBef>
                <a:spcPts val="0"/>
              </a:spcBef>
              <a:spcAft>
                <a:spcPts val="0"/>
              </a:spcAft>
              <a:buClr>
                <a:schemeClr val="dk1"/>
              </a:buClr>
              <a:buSzPts val="2000"/>
              <a:buFont typeface="Arial"/>
              <a:buNone/>
            </a:pPr>
            <a:r>
              <a:rPr lang="it-IT" sz="1600" b="1" dirty="0">
                <a:latin typeface="Calibri"/>
              </a:rPr>
              <a:t>Step 2. </a:t>
            </a:r>
            <a:r>
              <a:rPr lang="it-IT" sz="1600" b="1" dirty="0" err="1">
                <a:latin typeface="Calibri"/>
              </a:rPr>
              <a:t>lépés</a:t>
            </a:r>
            <a:r>
              <a:rPr lang="it-IT" sz="1600" b="1" dirty="0">
                <a:latin typeface="Calibri"/>
              </a:rPr>
              <a:t> : </a:t>
            </a:r>
            <a:r>
              <a:rPr lang="it-IT" sz="1600" b="1" dirty="0" err="1">
                <a:latin typeface="Calibri"/>
              </a:rPr>
              <a:t>Határozza</a:t>
            </a:r>
            <a:r>
              <a:rPr lang="it-IT" sz="1600" b="1" dirty="0">
                <a:latin typeface="Calibri"/>
              </a:rPr>
              <a:t> </a:t>
            </a:r>
            <a:r>
              <a:rPr lang="it-IT" sz="1600" b="1" dirty="0" err="1">
                <a:latin typeface="Calibri"/>
              </a:rPr>
              <a:t>meg</a:t>
            </a:r>
            <a:r>
              <a:rPr lang="it-IT" sz="1600" b="1" dirty="0">
                <a:latin typeface="Calibri"/>
              </a:rPr>
              <a:t> </a:t>
            </a:r>
            <a:r>
              <a:rPr lang="it-IT" sz="1600" b="1" dirty="0" err="1">
                <a:latin typeface="Calibri"/>
              </a:rPr>
              <a:t>kutatási</a:t>
            </a:r>
            <a:r>
              <a:rPr lang="it-IT" sz="1600" b="1" dirty="0">
                <a:latin typeface="Calibri"/>
              </a:rPr>
              <a:t> </a:t>
            </a:r>
            <a:r>
              <a:rPr lang="it-IT" sz="1600" b="1" dirty="0" err="1">
                <a:latin typeface="Calibri"/>
              </a:rPr>
              <a:t>hatókörét</a:t>
            </a:r>
            <a:r>
              <a:rPr lang="it-IT" sz="1600" b="1" dirty="0">
                <a:latin typeface="Calibri"/>
              </a:rPr>
              <a:t> </a:t>
            </a:r>
            <a:r>
              <a:rPr lang="it-IT" sz="1600" b="1" dirty="0" err="1">
                <a:latin typeface="Calibri"/>
              </a:rPr>
              <a:t>és</a:t>
            </a:r>
            <a:r>
              <a:rPr lang="it-IT" sz="1600" b="1" dirty="0">
                <a:latin typeface="Calibri"/>
              </a:rPr>
              <a:t> </a:t>
            </a:r>
            <a:r>
              <a:rPr lang="it-IT" sz="1600" b="1" dirty="0" err="1">
                <a:latin typeface="Calibri"/>
              </a:rPr>
              <a:t>hipotéziseit</a:t>
            </a:r>
            <a:endParaRPr lang="it-IT" sz="1600" dirty="0">
              <a:latin typeface="Calibri"/>
            </a:endParaRPr>
          </a:p>
          <a:p>
            <a:pPr marL="0" lvl="0" indent="0" algn="just" rtl="0">
              <a:spcBef>
                <a:spcPts val="0"/>
              </a:spcBef>
              <a:spcAft>
                <a:spcPts val="0"/>
              </a:spcAft>
              <a:buClr>
                <a:schemeClr val="dk1"/>
              </a:buClr>
              <a:buSzPts val="2000"/>
              <a:buFont typeface="Arial"/>
              <a:buNone/>
            </a:pPr>
            <a:endParaRPr lang="it-IT" sz="1600" dirty="0">
              <a:latin typeface="Calibri"/>
            </a:endParaRPr>
          </a:p>
          <a:p>
            <a:pPr marL="342900" lvl="0" indent="-292100" algn="just" rtl="0">
              <a:spcBef>
                <a:spcPts val="0"/>
              </a:spcBef>
              <a:spcAft>
                <a:spcPts val="0"/>
              </a:spcAft>
              <a:buSzPts val="1200"/>
              <a:buChar char="•"/>
            </a:pPr>
            <a:r>
              <a:rPr lang="hu-HU" sz="1600" dirty="0">
                <a:latin typeface="Calibri"/>
              </a:rPr>
              <a:t>Miután megállapította, hogy a fókuszcsoport a megfelelő választás a témához, elkezdhet gondolkodni azon, hogy mit vár el a csoportos beszélgetéstől.</a:t>
            </a:r>
          </a:p>
          <a:p>
            <a:pPr marL="342900" lvl="0" indent="-292100" algn="just" rtl="0">
              <a:spcBef>
                <a:spcPts val="0"/>
              </a:spcBef>
              <a:spcAft>
                <a:spcPts val="0"/>
              </a:spcAft>
              <a:buSzPts val="1200"/>
              <a:buChar char="•"/>
            </a:pPr>
            <a:r>
              <a:rPr lang="hu-HU" sz="1600" dirty="0">
                <a:latin typeface="Calibri"/>
              </a:rPr>
              <a:t>Talán már létezik szakirodalom a témában, vagy kellően hasonló témában, amelyet kiindulópontként használhat. Ha a témát nem alaposan tanulmányozták, akkor ösztöneid segítségével határozd meg, mit tartasz a legérdemesebbnek a tanulmányozásra.</a:t>
            </a:r>
          </a:p>
          <a:p>
            <a:pPr marL="342900" lvl="0" indent="-292100" algn="just" rtl="0">
              <a:spcBef>
                <a:spcPts val="0"/>
              </a:spcBef>
              <a:spcAft>
                <a:spcPts val="0"/>
              </a:spcAft>
              <a:buSzPts val="1200"/>
              <a:buChar char="•"/>
            </a:pPr>
            <a:r>
              <a:rPr lang="hu-HU" sz="1600" dirty="0">
                <a:latin typeface="Calibri"/>
              </a:rPr>
              <a:t>A hatókör meghatározása segít érdekes hipotézisek megfogalmazásában, egyértelmű kérdések felállításában és a megfelelő résztvevők toborzásában.</a:t>
            </a:r>
            <a:endParaRPr lang="sk-SK" sz="1600" dirty="0"/>
          </a:p>
        </p:txBody>
      </p:sp>
    </p:spTree>
    <p:extLst>
      <p:ext uri="{BB962C8B-B14F-4D97-AF65-F5344CB8AC3E}">
        <p14:creationId xmlns:p14="http://schemas.microsoft.com/office/powerpoint/2010/main" val="3625808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1">
            <a:noAutofit/>
          </a:bodyPr>
          <a:lstStyle/>
          <a:p>
            <a:pPr marL="0" lvl="0" indent="0" algn="just" rtl="0">
              <a:spcBef>
                <a:spcPts val="0"/>
              </a:spcBef>
              <a:spcAft>
                <a:spcPts val="0"/>
              </a:spcAft>
              <a:buClr>
                <a:schemeClr val="dk1"/>
              </a:buClr>
              <a:buSzPts val="2000"/>
              <a:buNone/>
            </a:pPr>
            <a:r>
              <a:rPr lang="it-IT" sz="1800" b="1" dirty="0">
                <a:latin typeface="Trebuchet MS" panose="020B0703020202090204" pitchFamily="34" charset="0"/>
              </a:rPr>
              <a:t>3. </a:t>
            </a:r>
            <a:r>
              <a:rPr lang="it-IT" sz="1800" b="1" dirty="0" err="1">
                <a:latin typeface="Trebuchet MS" panose="020B0703020202090204" pitchFamily="34" charset="0"/>
              </a:rPr>
              <a:t>lépés</a:t>
            </a:r>
            <a:r>
              <a:rPr lang="it-IT" sz="1800" b="1" dirty="0">
                <a:latin typeface="Trebuchet MS" panose="020B0703020202090204" pitchFamily="34" charset="0"/>
              </a:rPr>
              <a:t>: </a:t>
            </a:r>
            <a:r>
              <a:rPr lang="it-IT" sz="1800" b="1" dirty="0" err="1">
                <a:latin typeface="Trebuchet MS" panose="020B0703020202090204" pitchFamily="34" charset="0"/>
              </a:rPr>
              <a:t>Határozza</a:t>
            </a:r>
            <a:r>
              <a:rPr lang="it-IT" sz="1800" b="1" dirty="0">
                <a:latin typeface="Trebuchet MS" panose="020B0703020202090204" pitchFamily="34" charset="0"/>
              </a:rPr>
              <a:t> </a:t>
            </a:r>
            <a:r>
              <a:rPr lang="it-IT" sz="1800" b="1" dirty="0" err="1">
                <a:latin typeface="Trebuchet MS" panose="020B0703020202090204" pitchFamily="34" charset="0"/>
              </a:rPr>
              <a:t>meg</a:t>
            </a:r>
            <a:r>
              <a:rPr lang="it-IT" sz="1800" b="1" dirty="0">
                <a:latin typeface="Trebuchet MS" panose="020B0703020202090204" pitchFamily="34" charset="0"/>
              </a:rPr>
              <a:t> a </a:t>
            </a:r>
            <a:r>
              <a:rPr lang="it-IT" sz="1800" b="1" dirty="0" err="1">
                <a:latin typeface="Trebuchet MS" panose="020B0703020202090204" pitchFamily="34" charset="0"/>
              </a:rPr>
              <a:t>fókuszcsoport</a:t>
            </a:r>
            <a:r>
              <a:rPr lang="it-IT" sz="1800" b="1" dirty="0">
                <a:latin typeface="Trebuchet MS" panose="020B0703020202090204" pitchFamily="34" charset="0"/>
              </a:rPr>
              <a:t> </a:t>
            </a:r>
            <a:r>
              <a:rPr lang="it-IT" sz="1800" b="1" dirty="0" err="1">
                <a:latin typeface="Trebuchet MS" panose="020B0703020202090204" pitchFamily="34" charset="0"/>
              </a:rPr>
              <a:t>kérdéseit</a:t>
            </a: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800" dirty="0">
                <a:latin typeface="Trebuchet MS" panose="020B0703020202090204" pitchFamily="34" charset="0"/>
              </a:rPr>
              <a:t>A fókuszcsoportnak feltett kérdések kulcsfontosságúak az elemzéshez. Szánjon időt ezek megfogalmazására, különös figyelmet fordítva a megfogalmazásra. Ügyeljen arra, hogy kerülje a vezető kérdéseket, amelyek befolyásolhatják válaszait.</a:t>
            </a:r>
          </a:p>
          <a:p>
            <a:pPr marL="0" lvl="0" indent="0" algn="just" rtl="0">
              <a:spcBef>
                <a:spcPts val="0"/>
              </a:spcBef>
              <a:spcAft>
                <a:spcPts val="0"/>
              </a:spcAft>
              <a:buClr>
                <a:schemeClr val="dk1"/>
              </a:buClr>
              <a:buSzPts val="2000"/>
              <a:buNone/>
            </a:pPr>
            <a:endParaRPr lang="hu-HU" sz="1800"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800" dirty="0">
                <a:latin typeface="Trebuchet MS" panose="020B0703020202090204" pitchFamily="34" charset="0"/>
              </a:rPr>
              <a:t>Összességében a fókuszcsoport kérdései a következők:</a:t>
            </a:r>
          </a:p>
          <a:p>
            <a:pPr marL="0" lvl="0" indent="0" algn="just" rtl="0">
              <a:spcBef>
                <a:spcPts val="0"/>
              </a:spcBef>
              <a:spcAft>
                <a:spcPts val="0"/>
              </a:spcAft>
              <a:buClr>
                <a:schemeClr val="dk1"/>
              </a:buClr>
              <a:buSzPts val="2000"/>
              <a:buNone/>
            </a:pPr>
            <a:endParaRPr lang="hu-HU" sz="1800" dirty="0">
              <a:latin typeface="Trebuchet MS" panose="020B0703020202090204" pitchFamily="34" charset="0"/>
            </a:endParaRPr>
          </a:p>
          <a:p>
            <a:pPr algn="just">
              <a:spcBef>
                <a:spcPts val="0"/>
              </a:spcBef>
              <a:buClr>
                <a:schemeClr val="dk1"/>
              </a:buClr>
              <a:buSzPts val="2000"/>
              <a:buFont typeface="Wingdings" pitchFamily="2" charset="2"/>
              <a:buChar char="ü"/>
            </a:pPr>
            <a:r>
              <a:rPr lang="hu-HU" sz="1800" dirty="0">
                <a:latin typeface="Trebuchet MS" panose="020B0703020202090204" pitchFamily="34" charset="0"/>
              </a:rPr>
              <a:t>Nyílt végű és rugalmas</a:t>
            </a:r>
          </a:p>
          <a:p>
            <a:pPr algn="just">
              <a:spcBef>
                <a:spcPts val="0"/>
              </a:spcBef>
              <a:buClr>
                <a:schemeClr val="dk1"/>
              </a:buClr>
              <a:buSzPts val="2000"/>
              <a:buFont typeface="Wingdings" pitchFamily="2" charset="2"/>
              <a:buChar char="ü"/>
            </a:pPr>
            <a:r>
              <a:rPr lang="hu-HU" sz="1800" dirty="0">
                <a:latin typeface="Trebuchet MS" panose="020B0703020202090204" pitchFamily="34" charset="0"/>
              </a:rPr>
              <a:t>Lehetetlen „igen” vagy „nem” választ adni (a „miért” vagy „hogyan” kezdetű kérdések gyakran a legjobbak)</a:t>
            </a:r>
          </a:p>
          <a:p>
            <a:pPr algn="just">
              <a:spcBef>
                <a:spcPts val="0"/>
              </a:spcBef>
              <a:buClr>
                <a:schemeClr val="dk1"/>
              </a:buClr>
              <a:buSzPts val="2000"/>
              <a:buFont typeface="Wingdings" pitchFamily="2" charset="2"/>
              <a:buChar char="ü"/>
            </a:pPr>
            <a:r>
              <a:rPr lang="hu-HU" sz="1800" dirty="0">
                <a:latin typeface="Trebuchet MS" panose="020B0703020202090204" pitchFamily="34" charset="0"/>
              </a:rPr>
              <a:t>Egyértelmű, egyenesen a lényegre tér, miközben vitára késztet</a:t>
            </a:r>
          </a:p>
          <a:p>
            <a:pPr algn="just">
              <a:spcBef>
                <a:spcPts val="0"/>
              </a:spcBef>
              <a:buClr>
                <a:schemeClr val="dk1"/>
              </a:buClr>
              <a:buSzPts val="2000"/>
              <a:buFont typeface="Wingdings" pitchFamily="2" charset="2"/>
              <a:buChar char="ü"/>
            </a:pPr>
            <a:r>
              <a:rPr lang="hu-HU" sz="1800" dirty="0">
                <a:latin typeface="Trebuchet MS" panose="020B0703020202090204" pitchFamily="34" charset="0"/>
              </a:rPr>
              <a:t>Elfogulatlan és semleges</a:t>
            </a: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1605910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1">
            <a:noAutofit/>
          </a:bodyPr>
          <a:lstStyle/>
          <a:p>
            <a:pPr marL="0" lvl="0" indent="0" algn="just" rtl="0">
              <a:spcBef>
                <a:spcPts val="0"/>
              </a:spcBef>
              <a:spcAft>
                <a:spcPts val="0"/>
              </a:spcAft>
              <a:buClr>
                <a:schemeClr val="dk1"/>
              </a:buClr>
              <a:buSzPts val="2000"/>
              <a:buFont typeface="Arial"/>
              <a:buNone/>
            </a:pPr>
            <a:r>
              <a:rPr lang="it-IT" sz="1800" b="1" dirty="0">
                <a:latin typeface="Trebuchet MS" panose="020B0703020202090204" pitchFamily="34" charset="0"/>
              </a:rPr>
              <a:t>4. </a:t>
            </a:r>
            <a:r>
              <a:rPr lang="it-IT" sz="1800" b="1" dirty="0" err="1">
                <a:latin typeface="Trebuchet MS" panose="020B0703020202090204" pitchFamily="34" charset="0"/>
              </a:rPr>
              <a:t>lépés</a:t>
            </a:r>
            <a:r>
              <a:rPr lang="it-IT" sz="1800" b="1" dirty="0">
                <a:latin typeface="Trebuchet MS" panose="020B0703020202090204" pitchFamily="34" charset="0"/>
              </a:rPr>
              <a:t>: </a:t>
            </a:r>
            <a:r>
              <a:rPr lang="it-IT" sz="1800" b="1" dirty="0" err="1">
                <a:latin typeface="Trebuchet MS" panose="020B0703020202090204" pitchFamily="34" charset="0"/>
              </a:rPr>
              <a:t>Toborozza</a:t>
            </a:r>
            <a:r>
              <a:rPr lang="it-IT" sz="1800" b="1" dirty="0">
                <a:latin typeface="Trebuchet MS" panose="020B0703020202090204" pitchFamily="34" charset="0"/>
              </a:rPr>
              <a:t> a </a:t>
            </a:r>
            <a:r>
              <a:rPr lang="it-IT" sz="1800" b="1" dirty="0" err="1">
                <a:latin typeface="Trebuchet MS" panose="020B0703020202090204" pitchFamily="34" charset="0"/>
              </a:rPr>
              <a:t>résztvevőket</a:t>
            </a: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Font typeface="Arial"/>
              <a:buNone/>
            </a:pPr>
            <a:r>
              <a:rPr lang="hu-HU" sz="1800" dirty="0">
                <a:latin typeface="Trebuchet MS" panose="020B0703020202090204" pitchFamily="34" charset="0"/>
              </a:rPr>
              <a:t>A kutatás témájától függően néhány mintavételi módszer közül választhat, amelyek segítenek a résztvevők toborzásában és kiválasztásában.</a:t>
            </a:r>
          </a:p>
          <a:p>
            <a:pPr marL="0" lvl="0" indent="0" algn="just" rtl="0">
              <a:spcBef>
                <a:spcPts val="0"/>
              </a:spcBef>
              <a:spcAft>
                <a:spcPts val="0"/>
              </a:spcAft>
              <a:buClr>
                <a:schemeClr val="dk1"/>
              </a:buClr>
              <a:buSzPts val="2000"/>
              <a:buFont typeface="Arial"/>
              <a:buNone/>
            </a:pPr>
            <a:endParaRPr lang="hu-HU" sz="1800" dirty="0">
              <a:latin typeface="Trebuchet MS" panose="020B0703020202090204" pitchFamily="34" charset="0"/>
            </a:endParaRPr>
          </a:p>
          <a:p>
            <a:pPr lvl="0" algn="just" rtl="0">
              <a:spcBef>
                <a:spcPts val="0"/>
              </a:spcBef>
              <a:spcAft>
                <a:spcPts val="0"/>
              </a:spcAft>
              <a:buClr>
                <a:schemeClr val="dk1"/>
              </a:buClr>
              <a:buSzPts val="2000"/>
              <a:buFont typeface="Wingdings" pitchFamily="2" charset="2"/>
              <a:buChar char="q"/>
            </a:pPr>
            <a:r>
              <a:rPr lang="hu-HU" sz="1800" dirty="0">
                <a:latin typeface="Trebuchet MS" panose="020B0703020202090204" pitchFamily="34" charset="0"/>
              </a:rPr>
              <a:t>Önkéntes mintavétel, például nyílt felhívás a közösségi médiában és résztvevők keresése a válaszok alapján</a:t>
            </a:r>
          </a:p>
          <a:p>
            <a:pPr lvl="0" algn="just" rtl="0">
              <a:spcBef>
                <a:spcPts val="0"/>
              </a:spcBef>
              <a:spcAft>
                <a:spcPts val="0"/>
              </a:spcAft>
              <a:buClr>
                <a:schemeClr val="dk1"/>
              </a:buClr>
              <a:buSzPts val="2000"/>
              <a:buFont typeface="Wingdings" pitchFamily="2" charset="2"/>
              <a:buChar char="q"/>
            </a:pPr>
            <a:r>
              <a:rPr lang="hu-HU" sz="1800" dirty="0">
                <a:latin typeface="Trebuchet MS" panose="020B0703020202090204" pitchFamily="34" charset="0"/>
              </a:rPr>
              <a:t>Kényelmes mintavétel az Ön számára legkönnyebben elérhető személyekről, például a meglévő hálózatokban lévő partnerekről</a:t>
            </a:r>
          </a:p>
          <a:p>
            <a:pPr lvl="0" algn="just" rtl="0">
              <a:spcBef>
                <a:spcPts val="0"/>
              </a:spcBef>
              <a:spcAft>
                <a:spcPts val="0"/>
              </a:spcAft>
              <a:buClr>
                <a:schemeClr val="dk1"/>
              </a:buClr>
              <a:buSzPts val="2000"/>
              <a:buFont typeface="Wingdings" pitchFamily="2" charset="2"/>
              <a:buChar char="q"/>
            </a:pPr>
            <a:r>
              <a:rPr lang="hu-HU" sz="1800" dirty="0">
                <a:latin typeface="Trebuchet MS" panose="020B0703020202090204" pitchFamily="34" charset="0"/>
              </a:rPr>
              <a:t>Rétegzett mintavétel a helyi termelők egy adott kategóriájából</a:t>
            </a:r>
          </a:p>
          <a:p>
            <a:pPr lvl="0" algn="just" rtl="0">
              <a:spcBef>
                <a:spcPts val="0"/>
              </a:spcBef>
              <a:spcAft>
                <a:spcPts val="0"/>
              </a:spcAft>
              <a:buClr>
                <a:schemeClr val="dk1"/>
              </a:buClr>
              <a:buSzPts val="2000"/>
              <a:buFont typeface="Wingdings" pitchFamily="2" charset="2"/>
              <a:buChar char="q"/>
            </a:pPr>
            <a:r>
              <a:rPr lang="hu-HU" sz="1800" dirty="0">
                <a:latin typeface="Trebuchet MS" panose="020B0703020202090204" pitchFamily="34" charset="0"/>
              </a:rPr>
              <a:t>Ítéletes mintavétel a résztvevők egy meghatározott csoportjáról, amelyekről már tudja, hogy fel kíván venni</a:t>
            </a:r>
          </a:p>
          <a:p>
            <a:pPr lvl="0" algn="just" rtl="0">
              <a:spcBef>
                <a:spcPts val="0"/>
              </a:spcBef>
              <a:spcAft>
                <a:spcPts val="0"/>
              </a:spcAft>
              <a:buClr>
                <a:schemeClr val="dk1"/>
              </a:buClr>
              <a:buSzPts val="2000"/>
              <a:buFont typeface="Wingdings" pitchFamily="2" charset="2"/>
              <a:buChar char="Ø"/>
            </a:pPr>
            <a:r>
              <a:rPr lang="hu-HU" sz="1800" u="sng" dirty="0">
                <a:latin typeface="Trebuchet MS" panose="020B0703020202090204" pitchFamily="34" charset="0"/>
              </a:rPr>
              <a:t>Ügyeljen a mintavételi torzításra, amely akkor fordulhat elő, ha a populáció egyes tagjai nagyobb valószínűséggel kerülnek be, mint mások.</a:t>
            </a:r>
            <a:endParaRPr lang="it-IT" sz="1400" u="sng"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u="sng"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4074441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1">
            <a:noAutofit/>
          </a:bodyPr>
          <a:lstStyle/>
          <a:p>
            <a:pPr marL="0" lvl="0" indent="0" algn="just" rtl="0">
              <a:spcBef>
                <a:spcPts val="0"/>
              </a:spcBef>
              <a:spcAft>
                <a:spcPts val="0"/>
              </a:spcAft>
              <a:buClr>
                <a:schemeClr val="dk1"/>
              </a:buClr>
              <a:buSzPts val="2000"/>
              <a:buNone/>
            </a:pPr>
            <a:endParaRPr lang="it-IT" sz="1800" b="1" dirty="0">
              <a:latin typeface="Trebuchet MS" panose="020B0703020202090204" pitchFamily="34" charset="0"/>
            </a:endParaRPr>
          </a:p>
          <a:p>
            <a:pPr marL="0" lvl="0" indent="0" algn="just" rtl="0">
              <a:spcBef>
                <a:spcPts val="0"/>
              </a:spcBef>
              <a:spcAft>
                <a:spcPts val="0"/>
              </a:spcAft>
              <a:buClr>
                <a:schemeClr val="dk1"/>
              </a:buClr>
              <a:buSzPts val="2000"/>
              <a:buNone/>
            </a:pPr>
            <a:r>
              <a:rPr lang="it-IT" sz="1800" b="1" dirty="0">
                <a:latin typeface="Trebuchet MS" panose="020B0703020202090204" pitchFamily="34" charset="0"/>
              </a:rPr>
              <a:t>5. </a:t>
            </a:r>
            <a:r>
              <a:rPr lang="it-IT" sz="1800" b="1" dirty="0" err="1">
                <a:latin typeface="Trebuchet MS" panose="020B0703020202090204" pitchFamily="34" charset="0"/>
              </a:rPr>
              <a:t>lépés</a:t>
            </a:r>
            <a:r>
              <a:rPr lang="it-IT" sz="1800" b="1" dirty="0">
                <a:latin typeface="Trebuchet MS" panose="020B0703020202090204" pitchFamily="34" charset="0"/>
              </a:rPr>
              <a:t>: </a:t>
            </a:r>
            <a:r>
              <a:rPr lang="it-IT" sz="1800" b="1" dirty="0" err="1">
                <a:latin typeface="Trebuchet MS" panose="020B0703020202090204" pitchFamily="34" charset="0"/>
              </a:rPr>
              <a:t>Alakítsa</a:t>
            </a:r>
            <a:r>
              <a:rPr lang="it-IT" sz="1800" b="1" dirty="0">
                <a:latin typeface="Trebuchet MS" panose="020B0703020202090204" pitchFamily="34" charset="0"/>
              </a:rPr>
              <a:t> </a:t>
            </a:r>
            <a:r>
              <a:rPr lang="it-IT" sz="1800" b="1" dirty="0" err="1">
                <a:latin typeface="Trebuchet MS" panose="020B0703020202090204" pitchFamily="34" charset="0"/>
              </a:rPr>
              <a:t>ki</a:t>
            </a:r>
            <a:r>
              <a:rPr lang="it-IT" sz="1800" b="1" dirty="0">
                <a:latin typeface="Trebuchet MS" panose="020B0703020202090204" pitchFamily="34" charset="0"/>
              </a:rPr>
              <a:t> a </a:t>
            </a:r>
            <a:r>
              <a:rPr lang="it-IT" sz="1800" b="1" dirty="0" err="1">
                <a:latin typeface="Trebuchet MS" panose="020B0703020202090204" pitchFamily="34" charset="0"/>
              </a:rPr>
              <a:t>fókuszcsoportot</a:t>
            </a: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None/>
            </a:pP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800" dirty="0">
                <a:latin typeface="Trebuchet MS" panose="020B0703020202090204" pitchFamily="34" charset="0"/>
              </a:rPr>
              <a:t>Fontolja meg a műszaki ellenőrzés elvégzését a résztvevők érkezése előtt, és jegyezze fel a környezeti vagy külső tényezőket, amelyek befolyásolhatják a csoport hangulatát aznap. Ügyeljen arra, hogy szervezett és készen álljon, mivel a stresszes légkör elvonja a figyelmet és kontraproduktív.</a:t>
            </a:r>
          </a:p>
          <a:p>
            <a:pPr marL="0" lvl="0" indent="0" algn="just" rtl="0">
              <a:spcBef>
                <a:spcPts val="0"/>
              </a:spcBef>
              <a:spcAft>
                <a:spcPts val="0"/>
              </a:spcAft>
              <a:buClr>
                <a:schemeClr val="dk1"/>
              </a:buClr>
              <a:buSzPts val="2000"/>
              <a:buNone/>
            </a:pPr>
            <a:endParaRPr lang="hu-HU" sz="1800"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800" b="1" dirty="0">
                <a:latin typeface="Trebuchet MS" panose="020B0703020202090204" pitchFamily="34" charset="0"/>
              </a:rPr>
              <a:t>A fókuszcsoport indítása</a:t>
            </a:r>
          </a:p>
          <a:p>
            <a:pPr marL="0" lvl="0" indent="0" algn="just" rtl="0">
              <a:spcBef>
                <a:spcPts val="0"/>
              </a:spcBef>
              <a:spcAft>
                <a:spcPts val="0"/>
              </a:spcAft>
              <a:buClr>
                <a:schemeClr val="dk1"/>
              </a:buClr>
              <a:buSzPts val="2000"/>
              <a:buNone/>
            </a:pPr>
            <a:r>
              <a:rPr lang="hu-HU" sz="1800" dirty="0">
                <a:latin typeface="Trebuchet MS" panose="020B0703020202090204" pitchFamily="34" charset="0"/>
              </a:rPr>
              <a:t>Üdvözölje az egyéneket a fókuszcsoportban úgy, hogy bemutatja a témát, saját magát és társmoderátorát, tekintsék át a sikeres beszélgetéshez szükséges alapszabályokat vagy javaslatokat. Fontos, hogy a résztvevők jól érezzék magukat.</a:t>
            </a: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2911108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1">
            <a:noAutofit/>
          </a:bodyPr>
          <a:lstStyle/>
          <a:p>
            <a:pPr marL="0" lvl="0" indent="0" algn="just" rtl="0">
              <a:spcBef>
                <a:spcPts val="0"/>
              </a:spcBef>
              <a:spcAft>
                <a:spcPts val="0"/>
              </a:spcAft>
              <a:buClr>
                <a:schemeClr val="dk1"/>
              </a:buClr>
              <a:buSzPts val="2000"/>
              <a:buNone/>
            </a:pPr>
            <a:r>
              <a:rPr lang="it-IT" sz="1800" b="1" dirty="0">
                <a:latin typeface="Trebuchet MS" panose="020B0703020202090204" pitchFamily="34" charset="0"/>
              </a:rPr>
              <a:t>5. </a:t>
            </a:r>
            <a:r>
              <a:rPr lang="it-IT" sz="1800" b="1" dirty="0" err="1">
                <a:latin typeface="Trebuchet MS" panose="020B0703020202090204" pitchFamily="34" charset="0"/>
              </a:rPr>
              <a:t>lépés</a:t>
            </a:r>
            <a:r>
              <a:rPr lang="it-IT" sz="1800" b="1" dirty="0">
                <a:latin typeface="Trebuchet MS" panose="020B0703020202090204" pitchFamily="34" charset="0"/>
              </a:rPr>
              <a:t>: </a:t>
            </a:r>
            <a:r>
              <a:rPr lang="it-IT" sz="1800" b="1" dirty="0" err="1">
                <a:latin typeface="Trebuchet MS" panose="020B0703020202090204" pitchFamily="34" charset="0"/>
              </a:rPr>
              <a:t>Alakítsa</a:t>
            </a:r>
            <a:r>
              <a:rPr lang="it-IT" sz="1800" b="1" dirty="0">
                <a:latin typeface="Trebuchet MS" panose="020B0703020202090204" pitchFamily="34" charset="0"/>
              </a:rPr>
              <a:t> </a:t>
            </a:r>
            <a:r>
              <a:rPr lang="it-IT" sz="1800" b="1" dirty="0" err="1">
                <a:latin typeface="Trebuchet MS" panose="020B0703020202090204" pitchFamily="34" charset="0"/>
              </a:rPr>
              <a:t>ki</a:t>
            </a:r>
            <a:r>
              <a:rPr lang="it-IT" sz="1800" b="1" dirty="0">
                <a:latin typeface="Trebuchet MS" panose="020B0703020202090204" pitchFamily="34" charset="0"/>
              </a:rPr>
              <a:t> a </a:t>
            </a:r>
            <a:r>
              <a:rPr lang="it-IT" sz="1800" b="1" dirty="0" err="1">
                <a:latin typeface="Trebuchet MS" panose="020B0703020202090204" pitchFamily="34" charset="0"/>
              </a:rPr>
              <a:t>fókuszcsoportot</a:t>
            </a: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None/>
            </a:pPr>
            <a:endParaRPr lang="it-IT" sz="1800" dirty="0">
              <a:latin typeface="Trebuchet MS" panose="020B0703020202090204" pitchFamily="34" charset="0"/>
            </a:endParaRPr>
          </a:p>
          <a:p>
            <a:pPr marL="0" lvl="0" indent="0" algn="just" rtl="0">
              <a:spcBef>
                <a:spcPts val="0"/>
              </a:spcBef>
              <a:spcAft>
                <a:spcPts val="0"/>
              </a:spcAft>
              <a:buClr>
                <a:schemeClr val="dk1"/>
              </a:buClr>
              <a:buSzPts val="2000"/>
              <a:buFont typeface="Arial"/>
              <a:buNone/>
            </a:pPr>
            <a:r>
              <a:rPr lang="hu-HU" sz="1800" b="1" dirty="0">
                <a:latin typeface="Trebuchet MS" panose="020B0703020202090204" pitchFamily="34" charset="0"/>
              </a:rPr>
              <a:t>A vita vezetése</a:t>
            </a:r>
          </a:p>
          <a:p>
            <a:pPr marL="0" lvl="0" indent="0" algn="just" rtl="0">
              <a:spcBef>
                <a:spcPts val="0"/>
              </a:spcBef>
              <a:spcAft>
                <a:spcPts val="0"/>
              </a:spcAft>
              <a:buClr>
                <a:schemeClr val="dk1"/>
              </a:buClr>
              <a:buSzPts val="2000"/>
              <a:buFont typeface="Arial"/>
              <a:buNone/>
            </a:pPr>
            <a:r>
              <a:rPr lang="hu-HU" sz="1800" dirty="0">
                <a:latin typeface="Trebuchet MS" panose="020B0703020202090204" pitchFamily="34" charset="0"/>
              </a:rPr>
              <a:t>Ha elkezdi feltenni a kérdéseket, próbálja meg egyenlőre válaszolni a résztvevők között. Vegye figyelembe a csoport legbeszédesebb és legkevésbé beszédes tagjait, valamint a különösen erős vagy domináns személyiségű résztvevőket.</a:t>
            </a:r>
          </a:p>
          <a:p>
            <a:pPr marL="0" lvl="0" indent="0" algn="just" rtl="0">
              <a:spcBef>
                <a:spcPts val="0"/>
              </a:spcBef>
              <a:spcAft>
                <a:spcPts val="0"/>
              </a:spcAft>
              <a:buClr>
                <a:schemeClr val="dk1"/>
              </a:buClr>
              <a:buSzPts val="2000"/>
              <a:buFont typeface="Arial"/>
              <a:buNone/>
            </a:pPr>
            <a:endParaRPr lang="hu-HU" sz="1800" dirty="0">
              <a:latin typeface="Trebuchet MS" panose="020B0703020202090204" pitchFamily="34" charset="0"/>
            </a:endParaRPr>
          </a:p>
          <a:p>
            <a:pPr marL="0" lvl="0" indent="0" algn="just" rtl="0">
              <a:spcBef>
                <a:spcPts val="0"/>
              </a:spcBef>
              <a:spcAft>
                <a:spcPts val="0"/>
              </a:spcAft>
              <a:buClr>
                <a:schemeClr val="dk1"/>
              </a:buClr>
              <a:buSzPts val="2000"/>
              <a:buFont typeface="Arial"/>
              <a:buNone/>
            </a:pPr>
            <a:r>
              <a:rPr lang="hu-HU" sz="1800" dirty="0">
                <a:latin typeface="Trebuchet MS" panose="020B0703020202090204" pitchFamily="34" charset="0"/>
              </a:rPr>
              <a:t>A kevésbé beszédes tagoknak kérdéseket tehet fel közvetlenül, hogy részvételre ösztönözze őket, vagy akár név szerint is feltehet kérdéseket a résztvevőknek, akár a játéktéren is. Nyugodtan kérje meg a résztvevőket, hogy fejtsék ki válaszaikat, vagy mondjanak példát.</a:t>
            </a: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775546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1">
            <a:noAutofit/>
          </a:bodyPr>
          <a:lstStyle/>
          <a:p>
            <a:pPr marL="0" lvl="0" indent="0" algn="just" rtl="0">
              <a:spcBef>
                <a:spcPts val="0"/>
              </a:spcBef>
              <a:spcAft>
                <a:spcPts val="0"/>
              </a:spcAft>
              <a:buClr>
                <a:schemeClr val="dk1"/>
              </a:buClr>
              <a:buSzPts val="2000"/>
              <a:buNone/>
            </a:pPr>
            <a:r>
              <a:rPr lang="it-IT" sz="1600" b="1" dirty="0">
                <a:latin typeface="Trebuchet MS" panose="020B0703020202090204" pitchFamily="34" charset="0"/>
              </a:rPr>
              <a:t>6. </a:t>
            </a:r>
            <a:r>
              <a:rPr lang="it-IT" sz="1600" b="1" dirty="0" err="1">
                <a:latin typeface="Trebuchet MS" panose="020B0703020202090204" pitchFamily="34" charset="0"/>
              </a:rPr>
              <a:t>lépés</a:t>
            </a:r>
            <a:r>
              <a:rPr lang="it-IT" sz="1600" b="1" dirty="0">
                <a:latin typeface="Trebuchet MS" panose="020B0703020202090204" pitchFamily="34" charset="0"/>
              </a:rPr>
              <a:t>: </a:t>
            </a:r>
            <a:r>
              <a:rPr lang="it-IT" sz="1600" b="1" dirty="0" err="1">
                <a:latin typeface="Trebuchet MS" panose="020B0703020202090204" pitchFamily="34" charset="0"/>
              </a:rPr>
              <a:t>Elemezze</a:t>
            </a:r>
            <a:r>
              <a:rPr lang="it-IT" sz="1600" b="1" dirty="0">
                <a:latin typeface="Trebuchet MS" panose="020B0703020202090204" pitchFamily="34" charset="0"/>
              </a:rPr>
              <a:t> </a:t>
            </a:r>
            <a:r>
              <a:rPr lang="it-IT" sz="1600" b="1" dirty="0" err="1">
                <a:latin typeface="Trebuchet MS" panose="020B0703020202090204" pitchFamily="34" charset="0"/>
              </a:rPr>
              <a:t>adatait</a:t>
            </a:r>
            <a:r>
              <a:rPr lang="it-IT" sz="1600" b="1" dirty="0">
                <a:latin typeface="Trebuchet MS" panose="020B0703020202090204" pitchFamily="34" charset="0"/>
              </a:rPr>
              <a:t>, </a:t>
            </a:r>
            <a:r>
              <a:rPr lang="it-IT" sz="1600" b="1" dirty="0" err="1">
                <a:latin typeface="Trebuchet MS" panose="020B0703020202090204" pitchFamily="34" charset="0"/>
              </a:rPr>
              <a:t>és</a:t>
            </a:r>
            <a:r>
              <a:rPr lang="it-IT" sz="1600" b="1" dirty="0">
                <a:latin typeface="Trebuchet MS" panose="020B0703020202090204" pitchFamily="34" charset="0"/>
              </a:rPr>
              <a:t> </a:t>
            </a:r>
            <a:r>
              <a:rPr lang="it-IT" sz="1600" b="1" dirty="0" err="1">
                <a:latin typeface="Trebuchet MS" panose="020B0703020202090204" pitchFamily="34" charset="0"/>
              </a:rPr>
              <a:t>készítésen</a:t>
            </a:r>
            <a:r>
              <a:rPr lang="it-IT" sz="1600" b="1" dirty="0">
                <a:latin typeface="Trebuchet MS" panose="020B0703020202090204" pitchFamily="34" charset="0"/>
              </a:rPr>
              <a:t> </a:t>
            </a:r>
            <a:r>
              <a:rPr lang="it-IT" sz="1600" b="1" dirty="0" err="1">
                <a:latin typeface="Trebuchet MS" panose="020B0703020202090204" pitchFamily="34" charset="0"/>
              </a:rPr>
              <a:t>eredményjelentést</a:t>
            </a:r>
            <a:endParaRPr lang="it-IT" sz="1600" b="1" dirty="0">
              <a:latin typeface="Trebuchet MS" panose="020B0703020202090204" pitchFamily="34" charset="0"/>
            </a:endParaRPr>
          </a:p>
          <a:p>
            <a:pPr marL="0" lvl="0" indent="0" algn="just" rtl="0">
              <a:spcBef>
                <a:spcPts val="0"/>
              </a:spcBef>
              <a:spcAft>
                <a:spcPts val="0"/>
              </a:spcAft>
              <a:buClr>
                <a:schemeClr val="dk1"/>
              </a:buClr>
              <a:buSzPts val="2000"/>
              <a:buNone/>
            </a:pPr>
            <a:endParaRPr lang="it-IT" sz="1600" b="1" dirty="0">
              <a:latin typeface="Trebuchet MS" panose="020B0703020202090204" pitchFamily="34" charset="0"/>
            </a:endParaRPr>
          </a:p>
          <a:p>
            <a:pPr marL="0" lvl="0" indent="0" algn="just" rtl="0">
              <a:spcBef>
                <a:spcPts val="0"/>
              </a:spcBef>
              <a:spcAft>
                <a:spcPts val="0"/>
              </a:spcAft>
              <a:buClr>
                <a:schemeClr val="dk1"/>
              </a:buClr>
              <a:buSzPts val="2000"/>
              <a:buNone/>
            </a:pPr>
            <a:endParaRPr lang="it-IT" sz="1600" b="1" dirty="0">
              <a:latin typeface="Trebuchet MS" panose="020B0703020202090204" pitchFamily="34" charset="0"/>
            </a:endParaRPr>
          </a:p>
          <a:p>
            <a:pPr lvl="0" algn="just" rtl="0">
              <a:spcBef>
                <a:spcPts val="0"/>
              </a:spcBef>
              <a:spcAft>
                <a:spcPts val="0"/>
              </a:spcAft>
              <a:buClr>
                <a:schemeClr val="dk1"/>
              </a:buClr>
              <a:buSzPts val="2000"/>
              <a:buFont typeface="Wingdings" pitchFamily="2" charset="2"/>
              <a:buChar char="Ø"/>
            </a:pPr>
            <a:r>
              <a:rPr lang="it-IT" sz="1600" dirty="0">
                <a:latin typeface="Trebuchet MS" panose="020B0703020202090204" pitchFamily="34" charset="0"/>
              </a:rPr>
              <a:t>A </a:t>
            </a:r>
            <a:r>
              <a:rPr lang="it-IT" sz="1600" dirty="0" err="1">
                <a:latin typeface="Trebuchet MS" panose="020B0703020202090204" pitchFamily="34" charset="0"/>
              </a:rPr>
              <a:t>fókuszcsoport</a:t>
            </a:r>
            <a:r>
              <a:rPr lang="it-IT" sz="1600" dirty="0">
                <a:latin typeface="Trebuchet MS" panose="020B0703020202090204" pitchFamily="34" charset="0"/>
              </a:rPr>
              <a:t> </a:t>
            </a:r>
            <a:r>
              <a:rPr lang="it-IT" sz="1600" dirty="0" err="1">
                <a:latin typeface="Trebuchet MS" panose="020B0703020202090204" pitchFamily="34" charset="0"/>
              </a:rPr>
              <a:t>befejezése</a:t>
            </a:r>
            <a:r>
              <a:rPr lang="it-IT" sz="1600" dirty="0">
                <a:latin typeface="Trebuchet MS" panose="020B0703020202090204" pitchFamily="34" charset="0"/>
              </a:rPr>
              <a:t> </a:t>
            </a:r>
            <a:r>
              <a:rPr lang="it-IT" sz="1600" dirty="0" err="1">
                <a:latin typeface="Trebuchet MS" panose="020B0703020202090204" pitchFamily="34" charset="0"/>
              </a:rPr>
              <a:t>után</a:t>
            </a:r>
            <a:r>
              <a:rPr lang="it-IT" sz="1600" dirty="0">
                <a:latin typeface="Trebuchet MS" panose="020B0703020202090204" pitchFamily="34" charset="0"/>
              </a:rPr>
              <a:t> </a:t>
            </a:r>
            <a:r>
              <a:rPr lang="it-IT" sz="1600" dirty="0" err="1">
                <a:latin typeface="Trebuchet MS" panose="020B0703020202090204" pitchFamily="34" charset="0"/>
              </a:rPr>
              <a:t>Önnek</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társmoderátorának</a:t>
            </a:r>
            <a:r>
              <a:rPr lang="it-IT" sz="1600" dirty="0">
                <a:latin typeface="Trebuchet MS" panose="020B0703020202090204" pitchFamily="34" charset="0"/>
              </a:rPr>
              <a:t> </a:t>
            </a:r>
            <a:r>
              <a:rPr lang="it-IT" sz="1600" dirty="0" err="1">
                <a:latin typeface="Trebuchet MS" panose="020B0703020202090204" pitchFamily="34" charset="0"/>
              </a:rPr>
              <a:t>ki</a:t>
            </a:r>
            <a:r>
              <a:rPr lang="it-IT" sz="1600" dirty="0">
                <a:latin typeface="Trebuchet MS" panose="020B0703020202090204" pitchFamily="34" charset="0"/>
              </a:rPr>
              <a:t> </a:t>
            </a:r>
            <a:r>
              <a:rPr lang="it-IT" sz="1600" dirty="0" err="1">
                <a:latin typeface="Trebuchet MS" panose="020B0703020202090204" pitchFamily="34" charset="0"/>
              </a:rPr>
              <a:t>kell</a:t>
            </a:r>
            <a:r>
              <a:rPr lang="it-IT" sz="1600" dirty="0">
                <a:latin typeface="Trebuchet MS" panose="020B0703020202090204" pitchFamily="34" charset="0"/>
              </a:rPr>
              <a:t> </a:t>
            </a:r>
            <a:r>
              <a:rPr lang="it-IT" sz="1600" dirty="0" err="1">
                <a:latin typeface="Trebuchet MS" panose="020B0703020202090204" pitchFamily="34" charset="0"/>
              </a:rPr>
              <a:t>számolnia</a:t>
            </a:r>
            <a:r>
              <a:rPr lang="it-IT" sz="1600" dirty="0">
                <a:latin typeface="Trebuchet MS" panose="020B0703020202090204" pitchFamily="34" charset="0"/>
              </a:rPr>
              <a:t>, </a:t>
            </a:r>
            <a:r>
              <a:rPr lang="it-IT" sz="1600" dirty="0" err="1">
                <a:latin typeface="Trebuchet MS" panose="020B0703020202090204" pitchFamily="34" charset="0"/>
              </a:rPr>
              <a:t>rögzítenie</a:t>
            </a:r>
            <a:r>
              <a:rPr lang="it-IT" sz="1600" dirty="0">
                <a:latin typeface="Trebuchet MS" panose="020B0703020202090204" pitchFamily="34" charset="0"/>
              </a:rPr>
              <a:t> </a:t>
            </a:r>
            <a:r>
              <a:rPr lang="it-IT" sz="1600" dirty="0" err="1">
                <a:latin typeface="Trebuchet MS" panose="020B0703020202090204" pitchFamily="34" charset="0"/>
              </a:rPr>
              <a:t>kell</a:t>
            </a:r>
            <a:r>
              <a:rPr lang="it-IT" sz="1600" dirty="0">
                <a:latin typeface="Trebuchet MS" panose="020B0703020202090204" pitchFamily="34" charset="0"/>
              </a:rPr>
              <a:t> a </a:t>
            </a:r>
            <a:r>
              <a:rPr lang="it-IT" sz="1600" dirty="0" err="1">
                <a:latin typeface="Trebuchet MS" panose="020B0703020202090204" pitchFamily="34" charset="0"/>
              </a:rPr>
              <a:t>beszélgetés</a:t>
            </a:r>
            <a:r>
              <a:rPr lang="it-IT" sz="1600" dirty="0">
                <a:latin typeface="Trebuchet MS" panose="020B0703020202090204" pitchFamily="34" charset="0"/>
              </a:rPr>
              <a:t> </a:t>
            </a:r>
            <a:r>
              <a:rPr lang="it-IT" sz="1600" dirty="0" err="1">
                <a:latin typeface="Trebuchet MS" panose="020B0703020202090204" pitchFamily="34" charset="0"/>
              </a:rPr>
              <a:t>kezdeti</a:t>
            </a:r>
            <a:r>
              <a:rPr lang="it-IT" sz="1600" dirty="0">
                <a:latin typeface="Trebuchet MS" panose="020B0703020202090204" pitchFamily="34" charset="0"/>
              </a:rPr>
              <a:t> </a:t>
            </a:r>
            <a:r>
              <a:rPr lang="it-IT" sz="1600" dirty="0" err="1">
                <a:latin typeface="Trebuchet MS" panose="020B0703020202090204" pitchFamily="34" charset="0"/>
              </a:rPr>
              <a:t>benyomásait</a:t>
            </a:r>
            <a:r>
              <a:rPr lang="it-IT" sz="1600" dirty="0">
                <a:latin typeface="Trebuchet MS" panose="020B0703020202090204" pitchFamily="34" charset="0"/>
              </a:rPr>
              <a:t>, </a:t>
            </a:r>
            <a:r>
              <a:rPr lang="it-IT" sz="1600" dirty="0" err="1">
                <a:latin typeface="Trebuchet MS" panose="020B0703020202090204" pitchFamily="34" charset="0"/>
              </a:rPr>
              <a:t>valamint</a:t>
            </a:r>
            <a:r>
              <a:rPr lang="it-IT" sz="1600" dirty="0">
                <a:latin typeface="Trebuchet MS" panose="020B0703020202090204" pitchFamily="34" charset="0"/>
              </a:rPr>
              <a:t> </a:t>
            </a:r>
            <a:r>
              <a:rPr lang="it-IT" sz="1600" dirty="0" err="1">
                <a:latin typeface="Trebuchet MS" panose="020B0703020202090204" pitchFamily="34" charset="0"/>
              </a:rPr>
              <a:t>az</a:t>
            </a:r>
            <a:r>
              <a:rPr lang="it-IT" sz="1600" dirty="0">
                <a:latin typeface="Trebuchet MS" panose="020B0703020202090204" pitchFamily="34" charset="0"/>
              </a:rPr>
              <a:t> </a:t>
            </a:r>
            <a:r>
              <a:rPr lang="it-IT" sz="1600" dirty="0" err="1">
                <a:latin typeface="Trebuchet MS" panose="020B0703020202090204" pitchFamily="34" charset="0"/>
              </a:rPr>
              <a:t>Ön</a:t>
            </a:r>
            <a:r>
              <a:rPr lang="it-IT" sz="1600" dirty="0">
                <a:latin typeface="Trebuchet MS" panose="020B0703020202090204" pitchFamily="34" charset="0"/>
              </a:rPr>
              <a:t> </a:t>
            </a:r>
            <a:r>
              <a:rPr lang="it-IT" sz="1600" dirty="0" err="1">
                <a:latin typeface="Trebuchet MS" panose="020B0703020202090204" pitchFamily="34" charset="0"/>
              </a:rPr>
              <a:t>által</a:t>
            </a:r>
            <a:r>
              <a:rPr lang="it-IT" sz="1600" dirty="0">
                <a:latin typeface="Trebuchet MS" panose="020B0703020202090204" pitchFamily="34" charset="0"/>
              </a:rPr>
              <a:t> </a:t>
            </a:r>
            <a:r>
              <a:rPr lang="it-IT" sz="1600" dirty="0" err="1">
                <a:latin typeface="Trebuchet MS" panose="020B0703020202090204" pitchFamily="34" charset="0"/>
              </a:rPr>
              <a:t>levont</a:t>
            </a:r>
            <a:r>
              <a:rPr lang="it-IT" sz="1600" dirty="0">
                <a:latin typeface="Trebuchet MS" panose="020B0703020202090204" pitchFamily="34" charset="0"/>
              </a:rPr>
              <a:t> </a:t>
            </a:r>
            <a:r>
              <a:rPr lang="it-IT" sz="1600" dirty="0" err="1">
                <a:latin typeface="Trebuchet MS" panose="020B0703020202090204" pitchFamily="34" charset="0"/>
              </a:rPr>
              <a:t>legfontosabb</a:t>
            </a:r>
            <a:r>
              <a:rPr lang="it-IT" sz="1600" dirty="0">
                <a:latin typeface="Trebuchet MS" panose="020B0703020202090204" pitchFamily="34" charset="0"/>
              </a:rPr>
              <a:t> </a:t>
            </a:r>
            <a:r>
              <a:rPr lang="it-IT" sz="1600" dirty="0" err="1">
                <a:latin typeface="Trebuchet MS" panose="020B0703020202090204" pitchFamily="34" charset="0"/>
              </a:rPr>
              <a:t>szempontokat</a:t>
            </a:r>
            <a:r>
              <a:rPr lang="it-IT" sz="1600" dirty="0">
                <a:latin typeface="Trebuchet MS" panose="020B0703020202090204" pitchFamily="34" charset="0"/>
              </a:rPr>
              <a:t>, </a:t>
            </a:r>
            <a:r>
              <a:rPr lang="it-IT" sz="1600" dirty="0" err="1">
                <a:latin typeface="Trebuchet MS" panose="020B0703020202090204" pitchFamily="34" charset="0"/>
              </a:rPr>
              <a:t>problémákat</a:t>
            </a:r>
            <a:r>
              <a:rPr lang="it-IT" sz="1600" dirty="0">
                <a:latin typeface="Trebuchet MS" panose="020B0703020202090204" pitchFamily="34" charset="0"/>
              </a:rPr>
              <a:t> </a:t>
            </a:r>
            <a:r>
              <a:rPr lang="it-IT" sz="1600" dirty="0" err="1">
                <a:latin typeface="Trebuchet MS" panose="020B0703020202090204" pitchFamily="34" charset="0"/>
              </a:rPr>
              <a:t>vagy</a:t>
            </a:r>
            <a:r>
              <a:rPr lang="it-IT" sz="1600" dirty="0">
                <a:latin typeface="Trebuchet MS" panose="020B0703020202090204" pitchFamily="34" charset="0"/>
              </a:rPr>
              <a:t> </a:t>
            </a:r>
            <a:r>
              <a:rPr lang="it-IT" sz="1600" dirty="0" err="1">
                <a:latin typeface="Trebuchet MS" panose="020B0703020202090204" pitchFamily="34" charset="0"/>
              </a:rPr>
              <a:t>azonnali</a:t>
            </a:r>
            <a:r>
              <a:rPr lang="it-IT" sz="1600" dirty="0">
                <a:latin typeface="Trebuchet MS" panose="020B0703020202090204" pitchFamily="34" charset="0"/>
              </a:rPr>
              <a:t> </a:t>
            </a:r>
            <a:r>
              <a:rPr lang="it-IT" sz="1600" dirty="0" err="1">
                <a:latin typeface="Trebuchet MS" panose="020B0703020202090204" pitchFamily="34" charset="0"/>
              </a:rPr>
              <a:t>következtetéseket</a:t>
            </a:r>
            <a:r>
              <a:rPr lang="it-IT" sz="1600" dirty="0">
                <a:latin typeface="Trebuchet MS" panose="020B0703020202090204" pitchFamily="34" charset="0"/>
              </a:rPr>
              <a:t>.</a:t>
            </a:r>
          </a:p>
          <a:p>
            <a:pPr lvl="0" algn="just" rtl="0">
              <a:spcBef>
                <a:spcPts val="0"/>
              </a:spcBef>
              <a:spcAft>
                <a:spcPts val="0"/>
              </a:spcAft>
              <a:buClr>
                <a:schemeClr val="dk1"/>
              </a:buClr>
              <a:buSzPts val="2000"/>
              <a:buFont typeface="Wingdings" pitchFamily="2" charset="2"/>
              <a:buChar char="Ø"/>
            </a:pPr>
            <a:endParaRPr lang="it-IT" sz="1600" dirty="0">
              <a:latin typeface="Trebuchet MS" panose="020B0703020202090204" pitchFamily="34" charset="0"/>
            </a:endParaRPr>
          </a:p>
          <a:p>
            <a:pPr lvl="0" algn="just" rtl="0">
              <a:spcBef>
                <a:spcPts val="0"/>
              </a:spcBef>
              <a:spcAft>
                <a:spcPts val="0"/>
              </a:spcAft>
              <a:buClr>
                <a:schemeClr val="dk1"/>
              </a:buClr>
              <a:buSzPts val="2000"/>
              <a:buFont typeface="Wingdings" pitchFamily="2" charset="2"/>
              <a:buChar char="Ø"/>
            </a:pPr>
            <a:endParaRPr lang="it-IT" sz="1600" dirty="0">
              <a:latin typeface="Trebuchet MS" panose="020B0703020202090204" pitchFamily="34" charset="0"/>
            </a:endParaRPr>
          </a:p>
          <a:p>
            <a:pPr lvl="0" algn="just" rtl="0">
              <a:spcBef>
                <a:spcPts val="0"/>
              </a:spcBef>
              <a:spcAft>
                <a:spcPts val="0"/>
              </a:spcAft>
              <a:buClr>
                <a:schemeClr val="dk1"/>
              </a:buClr>
              <a:buSzPts val="2000"/>
              <a:buFont typeface="Wingdings" pitchFamily="2" charset="2"/>
              <a:buChar char="Ø"/>
            </a:pPr>
            <a:r>
              <a:rPr lang="it-IT" sz="1600" dirty="0">
                <a:latin typeface="Trebuchet MS" panose="020B0703020202090204" pitchFamily="34" charset="0"/>
              </a:rPr>
              <a:t>A </a:t>
            </a:r>
            <a:r>
              <a:rPr lang="it-IT" sz="1600" dirty="0" err="1">
                <a:latin typeface="Trebuchet MS" panose="020B0703020202090204" pitchFamily="34" charset="0"/>
              </a:rPr>
              <a:t>következő</a:t>
            </a:r>
            <a:r>
              <a:rPr lang="it-IT" sz="1600" dirty="0">
                <a:latin typeface="Trebuchet MS" panose="020B0703020202090204" pitchFamily="34" charset="0"/>
              </a:rPr>
              <a:t> </a:t>
            </a:r>
            <a:r>
              <a:rPr lang="it-IT" sz="1600" dirty="0" err="1">
                <a:latin typeface="Trebuchet MS" panose="020B0703020202090204" pitchFamily="34" charset="0"/>
              </a:rPr>
              <a:t>lépés</a:t>
            </a:r>
            <a:r>
              <a:rPr lang="it-IT" sz="1600" dirty="0">
                <a:latin typeface="Trebuchet MS" panose="020B0703020202090204" pitchFamily="34" charset="0"/>
              </a:rPr>
              <a:t> </a:t>
            </a:r>
            <a:r>
              <a:rPr lang="it-IT" sz="1600" dirty="0" err="1">
                <a:latin typeface="Trebuchet MS" panose="020B0703020202090204" pitchFamily="34" charset="0"/>
              </a:rPr>
              <a:t>az</a:t>
            </a:r>
            <a:r>
              <a:rPr lang="it-IT" sz="1600" dirty="0">
                <a:latin typeface="Trebuchet MS" panose="020B0703020202090204" pitchFamily="34" charset="0"/>
              </a:rPr>
              <a:t> </a:t>
            </a:r>
            <a:r>
              <a:rPr lang="it-IT" sz="1600" dirty="0" err="1">
                <a:latin typeface="Trebuchet MS" panose="020B0703020202090204" pitchFamily="34" charset="0"/>
              </a:rPr>
              <a:t>adatok</a:t>
            </a:r>
            <a:r>
              <a:rPr lang="it-IT" sz="1600" dirty="0">
                <a:latin typeface="Trebuchet MS" panose="020B0703020202090204" pitchFamily="34" charset="0"/>
              </a:rPr>
              <a:t> </a:t>
            </a:r>
            <a:r>
              <a:rPr lang="it-IT" sz="1600" dirty="0" err="1">
                <a:latin typeface="Trebuchet MS" panose="020B0703020202090204" pitchFamily="34" charset="0"/>
              </a:rPr>
              <a:t>átírása</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tisztítása</a:t>
            </a:r>
            <a:r>
              <a:rPr lang="it-IT" sz="1600" dirty="0">
                <a:latin typeface="Trebuchet MS" panose="020B0703020202090204" pitchFamily="34" charset="0"/>
              </a:rPr>
              <a:t>. </a:t>
            </a:r>
            <a:r>
              <a:rPr lang="it-IT" sz="1600" dirty="0" err="1">
                <a:latin typeface="Trebuchet MS" panose="020B0703020202090204" pitchFamily="34" charset="0"/>
              </a:rPr>
              <a:t>Szervezési</a:t>
            </a:r>
            <a:r>
              <a:rPr lang="it-IT" sz="1600" dirty="0">
                <a:latin typeface="Trebuchet MS" panose="020B0703020202090204" pitchFamily="34" charset="0"/>
              </a:rPr>
              <a:t> </a:t>
            </a:r>
            <a:r>
              <a:rPr lang="it-IT" sz="1600" dirty="0" err="1">
                <a:latin typeface="Trebuchet MS" panose="020B0703020202090204" pitchFamily="34" charset="0"/>
              </a:rPr>
              <a:t>célból</a:t>
            </a:r>
            <a:r>
              <a:rPr lang="it-IT" sz="1600" dirty="0">
                <a:latin typeface="Trebuchet MS" panose="020B0703020202090204" pitchFamily="34" charset="0"/>
              </a:rPr>
              <a:t> </a:t>
            </a:r>
            <a:r>
              <a:rPr lang="it-IT" sz="1600" dirty="0" err="1">
                <a:latin typeface="Trebuchet MS" panose="020B0703020202090204" pitchFamily="34" charset="0"/>
              </a:rPr>
              <a:t>rendeljen</a:t>
            </a:r>
            <a:r>
              <a:rPr lang="it-IT" sz="1600" dirty="0">
                <a:latin typeface="Trebuchet MS" panose="020B0703020202090204" pitchFamily="34" charset="0"/>
              </a:rPr>
              <a:t> </a:t>
            </a:r>
            <a:r>
              <a:rPr lang="it-IT" sz="1600" dirty="0" err="1">
                <a:latin typeface="Trebuchet MS" panose="020B0703020202090204" pitchFamily="34" charset="0"/>
              </a:rPr>
              <a:t>minden</a:t>
            </a:r>
            <a:r>
              <a:rPr lang="it-IT" sz="1600" dirty="0">
                <a:latin typeface="Trebuchet MS" panose="020B0703020202090204" pitchFamily="34" charset="0"/>
              </a:rPr>
              <a:t> </a:t>
            </a:r>
            <a:r>
              <a:rPr lang="it-IT" sz="1600" dirty="0" err="1">
                <a:latin typeface="Trebuchet MS" panose="020B0703020202090204" pitchFamily="34" charset="0"/>
              </a:rPr>
              <a:t>résztvevőhöz</a:t>
            </a:r>
            <a:r>
              <a:rPr lang="it-IT" sz="1600" dirty="0">
                <a:latin typeface="Trebuchet MS" panose="020B0703020202090204" pitchFamily="34" charset="0"/>
              </a:rPr>
              <a:t> </a:t>
            </a:r>
            <a:r>
              <a:rPr lang="it-IT" sz="1600" dirty="0" err="1">
                <a:latin typeface="Trebuchet MS" panose="020B0703020202090204" pitchFamily="34" charset="0"/>
              </a:rPr>
              <a:t>egy</a:t>
            </a:r>
            <a:r>
              <a:rPr lang="it-IT" sz="1600" dirty="0">
                <a:latin typeface="Trebuchet MS" panose="020B0703020202090204" pitchFamily="34" charset="0"/>
              </a:rPr>
              <a:t> </a:t>
            </a:r>
            <a:r>
              <a:rPr lang="it-IT" sz="1600" dirty="0" err="1">
                <a:latin typeface="Trebuchet MS" panose="020B0703020202090204" pitchFamily="34" charset="0"/>
              </a:rPr>
              <a:t>számot</a:t>
            </a:r>
            <a:r>
              <a:rPr lang="it-IT" sz="1600" dirty="0">
                <a:latin typeface="Trebuchet MS" panose="020B0703020202090204" pitchFamily="34" charset="0"/>
              </a:rPr>
              <a:t> </a:t>
            </a:r>
            <a:r>
              <a:rPr lang="it-IT" sz="1600" dirty="0" err="1">
                <a:latin typeface="Trebuchet MS" panose="020B0703020202090204" pitchFamily="34" charset="0"/>
              </a:rPr>
              <a:t>vagy</a:t>
            </a:r>
            <a:r>
              <a:rPr lang="it-IT" sz="1600" dirty="0">
                <a:latin typeface="Trebuchet MS" panose="020B0703020202090204" pitchFamily="34" charset="0"/>
              </a:rPr>
              <a:t> </a:t>
            </a:r>
            <a:r>
              <a:rPr lang="it-IT" sz="1600" dirty="0" err="1">
                <a:latin typeface="Trebuchet MS" panose="020B0703020202090204" pitchFamily="34" charset="0"/>
              </a:rPr>
              <a:t>álnevet</a:t>
            </a:r>
            <a:r>
              <a:rPr lang="it-IT" sz="1600" dirty="0">
                <a:latin typeface="Trebuchet MS" panose="020B0703020202090204" pitchFamily="34" charset="0"/>
              </a:rPr>
              <a:t>. </a:t>
            </a:r>
            <a:r>
              <a:rPr lang="it-IT" sz="1600" dirty="0" err="1">
                <a:latin typeface="Trebuchet MS" panose="020B0703020202090204" pitchFamily="34" charset="0"/>
              </a:rPr>
              <a:t>Írja</a:t>
            </a:r>
            <a:r>
              <a:rPr lang="it-IT" sz="1600" dirty="0">
                <a:latin typeface="Trebuchet MS" panose="020B0703020202090204" pitchFamily="34" charset="0"/>
              </a:rPr>
              <a:t> le a </a:t>
            </a:r>
            <a:r>
              <a:rPr lang="it-IT" sz="1600" dirty="0" err="1">
                <a:latin typeface="Trebuchet MS" panose="020B0703020202090204" pitchFamily="34" charset="0"/>
              </a:rPr>
              <a:t>felvételeket</a:t>
            </a:r>
            <a:r>
              <a:rPr lang="it-IT" sz="1600" dirty="0">
                <a:latin typeface="Trebuchet MS" panose="020B0703020202090204" pitchFamily="34" charset="0"/>
              </a:rPr>
              <a:t>, </a:t>
            </a:r>
            <a:r>
              <a:rPr lang="it-IT" sz="1600" dirty="0" err="1">
                <a:latin typeface="Trebuchet MS" panose="020B0703020202090204" pitchFamily="34" charset="0"/>
              </a:rPr>
              <a:t>és</a:t>
            </a:r>
            <a:r>
              <a:rPr lang="it-IT" sz="1600" dirty="0">
                <a:latin typeface="Trebuchet MS" panose="020B0703020202090204" pitchFamily="34" charset="0"/>
              </a:rPr>
              <a:t> </a:t>
            </a:r>
            <a:r>
              <a:rPr lang="it-IT" sz="1600" dirty="0" err="1">
                <a:latin typeface="Trebuchet MS" panose="020B0703020202090204" pitchFamily="34" charset="0"/>
              </a:rPr>
              <a:t>végezzen</a:t>
            </a:r>
            <a:r>
              <a:rPr lang="it-IT" sz="1600" dirty="0">
                <a:latin typeface="Trebuchet MS" panose="020B0703020202090204" pitchFamily="34" charset="0"/>
              </a:rPr>
              <a:t> </a:t>
            </a:r>
            <a:r>
              <a:rPr lang="it-IT" sz="1600" dirty="0" err="1">
                <a:latin typeface="Trebuchet MS" panose="020B0703020202090204" pitchFamily="34" charset="0"/>
              </a:rPr>
              <a:t>tartalomelemzést</a:t>
            </a:r>
            <a:r>
              <a:rPr lang="it-IT" sz="1600" dirty="0">
                <a:latin typeface="Trebuchet MS" panose="020B0703020202090204" pitchFamily="34" charset="0"/>
              </a:rPr>
              <a:t> a </a:t>
            </a:r>
            <a:r>
              <a:rPr lang="it-IT" sz="1600" dirty="0" err="1">
                <a:latin typeface="Trebuchet MS" panose="020B0703020202090204" pitchFamily="34" charset="0"/>
              </a:rPr>
              <a:t>válaszok</a:t>
            </a:r>
            <a:r>
              <a:rPr lang="it-IT" sz="1600" dirty="0">
                <a:latin typeface="Trebuchet MS" panose="020B0703020202090204" pitchFamily="34" charset="0"/>
              </a:rPr>
              <a:t> </a:t>
            </a:r>
            <a:r>
              <a:rPr lang="it-IT" sz="1600" dirty="0" err="1">
                <a:latin typeface="Trebuchet MS" panose="020B0703020202090204" pitchFamily="34" charset="0"/>
              </a:rPr>
              <a:t>témáinak</a:t>
            </a:r>
            <a:r>
              <a:rPr lang="it-IT" sz="1600" dirty="0">
                <a:latin typeface="Trebuchet MS" panose="020B0703020202090204" pitchFamily="34" charset="0"/>
              </a:rPr>
              <a:t> </a:t>
            </a:r>
            <a:r>
              <a:rPr lang="it-IT" sz="1600" dirty="0" err="1">
                <a:latin typeface="Trebuchet MS" panose="020B0703020202090204" pitchFamily="34" charset="0"/>
              </a:rPr>
              <a:t>vagy</a:t>
            </a:r>
            <a:r>
              <a:rPr lang="it-IT" sz="1600" dirty="0">
                <a:latin typeface="Trebuchet MS" panose="020B0703020202090204" pitchFamily="34" charset="0"/>
              </a:rPr>
              <a:t> </a:t>
            </a:r>
            <a:r>
              <a:rPr lang="it-IT" sz="1600" dirty="0" err="1">
                <a:latin typeface="Trebuchet MS" panose="020B0703020202090204" pitchFamily="34" charset="0"/>
              </a:rPr>
              <a:t>kategóriáinak</a:t>
            </a:r>
            <a:r>
              <a:rPr lang="it-IT" sz="1600" dirty="0">
                <a:latin typeface="Trebuchet MS" panose="020B0703020202090204" pitchFamily="34" charset="0"/>
              </a:rPr>
              <a:t> </a:t>
            </a:r>
            <a:r>
              <a:rPr lang="it-IT" sz="1600" dirty="0" err="1">
                <a:latin typeface="Trebuchet MS" panose="020B0703020202090204" pitchFamily="34" charset="0"/>
              </a:rPr>
              <a:t>megkereséséhez</a:t>
            </a:r>
            <a:r>
              <a:rPr lang="it-IT" sz="1600" dirty="0">
                <a:latin typeface="Trebuchet MS" panose="020B0703020202090204" pitchFamily="34" charset="0"/>
              </a:rPr>
              <a:t>. A </a:t>
            </a:r>
            <a:r>
              <a:rPr lang="it-IT" sz="1600" dirty="0" err="1">
                <a:latin typeface="Trebuchet MS" panose="020B0703020202090204" pitchFamily="34" charset="0"/>
              </a:rPr>
              <a:t>kiválasztott</a:t>
            </a:r>
            <a:r>
              <a:rPr lang="it-IT" sz="1600" dirty="0">
                <a:latin typeface="Trebuchet MS" panose="020B0703020202090204" pitchFamily="34" charset="0"/>
              </a:rPr>
              <a:t> </a:t>
            </a:r>
            <a:r>
              <a:rPr lang="it-IT" sz="1600" dirty="0" err="1">
                <a:latin typeface="Trebuchet MS" panose="020B0703020202090204" pitchFamily="34" charset="0"/>
              </a:rPr>
              <a:t>kategóriák</a:t>
            </a:r>
            <a:r>
              <a:rPr lang="it-IT" sz="1600" dirty="0">
                <a:latin typeface="Trebuchet MS" panose="020B0703020202090204" pitchFamily="34" charset="0"/>
              </a:rPr>
              <a:t> </a:t>
            </a:r>
            <a:r>
              <a:rPr lang="it-IT" sz="1600" dirty="0" err="1">
                <a:latin typeface="Trebuchet MS" panose="020B0703020202090204" pitchFamily="34" charset="0"/>
              </a:rPr>
              <a:t>képezhetik</a:t>
            </a:r>
            <a:r>
              <a:rPr lang="it-IT" sz="1600" dirty="0">
                <a:latin typeface="Trebuchet MS" panose="020B0703020202090204" pitchFamily="34" charset="0"/>
              </a:rPr>
              <a:t> </a:t>
            </a:r>
            <a:r>
              <a:rPr lang="it-IT" sz="1600" dirty="0" err="1">
                <a:latin typeface="Trebuchet MS" panose="020B0703020202090204" pitchFamily="34" charset="0"/>
              </a:rPr>
              <a:t>az</a:t>
            </a:r>
            <a:r>
              <a:rPr lang="it-IT" sz="1600" dirty="0">
                <a:latin typeface="Trebuchet MS" panose="020B0703020202090204" pitchFamily="34" charset="0"/>
              </a:rPr>
              <a:t> </a:t>
            </a:r>
            <a:r>
              <a:rPr lang="it-IT" sz="1600" dirty="0" err="1">
                <a:latin typeface="Trebuchet MS" panose="020B0703020202090204" pitchFamily="34" charset="0"/>
              </a:rPr>
              <a:t>eredmények</a:t>
            </a:r>
            <a:r>
              <a:rPr lang="it-IT" sz="1600" dirty="0">
                <a:latin typeface="Trebuchet MS" panose="020B0703020202090204" pitchFamily="34" charset="0"/>
              </a:rPr>
              <a:t> </a:t>
            </a:r>
            <a:r>
              <a:rPr lang="it-IT" sz="1600" dirty="0" err="1">
                <a:latin typeface="Trebuchet MS" panose="020B0703020202090204" pitchFamily="34" charset="0"/>
              </a:rPr>
              <a:t>jelentésének</a:t>
            </a:r>
            <a:r>
              <a:rPr lang="it-IT" sz="1600" dirty="0">
                <a:latin typeface="Trebuchet MS" panose="020B0703020202090204" pitchFamily="34" charset="0"/>
              </a:rPr>
              <a:t> </a:t>
            </a:r>
            <a:r>
              <a:rPr lang="it-IT" sz="1600" dirty="0" err="1">
                <a:latin typeface="Trebuchet MS" panose="020B0703020202090204" pitchFamily="34" charset="0"/>
              </a:rPr>
              <a:t>alapját</a:t>
            </a:r>
            <a:r>
              <a:rPr lang="it-IT" sz="1600" dirty="0">
                <a:latin typeface="Trebuchet MS" panose="020B0703020202090204" pitchFamily="34" charset="0"/>
              </a:rPr>
              <a:t>.</a:t>
            </a: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258937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1ECF8-0008-4330-BEE3-90A991A42A01}"/>
              </a:ext>
            </a:extLst>
          </p:cNvPr>
          <p:cNvSpPr>
            <a:spLocks noGrp="1"/>
          </p:cNvSpPr>
          <p:nvPr>
            <p:ph type="title"/>
          </p:nvPr>
        </p:nvSpPr>
        <p:spPr/>
        <p:txBody>
          <a:bodyPr/>
          <a:lstStyle/>
          <a:p>
            <a:r>
              <a:rPr lang="it-IT" sz="4400" b="1" dirty="0" err="1">
                <a:latin typeface="Calibri"/>
              </a:rPr>
              <a:t>Fejezetek</a:t>
            </a:r>
            <a:endParaRPr lang="sk-SK" dirty="0"/>
          </a:p>
        </p:txBody>
      </p:sp>
      <p:sp>
        <p:nvSpPr>
          <p:cNvPr id="3" name="Zástupný objekt pre obsah 2">
            <a:extLst>
              <a:ext uri="{FF2B5EF4-FFF2-40B4-BE49-F238E27FC236}">
                <a16:creationId xmlns:a16="http://schemas.microsoft.com/office/drawing/2014/main" id="{33940893-5151-4C84-A99F-AF686728A875}"/>
              </a:ext>
            </a:extLst>
          </p:cNvPr>
          <p:cNvSpPr>
            <a:spLocks noGrp="1"/>
          </p:cNvSpPr>
          <p:nvPr>
            <p:ph idx="1"/>
          </p:nvPr>
        </p:nvSpPr>
        <p:spPr>
          <a:xfrm>
            <a:off x="457200" y="2636912"/>
            <a:ext cx="8229600" cy="3816424"/>
          </a:xfrm>
        </p:spPr>
        <p:txBody>
          <a:bodyPr>
            <a:normAutofit fontScale="55000" lnSpcReduction="20000"/>
          </a:bodyPr>
          <a:lstStyle/>
          <a:p>
            <a:pPr marL="514350" indent="-514350">
              <a:buSzPts val="2000"/>
              <a:buFont typeface="+mj-lt"/>
              <a:buAutoNum type="arabicPeriod"/>
            </a:pPr>
            <a:r>
              <a:rPr lang="it-IT" sz="3800" dirty="0">
                <a:latin typeface="Trebuchet MS" panose="020B0703020202090204" pitchFamily="34" charset="0"/>
              </a:rPr>
              <a:t>A </a:t>
            </a:r>
            <a:r>
              <a:rPr lang="it-IT" sz="3800" dirty="0" err="1">
                <a:latin typeface="Trebuchet MS" panose="020B0703020202090204" pitchFamily="34" charset="0"/>
              </a:rPr>
              <a:t>helyi</a:t>
            </a:r>
            <a:r>
              <a:rPr lang="it-IT" sz="3800" dirty="0">
                <a:latin typeface="Trebuchet MS" panose="020B0703020202090204" pitchFamily="34" charset="0"/>
              </a:rPr>
              <a:t> </a:t>
            </a:r>
            <a:r>
              <a:rPr lang="it-IT" sz="3800" dirty="0" err="1">
                <a:latin typeface="Trebuchet MS" panose="020B0703020202090204" pitchFamily="34" charset="0"/>
              </a:rPr>
              <a:t>kontextusú</a:t>
            </a:r>
            <a:r>
              <a:rPr lang="it-IT" sz="3800" dirty="0">
                <a:latin typeface="Trebuchet MS" panose="020B0703020202090204" pitchFamily="34" charset="0"/>
              </a:rPr>
              <a:t> </a:t>
            </a:r>
            <a:r>
              <a:rPr lang="it-IT" sz="3800" dirty="0" err="1">
                <a:latin typeface="Trebuchet MS" panose="020B0703020202090204" pitchFamily="34" charset="0"/>
              </a:rPr>
              <a:t>területi</a:t>
            </a:r>
            <a:r>
              <a:rPr lang="it-IT" sz="3800" dirty="0">
                <a:latin typeface="Trebuchet MS" panose="020B0703020202090204" pitchFamily="34" charset="0"/>
              </a:rPr>
              <a:t> </a:t>
            </a:r>
            <a:r>
              <a:rPr lang="it-IT" sz="3800" dirty="0" err="1">
                <a:latin typeface="Trebuchet MS" panose="020B0703020202090204" pitchFamily="34" charset="0"/>
              </a:rPr>
              <a:t>hivatások</a:t>
            </a:r>
            <a:r>
              <a:rPr lang="it-IT" sz="3800" dirty="0">
                <a:latin typeface="Trebuchet MS" panose="020B0703020202090204" pitchFamily="34" charset="0"/>
              </a:rPr>
              <a:t> </a:t>
            </a:r>
            <a:r>
              <a:rPr lang="it-IT" sz="3800" dirty="0" err="1">
                <a:latin typeface="Trebuchet MS" panose="020B0703020202090204" pitchFamily="34" charset="0"/>
              </a:rPr>
              <a:t>elemzése</a:t>
            </a:r>
            <a:endParaRPr lang="it-IT" sz="3800" dirty="0">
              <a:latin typeface="Trebuchet MS" panose="020B0703020202090204" pitchFamily="34" charset="0"/>
            </a:endParaRPr>
          </a:p>
          <a:p>
            <a:pPr marL="514350" indent="-514350">
              <a:buSzPts val="2000"/>
              <a:buFont typeface="+mj-lt"/>
              <a:buAutoNum type="arabicPeriod"/>
            </a:pPr>
            <a:r>
              <a:rPr lang="it-IT" sz="3800" dirty="0" err="1">
                <a:latin typeface="Trebuchet MS" panose="020B0703020202090204" pitchFamily="34" charset="0"/>
              </a:rPr>
              <a:t>Az</a:t>
            </a:r>
            <a:r>
              <a:rPr lang="it-IT" sz="3800" dirty="0">
                <a:latin typeface="Trebuchet MS" panose="020B0703020202090204" pitchFamily="34" charset="0"/>
              </a:rPr>
              <a:t> </a:t>
            </a:r>
            <a:r>
              <a:rPr lang="it-IT" sz="3800" dirty="0" err="1">
                <a:latin typeface="Trebuchet MS" panose="020B0703020202090204" pitchFamily="34" charset="0"/>
              </a:rPr>
              <a:t>elterjedt</a:t>
            </a:r>
            <a:r>
              <a:rPr lang="it-IT" sz="3800" dirty="0">
                <a:latin typeface="Trebuchet MS" panose="020B0703020202090204" pitchFamily="34" charset="0"/>
              </a:rPr>
              <a:t> </a:t>
            </a:r>
            <a:r>
              <a:rPr lang="it-IT" sz="3800" dirty="0" err="1">
                <a:latin typeface="Trebuchet MS" panose="020B0703020202090204" pitchFamily="34" charset="0"/>
              </a:rPr>
              <a:t>hivatások</a:t>
            </a:r>
            <a:r>
              <a:rPr lang="it-IT" sz="3800" dirty="0">
                <a:latin typeface="Trebuchet MS" panose="020B0703020202090204" pitchFamily="34" charset="0"/>
              </a:rPr>
              <a:t> </a:t>
            </a:r>
            <a:r>
              <a:rPr lang="it-IT" sz="3800" dirty="0" err="1">
                <a:latin typeface="Trebuchet MS" panose="020B0703020202090204" pitchFamily="34" charset="0"/>
              </a:rPr>
              <a:t>diagnózisa</a:t>
            </a:r>
            <a:endParaRPr lang="it-IT" sz="3800" dirty="0">
              <a:latin typeface="Trebuchet MS" panose="020B0703020202090204" pitchFamily="34" charset="0"/>
            </a:endParaRPr>
          </a:p>
          <a:p>
            <a:pPr marL="514350" indent="-514350">
              <a:buSzPts val="2000"/>
              <a:buFont typeface="+mj-lt"/>
              <a:buAutoNum type="arabicPeriod"/>
            </a:pPr>
            <a:r>
              <a:rPr lang="it-IT" sz="3800" dirty="0">
                <a:latin typeface="Trebuchet MS" panose="020B0703020202090204" pitchFamily="34" charset="0"/>
                <a:ea typeface="Tahoma"/>
                <a:cs typeface="Tahoma"/>
              </a:rPr>
              <a:t>A </a:t>
            </a:r>
            <a:r>
              <a:rPr lang="it-IT" sz="3800" dirty="0" err="1">
                <a:latin typeface="Trebuchet MS" panose="020B0703020202090204" pitchFamily="34" charset="0"/>
                <a:ea typeface="Tahoma"/>
                <a:cs typeface="Tahoma"/>
              </a:rPr>
              <a:t>terület</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demográfiai</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és</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vállalkozási</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kontextusának</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elemzése</a:t>
            </a:r>
            <a:endParaRPr lang="it-IT" sz="3800" dirty="0">
              <a:latin typeface="Trebuchet MS" panose="020B0703020202090204" pitchFamily="34" charset="0"/>
              <a:ea typeface="Tahoma"/>
              <a:cs typeface="Tahoma"/>
            </a:endParaRPr>
          </a:p>
          <a:p>
            <a:pPr marL="514350" indent="-514350">
              <a:buSzPts val="2000"/>
              <a:buFont typeface="+mj-lt"/>
              <a:buAutoNum type="arabicPeriod"/>
            </a:pPr>
            <a:r>
              <a:rPr lang="it-IT" sz="3800" dirty="0">
                <a:latin typeface="Trebuchet MS" panose="020B0703020202090204" pitchFamily="34" charset="0"/>
                <a:ea typeface="Tahoma"/>
                <a:cs typeface="Tahoma"/>
              </a:rPr>
              <a:t>A </a:t>
            </a:r>
            <a:r>
              <a:rPr lang="it-IT" sz="3800" dirty="0" err="1">
                <a:latin typeface="Trebuchet MS" panose="020B0703020202090204" pitchFamily="34" charset="0"/>
                <a:ea typeface="Tahoma"/>
                <a:cs typeface="Tahoma"/>
              </a:rPr>
              <a:t>terület</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vállalatainak</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pénzügyi</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teljesítményének</a:t>
            </a:r>
            <a:r>
              <a:rPr lang="it-IT" sz="3800" dirty="0">
                <a:latin typeface="Trebuchet MS" panose="020B0703020202090204" pitchFamily="34" charset="0"/>
                <a:ea typeface="Tahoma"/>
                <a:cs typeface="Tahoma"/>
              </a:rPr>
              <a:t> </a:t>
            </a:r>
            <a:r>
              <a:rPr lang="it-IT" sz="3800" dirty="0" err="1">
                <a:latin typeface="Trebuchet MS" panose="020B0703020202090204" pitchFamily="34" charset="0"/>
                <a:ea typeface="Tahoma"/>
                <a:cs typeface="Tahoma"/>
              </a:rPr>
              <a:t>elemzése</a:t>
            </a:r>
            <a:endParaRPr lang="it-IT" sz="3800" dirty="0">
              <a:latin typeface="Trebuchet MS" panose="020B0703020202090204" pitchFamily="34" charset="0"/>
              <a:ea typeface="Tahoma"/>
              <a:cs typeface="Tahoma"/>
            </a:endParaRPr>
          </a:p>
          <a:p>
            <a:pPr marL="514350" indent="-514350">
              <a:buSzPts val="2000"/>
              <a:buFont typeface="+mj-lt"/>
              <a:buAutoNum type="arabicPeriod"/>
            </a:pPr>
            <a:r>
              <a:rPr lang="it-IT" sz="3800" dirty="0" err="1">
                <a:solidFill>
                  <a:schemeClr val="tx1"/>
                </a:solidFill>
                <a:latin typeface="Trebuchet MS" panose="020B0703020202090204" pitchFamily="34" charset="0"/>
                <a:ea typeface="Tahoma"/>
                <a:cs typeface="Tahoma"/>
              </a:rPr>
              <a:t>Forgatókönyvek</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felépítése</a:t>
            </a:r>
            <a:r>
              <a:rPr lang="it-IT" sz="3800" dirty="0">
                <a:solidFill>
                  <a:schemeClr val="tx1"/>
                </a:solidFill>
                <a:latin typeface="Trebuchet MS" panose="020B0703020202090204" pitchFamily="34" charset="0"/>
                <a:ea typeface="Tahoma"/>
                <a:cs typeface="Tahoma"/>
              </a:rPr>
              <a:t> a </a:t>
            </a:r>
            <a:r>
              <a:rPr lang="it-IT" sz="3800" dirty="0" err="1">
                <a:solidFill>
                  <a:schemeClr val="tx1"/>
                </a:solidFill>
                <a:latin typeface="Trebuchet MS" panose="020B0703020202090204" pitchFamily="34" charset="0"/>
                <a:ea typeface="Tahoma"/>
                <a:cs typeface="Tahoma"/>
              </a:rPr>
              <a:t>helyi</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térségben</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rejlő</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lehetőségek</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megértéséhez</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az</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ízelítő</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központ</a:t>
            </a:r>
            <a:r>
              <a:rPr lang="it-IT" sz="3800" dirty="0">
                <a:solidFill>
                  <a:schemeClr val="tx1"/>
                </a:solidFill>
                <a:latin typeface="Trebuchet MS" panose="020B0703020202090204" pitchFamily="34" charset="0"/>
                <a:ea typeface="Tahoma"/>
                <a:cs typeface="Tahoma"/>
              </a:rPr>
              <a:t> </a:t>
            </a:r>
            <a:r>
              <a:rPr lang="it-IT" sz="3800" dirty="0" err="1">
                <a:solidFill>
                  <a:schemeClr val="tx1"/>
                </a:solidFill>
                <a:latin typeface="Trebuchet MS" panose="020B0703020202090204" pitchFamily="34" charset="0"/>
                <a:ea typeface="Tahoma"/>
                <a:cs typeface="Tahoma"/>
              </a:rPr>
              <a:t>aktiválásához</a:t>
            </a:r>
            <a:endParaRPr lang="it-IT" sz="3800" dirty="0">
              <a:solidFill>
                <a:schemeClr val="tx1"/>
              </a:solidFill>
              <a:latin typeface="Trebuchet MS" panose="020B0703020202090204" pitchFamily="34" charset="0"/>
              <a:ea typeface="Tahoma"/>
              <a:cs typeface="Tahoma"/>
            </a:endParaRPr>
          </a:p>
          <a:p>
            <a:pPr marL="514350" indent="-514350">
              <a:buSzPts val="2000"/>
              <a:buFont typeface="+mj-lt"/>
              <a:buAutoNum type="arabicPeriod"/>
            </a:pPr>
            <a:endParaRPr lang="it-IT" sz="3800" b="1" dirty="0">
              <a:latin typeface="Trebuchet MS" panose="020B0703020202090204" pitchFamily="34" charset="0"/>
              <a:ea typeface="Tahoma"/>
              <a:cs typeface="Tahoma"/>
            </a:endParaRPr>
          </a:p>
          <a:p>
            <a:pPr marL="514350" indent="-514350">
              <a:buSzPts val="2000"/>
              <a:buFont typeface="+mj-lt"/>
              <a:buAutoNum type="arabicPeriod"/>
            </a:pPr>
            <a:endParaRPr lang="it-IT" b="1" dirty="0">
              <a:solidFill>
                <a:schemeClr val="tx1"/>
              </a:solidFill>
              <a:latin typeface="Trebuchet MS" panose="020B0703020202090204" pitchFamily="34" charset="0"/>
              <a:ea typeface="Tahoma"/>
              <a:cs typeface="Tahoma"/>
            </a:endParaRPr>
          </a:p>
          <a:p>
            <a:pPr marL="0" indent="0">
              <a:buSzPts val="2000"/>
              <a:buNone/>
            </a:pPr>
            <a:r>
              <a:rPr lang="it-IT" sz="2300" b="1" dirty="0" err="1">
                <a:solidFill>
                  <a:schemeClr val="tx1"/>
                </a:solidFill>
                <a:latin typeface="Trebuchet MS" panose="020B0703020202090204" pitchFamily="34" charset="0"/>
                <a:ea typeface="Tahoma"/>
                <a:cs typeface="Tahoma"/>
              </a:rPr>
              <a:t>Kulcsszavak</a:t>
            </a:r>
            <a:r>
              <a:rPr lang="it-IT" sz="2300" b="1"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Területi</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hivatások</a:t>
            </a:r>
            <a:r>
              <a:rPr lang="it-IT" sz="2300" dirty="0">
                <a:solidFill>
                  <a:schemeClr val="tx1"/>
                </a:solidFill>
                <a:latin typeface="Trebuchet MS" panose="020B0703020202090204" pitchFamily="34" charset="0"/>
                <a:ea typeface="Tahoma"/>
                <a:cs typeface="Tahoma"/>
              </a:rPr>
              <a:t> – SWOT-</a:t>
            </a:r>
            <a:r>
              <a:rPr lang="it-IT" sz="2300" dirty="0" err="1">
                <a:solidFill>
                  <a:schemeClr val="tx1"/>
                </a:solidFill>
                <a:latin typeface="Trebuchet MS" panose="020B0703020202090204" pitchFamily="34" charset="0"/>
                <a:ea typeface="Tahoma"/>
                <a:cs typeface="Tahoma"/>
              </a:rPr>
              <a:t>elemzés</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Környezetelemzés</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Társadalmi-gazdasági</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elemzés</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Fókuszcsoport</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Kérdőívek</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és</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meghallgatási</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eszközök</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Környezetvédelmi</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elemzés</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Pénzügyi</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teljesítmény</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elemzése</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Fanatikus</a:t>
            </a:r>
            <a:r>
              <a:rPr lang="it-IT" sz="2300" dirty="0">
                <a:solidFill>
                  <a:schemeClr val="tx1"/>
                </a:solidFill>
                <a:latin typeface="Trebuchet MS" panose="020B0703020202090204" pitchFamily="34" charset="0"/>
                <a:ea typeface="Tahoma"/>
                <a:cs typeface="Tahoma"/>
              </a:rPr>
              <a:t> </a:t>
            </a:r>
            <a:r>
              <a:rPr lang="it-IT" sz="2300" dirty="0" err="1">
                <a:solidFill>
                  <a:schemeClr val="tx1"/>
                </a:solidFill>
                <a:latin typeface="Trebuchet MS" panose="020B0703020202090204" pitchFamily="34" charset="0"/>
                <a:ea typeface="Tahoma"/>
                <a:cs typeface="Tahoma"/>
              </a:rPr>
              <a:t>teljesítmény</a:t>
            </a:r>
            <a:r>
              <a:rPr lang="it-IT" sz="2300" dirty="0">
                <a:solidFill>
                  <a:schemeClr val="tx1"/>
                </a:solidFill>
                <a:latin typeface="Trebuchet MS" panose="020B0703020202090204" pitchFamily="34" charset="0"/>
                <a:ea typeface="Tahoma"/>
                <a:cs typeface="Tahoma"/>
              </a:rPr>
              <a:t> – </a:t>
            </a:r>
            <a:r>
              <a:rPr lang="it-IT" sz="2300" dirty="0" err="1">
                <a:solidFill>
                  <a:schemeClr val="tx1"/>
                </a:solidFill>
                <a:latin typeface="Trebuchet MS" panose="020B0703020202090204" pitchFamily="34" charset="0"/>
                <a:ea typeface="Tahoma"/>
                <a:cs typeface="Tahoma"/>
              </a:rPr>
              <a:t>Vidékfejlesztés</a:t>
            </a:r>
            <a:r>
              <a:rPr lang="it-IT" sz="2300" dirty="0">
                <a:latin typeface="Trebuchet MS" panose="020B0703020202090204" pitchFamily="34" charset="0"/>
                <a:ea typeface="Tahoma"/>
                <a:cs typeface="Tahoma"/>
              </a:rPr>
              <a:t>. </a:t>
            </a:r>
            <a:endParaRPr lang="it-IT" sz="2300" dirty="0">
              <a:latin typeface="Trebuchet MS" panose="020B0703020202090204" pitchFamily="34" charset="0"/>
            </a:endParaRPr>
          </a:p>
          <a:p>
            <a:pPr marL="514350" indent="-514350">
              <a:buSzPts val="2000"/>
              <a:buFont typeface="+mj-lt"/>
              <a:buAutoNum type="arabicPeriod"/>
            </a:pPr>
            <a:endParaRPr lang="it-IT" dirty="0">
              <a:solidFill>
                <a:schemeClr val="tx1"/>
              </a:solidFill>
              <a:latin typeface="Calibri"/>
              <a:ea typeface="Tahoma"/>
              <a:cs typeface="Tahoma"/>
            </a:endParaRPr>
          </a:p>
        </p:txBody>
      </p:sp>
    </p:spTree>
    <p:extLst>
      <p:ext uri="{BB962C8B-B14F-4D97-AF65-F5344CB8AC3E}">
        <p14:creationId xmlns:p14="http://schemas.microsoft.com/office/powerpoint/2010/main" val="2015582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003232" cy="864096"/>
          </a:xfrm>
        </p:spPr>
        <p:txBody>
          <a:bodyPr>
            <a:noAutofit/>
          </a:bodyPr>
          <a:lstStyle/>
          <a:p>
            <a:pPr marL="0" marR="0" lvl="0" indent="0" algn="l" defTabSz="914400" rtl="0" eaLnBrk="0" fontAlgn="base" latinLnBrk="0" hangingPunct="0">
              <a:lnSpc>
                <a:spcPct val="100000"/>
              </a:lnSpc>
              <a:spcBef>
                <a:spcPct val="20000"/>
              </a:spcBef>
              <a:spcAft>
                <a:spcPts val="0"/>
              </a:spcAft>
              <a:buClrTx/>
              <a:buSzTx/>
              <a:buFont typeface="Arial" panose="020B0604020202020204" pitchFamily="34" charset="0"/>
              <a:buNone/>
              <a:tabLst/>
              <a:defRPr/>
            </a:pPr>
            <a:br>
              <a:rPr lang="hu-HU" sz="2000" b="1" kern="1200" dirty="0">
                <a:solidFill>
                  <a:schemeClr val="tx1"/>
                </a:solidFill>
                <a:effectLst/>
                <a:latin typeface="Trebuchet MS" panose="020B0603020202020204" pitchFamily="34" charset="0"/>
                <a:ea typeface="+mj-ea"/>
                <a:cs typeface="+mj-cs"/>
              </a:rPr>
            </a:br>
            <a:br>
              <a:rPr lang="hu-HU" sz="2000" b="1" kern="1200" dirty="0">
                <a:solidFill>
                  <a:schemeClr val="tx1"/>
                </a:solidFill>
                <a:effectLst/>
                <a:latin typeface="Trebuchet MS" panose="020B0603020202020204" pitchFamily="34" charset="0"/>
                <a:ea typeface="+mj-ea"/>
                <a:cs typeface="+mj-cs"/>
              </a:rPr>
            </a:b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2.1 mi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legerősebb</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hivatás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térségben</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melyek</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történeti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gazdasági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társadalmi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és</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stratégiai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sk-SK" sz="2000" b="1" i="0" u="none" strike="noStrike" kern="1200" cap="none" spc="0" normalizeH="0" baseline="0" noProof="0" dirty="0" err="1">
                <a:ln>
                  <a:noFill/>
                </a:ln>
                <a:solidFill>
                  <a:prstClr val="black"/>
                </a:solidFill>
                <a:effectLst/>
                <a:uLnTx/>
                <a:uFillTx/>
                <a:latin typeface="Trebuchet MS" panose="020B0603020202020204" pitchFamily="34" charset="0"/>
                <a:ea typeface="+mn-ea"/>
                <a:cs typeface="+mn-cs"/>
              </a:rPr>
              <a:t>elemei</a:t>
            </a:r>
            <a: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a:t>
            </a:r>
            <a:br>
              <a:rPr kumimoji="0" lang="sk-SK" sz="20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br>
            <a:br>
              <a:rPr lang="hu-HU" sz="2000" b="1" kern="1200" dirty="0">
                <a:solidFill>
                  <a:schemeClr val="tx1"/>
                </a:solidFill>
                <a:effectLst/>
                <a:latin typeface="Trebuchet MS" panose="020B0603020202020204" pitchFamily="34" charset="0"/>
                <a:ea typeface="+mj-ea"/>
                <a:cs typeface="+mj-cs"/>
              </a:rPr>
            </a:br>
            <a:endParaRPr lang="sk-SK"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1988840"/>
            <a:ext cx="8964488" cy="4175720"/>
          </a:xfrm>
        </p:spPr>
        <p:txBody>
          <a:bodyPr numCol="2">
            <a:noAutofit/>
          </a:bodyPr>
          <a:lstStyle/>
          <a:p>
            <a:pPr marL="0" lvl="0" indent="0" algn="just" rtl="0">
              <a:spcBef>
                <a:spcPts val="0"/>
              </a:spcBef>
              <a:spcAft>
                <a:spcPts val="0"/>
              </a:spcAft>
              <a:buClr>
                <a:schemeClr val="dk1"/>
              </a:buClr>
              <a:buSzPts val="2000"/>
              <a:buNone/>
            </a:pPr>
            <a:endParaRPr lang="it-IT" sz="1400" b="1"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400" b="1" dirty="0">
                <a:latin typeface="Trebuchet MS" panose="020B0703020202090204" pitchFamily="34" charset="0"/>
              </a:rPr>
              <a:t>A fókuszcsoportok előnyei és hátrányai</a:t>
            </a:r>
          </a:p>
          <a:p>
            <a:pPr marL="0" lvl="0" indent="0" algn="just" rtl="0">
              <a:spcBef>
                <a:spcPts val="0"/>
              </a:spcBef>
              <a:spcAft>
                <a:spcPts val="0"/>
              </a:spcAft>
              <a:buClr>
                <a:schemeClr val="dk1"/>
              </a:buClr>
              <a:buSzPts val="2000"/>
              <a:buNone/>
            </a:pPr>
            <a:endParaRPr lang="hu-HU" sz="1400" b="1"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400" dirty="0">
                <a:latin typeface="Trebuchet MS" panose="020B0703020202090204" pitchFamily="34" charset="0"/>
              </a:rPr>
              <a:t>Más kutatási módszerekhez hasonlóan a fókuszcsoportoknak is vannak előnyei és hátrányai.</a:t>
            </a:r>
          </a:p>
          <a:p>
            <a:pPr marL="0" lvl="0" indent="0" algn="just" rtl="0">
              <a:spcBef>
                <a:spcPts val="0"/>
              </a:spcBef>
              <a:spcAft>
                <a:spcPts val="0"/>
              </a:spcAft>
              <a:buClr>
                <a:schemeClr val="dk1"/>
              </a:buClr>
              <a:buSzPts val="2000"/>
              <a:buNone/>
            </a:pPr>
            <a:endParaRPr lang="hu-HU" sz="1400" dirty="0">
              <a:latin typeface="Trebuchet MS" panose="020B0703020202090204" pitchFamily="34" charset="0"/>
            </a:endParaRPr>
          </a:p>
          <a:p>
            <a:pPr marL="0" lvl="0" indent="0" algn="just" rtl="0">
              <a:spcBef>
                <a:spcPts val="0"/>
              </a:spcBef>
              <a:spcAft>
                <a:spcPts val="0"/>
              </a:spcAft>
              <a:buClr>
                <a:schemeClr val="dk1"/>
              </a:buClr>
              <a:buSzPts val="2000"/>
              <a:buNone/>
            </a:pPr>
            <a:r>
              <a:rPr lang="hu-HU" sz="1400" dirty="0">
                <a:solidFill>
                  <a:srgbClr val="00B050"/>
                </a:solidFill>
                <a:latin typeface="Trebuchet MS" panose="020B0703020202090204" pitchFamily="34" charset="0"/>
              </a:rPr>
              <a:t>Előnyök</a:t>
            </a:r>
          </a:p>
          <a:p>
            <a:pPr lvl="0" algn="just" rtl="0">
              <a:spcBef>
                <a:spcPts val="0"/>
              </a:spcBef>
              <a:spcAft>
                <a:spcPts val="0"/>
              </a:spcAft>
              <a:buClr>
                <a:schemeClr val="dk1"/>
              </a:buClr>
              <a:buSzPts val="2000"/>
              <a:buFont typeface="Wingdings" pitchFamily="2" charset="2"/>
              <a:buChar char="ü"/>
            </a:pPr>
            <a:r>
              <a:rPr lang="hu-HU" sz="1400" dirty="0">
                <a:latin typeface="Trebuchet MS" panose="020B0703020202090204" pitchFamily="34" charset="0"/>
              </a:rPr>
              <a:t>Meglehetősen egyszerű a rendszerezésük, és az eredmények erősen érvényesek.</a:t>
            </a:r>
          </a:p>
          <a:p>
            <a:pPr lvl="0" algn="just" rtl="0">
              <a:spcBef>
                <a:spcPts val="0"/>
              </a:spcBef>
              <a:spcAft>
                <a:spcPts val="0"/>
              </a:spcAft>
              <a:buClr>
                <a:schemeClr val="dk1"/>
              </a:buClr>
              <a:buSzPts val="2000"/>
              <a:buFont typeface="Wingdings" pitchFamily="2" charset="2"/>
              <a:buChar char="ü"/>
            </a:pPr>
            <a:r>
              <a:rPr lang="hu-HU" sz="1400" dirty="0">
                <a:latin typeface="Trebuchet MS" panose="020B0703020202090204" pitchFamily="34" charset="0"/>
              </a:rPr>
              <a:t>Általában olcsók, még akkor is, ha kártalanítod a résztvevőt.</a:t>
            </a:r>
          </a:p>
          <a:p>
            <a:pPr lvl="0" algn="just" rtl="0">
              <a:spcBef>
                <a:spcPts val="0"/>
              </a:spcBef>
              <a:spcAft>
                <a:spcPts val="0"/>
              </a:spcAft>
              <a:buClr>
                <a:schemeClr val="dk1"/>
              </a:buClr>
              <a:buSzPts val="2000"/>
              <a:buFont typeface="Wingdings" pitchFamily="2" charset="2"/>
              <a:buChar char="ü"/>
            </a:pPr>
            <a:r>
              <a:rPr lang="hu-HU" sz="1400" dirty="0">
                <a:latin typeface="Trebuchet MS" panose="020B0703020202090204" pitchFamily="34" charset="0"/>
              </a:rPr>
              <a:t>Egy fókuszcsoport sokkal kevésbé időigényes, mint egy felmérés vagy kísérlet, és azonnali eredményeket kap.</a:t>
            </a:r>
          </a:p>
          <a:p>
            <a:pPr lvl="0" algn="just" rtl="0">
              <a:spcBef>
                <a:spcPts val="0"/>
              </a:spcBef>
              <a:spcAft>
                <a:spcPts val="0"/>
              </a:spcAft>
              <a:buClr>
                <a:schemeClr val="dk1"/>
              </a:buClr>
              <a:buSzPts val="2000"/>
              <a:buFont typeface="Wingdings" pitchFamily="2" charset="2"/>
              <a:buChar char="ü"/>
            </a:pPr>
            <a:r>
              <a:rPr lang="hu-HU" sz="1400" dirty="0">
                <a:latin typeface="Trebuchet MS" panose="020B0703020202090204" pitchFamily="34" charset="0"/>
              </a:rPr>
              <a:t>A fókuszcsoport eredményei gyakran érthetőbbek és intuitívabbak, mint a nyers adatok.</a:t>
            </a:r>
            <a:endParaRPr lang="it-IT" sz="1400" dirty="0">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r>
              <a:rPr lang="it-IT" sz="1400" b="1" dirty="0" err="1">
                <a:solidFill>
                  <a:srgbClr val="FF0000"/>
                </a:solidFill>
                <a:latin typeface="Trebuchet MS" panose="020B0703020202090204" pitchFamily="34" charset="0"/>
              </a:rPr>
              <a:t>Hátrányok</a:t>
            </a:r>
            <a:endParaRPr lang="it-IT" sz="1400" b="1" dirty="0">
              <a:solidFill>
                <a:srgbClr val="FF0000"/>
              </a:solidFill>
              <a:latin typeface="Trebuchet MS" panose="020B0703020202090204" pitchFamily="34" charset="0"/>
            </a:endParaRPr>
          </a:p>
          <a:p>
            <a:pPr marL="0" lvl="0" indent="0" algn="just" rtl="0">
              <a:spcBef>
                <a:spcPts val="0"/>
              </a:spcBef>
              <a:spcAft>
                <a:spcPts val="0"/>
              </a:spcAft>
              <a:buClr>
                <a:srgbClr val="FF0000"/>
              </a:buClr>
              <a:buSzPts val="2000"/>
              <a:buFont typeface="Arial"/>
              <a:buNone/>
            </a:pPr>
            <a:endParaRPr lang="it-IT" sz="1400" b="1" dirty="0">
              <a:solidFill>
                <a:srgbClr val="FF0000"/>
              </a:solidFill>
              <a:latin typeface="Trebuchet MS" panose="020B0703020202090204" pitchFamily="34" charset="0"/>
            </a:endParaRPr>
          </a:p>
          <a:p>
            <a:pPr lvl="0" algn="just" rtl="0">
              <a:spcBef>
                <a:spcPts val="0"/>
              </a:spcBef>
              <a:spcAft>
                <a:spcPts val="0"/>
              </a:spcAft>
              <a:buClr>
                <a:srgbClr val="FF0000"/>
              </a:buClr>
              <a:buSzPts val="2000"/>
              <a:buFont typeface="Wingdings" pitchFamily="2" charset="2"/>
              <a:buChar char="§"/>
            </a:pPr>
            <a:r>
              <a:rPr lang="it-IT" sz="1400" dirty="0" err="1">
                <a:latin typeface="Trebuchet MS" panose="020B0703020202090204" pitchFamily="34" charset="0"/>
              </a:rPr>
              <a:t>Nehéz</a:t>
            </a:r>
            <a:r>
              <a:rPr lang="it-IT" sz="1400" dirty="0">
                <a:latin typeface="Trebuchet MS" panose="020B0703020202090204" pitchFamily="34" charset="0"/>
              </a:rPr>
              <a:t> </a:t>
            </a:r>
            <a:r>
              <a:rPr lang="it-IT" sz="1400" dirty="0" err="1">
                <a:latin typeface="Trebuchet MS" panose="020B0703020202090204" pitchFamily="34" charset="0"/>
              </a:rPr>
              <a:t>lehet</a:t>
            </a:r>
            <a:r>
              <a:rPr lang="it-IT" sz="1400" dirty="0">
                <a:latin typeface="Trebuchet MS" panose="020B0703020202090204" pitchFamily="34" charset="0"/>
              </a:rPr>
              <a:t> </a:t>
            </a:r>
            <a:r>
              <a:rPr lang="it-IT" sz="1400" dirty="0" err="1">
                <a:latin typeface="Trebuchet MS" panose="020B0703020202090204" pitchFamily="34" charset="0"/>
              </a:rPr>
              <a:t>valóban</a:t>
            </a:r>
            <a:r>
              <a:rPr lang="it-IT" sz="1400" dirty="0">
                <a:latin typeface="Trebuchet MS" panose="020B0703020202090204" pitchFamily="34" charset="0"/>
              </a:rPr>
              <a:t> </a:t>
            </a:r>
            <a:r>
              <a:rPr lang="it-IT" sz="1400" dirty="0" err="1">
                <a:latin typeface="Trebuchet MS" panose="020B0703020202090204" pitchFamily="34" charset="0"/>
              </a:rPr>
              <a:t>reprezentatív</a:t>
            </a:r>
            <a:r>
              <a:rPr lang="it-IT" sz="1400" dirty="0">
                <a:latin typeface="Trebuchet MS" panose="020B0703020202090204" pitchFamily="34" charset="0"/>
              </a:rPr>
              <a:t> </a:t>
            </a:r>
            <a:r>
              <a:rPr lang="it-IT" sz="1400" dirty="0" err="1">
                <a:latin typeface="Trebuchet MS" panose="020B0703020202090204" pitchFamily="34" charset="0"/>
              </a:rPr>
              <a:t>mintát</a:t>
            </a:r>
            <a:r>
              <a:rPr lang="it-IT" sz="1400" dirty="0">
                <a:latin typeface="Trebuchet MS" panose="020B0703020202090204" pitchFamily="34" charset="0"/>
              </a:rPr>
              <a:t> </a:t>
            </a:r>
            <a:r>
              <a:rPr lang="it-IT" sz="1400" dirty="0" err="1">
                <a:latin typeface="Trebuchet MS" panose="020B0703020202090204" pitchFamily="34" charset="0"/>
              </a:rPr>
              <a:t>összeállítani</a:t>
            </a:r>
            <a:r>
              <a:rPr lang="it-IT" sz="1400" dirty="0">
                <a:latin typeface="Trebuchet MS" panose="020B0703020202090204" pitchFamily="34" charset="0"/>
              </a:rPr>
              <a:t>. A </a:t>
            </a:r>
            <a:r>
              <a:rPr lang="it-IT" sz="1400" dirty="0" err="1">
                <a:latin typeface="Trebuchet MS" panose="020B0703020202090204" pitchFamily="34" charset="0"/>
              </a:rPr>
              <a:t>fókuszcsoportok</a:t>
            </a:r>
            <a:r>
              <a:rPr lang="it-IT" sz="1400" dirty="0">
                <a:latin typeface="Trebuchet MS" panose="020B0703020202090204" pitchFamily="34" charset="0"/>
              </a:rPr>
              <a:t> </a:t>
            </a:r>
            <a:r>
              <a:rPr lang="it-IT" sz="1400" dirty="0" err="1">
                <a:latin typeface="Trebuchet MS" panose="020B0703020202090204" pitchFamily="34" charset="0"/>
              </a:rPr>
              <a:t>általában</a:t>
            </a:r>
            <a:r>
              <a:rPr lang="it-IT" sz="1400" dirty="0">
                <a:latin typeface="Trebuchet MS" panose="020B0703020202090204" pitchFamily="34" charset="0"/>
              </a:rPr>
              <a:t> </a:t>
            </a:r>
            <a:r>
              <a:rPr lang="it-IT" sz="1400" dirty="0" err="1">
                <a:latin typeface="Trebuchet MS" panose="020B0703020202090204" pitchFamily="34" charset="0"/>
              </a:rPr>
              <a:t>nem</a:t>
            </a:r>
            <a:r>
              <a:rPr lang="it-IT" sz="1400" dirty="0">
                <a:latin typeface="Trebuchet MS" panose="020B0703020202090204" pitchFamily="34" charset="0"/>
              </a:rPr>
              <a:t> </a:t>
            </a:r>
            <a:r>
              <a:rPr lang="it-IT" sz="1400" dirty="0" err="1">
                <a:latin typeface="Trebuchet MS" panose="020B0703020202090204" pitchFamily="34" charset="0"/>
              </a:rPr>
              <a:t>tekinthetők</a:t>
            </a:r>
            <a:r>
              <a:rPr lang="it-IT" sz="1400" dirty="0">
                <a:latin typeface="Trebuchet MS" panose="020B0703020202090204" pitchFamily="34" charset="0"/>
              </a:rPr>
              <a:t> </a:t>
            </a:r>
            <a:r>
              <a:rPr lang="it-IT" sz="1400" dirty="0" err="1">
                <a:latin typeface="Trebuchet MS" panose="020B0703020202090204" pitchFamily="34" charset="0"/>
              </a:rPr>
              <a:t>külsőleg</a:t>
            </a:r>
            <a:r>
              <a:rPr lang="it-IT" sz="1400" dirty="0">
                <a:latin typeface="Trebuchet MS" panose="020B0703020202090204" pitchFamily="34" charset="0"/>
              </a:rPr>
              <a:t> </a:t>
            </a:r>
            <a:r>
              <a:rPr lang="it-IT" sz="1400" dirty="0" err="1">
                <a:latin typeface="Trebuchet MS" panose="020B0703020202090204" pitchFamily="34" charset="0"/>
              </a:rPr>
              <a:t>érvényesnek</a:t>
            </a:r>
            <a:r>
              <a:rPr lang="it-IT" sz="1400" dirty="0">
                <a:latin typeface="Trebuchet MS" panose="020B0703020202090204" pitchFamily="34" charset="0"/>
              </a:rPr>
              <a:t> </a:t>
            </a:r>
            <a:r>
              <a:rPr lang="it-IT" sz="1400" dirty="0" err="1">
                <a:latin typeface="Trebuchet MS" panose="020B0703020202090204" pitchFamily="34" charset="0"/>
              </a:rPr>
              <a:t>kis</a:t>
            </a:r>
            <a:r>
              <a:rPr lang="it-IT" sz="1400" dirty="0">
                <a:latin typeface="Trebuchet MS" panose="020B0703020202090204" pitchFamily="34" charset="0"/>
              </a:rPr>
              <a:t> </a:t>
            </a:r>
            <a:r>
              <a:rPr lang="it-IT" sz="1400" dirty="0" err="1">
                <a:latin typeface="Trebuchet MS" panose="020B0703020202090204" pitchFamily="34" charset="0"/>
              </a:rPr>
              <a:t>mintaméretük</a:t>
            </a:r>
            <a:r>
              <a:rPr lang="it-IT" sz="1400" dirty="0">
                <a:latin typeface="Trebuchet MS" panose="020B0703020202090204" pitchFamily="34" charset="0"/>
              </a:rPr>
              <a:t> </a:t>
            </a:r>
            <a:r>
              <a:rPr lang="it-IT" sz="1400" dirty="0" err="1">
                <a:latin typeface="Trebuchet MS" panose="020B0703020202090204" pitchFamily="34" charset="0"/>
              </a:rPr>
              <a:t>miatt</a:t>
            </a:r>
            <a:r>
              <a:rPr lang="it-IT" sz="1400" dirty="0">
                <a:latin typeface="Trebuchet MS" panose="020B0703020202090204" pitchFamily="34" charset="0"/>
              </a:rPr>
              <a:t>.</a:t>
            </a:r>
          </a:p>
          <a:p>
            <a:pPr lvl="0" algn="just" rtl="0">
              <a:spcBef>
                <a:spcPts val="0"/>
              </a:spcBef>
              <a:spcAft>
                <a:spcPts val="0"/>
              </a:spcAft>
              <a:buClr>
                <a:srgbClr val="FF0000"/>
              </a:buClr>
              <a:buSzPts val="2000"/>
              <a:buFont typeface="Wingdings" pitchFamily="2" charset="2"/>
              <a:buChar char="§"/>
            </a:pPr>
            <a:r>
              <a:rPr lang="it-IT" sz="1400" dirty="0">
                <a:latin typeface="Trebuchet MS" panose="020B0703020202090204" pitchFamily="34" charset="0"/>
              </a:rPr>
              <a:t>A </a:t>
            </a:r>
            <a:r>
              <a:rPr lang="it-IT" sz="1400" dirty="0" err="1">
                <a:latin typeface="Trebuchet MS" panose="020B0703020202090204" pitchFamily="34" charset="0"/>
              </a:rPr>
              <a:t>kis</a:t>
            </a:r>
            <a:r>
              <a:rPr lang="it-IT" sz="1400" dirty="0">
                <a:latin typeface="Trebuchet MS" panose="020B0703020202090204" pitchFamily="34" charset="0"/>
              </a:rPr>
              <a:t> </a:t>
            </a:r>
            <a:r>
              <a:rPr lang="it-IT" sz="1400" dirty="0" err="1">
                <a:latin typeface="Trebuchet MS" panose="020B0703020202090204" pitchFamily="34" charset="0"/>
              </a:rPr>
              <a:t>mintaszám</a:t>
            </a:r>
            <a:r>
              <a:rPr lang="it-IT" sz="1400" dirty="0">
                <a:latin typeface="Trebuchet MS" panose="020B0703020202090204" pitchFamily="34" charset="0"/>
              </a:rPr>
              <a:t> </a:t>
            </a:r>
            <a:r>
              <a:rPr lang="it-IT" sz="1400" dirty="0" err="1">
                <a:latin typeface="Trebuchet MS" panose="020B0703020202090204" pitchFamily="34" charset="0"/>
              </a:rPr>
              <a:t>miatt</a:t>
            </a:r>
            <a:r>
              <a:rPr lang="it-IT" sz="1400" dirty="0">
                <a:latin typeface="Trebuchet MS" panose="020B0703020202090204" pitchFamily="34" charset="0"/>
              </a:rPr>
              <a:t> </a:t>
            </a:r>
            <a:r>
              <a:rPr lang="it-IT" sz="1400" dirty="0" err="1">
                <a:latin typeface="Trebuchet MS" panose="020B0703020202090204" pitchFamily="34" charset="0"/>
              </a:rPr>
              <a:t>nem</a:t>
            </a:r>
            <a:r>
              <a:rPr lang="it-IT" sz="1400" dirty="0">
                <a:latin typeface="Trebuchet MS" panose="020B0703020202090204" pitchFamily="34" charset="0"/>
              </a:rPr>
              <a:t> </a:t>
            </a:r>
            <a:r>
              <a:rPr lang="it-IT" sz="1400" dirty="0" err="1">
                <a:latin typeface="Trebuchet MS" panose="020B0703020202090204" pitchFamily="34" charset="0"/>
              </a:rPr>
              <a:t>tudja</a:t>
            </a:r>
            <a:r>
              <a:rPr lang="it-IT" sz="1400" dirty="0">
                <a:latin typeface="Trebuchet MS" panose="020B0703020202090204" pitchFamily="34" charset="0"/>
              </a:rPr>
              <a:t> </a:t>
            </a:r>
            <a:r>
              <a:rPr lang="it-IT" sz="1400" dirty="0" err="1">
                <a:latin typeface="Trebuchet MS" panose="020B0703020202090204" pitchFamily="34" charset="0"/>
              </a:rPr>
              <a:t>biztosítani</a:t>
            </a:r>
            <a:r>
              <a:rPr lang="it-IT" sz="1400" dirty="0">
                <a:latin typeface="Trebuchet MS" panose="020B0703020202090204" pitchFamily="34" charset="0"/>
              </a:rPr>
              <a:t> a </a:t>
            </a:r>
            <a:r>
              <a:rPr lang="it-IT" sz="1400" dirty="0" err="1">
                <a:latin typeface="Trebuchet MS" panose="020B0703020202090204" pitchFamily="34" charset="0"/>
              </a:rPr>
              <a:t>válaszadók</a:t>
            </a:r>
            <a:r>
              <a:rPr lang="it-IT" sz="1400" dirty="0">
                <a:latin typeface="Trebuchet MS" panose="020B0703020202090204" pitchFamily="34" charset="0"/>
              </a:rPr>
              <a:t> </a:t>
            </a:r>
            <a:r>
              <a:rPr lang="it-IT" sz="1400" dirty="0" err="1">
                <a:latin typeface="Trebuchet MS" panose="020B0703020202090204" pitchFamily="34" charset="0"/>
              </a:rPr>
              <a:t>anonimitását</a:t>
            </a:r>
            <a:r>
              <a:rPr lang="it-IT" sz="1400" dirty="0">
                <a:latin typeface="Trebuchet MS" panose="020B0703020202090204" pitchFamily="34" charset="0"/>
              </a:rPr>
              <a:t>, ami </a:t>
            </a:r>
            <a:r>
              <a:rPr lang="it-IT" sz="1400" dirty="0" err="1">
                <a:latin typeface="Trebuchet MS" panose="020B0703020202090204" pitchFamily="34" charset="0"/>
              </a:rPr>
              <a:t>befolyásolhatja</a:t>
            </a:r>
            <a:r>
              <a:rPr lang="it-IT" sz="1400" dirty="0">
                <a:latin typeface="Trebuchet MS" panose="020B0703020202090204" pitchFamily="34" charset="0"/>
              </a:rPr>
              <a:t> a </a:t>
            </a:r>
            <a:r>
              <a:rPr lang="it-IT" sz="1400" dirty="0" err="1">
                <a:latin typeface="Trebuchet MS" panose="020B0703020202090204" pitchFamily="34" charset="0"/>
              </a:rPr>
              <a:t>szabad</a:t>
            </a:r>
            <a:r>
              <a:rPr lang="it-IT" sz="1400" dirty="0">
                <a:latin typeface="Trebuchet MS" panose="020B0703020202090204" pitchFamily="34" charset="0"/>
              </a:rPr>
              <a:t> </a:t>
            </a:r>
            <a:r>
              <a:rPr lang="it-IT" sz="1400" dirty="0" err="1">
                <a:latin typeface="Trebuchet MS" panose="020B0703020202090204" pitchFamily="34" charset="0"/>
              </a:rPr>
              <a:t>beszéd</a:t>
            </a:r>
            <a:r>
              <a:rPr lang="it-IT" sz="1400" dirty="0">
                <a:latin typeface="Trebuchet MS" panose="020B0703020202090204" pitchFamily="34" charset="0"/>
              </a:rPr>
              <a:t> </a:t>
            </a:r>
            <a:r>
              <a:rPr lang="it-IT" sz="1400" dirty="0" err="1">
                <a:latin typeface="Trebuchet MS" panose="020B0703020202090204" pitchFamily="34" charset="0"/>
              </a:rPr>
              <a:t>iránti</a:t>
            </a:r>
            <a:r>
              <a:rPr lang="it-IT" sz="1400" dirty="0">
                <a:latin typeface="Trebuchet MS" panose="020B0703020202090204" pitchFamily="34" charset="0"/>
              </a:rPr>
              <a:t> </a:t>
            </a:r>
            <a:r>
              <a:rPr lang="it-IT" sz="1400" dirty="0" err="1">
                <a:latin typeface="Trebuchet MS" panose="020B0703020202090204" pitchFamily="34" charset="0"/>
              </a:rPr>
              <a:t>vágyukat</a:t>
            </a:r>
            <a:r>
              <a:rPr lang="it-IT" sz="1400" dirty="0">
                <a:latin typeface="Trebuchet MS" panose="020B0703020202090204" pitchFamily="34" charset="0"/>
              </a:rPr>
              <a:t>.</a:t>
            </a:r>
          </a:p>
          <a:p>
            <a:pPr lvl="0" algn="just" rtl="0">
              <a:spcBef>
                <a:spcPts val="0"/>
              </a:spcBef>
              <a:spcAft>
                <a:spcPts val="0"/>
              </a:spcAft>
              <a:buClr>
                <a:srgbClr val="FF0000"/>
              </a:buClr>
              <a:buSzPts val="2000"/>
              <a:buFont typeface="Wingdings" pitchFamily="2" charset="2"/>
              <a:buChar char="§"/>
            </a:pPr>
            <a:r>
              <a:rPr lang="it-IT" sz="1400" dirty="0" err="1">
                <a:latin typeface="Trebuchet MS" panose="020B0703020202090204" pitchFamily="34" charset="0"/>
              </a:rPr>
              <a:t>Az</a:t>
            </a:r>
            <a:r>
              <a:rPr lang="it-IT" sz="1400" dirty="0">
                <a:latin typeface="Trebuchet MS" panose="020B0703020202090204" pitchFamily="34" charset="0"/>
              </a:rPr>
              <a:t> </a:t>
            </a:r>
            <a:r>
              <a:rPr lang="it-IT" sz="1400" dirty="0" err="1">
                <a:latin typeface="Trebuchet MS" panose="020B0703020202090204" pitchFamily="34" charset="0"/>
              </a:rPr>
              <a:t>elemzés</a:t>
            </a:r>
            <a:r>
              <a:rPr lang="it-IT" sz="1400" dirty="0">
                <a:latin typeface="Trebuchet MS" panose="020B0703020202090204" pitchFamily="34" charset="0"/>
              </a:rPr>
              <a:t> </a:t>
            </a:r>
            <a:r>
              <a:rPr lang="it-IT" sz="1400" dirty="0" err="1">
                <a:latin typeface="Trebuchet MS" panose="020B0703020202090204" pitchFamily="34" charset="0"/>
              </a:rPr>
              <a:t>mélysége</a:t>
            </a:r>
            <a:r>
              <a:rPr lang="it-IT" sz="1400" dirty="0">
                <a:latin typeface="Trebuchet MS" panose="020B0703020202090204" pitchFamily="34" charset="0"/>
              </a:rPr>
              <a:t> </a:t>
            </a:r>
            <a:r>
              <a:rPr lang="it-IT" sz="1400" dirty="0" err="1">
                <a:latin typeface="Trebuchet MS" panose="020B0703020202090204" pitchFamily="34" charset="0"/>
              </a:rPr>
              <a:t>aggodalomra</a:t>
            </a:r>
            <a:r>
              <a:rPr lang="it-IT" sz="1400" dirty="0">
                <a:latin typeface="Trebuchet MS" panose="020B0703020202090204" pitchFamily="34" charset="0"/>
              </a:rPr>
              <a:t> </a:t>
            </a:r>
            <a:r>
              <a:rPr lang="it-IT" sz="1400" dirty="0" err="1">
                <a:latin typeface="Trebuchet MS" panose="020B0703020202090204" pitchFamily="34" charset="0"/>
              </a:rPr>
              <a:t>adhat</a:t>
            </a:r>
            <a:r>
              <a:rPr lang="it-IT" sz="1400" dirty="0">
                <a:latin typeface="Trebuchet MS" panose="020B0703020202090204" pitchFamily="34" charset="0"/>
              </a:rPr>
              <a:t> </a:t>
            </a:r>
            <a:r>
              <a:rPr lang="it-IT" sz="1400" dirty="0" err="1">
                <a:latin typeface="Trebuchet MS" panose="020B0703020202090204" pitchFamily="34" charset="0"/>
              </a:rPr>
              <a:t>okot</a:t>
            </a:r>
            <a:r>
              <a:rPr lang="it-IT" sz="1400" dirty="0">
                <a:latin typeface="Trebuchet MS" panose="020B0703020202090204" pitchFamily="34" charset="0"/>
              </a:rPr>
              <a:t>, </a:t>
            </a:r>
            <a:r>
              <a:rPr lang="it-IT" sz="1400" dirty="0" err="1">
                <a:latin typeface="Trebuchet MS" panose="020B0703020202090204" pitchFamily="34" charset="0"/>
              </a:rPr>
              <a:t>mivel</a:t>
            </a:r>
            <a:r>
              <a:rPr lang="it-IT" sz="1400" dirty="0">
                <a:latin typeface="Trebuchet MS" panose="020B0703020202090204" pitchFamily="34" charset="0"/>
              </a:rPr>
              <a:t> </a:t>
            </a:r>
            <a:r>
              <a:rPr lang="it-IT" sz="1400" dirty="0" err="1">
                <a:latin typeface="Trebuchet MS" panose="020B0703020202090204" pitchFamily="34" charset="0"/>
              </a:rPr>
              <a:t>kihívást</a:t>
            </a:r>
            <a:r>
              <a:rPr lang="it-IT" sz="1400" dirty="0">
                <a:latin typeface="Trebuchet MS" panose="020B0703020202090204" pitchFamily="34" charset="0"/>
              </a:rPr>
              <a:t> </a:t>
            </a:r>
            <a:r>
              <a:rPr lang="it-IT" sz="1400" dirty="0" err="1">
                <a:latin typeface="Trebuchet MS" panose="020B0703020202090204" pitchFamily="34" charset="0"/>
              </a:rPr>
              <a:t>jelenthet</a:t>
            </a:r>
            <a:r>
              <a:rPr lang="it-IT" sz="1400" dirty="0">
                <a:latin typeface="Trebuchet MS" panose="020B0703020202090204" pitchFamily="34" charset="0"/>
              </a:rPr>
              <a:t> </a:t>
            </a:r>
            <a:r>
              <a:rPr lang="it-IT" sz="1400" dirty="0" err="1">
                <a:latin typeface="Trebuchet MS" panose="020B0703020202090204" pitchFamily="34" charset="0"/>
              </a:rPr>
              <a:t>őszinte</a:t>
            </a:r>
            <a:r>
              <a:rPr lang="it-IT" sz="1400" dirty="0">
                <a:latin typeface="Trebuchet MS" panose="020B0703020202090204" pitchFamily="34" charset="0"/>
              </a:rPr>
              <a:t> </a:t>
            </a:r>
            <a:r>
              <a:rPr lang="it-IT" sz="1400" dirty="0" err="1">
                <a:latin typeface="Trebuchet MS" panose="020B0703020202090204" pitchFamily="34" charset="0"/>
              </a:rPr>
              <a:t>véleményt</a:t>
            </a:r>
            <a:r>
              <a:rPr lang="it-IT" sz="1400" dirty="0">
                <a:latin typeface="Trebuchet MS" panose="020B0703020202090204" pitchFamily="34" charset="0"/>
              </a:rPr>
              <a:t> </a:t>
            </a:r>
            <a:r>
              <a:rPr lang="it-IT" sz="1400" dirty="0" err="1">
                <a:latin typeface="Trebuchet MS" panose="020B0703020202090204" pitchFamily="34" charset="0"/>
              </a:rPr>
              <a:t>szerezni</a:t>
            </a:r>
            <a:r>
              <a:rPr lang="it-IT" sz="1400" dirty="0">
                <a:latin typeface="Trebuchet MS" panose="020B0703020202090204" pitchFamily="34" charset="0"/>
              </a:rPr>
              <a:t> </a:t>
            </a:r>
            <a:r>
              <a:rPr lang="it-IT" sz="1400" dirty="0" err="1">
                <a:latin typeface="Trebuchet MS" panose="020B0703020202090204" pitchFamily="34" charset="0"/>
              </a:rPr>
              <a:t>vitatott</a:t>
            </a:r>
            <a:r>
              <a:rPr lang="it-IT" sz="1400" dirty="0">
                <a:latin typeface="Trebuchet MS" panose="020B0703020202090204" pitchFamily="34" charset="0"/>
              </a:rPr>
              <a:t> </a:t>
            </a:r>
            <a:r>
              <a:rPr lang="it-IT" sz="1400" dirty="0" err="1">
                <a:latin typeface="Trebuchet MS" panose="020B0703020202090204" pitchFamily="34" charset="0"/>
              </a:rPr>
              <a:t>témákról</a:t>
            </a:r>
            <a:r>
              <a:rPr lang="it-IT" sz="1400" dirty="0">
                <a:latin typeface="Trebuchet MS" panose="020B0703020202090204" pitchFamily="34" charset="0"/>
              </a:rPr>
              <a:t>.</a:t>
            </a:r>
          </a:p>
          <a:p>
            <a:pPr lvl="0" algn="just" rtl="0">
              <a:spcBef>
                <a:spcPts val="0"/>
              </a:spcBef>
              <a:spcAft>
                <a:spcPts val="0"/>
              </a:spcAft>
              <a:buClr>
                <a:srgbClr val="FF0000"/>
              </a:buClr>
              <a:buSzPts val="2000"/>
              <a:buFont typeface="Wingdings" pitchFamily="2" charset="2"/>
              <a:buChar char="§"/>
            </a:pPr>
            <a:r>
              <a:rPr lang="it-IT" sz="1400" dirty="0" err="1">
                <a:latin typeface="Trebuchet MS" panose="020B0703020202090204" pitchFamily="34" charset="0"/>
              </a:rPr>
              <a:t>Az</a:t>
            </a:r>
            <a:r>
              <a:rPr lang="it-IT" sz="1400" dirty="0">
                <a:latin typeface="Trebuchet MS" panose="020B0703020202090204" pitchFamily="34" charset="0"/>
              </a:rPr>
              <a:t> </a:t>
            </a:r>
            <a:r>
              <a:rPr lang="it-IT" sz="1400" dirty="0" err="1">
                <a:latin typeface="Trebuchet MS" panose="020B0703020202090204" pitchFamily="34" charset="0"/>
              </a:rPr>
              <a:t>adatelemzésben</a:t>
            </a:r>
            <a:r>
              <a:rPr lang="it-IT" sz="1400" dirty="0">
                <a:latin typeface="Trebuchet MS" panose="020B0703020202090204" pitchFamily="34" charset="0"/>
              </a:rPr>
              <a:t> </a:t>
            </a:r>
            <a:r>
              <a:rPr lang="it-IT" sz="1400" dirty="0" err="1">
                <a:latin typeface="Trebuchet MS" panose="020B0703020202090204" pitchFamily="34" charset="0"/>
              </a:rPr>
              <a:t>sok</a:t>
            </a:r>
            <a:r>
              <a:rPr lang="it-IT" sz="1400" dirty="0">
                <a:latin typeface="Trebuchet MS" panose="020B0703020202090204" pitchFamily="34" charset="0"/>
              </a:rPr>
              <a:t> a </a:t>
            </a:r>
            <a:r>
              <a:rPr lang="it-IT" sz="1400" dirty="0" err="1">
                <a:latin typeface="Trebuchet MS" panose="020B0703020202090204" pitchFamily="34" charset="0"/>
              </a:rPr>
              <a:t>hibalehetőség</a:t>
            </a:r>
            <a:r>
              <a:rPr lang="it-IT" sz="1400" dirty="0">
                <a:latin typeface="Trebuchet MS" panose="020B0703020202090204" pitchFamily="34" charset="0"/>
              </a:rPr>
              <a:t>, </a:t>
            </a:r>
            <a:r>
              <a:rPr lang="it-IT" sz="1400" dirty="0" err="1">
                <a:latin typeface="Trebuchet MS" panose="020B0703020202090204" pitchFamily="34" charset="0"/>
              </a:rPr>
              <a:t>és</a:t>
            </a:r>
            <a:r>
              <a:rPr lang="it-IT" sz="1400" dirty="0">
                <a:latin typeface="Trebuchet MS" panose="020B0703020202090204" pitchFamily="34" charset="0"/>
              </a:rPr>
              <a:t> </a:t>
            </a:r>
            <a:r>
              <a:rPr lang="it-IT" sz="1400" dirty="0" err="1">
                <a:latin typeface="Trebuchet MS" panose="020B0703020202090204" pitchFamily="34" charset="0"/>
              </a:rPr>
              <a:t>nagy</a:t>
            </a:r>
            <a:r>
              <a:rPr lang="it-IT" sz="1400" dirty="0">
                <a:latin typeface="Trebuchet MS" panose="020B0703020202090204" pitchFamily="34" charset="0"/>
              </a:rPr>
              <a:t> a </a:t>
            </a:r>
            <a:r>
              <a:rPr lang="it-IT" sz="1400" dirty="0" err="1">
                <a:latin typeface="Trebuchet MS" panose="020B0703020202090204" pitchFamily="34" charset="0"/>
              </a:rPr>
              <a:t>megfigyelői</a:t>
            </a:r>
            <a:r>
              <a:rPr lang="it-IT" sz="1400" dirty="0">
                <a:latin typeface="Trebuchet MS" panose="020B0703020202090204" pitchFamily="34" charset="0"/>
              </a:rPr>
              <a:t> </a:t>
            </a:r>
            <a:r>
              <a:rPr lang="it-IT" sz="1400" dirty="0" err="1">
                <a:latin typeface="Trebuchet MS" panose="020B0703020202090204" pitchFamily="34" charset="0"/>
              </a:rPr>
              <a:t>függőség</a:t>
            </a:r>
            <a:r>
              <a:rPr lang="it-IT" sz="1400" dirty="0">
                <a:latin typeface="Trebuchet MS" panose="020B0703020202090204" pitchFamily="34" charset="0"/>
              </a:rPr>
              <a:t> </a:t>
            </a:r>
            <a:r>
              <a:rPr lang="it-IT" sz="1400" dirty="0" err="1">
                <a:latin typeface="Trebuchet MS" panose="020B0703020202090204" pitchFamily="34" charset="0"/>
              </a:rPr>
              <a:t>lehetősége</a:t>
            </a:r>
            <a:r>
              <a:rPr lang="it-IT" sz="1400" dirty="0">
                <a:latin typeface="Trebuchet MS" panose="020B0703020202090204" pitchFamily="34" charset="0"/>
              </a:rPr>
              <a:t> a </a:t>
            </a:r>
            <a:r>
              <a:rPr lang="it-IT" sz="1400" dirty="0" err="1">
                <a:latin typeface="Trebuchet MS" panose="020B0703020202090204" pitchFamily="34" charset="0"/>
              </a:rPr>
              <a:t>következtetések</a:t>
            </a:r>
            <a:r>
              <a:rPr lang="it-IT" sz="1400" dirty="0">
                <a:latin typeface="Trebuchet MS" panose="020B0703020202090204" pitchFamily="34" charset="0"/>
              </a:rPr>
              <a:t> </a:t>
            </a:r>
            <a:r>
              <a:rPr lang="it-IT" sz="1400" dirty="0" err="1">
                <a:latin typeface="Trebuchet MS" panose="020B0703020202090204" pitchFamily="34" charset="0"/>
              </a:rPr>
              <a:t>levonásában</a:t>
            </a:r>
            <a:r>
              <a:rPr lang="it-IT" sz="1400" dirty="0">
                <a:latin typeface="Trebuchet MS" panose="020B0703020202090204" pitchFamily="34" charset="0"/>
              </a:rPr>
              <a:t>. </a:t>
            </a:r>
            <a:r>
              <a:rPr lang="it-IT" sz="1400" dirty="0" err="1">
                <a:latin typeface="Trebuchet MS" panose="020B0703020202090204" pitchFamily="34" charset="0"/>
              </a:rPr>
              <a:t>Vigyáznod</a:t>
            </a:r>
            <a:r>
              <a:rPr lang="it-IT" sz="1400" dirty="0">
                <a:latin typeface="Trebuchet MS" panose="020B0703020202090204" pitchFamily="34" charset="0"/>
              </a:rPr>
              <a:t> </a:t>
            </a:r>
            <a:r>
              <a:rPr lang="it-IT" sz="1400" dirty="0" err="1">
                <a:latin typeface="Trebuchet MS" panose="020B0703020202090204" pitchFamily="34" charset="0"/>
              </a:rPr>
              <a:t>kell</a:t>
            </a:r>
            <a:r>
              <a:rPr lang="it-IT" sz="1400" dirty="0">
                <a:latin typeface="Trebuchet MS" panose="020B0703020202090204" pitchFamily="34" charset="0"/>
              </a:rPr>
              <a:t>, </a:t>
            </a:r>
            <a:r>
              <a:rPr lang="it-IT" sz="1400" dirty="0" err="1">
                <a:latin typeface="Trebuchet MS" panose="020B0703020202090204" pitchFamily="34" charset="0"/>
              </a:rPr>
              <a:t>hogy</a:t>
            </a:r>
            <a:r>
              <a:rPr lang="it-IT" sz="1400" dirty="0">
                <a:latin typeface="Trebuchet MS" panose="020B0703020202090204" pitchFamily="34" charset="0"/>
              </a:rPr>
              <a:t> ne </a:t>
            </a:r>
            <a:r>
              <a:rPr lang="it-IT" sz="1400" dirty="0" err="1">
                <a:latin typeface="Trebuchet MS" panose="020B0703020202090204" pitchFamily="34" charset="0"/>
              </a:rPr>
              <a:t>válassz</a:t>
            </a:r>
            <a:r>
              <a:rPr lang="it-IT" sz="1400" dirty="0">
                <a:latin typeface="Trebuchet MS" panose="020B0703020202090204" pitchFamily="34" charset="0"/>
              </a:rPr>
              <a:t> </a:t>
            </a:r>
            <a:r>
              <a:rPr lang="it-IT" sz="1400" dirty="0" err="1">
                <a:latin typeface="Trebuchet MS" panose="020B0703020202090204" pitchFamily="34" charset="0"/>
              </a:rPr>
              <a:t>válaszokat</a:t>
            </a:r>
            <a:r>
              <a:rPr lang="it-IT" sz="1400" dirty="0">
                <a:latin typeface="Trebuchet MS" panose="020B0703020202090204" pitchFamily="34" charset="0"/>
              </a:rPr>
              <a:t> </a:t>
            </a:r>
            <a:r>
              <a:rPr lang="it-IT" sz="1400" dirty="0" err="1">
                <a:latin typeface="Trebuchet MS" panose="020B0703020202090204" pitchFamily="34" charset="0"/>
              </a:rPr>
              <a:t>egy</a:t>
            </a:r>
            <a:r>
              <a:rPr lang="it-IT" sz="1400" dirty="0">
                <a:latin typeface="Trebuchet MS" panose="020B0703020202090204" pitchFamily="34" charset="0"/>
              </a:rPr>
              <a:t> </a:t>
            </a:r>
            <a:r>
              <a:rPr lang="it-IT" sz="1400" dirty="0" err="1">
                <a:latin typeface="Trebuchet MS" panose="020B0703020202090204" pitchFamily="34" charset="0"/>
              </a:rPr>
              <a:t>előzetes</a:t>
            </a:r>
            <a:r>
              <a:rPr lang="it-IT" sz="1400" dirty="0">
                <a:latin typeface="Trebuchet MS" panose="020B0703020202090204" pitchFamily="34" charset="0"/>
              </a:rPr>
              <a:t> </a:t>
            </a:r>
            <a:r>
              <a:rPr lang="it-IT" sz="1400" dirty="0" err="1">
                <a:latin typeface="Trebuchet MS" panose="020B0703020202090204" pitchFamily="34" charset="0"/>
              </a:rPr>
              <a:t>következtetéshez</a:t>
            </a:r>
            <a:r>
              <a:rPr lang="it-IT" sz="1400" dirty="0">
                <a:latin typeface="Trebuchet MS" panose="020B0703020202090204" pitchFamily="34" charset="0"/>
              </a:rPr>
              <a:t>.</a:t>
            </a: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303423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95536" y="1124744"/>
            <a:ext cx="8568952" cy="1008112"/>
          </a:xfrm>
        </p:spPr>
        <p:txBody>
          <a:bodyPr>
            <a:noAutofit/>
          </a:bodyPr>
          <a:lstStyle/>
          <a:p>
            <a:pPr marL="0" lvl="0" indent="0" algn="l" rtl="0">
              <a:spcBef>
                <a:spcPts val="0"/>
              </a:spcBef>
              <a:spcAft>
                <a:spcPts val="0"/>
              </a:spcAft>
              <a:buClr>
                <a:srgbClr val="008000"/>
              </a:buClr>
              <a:buSzPts val="1800"/>
              <a:buNone/>
            </a:pPr>
            <a:r>
              <a:rPr lang="it-IT" sz="2000" b="1" dirty="0"/>
              <a:t>1. </a:t>
            </a:r>
            <a:r>
              <a:rPr lang="it-IT" sz="2000" b="1" dirty="0" err="1"/>
              <a:t>gyakorlat</a:t>
            </a:r>
            <a:r>
              <a:rPr lang="it-IT" sz="2000" b="1" dirty="0"/>
              <a:t>: </a:t>
            </a:r>
            <a:r>
              <a:rPr lang="it-IT" sz="2000" b="1" dirty="0" err="1"/>
              <a:t>Tesztelje</a:t>
            </a:r>
            <a:r>
              <a:rPr lang="it-IT" sz="2000" b="1" dirty="0"/>
              <a:t> </a:t>
            </a:r>
            <a:r>
              <a:rPr lang="it-IT" sz="2000" b="1" dirty="0" err="1"/>
              <a:t>magát</a:t>
            </a:r>
            <a:r>
              <a:rPr lang="it-IT" sz="2000" b="1" dirty="0"/>
              <a:t>: </a:t>
            </a:r>
            <a:r>
              <a:rPr lang="it-IT" sz="2000" b="1" dirty="0" err="1"/>
              <a:t>próbálja</a:t>
            </a:r>
            <a:r>
              <a:rPr lang="it-IT" sz="2000" b="1" dirty="0"/>
              <a:t> </a:t>
            </a:r>
            <a:r>
              <a:rPr lang="it-IT" sz="2000" b="1" dirty="0" err="1"/>
              <a:t>meg</a:t>
            </a:r>
            <a:r>
              <a:rPr lang="it-IT" sz="2000" b="1" dirty="0"/>
              <a:t> </a:t>
            </a:r>
            <a:r>
              <a:rPr lang="it-IT" sz="2000" b="1" dirty="0" err="1"/>
              <a:t>felépíteni</a:t>
            </a:r>
            <a:r>
              <a:rPr lang="it-IT" sz="2000" b="1" dirty="0"/>
              <a:t> </a:t>
            </a:r>
            <a:r>
              <a:rPr lang="it-IT" sz="2000" b="1" dirty="0" err="1"/>
              <a:t>saját</a:t>
            </a:r>
            <a:r>
              <a:rPr lang="it-IT" sz="2000" b="1" dirty="0"/>
              <a:t> </a:t>
            </a:r>
            <a:r>
              <a:rPr lang="it-IT" sz="2000" b="1" dirty="0" err="1"/>
              <a:t>fókuszcsoportját</a:t>
            </a:r>
            <a:r>
              <a:rPr lang="it-IT" sz="2000" b="1" dirty="0"/>
              <a:t> </a:t>
            </a:r>
            <a:r>
              <a:rPr lang="it-IT" sz="2000" b="1" dirty="0" err="1"/>
              <a:t>lehetséges</a:t>
            </a:r>
            <a:r>
              <a:rPr lang="it-IT" sz="2000" b="1" dirty="0"/>
              <a:t> </a:t>
            </a:r>
            <a:r>
              <a:rPr lang="it-IT" sz="2000" b="1" dirty="0" err="1"/>
              <a:t>kérdésekkel</a:t>
            </a:r>
            <a:r>
              <a:rPr lang="it-IT" sz="2000" b="1" dirty="0"/>
              <a:t>, </a:t>
            </a:r>
            <a:r>
              <a:rPr lang="it-IT" sz="2000" b="1" dirty="0" err="1"/>
              <a:t>amelyekkel</a:t>
            </a:r>
            <a:r>
              <a:rPr lang="it-IT" sz="2000" b="1" dirty="0"/>
              <a:t> </a:t>
            </a:r>
            <a:r>
              <a:rPr lang="it-IT" sz="2000" b="1" dirty="0" err="1"/>
              <a:t>felteheti</a:t>
            </a:r>
            <a:r>
              <a:rPr lang="it-IT" sz="2000" b="1" dirty="0"/>
              <a:t> a </a:t>
            </a:r>
            <a:r>
              <a:rPr lang="it-IT" sz="2000" b="1" dirty="0" err="1"/>
              <a:t>terület</a:t>
            </a:r>
            <a:r>
              <a:rPr lang="it-IT" sz="2000" b="1" dirty="0"/>
              <a:t> </a:t>
            </a:r>
            <a:r>
              <a:rPr lang="it-IT" sz="2000" b="1" dirty="0" err="1"/>
              <a:t>fő</a:t>
            </a:r>
            <a:r>
              <a:rPr lang="it-IT" sz="2000" b="1" dirty="0"/>
              <a:t> </a:t>
            </a:r>
            <a:r>
              <a:rPr lang="it-IT" sz="2000" b="1" dirty="0" err="1"/>
              <a:t>érdekelt</a:t>
            </a:r>
            <a:r>
              <a:rPr lang="it-IT" sz="2000" b="1" dirty="0"/>
              <a:t> </a:t>
            </a:r>
            <a:r>
              <a:rPr lang="it-IT" sz="2000" b="1" dirty="0" err="1"/>
              <a:t>feleit</a:t>
            </a:r>
            <a:r>
              <a:rPr lang="it-IT" sz="2000" b="1" dirty="0"/>
              <a:t>.</a:t>
            </a: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0" y="2348880"/>
            <a:ext cx="8964488" cy="4175720"/>
          </a:xfrm>
        </p:spPr>
        <p:txBody>
          <a:bodyPr numCol="1">
            <a:noAutofit/>
          </a:bodyPr>
          <a:lstStyle/>
          <a:p>
            <a:pPr marL="457200" lvl="0" indent="-304800" algn="just" rtl="0">
              <a:spcBef>
                <a:spcPts val="0"/>
              </a:spcBef>
              <a:spcAft>
                <a:spcPts val="0"/>
              </a:spcAft>
              <a:buClr>
                <a:srgbClr val="008000"/>
              </a:buClr>
              <a:buSzPts val="1200"/>
              <a:buChar char="➔"/>
            </a:pPr>
            <a:r>
              <a:rPr lang="it-IT" sz="2000" dirty="0"/>
              <a:t>1. </a:t>
            </a:r>
            <a:r>
              <a:rPr lang="it-IT" sz="2000" dirty="0" err="1"/>
              <a:t>lépés</a:t>
            </a:r>
            <a:r>
              <a:rPr lang="it-IT" sz="2000" dirty="0"/>
              <a:t>: </a:t>
            </a:r>
            <a:r>
              <a:rPr lang="it-IT" sz="2000" dirty="0" err="1"/>
              <a:t>Válassza</a:t>
            </a:r>
            <a:r>
              <a:rPr lang="it-IT" sz="2000" dirty="0"/>
              <a:t> </a:t>
            </a:r>
            <a:r>
              <a:rPr lang="it-IT" sz="2000" dirty="0" err="1"/>
              <a:t>ki</a:t>
            </a:r>
            <a:r>
              <a:rPr lang="it-IT" sz="2000" dirty="0"/>
              <a:t> a </a:t>
            </a:r>
            <a:r>
              <a:rPr lang="it-IT" sz="2000" dirty="0" err="1"/>
              <a:t>kívánt</a:t>
            </a:r>
            <a:r>
              <a:rPr lang="it-IT" sz="2000" dirty="0"/>
              <a:t> </a:t>
            </a:r>
            <a:r>
              <a:rPr lang="it-IT" sz="2000" dirty="0" err="1"/>
              <a:t>témát</a:t>
            </a:r>
            <a:endParaRPr lang="it-IT" sz="2000" dirty="0"/>
          </a:p>
          <a:p>
            <a:pPr marL="457200" lvl="0" indent="-304800" algn="just" rtl="0">
              <a:spcBef>
                <a:spcPts val="0"/>
              </a:spcBef>
              <a:spcAft>
                <a:spcPts val="0"/>
              </a:spcAft>
              <a:buClr>
                <a:srgbClr val="008000"/>
              </a:buClr>
              <a:buSzPts val="1200"/>
              <a:buChar char="➔"/>
            </a:pPr>
            <a:r>
              <a:rPr lang="it-IT" sz="2000" dirty="0"/>
              <a:t>2. </a:t>
            </a:r>
            <a:r>
              <a:rPr lang="it-IT" sz="2000" dirty="0" err="1"/>
              <a:t>lépés</a:t>
            </a:r>
            <a:r>
              <a:rPr lang="it-IT" sz="2000" dirty="0"/>
              <a:t>: </a:t>
            </a:r>
            <a:r>
              <a:rPr lang="it-IT" sz="2000" dirty="0" err="1"/>
              <a:t>Határozza</a:t>
            </a:r>
            <a:r>
              <a:rPr lang="it-IT" sz="2000" dirty="0"/>
              <a:t> </a:t>
            </a:r>
            <a:r>
              <a:rPr lang="it-IT" sz="2000" dirty="0" err="1"/>
              <a:t>meg</a:t>
            </a:r>
            <a:r>
              <a:rPr lang="it-IT" sz="2000" dirty="0"/>
              <a:t> </a:t>
            </a:r>
            <a:r>
              <a:rPr lang="it-IT" sz="2000" dirty="0" err="1"/>
              <a:t>kutatási</a:t>
            </a:r>
            <a:r>
              <a:rPr lang="it-IT" sz="2000" dirty="0"/>
              <a:t> </a:t>
            </a:r>
            <a:r>
              <a:rPr lang="it-IT" sz="2000" dirty="0" err="1"/>
              <a:t>hatókörét</a:t>
            </a:r>
            <a:r>
              <a:rPr lang="it-IT" sz="2000" dirty="0"/>
              <a:t> </a:t>
            </a:r>
            <a:r>
              <a:rPr lang="it-IT" sz="2000" dirty="0" err="1"/>
              <a:t>és</a:t>
            </a:r>
            <a:r>
              <a:rPr lang="it-IT" sz="2000" dirty="0"/>
              <a:t> </a:t>
            </a:r>
            <a:r>
              <a:rPr lang="it-IT" sz="2000" dirty="0" err="1"/>
              <a:t>hipotéziseit</a:t>
            </a:r>
            <a:endParaRPr lang="it-IT" sz="2000" dirty="0"/>
          </a:p>
          <a:p>
            <a:pPr marL="457200" lvl="0" indent="-304800" algn="just" rtl="0">
              <a:spcBef>
                <a:spcPts val="0"/>
              </a:spcBef>
              <a:spcAft>
                <a:spcPts val="0"/>
              </a:spcAft>
              <a:buClr>
                <a:srgbClr val="008000"/>
              </a:buClr>
              <a:buSzPts val="1200"/>
              <a:buChar char="➔"/>
            </a:pPr>
            <a:r>
              <a:rPr lang="it-IT" sz="2000" dirty="0"/>
              <a:t>3. </a:t>
            </a:r>
            <a:r>
              <a:rPr lang="it-IT" sz="2000" dirty="0" err="1"/>
              <a:t>lépés</a:t>
            </a:r>
            <a:r>
              <a:rPr lang="it-IT" sz="2000" dirty="0"/>
              <a:t>: </a:t>
            </a:r>
            <a:r>
              <a:rPr lang="it-IT" sz="2000" dirty="0" err="1"/>
              <a:t>Határozza</a:t>
            </a:r>
            <a:r>
              <a:rPr lang="it-IT" sz="2000" dirty="0"/>
              <a:t> </a:t>
            </a:r>
            <a:r>
              <a:rPr lang="it-IT" sz="2000" dirty="0" err="1"/>
              <a:t>meg</a:t>
            </a:r>
            <a:r>
              <a:rPr lang="it-IT" sz="2000" dirty="0"/>
              <a:t> a </a:t>
            </a:r>
            <a:r>
              <a:rPr lang="it-IT" sz="2000" dirty="0" err="1"/>
              <a:t>fókuszcsoport</a:t>
            </a:r>
            <a:r>
              <a:rPr lang="it-IT" sz="2000" dirty="0"/>
              <a:t> </a:t>
            </a:r>
            <a:r>
              <a:rPr lang="it-IT" sz="2000" dirty="0" err="1"/>
              <a:t>kérdéseit</a:t>
            </a:r>
            <a:endParaRPr lang="it-IT" sz="2000" dirty="0"/>
          </a:p>
          <a:p>
            <a:pPr marL="457200" lvl="0" indent="-304800" algn="just" rtl="0">
              <a:spcBef>
                <a:spcPts val="0"/>
              </a:spcBef>
              <a:spcAft>
                <a:spcPts val="0"/>
              </a:spcAft>
              <a:buClr>
                <a:srgbClr val="008000"/>
              </a:buClr>
              <a:buSzPts val="1200"/>
              <a:buChar char="➔"/>
            </a:pPr>
            <a:r>
              <a:rPr lang="it-IT" sz="2000" dirty="0"/>
              <a:t>4. </a:t>
            </a:r>
            <a:r>
              <a:rPr lang="it-IT" sz="2000" dirty="0" err="1"/>
              <a:t>lépés</a:t>
            </a:r>
            <a:r>
              <a:rPr lang="it-IT" sz="2000" dirty="0"/>
              <a:t>: </a:t>
            </a:r>
            <a:r>
              <a:rPr lang="it-IT" sz="2000" dirty="0" err="1"/>
              <a:t>Toborozza</a:t>
            </a:r>
            <a:r>
              <a:rPr lang="it-IT" sz="2000" dirty="0"/>
              <a:t> a </a:t>
            </a:r>
            <a:r>
              <a:rPr lang="it-IT" sz="2000" dirty="0" err="1"/>
              <a:t>résztvevőket</a:t>
            </a:r>
            <a:endParaRPr lang="it-IT" sz="2000" dirty="0"/>
          </a:p>
          <a:p>
            <a:pPr marL="457200" lvl="0" indent="-304800" algn="just" rtl="0">
              <a:spcBef>
                <a:spcPts val="0"/>
              </a:spcBef>
              <a:spcAft>
                <a:spcPts val="0"/>
              </a:spcAft>
              <a:buClr>
                <a:srgbClr val="008000"/>
              </a:buClr>
              <a:buSzPts val="1200"/>
              <a:buChar char="➔"/>
            </a:pPr>
            <a:r>
              <a:rPr lang="it-IT" sz="2000" dirty="0"/>
              <a:t>5. </a:t>
            </a:r>
            <a:r>
              <a:rPr lang="it-IT" sz="2000" dirty="0" err="1"/>
              <a:t>lépés</a:t>
            </a:r>
            <a:r>
              <a:rPr lang="it-IT" sz="2000" dirty="0"/>
              <a:t>: </a:t>
            </a:r>
            <a:r>
              <a:rPr lang="it-IT" sz="2000" dirty="0" err="1"/>
              <a:t>Hozza</a:t>
            </a:r>
            <a:r>
              <a:rPr lang="it-IT" sz="2000" dirty="0"/>
              <a:t> </a:t>
            </a:r>
            <a:r>
              <a:rPr lang="it-IT" sz="2000" dirty="0" err="1"/>
              <a:t>létre</a:t>
            </a:r>
            <a:r>
              <a:rPr lang="it-IT" sz="2000" dirty="0"/>
              <a:t> a </a:t>
            </a:r>
            <a:r>
              <a:rPr lang="it-IT" sz="2000" dirty="0" err="1"/>
              <a:t>fókuszcsoportját</a:t>
            </a:r>
            <a:endParaRPr lang="it-IT" sz="2000" dirty="0"/>
          </a:p>
          <a:p>
            <a:pPr marL="457200" lvl="0" indent="-304800" algn="just" rtl="0">
              <a:spcBef>
                <a:spcPts val="0"/>
              </a:spcBef>
              <a:spcAft>
                <a:spcPts val="0"/>
              </a:spcAft>
              <a:buClr>
                <a:srgbClr val="008000"/>
              </a:buClr>
              <a:buSzPts val="1200"/>
              <a:buChar char="➔"/>
            </a:pPr>
            <a:r>
              <a:rPr lang="it-IT" sz="2000" dirty="0"/>
              <a:t>6. </a:t>
            </a:r>
            <a:r>
              <a:rPr lang="it-IT" sz="2000" dirty="0" err="1"/>
              <a:t>lépés</a:t>
            </a:r>
            <a:r>
              <a:rPr lang="it-IT" sz="2000" dirty="0"/>
              <a:t>: </a:t>
            </a:r>
            <a:r>
              <a:rPr lang="it-IT" sz="2000" dirty="0" err="1"/>
              <a:t>Elemezze</a:t>
            </a:r>
            <a:r>
              <a:rPr lang="it-IT" sz="2000" dirty="0"/>
              <a:t> </a:t>
            </a:r>
            <a:r>
              <a:rPr lang="it-IT" sz="2000" dirty="0" err="1"/>
              <a:t>adatait</a:t>
            </a:r>
            <a:r>
              <a:rPr lang="it-IT" sz="2000" dirty="0"/>
              <a:t>, </a:t>
            </a:r>
            <a:r>
              <a:rPr lang="it-IT" sz="2000" dirty="0" err="1"/>
              <a:t>és</a:t>
            </a:r>
            <a:r>
              <a:rPr lang="it-IT" sz="2000" dirty="0"/>
              <a:t> </a:t>
            </a:r>
            <a:r>
              <a:rPr lang="it-IT" sz="2000" dirty="0" err="1"/>
              <a:t>jelentse</a:t>
            </a:r>
            <a:r>
              <a:rPr lang="it-IT" sz="2000" dirty="0"/>
              <a:t> </a:t>
            </a:r>
            <a:r>
              <a:rPr lang="it-IT" sz="2000" dirty="0" err="1"/>
              <a:t>az</a:t>
            </a:r>
            <a:r>
              <a:rPr lang="it-IT" sz="2000" dirty="0"/>
              <a:t> </a:t>
            </a:r>
            <a:r>
              <a:rPr lang="it-IT" sz="2000" dirty="0" err="1"/>
              <a:t>eredményeket</a:t>
            </a: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342900" lvl="0" indent="-292100" algn="just" rtl="0">
              <a:spcBef>
                <a:spcPts val="0"/>
              </a:spcBef>
              <a:spcAft>
                <a:spcPts val="0"/>
              </a:spcAft>
              <a:buClr>
                <a:schemeClr val="dk1"/>
              </a:buClr>
              <a:buSzPts val="1200"/>
              <a:buFont typeface="Noto Sans Symbols"/>
              <a:buChar char="✔"/>
            </a:pPr>
            <a:endParaRPr lang="it-IT" sz="1400" dirty="0">
              <a:latin typeface="Trebuchet MS" panose="020B0703020202090204" pitchFamily="34" charset="0"/>
            </a:endParaRPr>
          </a:p>
          <a:p>
            <a:pPr marL="0" indent="0" eaLnBrk="0" fontAlgn="base" hangingPunct="0">
              <a:buNone/>
            </a:pPr>
            <a:endParaRPr lang="sk-SK" sz="1600" dirty="0"/>
          </a:p>
        </p:txBody>
      </p:sp>
    </p:spTree>
    <p:extLst>
      <p:ext uri="{BB962C8B-B14F-4D97-AF65-F5344CB8AC3E}">
        <p14:creationId xmlns:p14="http://schemas.microsoft.com/office/powerpoint/2010/main" val="3432318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484784"/>
            <a:ext cx="8229600" cy="792088"/>
          </a:xfrm>
        </p:spPr>
        <p:txBody>
          <a:bodyPr>
            <a:normAutofit fontScale="90000"/>
          </a:bodyPr>
          <a:lstStyle/>
          <a:p>
            <a:r>
              <a:rPr lang="it-IT" sz="2200" b="1" dirty="0"/>
              <a:t>2. </a:t>
            </a:r>
            <a:r>
              <a:rPr lang="it-IT" sz="2200" b="1" dirty="0" err="1"/>
              <a:t>gyakorlat</a:t>
            </a:r>
            <a:r>
              <a:rPr lang="it-IT" sz="2200" b="1" dirty="0"/>
              <a:t>: </a:t>
            </a:r>
            <a:r>
              <a:rPr lang="it-IT" sz="2200" b="1" dirty="0" err="1"/>
              <a:t>Ön</a:t>
            </a:r>
            <a:r>
              <a:rPr lang="it-IT" sz="2200" b="1" dirty="0"/>
              <a:t> </a:t>
            </a:r>
            <a:r>
              <a:rPr lang="it-IT" sz="2200" b="1" dirty="0" err="1"/>
              <a:t>szerint</a:t>
            </a:r>
            <a:r>
              <a:rPr lang="it-IT" sz="2200" b="1" dirty="0"/>
              <a:t> mi </a:t>
            </a:r>
            <a:r>
              <a:rPr lang="it-IT" sz="2200" b="1" dirty="0" err="1"/>
              <a:t>lenne</a:t>
            </a:r>
            <a:r>
              <a:rPr lang="it-IT" sz="2200" b="1" dirty="0"/>
              <a:t> </a:t>
            </a:r>
            <a:r>
              <a:rPr lang="it-IT" sz="2200" b="1" dirty="0" err="1"/>
              <a:t>az</a:t>
            </a:r>
            <a:r>
              <a:rPr lang="it-IT" sz="2200" b="1" dirty="0"/>
              <a:t> </a:t>
            </a:r>
            <a:r>
              <a:rPr lang="it-IT" sz="2200" b="1" dirty="0" err="1"/>
              <a:t>Ízlésközpont</a:t>
            </a:r>
            <a:r>
              <a:rPr lang="it-IT" sz="2200" b="1" dirty="0"/>
              <a:t> </a:t>
            </a:r>
            <a:r>
              <a:rPr lang="it-IT" sz="2200" b="1" dirty="0" err="1"/>
              <a:t>legjobb</a:t>
            </a:r>
            <a:r>
              <a:rPr lang="it-IT" sz="2200" b="1" dirty="0"/>
              <a:t> </a:t>
            </a:r>
            <a:r>
              <a:rPr lang="it-IT" sz="2200" b="1" dirty="0" err="1"/>
              <a:t>formája</a:t>
            </a:r>
            <a:r>
              <a:rPr lang="it-IT" sz="2200" b="1" dirty="0"/>
              <a:t> </a:t>
            </a:r>
            <a:r>
              <a:rPr lang="it-IT" sz="2200" b="1" dirty="0" err="1"/>
              <a:t>az</a:t>
            </a:r>
            <a:r>
              <a:rPr lang="it-IT" sz="2200" b="1" dirty="0"/>
              <a:t> </a:t>
            </a:r>
            <a:r>
              <a:rPr lang="it-IT" sz="2200" b="1" dirty="0" err="1"/>
              <a:t>Ön</a:t>
            </a:r>
            <a:r>
              <a:rPr lang="it-IT" sz="2200" b="1" dirty="0"/>
              <a:t> </a:t>
            </a:r>
            <a:r>
              <a:rPr lang="it-IT" sz="2200" b="1" dirty="0" err="1"/>
              <a:t>régiójában</a:t>
            </a:r>
            <a:r>
              <a:rPr lang="it-IT" sz="2200" b="1" dirty="0"/>
              <a:t>?</a:t>
            </a:r>
            <a:br>
              <a:rPr lang="it-IT" b="1" dirty="0"/>
            </a:br>
            <a:endParaRPr lang="sk-SK"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276872"/>
            <a:ext cx="8229600" cy="3489251"/>
          </a:xfrm>
        </p:spPr>
        <p:txBody>
          <a:bodyPr>
            <a:normAutofit fontScale="55000" lnSpcReduction="20000"/>
          </a:bodyPr>
          <a:lstStyle/>
          <a:p>
            <a:pPr marL="0" lvl="0" indent="0" algn="just" rtl="0">
              <a:spcBef>
                <a:spcPts val="0"/>
              </a:spcBef>
              <a:spcAft>
                <a:spcPts val="0"/>
              </a:spcAft>
              <a:buClr>
                <a:schemeClr val="dk1"/>
              </a:buClr>
              <a:buSzPts val="2000"/>
              <a:buFont typeface="Arial"/>
              <a:buNone/>
            </a:pPr>
            <a:r>
              <a:rPr lang="hu-HU" dirty="0">
                <a:latin typeface="Trebuchet MS" panose="020B0703020202090204" pitchFamily="34" charset="0"/>
              </a:rPr>
              <a:t>Az Ízközpont több területre is fókuszálhat, nyilvánvalóan a terület gazdasági-társadalmi elhivatottságához és az általa kifejezett kereslethez köthető.</a:t>
            </a:r>
          </a:p>
          <a:p>
            <a:pPr marL="0" lvl="0" indent="0" algn="just" rtl="0">
              <a:spcBef>
                <a:spcPts val="0"/>
              </a:spcBef>
              <a:spcAft>
                <a:spcPts val="0"/>
              </a:spcAft>
              <a:buClr>
                <a:schemeClr val="dk1"/>
              </a:buClr>
              <a:buSzPts val="2000"/>
              <a:buFont typeface="Arial"/>
              <a:buNone/>
            </a:pPr>
            <a:endParaRPr lang="hu-HU" dirty="0">
              <a:latin typeface="Trebuchet MS" panose="020B0703020202090204" pitchFamily="34" charset="0"/>
            </a:endParaRPr>
          </a:p>
          <a:p>
            <a:pPr marL="0" lvl="0" indent="0" algn="just" rtl="0">
              <a:spcBef>
                <a:spcPts val="0"/>
              </a:spcBef>
              <a:spcAft>
                <a:spcPts val="0"/>
              </a:spcAft>
              <a:buClr>
                <a:schemeClr val="dk1"/>
              </a:buClr>
              <a:buSzPts val="2000"/>
              <a:buFont typeface="Arial"/>
              <a:buNone/>
            </a:pPr>
            <a:r>
              <a:rPr lang="hu-HU" dirty="0">
                <a:latin typeface="Trebuchet MS" panose="020B0703020202090204" pitchFamily="34" charset="0"/>
              </a:rPr>
              <a:t>Az Ízközpont által felvehető típusok a következők</a:t>
            </a:r>
          </a:p>
          <a:p>
            <a:pPr marL="0" lvl="0" indent="0" algn="just" rtl="0">
              <a:spcBef>
                <a:spcPts val="0"/>
              </a:spcBef>
              <a:spcAft>
                <a:spcPts val="0"/>
              </a:spcAft>
              <a:buClr>
                <a:schemeClr val="dk1"/>
              </a:buClr>
              <a:buSzPts val="2000"/>
              <a:buFont typeface="Arial"/>
              <a:buNone/>
            </a:pPr>
            <a:endParaRPr lang="hu-HU" dirty="0">
              <a:latin typeface="Trebuchet MS" panose="020B0703020202090204" pitchFamily="34" charset="0"/>
            </a:endParaRP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étel- és borpromóció</a:t>
            </a:r>
          </a:p>
          <a:p>
            <a:pPr lvl="2" algn="just">
              <a:spcBef>
                <a:spcPts val="0"/>
              </a:spcBef>
              <a:buClr>
                <a:schemeClr val="dk1"/>
              </a:buClr>
              <a:buSzPts val="2000"/>
              <a:buFont typeface="Wingdings" pitchFamily="2" charset="2"/>
              <a:buChar char="q"/>
            </a:pPr>
            <a:endParaRPr lang="hu-HU" dirty="0">
              <a:latin typeface="Trebuchet MS" panose="020B0703020202090204" pitchFamily="34" charset="0"/>
            </a:endParaRP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az agrár-élelmiszeripari vállalatok támogatása a gazdasági cserekapcsolatok növelése érdekében</a:t>
            </a:r>
          </a:p>
          <a:p>
            <a:pPr lvl="2" algn="just">
              <a:spcBef>
                <a:spcPts val="0"/>
              </a:spcBef>
              <a:buClr>
                <a:schemeClr val="dk1"/>
              </a:buClr>
              <a:buSzPts val="2000"/>
              <a:buFont typeface="Wingdings" pitchFamily="2" charset="2"/>
              <a:buChar char="q"/>
            </a:pPr>
            <a:endParaRPr lang="hu-HU" dirty="0">
              <a:latin typeface="Trebuchet MS" panose="020B0703020202090204" pitchFamily="34" charset="0"/>
            </a:endParaRP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egészséges táplálkozásra nevelés (</a:t>
            </a:r>
            <a:r>
              <a:rPr lang="hu-HU" dirty="0" err="1">
                <a:latin typeface="Trebuchet MS" panose="020B0703020202090204" pitchFamily="34" charset="0"/>
              </a:rPr>
              <a:t>műhelymukák</a:t>
            </a:r>
            <a:r>
              <a:rPr lang="hu-HU" dirty="0">
                <a:latin typeface="Trebuchet MS" panose="020B0703020202090204" pitchFamily="34" charset="0"/>
              </a:rPr>
              <a:t> iskolákkal)</a:t>
            </a:r>
          </a:p>
          <a:p>
            <a:pPr lvl="2" algn="just">
              <a:spcBef>
                <a:spcPts val="0"/>
              </a:spcBef>
              <a:buClr>
                <a:schemeClr val="dk1"/>
              </a:buClr>
              <a:buSzPts val="2000"/>
              <a:buFont typeface="Wingdings" pitchFamily="2" charset="2"/>
              <a:buChar char="q"/>
            </a:pPr>
            <a:endParaRPr lang="hu-HU" dirty="0">
              <a:latin typeface="Trebuchet MS" panose="020B0703020202090204" pitchFamily="34" charset="0"/>
            </a:endParaRP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turizmus népszerűsítése</a:t>
            </a:r>
          </a:p>
          <a:p>
            <a:pPr lvl="2" algn="just">
              <a:spcBef>
                <a:spcPts val="0"/>
              </a:spcBef>
              <a:buClr>
                <a:schemeClr val="dk1"/>
              </a:buClr>
              <a:buSzPts val="2000"/>
              <a:buFont typeface="Wingdings" pitchFamily="2" charset="2"/>
              <a:buChar char="q"/>
            </a:pPr>
            <a:endParaRPr lang="hu-HU" dirty="0">
              <a:latin typeface="Trebuchet MS" panose="020B0703020202090204" pitchFamily="34" charset="0"/>
            </a:endParaRP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területi és kulturális népszerűsítés (múzeum)</a:t>
            </a:r>
          </a:p>
          <a:p>
            <a:pPr lvl="2" algn="just">
              <a:spcBef>
                <a:spcPts val="0"/>
              </a:spcBef>
              <a:buClr>
                <a:schemeClr val="dk1"/>
              </a:buClr>
              <a:buSzPts val="2000"/>
              <a:buFont typeface="Wingdings" pitchFamily="2" charset="2"/>
              <a:buChar char="q"/>
            </a:pPr>
            <a:r>
              <a:rPr lang="hu-HU" dirty="0">
                <a:latin typeface="Trebuchet MS" panose="020B0703020202090204" pitchFamily="34" charset="0"/>
              </a:rPr>
              <a:t>Egyéb:</a:t>
            </a:r>
            <a:endParaRPr lang="sk-SK" sz="2000" dirty="0">
              <a:effectLst/>
            </a:endParaRPr>
          </a:p>
        </p:txBody>
      </p:sp>
    </p:spTree>
    <p:extLst>
      <p:ext uri="{BB962C8B-B14F-4D97-AF65-F5344CB8AC3E}">
        <p14:creationId xmlns:p14="http://schemas.microsoft.com/office/powerpoint/2010/main" val="521137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628800"/>
            <a:ext cx="8229600" cy="1143000"/>
          </a:xfrm>
        </p:spPr>
        <p:txBody>
          <a:bodyPr>
            <a:normAutofit fontScale="90000"/>
          </a:bodyPr>
          <a:lstStyle/>
          <a:p>
            <a:pPr algn="l">
              <a:spcBef>
                <a:spcPts val="0"/>
              </a:spcBef>
              <a:buClr>
                <a:srgbClr val="008000"/>
              </a:buClr>
              <a:buSzPts val="1800"/>
            </a:pPr>
            <a:r>
              <a:rPr lang="it-IT" sz="2400" b="1" dirty="0">
                <a:latin typeface="Trebuchet MS" panose="020B0703020202090204" pitchFamily="34" charset="0"/>
                <a:ea typeface="Tahoma"/>
                <a:cs typeface="Tahoma"/>
                <a:sym typeface="Tahoma"/>
              </a:rPr>
              <a:t>3. A </a:t>
            </a:r>
            <a:r>
              <a:rPr lang="it-IT" sz="2400" b="1" dirty="0" err="1">
                <a:latin typeface="Trebuchet MS" panose="020B0703020202090204" pitchFamily="34" charset="0"/>
                <a:ea typeface="Tahoma"/>
                <a:cs typeface="Tahoma"/>
                <a:sym typeface="Tahoma"/>
              </a:rPr>
              <a:t>terület</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demográfiai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és</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vállalkozói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kontextusának</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elemzése</a:t>
            </a:r>
            <a:br>
              <a:rPr lang="it-IT" sz="2400" b="1" dirty="0">
                <a:latin typeface="Trebuchet MS" panose="020B0703020202090204" pitchFamily="34" charset="0"/>
                <a:ea typeface="Tahoma"/>
                <a:cs typeface="Tahoma"/>
                <a:sym typeface="Tahoma"/>
              </a:rPr>
            </a:br>
            <a:r>
              <a:rPr lang="it-IT" sz="2000" b="1" dirty="0">
                <a:latin typeface="Trebuchet MS" panose="020B0703020202090204" pitchFamily="34" charset="0"/>
                <a:ea typeface="Tahoma"/>
                <a:cs typeface="Tahoma"/>
                <a:sym typeface="Tahoma"/>
              </a:rPr>
              <a:t>3.1 A </a:t>
            </a:r>
            <a:r>
              <a:rPr lang="it-IT" sz="2000" b="1" dirty="0" err="1">
                <a:latin typeface="Trebuchet MS" panose="020B0703020202090204" pitchFamily="34" charset="0"/>
                <a:ea typeface="Tahoma"/>
                <a:cs typeface="Tahoma"/>
                <a:sym typeface="Tahoma"/>
              </a:rPr>
              <a:t>helyi</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közösségről</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és</a:t>
            </a:r>
            <a:r>
              <a:rPr lang="it-IT" sz="2000" b="1" dirty="0">
                <a:latin typeface="Trebuchet MS" panose="020B0703020202090204" pitchFamily="34" charset="0"/>
                <a:ea typeface="Tahoma"/>
                <a:cs typeface="Tahoma"/>
                <a:sym typeface="Tahoma"/>
              </a:rPr>
              <a:t> a </a:t>
            </a:r>
            <a:r>
              <a:rPr lang="it-IT" sz="2000" b="1" dirty="0" err="1">
                <a:latin typeface="Trebuchet MS" panose="020B0703020202090204" pitchFamily="34" charset="0"/>
                <a:ea typeface="Tahoma"/>
                <a:cs typeface="Tahoma"/>
                <a:sym typeface="Tahoma"/>
              </a:rPr>
              <a:t>helyi</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vállalkozók</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jelenlegi</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képe</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társadalmi-gazdasági</a:t>
            </a:r>
            <a:r>
              <a:rPr lang="it-IT" sz="2000" b="1" dirty="0">
                <a:latin typeface="Trebuchet MS" panose="020B0703020202090204" pitchFamily="34" charset="0"/>
                <a:ea typeface="Tahoma"/>
                <a:cs typeface="Tahoma"/>
                <a:sym typeface="Tahoma"/>
              </a:rPr>
              <a:t> </a:t>
            </a:r>
            <a:r>
              <a:rPr lang="it-IT" sz="2000" b="1" dirty="0" err="1">
                <a:latin typeface="Trebuchet MS" panose="020B0703020202090204" pitchFamily="34" charset="0"/>
                <a:ea typeface="Tahoma"/>
                <a:cs typeface="Tahoma"/>
                <a:sym typeface="Tahoma"/>
              </a:rPr>
              <a:t>elemzés</a:t>
            </a:r>
            <a:br>
              <a:rPr lang="it-IT" sz="2400" b="1" dirty="0">
                <a:latin typeface="Trebuchet MS" panose="020B0703020202090204" pitchFamily="34" charset="0"/>
                <a:ea typeface="Tahoma"/>
                <a:cs typeface="Tahoma"/>
                <a:sym typeface="Tahoma"/>
              </a:rPr>
            </a:br>
            <a:br>
              <a:rPr lang="it-IT" sz="2400" b="1" dirty="0">
                <a:latin typeface="Trebuchet MS" panose="020B0703020202090204" pitchFamily="34" charset="0"/>
                <a:ea typeface="Tahoma"/>
                <a:cs typeface="Tahoma"/>
                <a:sym typeface="Tahoma"/>
              </a:rPr>
            </a:br>
            <a:endParaRPr lang="it-IT" sz="2400" b="1" dirty="0">
              <a:latin typeface="Trebuchet MS" panose="020B0703020202090204" pitchFamily="34" charset="0"/>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p:txBody>
          <a:bodyPr numCol="2">
            <a:normAutofit/>
          </a:bodyPr>
          <a:lstStyle/>
          <a:p>
            <a:pPr marL="0" indent="0" eaLnBrk="0" fontAlgn="base" hangingPunct="0">
              <a:buNone/>
            </a:pPr>
            <a:r>
              <a:rPr lang="sk-SK" sz="1800" dirty="0">
                <a:effectLst/>
              </a:rPr>
              <a:t>A </a:t>
            </a:r>
            <a:r>
              <a:rPr lang="sk-SK" sz="1800" dirty="0" err="1">
                <a:effectLst/>
              </a:rPr>
              <a:t>gazdasági</a:t>
            </a:r>
            <a:r>
              <a:rPr lang="sk-SK" sz="1800" dirty="0">
                <a:effectLst/>
              </a:rPr>
              <a:t> </a:t>
            </a:r>
            <a:r>
              <a:rPr lang="sk-SK" sz="1800" dirty="0" err="1">
                <a:effectLst/>
              </a:rPr>
              <a:t>rendszer</a:t>
            </a:r>
            <a:r>
              <a:rPr lang="sk-SK" sz="1800" dirty="0">
                <a:effectLst/>
              </a:rPr>
              <a:t> </a:t>
            </a:r>
            <a:r>
              <a:rPr lang="sk-SK" sz="1800" dirty="0" err="1">
                <a:effectLst/>
              </a:rPr>
              <a:t>megfelelő</a:t>
            </a:r>
            <a:r>
              <a:rPr lang="sk-SK" sz="1800" dirty="0">
                <a:effectLst/>
              </a:rPr>
              <a:t> </a:t>
            </a:r>
            <a:r>
              <a:rPr lang="sk-SK" sz="1800" dirty="0" err="1">
                <a:effectLst/>
              </a:rPr>
              <a:t>elemzése</a:t>
            </a:r>
            <a:r>
              <a:rPr lang="sk-SK" sz="1800" dirty="0">
                <a:effectLst/>
              </a:rPr>
              <a:t> </a:t>
            </a:r>
            <a:r>
              <a:rPr lang="sk-SK" sz="1800" dirty="0" err="1">
                <a:effectLst/>
              </a:rPr>
              <a:t>és</a:t>
            </a:r>
            <a:r>
              <a:rPr lang="sk-SK" sz="1800" dirty="0">
                <a:effectLst/>
              </a:rPr>
              <a:t> a </a:t>
            </a:r>
            <a:r>
              <a:rPr lang="sk-SK" sz="1800" dirty="0" err="1">
                <a:effectLst/>
              </a:rPr>
              <a:t>vonatkozó</a:t>
            </a:r>
            <a:r>
              <a:rPr lang="sk-SK" sz="1800" dirty="0">
                <a:effectLst/>
              </a:rPr>
              <a:t> </a:t>
            </a:r>
            <a:r>
              <a:rPr lang="sk-SK" sz="1800" dirty="0" err="1">
                <a:effectLst/>
              </a:rPr>
              <a:t>gazdasági</a:t>
            </a:r>
            <a:r>
              <a:rPr lang="sk-SK" sz="1800" dirty="0">
                <a:effectLst/>
              </a:rPr>
              <a:t> </a:t>
            </a:r>
            <a:r>
              <a:rPr lang="sk-SK" sz="1800" dirty="0" err="1">
                <a:effectLst/>
              </a:rPr>
              <a:t>mutatók</a:t>
            </a:r>
            <a:r>
              <a:rPr lang="sk-SK" sz="1800" dirty="0">
                <a:effectLst/>
              </a:rPr>
              <a:t> </a:t>
            </a:r>
            <a:r>
              <a:rPr lang="sk-SK" sz="1800" dirty="0" err="1">
                <a:effectLst/>
              </a:rPr>
              <a:t>konjunkturális</a:t>
            </a:r>
            <a:r>
              <a:rPr lang="sk-SK" sz="1800" dirty="0">
                <a:effectLst/>
              </a:rPr>
              <a:t> </a:t>
            </a:r>
            <a:r>
              <a:rPr lang="sk-SK" sz="1800" dirty="0" err="1">
                <a:effectLst/>
              </a:rPr>
              <a:t>vizsgálata</a:t>
            </a:r>
            <a:r>
              <a:rPr lang="sk-SK" sz="1800" dirty="0">
                <a:effectLst/>
              </a:rPr>
              <a:t> </a:t>
            </a:r>
            <a:r>
              <a:rPr lang="sk-SK" sz="1800" dirty="0" err="1">
                <a:effectLst/>
              </a:rPr>
              <a:t>lehetővé</a:t>
            </a:r>
            <a:r>
              <a:rPr lang="sk-SK" sz="1800" dirty="0">
                <a:effectLst/>
              </a:rPr>
              <a:t> </a:t>
            </a:r>
            <a:r>
              <a:rPr lang="sk-SK" sz="1800" dirty="0" err="1">
                <a:effectLst/>
              </a:rPr>
              <a:t>teszi</a:t>
            </a:r>
            <a:r>
              <a:rPr lang="sk-SK" sz="1800" dirty="0">
                <a:effectLst/>
              </a:rPr>
              <a:t> </a:t>
            </a:r>
            <a:r>
              <a:rPr lang="sk-SK" sz="1800" dirty="0" err="1">
                <a:effectLst/>
              </a:rPr>
              <a:t>az</a:t>
            </a:r>
            <a:r>
              <a:rPr lang="sk-SK" sz="1800" dirty="0">
                <a:effectLst/>
              </a:rPr>
              <a:t> </a:t>
            </a:r>
            <a:r>
              <a:rPr lang="sk-SK" sz="1800" dirty="0" err="1">
                <a:effectLst/>
              </a:rPr>
              <a:t>adott</a:t>
            </a:r>
            <a:r>
              <a:rPr lang="sk-SK" sz="1800" dirty="0">
                <a:effectLst/>
              </a:rPr>
              <a:t> </a:t>
            </a:r>
            <a:r>
              <a:rPr lang="sk-SK" sz="1800" dirty="0" err="1">
                <a:effectLst/>
              </a:rPr>
              <a:t>terület</a:t>
            </a:r>
            <a:r>
              <a:rPr lang="sk-SK" sz="1800" dirty="0">
                <a:effectLst/>
              </a:rPr>
              <a:t> </a:t>
            </a:r>
            <a:r>
              <a:rPr lang="sk-SK" sz="1800" dirty="0" err="1">
                <a:effectLst/>
              </a:rPr>
              <a:t>erősségei</a:t>
            </a:r>
            <a:r>
              <a:rPr lang="sk-SK" sz="1800" dirty="0">
                <a:effectLst/>
              </a:rPr>
              <a:t> </a:t>
            </a:r>
            <a:r>
              <a:rPr lang="sk-SK" sz="1800" dirty="0" err="1">
                <a:effectLst/>
              </a:rPr>
              <a:t>és</a:t>
            </a:r>
            <a:r>
              <a:rPr lang="sk-SK" sz="1800" dirty="0">
                <a:effectLst/>
              </a:rPr>
              <a:t> </a:t>
            </a:r>
            <a:r>
              <a:rPr lang="sk-SK" sz="1800" dirty="0" err="1">
                <a:effectLst/>
              </a:rPr>
              <a:t>gyengeségei</a:t>
            </a:r>
            <a:r>
              <a:rPr lang="sk-SK" sz="1800" dirty="0">
                <a:effectLst/>
              </a:rPr>
              <a:t> </a:t>
            </a:r>
            <a:r>
              <a:rPr lang="sk-SK" sz="1800" dirty="0" err="1">
                <a:effectLst/>
              </a:rPr>
              <a:t>azonosítását</a:t>
            </a:r>
            <a:r>
              <a:rPr lang="sk-SK" sz="1800" dirty="0">
                <a:effectLst/>
              </a:rPr>
              <a:t>, </a:t>
            </a:r>
            <a:r>
              <a:rPr lang="sk-SK" sz="1800" dirty="0" err="1">
                <a:effectLst/>
              </a:rPr>
              <a:t>közép</a:t>
            </a:r>
            <a:r>
              <a:rPr lang="sk-SK" sz="1800" dirty="0">
                <a:effectLst/>
              </a:rPr>
              <a:t>- </a:t>
            </a:r>
            <a:r>
              <a:rPr lang="sk-SK" sz="1800" dirty="0" err="1">
                <a:effectLst/>
              </a:rPr>
              <a:t>és</a:t>
            </a:r>
            <a:r>
              <a:rPr lang="sk-SK" sz="1800" dirty="0">
                <a:effectLst/>
              </a:rPr>
              <a:t> </a:t>
            </a:r>
            <a:r>
              <a:rPr lang="sk-SK" sz="1800" dirty="0" err="1">
                <a:effectLst/>
              </a:rPr>
              <a:t>hosszú</a:t>
            </a:r>
            <a:r>
              <a:rPr lang="sk-SK" sz="1800" dirty="0">
                <a:effectLst/>
              </a:rPr>
              <a:t> </a:t>
            </a:r>
            <a:r>
              <a:rPr lang="sk-SK" sz="1800" dirty="0" err="1">
                <a:effectLst/>
              </a:rPr>
              <a:t>távú</a:t>
            </a:r>
            <a:r>
              <a:rPr lang="sk-SK" sz="1800" dirty="0">
                <a:effectLst/>
              </a:rPr>
              <a:t> </a:t>
            </a:r>
            <a:r>
              <a:rPr lang="sk-SK" sz="1800" dirty="0" err="1">
                <a:effectLst/>
              </a:rPr>
              <a:t>fejlődési</a:t>
            </a:r>
            <a:r>
              <a:rPr lang="sk-SK" sz="1800" dirty="0">
                <a:effectLst/>
              </a:rPr>
              <a:t> </a:t>
            </a:r>
            <a:r>
              <a:rPr lang="sk-SK" sz="1800" dirty="0" err="1">
                <a:effectLst/>
              </a:rPr>
              <a:t>lehetőségeinek</a:t>
            </a:r>
            <a:r>
              <a:rPr lang="sk-SK" sz="1800" dirty="0">
                <a:effectLst/>
              </a:rPr>
              <a:t> </a:t>
            </a:r>
            <a:r>
              <a:rPr lang="sk-SK" sz="1800" dirty="0" err="1">
                <a:effectLst/>
              </a:rPr>
              <a:t>megragadását</a:t>
            </a:r>
            <a:r>
              <a:rPr lang="sk-SK" sz="1800" dirty="0">
                <a:effectLst/>
              </a:rPr>
              <a:t>. A </a:t>
            </a:r>
            <a:r>
              <a:rPr lang="sk-SK" sz="1800" dirty="0" err="1">
                <a:effectLst/>
              </a:rPr>
              <a:t>kutatás</a:t>
            </a:r>
            <a:r>
              <a:rPr lang="sk-SK" sz="1800" dirty="0">
                <a:effectLst/>
              </a:rPr>
              <a:t> </a:t>
            </a:r>
            <a:r>
              <a:rPr lang="sk-SK" sz="1800" dirty="0" err="1">
                <a:effectLst/>
              </a:rPr>
              <a:t>képes</a:t>
            </a:r>
            <a:r>
              <a:rPr lang="sk-SK" sz="1800" dirty="0">
                <a:effectLst/>
              </a:rPr>
              <a:t> </a:t>
            </a:r>
            <a:r>
              <a:rPr lang="sk-SK" sz="1800" dirty="0" err="1">
                <a:effectLst/>
              </a:rPr>
              <a:t>kombinálni</a:t>
            </a:r>
            <a:r>
              <a:rPr lang="sk-SK" sz="1800" dirty="0">
                <a:effectLst/>
              </a:rPr>
              <a:t> </a:t>
            </a:r>
            <a:r>
              <a:rPr lang="sk-SK" sz="1800" dirty="0" err="1">
                <a:effectLst/>
              </a:rPr>
              <a:t>az</a:t>
            </a:r>
            <a:r>
              <a:rPr lang="sk-SK" sz="1800" dirty="0">
                <a:effectLst/>
              </a:rPr>
              <a:t> </a:t>
            </a:r>
            <a:r>
              <a:rPr lang="sk-SK" sz="1800" dirty="0" err="1">
                <a:effectLst/>
              </a:rPr>
              <a:t>elemzés</a:t>
            </a:r>
            <a:r>
              <a:rPr lang="sk-SK" sz="1800" dirty="0">
                <a:effectLst/>
              </a:rPr>
              <a:t> </a:t>
            </a:r>
            <a:r>
              <a:rPr lang="sk-SK" sz="1800" dirty="0" err="1">
                <a:effectLst/>
              </a:rPr>
              <a:t>különböző</a:t>
            </a:r>
            <a:r>
              <a:rPr lang="sk-SK" sz="1800" dirty="0">
                <a:effectLst/>
              </a:rPr>
              <a:t> </a:t>
            </a:r>
            <a:r>
              <a:rPr lang="sk-SK" sz="1800" dirty="0" err="1">
                <a:effectLst/>
              </a:rPr>
              <a:t>szintjeit</a:t>
            </a:r>
            <a:r>
              <a:rPr lang="sk-SK" sz="1800" dirty="0">
                <a:effectLst/>
              </a:rPr>
              <a:t> </a:t>
            </a:r>
            <a:r>
              <a:rPr lang="sk-SK" sz="1800" dirty="0" err="1">
                <a:effectLst/>
              </a:rPr>
              <a:t>és</a:t>
            </a:r>
            <a:r>
              <a:rPr lang="sk-SK" sz="1800" dirty="0">
                <a:effectLst/>
              </a:rPr>
              <a:t> </a:t>
            </a:r>
            <a:r>
              <a:rPr lang="sk-SK" sz="1800" dirty="0" err="1">
                <a:effectLst/>
              </a:rPr>
              <a:t>számos</a:t>
            </a:r>
            <a:r>
              <a:rPr lang="sk-SK" sz="1800" dirty="0">
                <a:effectLst/>
              </a:rPr>
              <a:t> </a:t>
            </a:r>
            <a:r>
              <a:rPr lang="sk-SK" sz="1800" dirty="0" err="1">
                <a:effectLst/>
              </a:rPr>
              <a:t>változó</a:t>
            </a:r>
            <a:r>
              <a:rPr lang="sk-SK" sz="1800" dirty="0">
                <a:effectLst/>
              </a:rPr>
              <a:t> </a:t>
            </a:r>
            <a:r>
              <a:rPr lang="sk-SK" sz="1800" dirty="0" err="1">
                <a:effectLst/>
              </a:rPr>
              <a:t>kereszthivatkozását</a:t>
            </a:r>
            <a:r>
              <a:rPr lang="sk-SK" sz="1800" dirty="0">
                <a:effectLst/>
              </a:rPr>
              <a:t>.</a:t>
            </a:r>
          </a:p>
          <a:p>
            <a:pPr marL="0" indent="0" eaLnBrk="0" fontAlgn="base" hangingPunct="0">
              <a:buNone/>
            </a:pPr>
            <a:endParaRPr lang="sk-SK" sz="1800" dirty="0">
              <a:effectLst/>
            </a:endParaRPr>
          </a:p>
          <a:p>
            <a:pPr marL="0" indent="0" eaLnBrk="0" fontAlgn="base" hangingPunct="0">
              <a:buNone/>
            </a:pPr>
            <a:r>
              <a:rPr lang="sk-SK" sz="1800" dirty="0" err="1">
                <a:effectLst/>
              </a:rPr>
              <a:t>Elengedhetetlen</a:t>
            </a:r>
            <a:r>
              <a:rPr lang="sk-SK" sz="1800" dirty="0">
                <a:effectLst/>
              </a:rPr>
              <a:t>, </a:t>
            </a:r>
            <a:r>
              <a:rPr lang="sk-SK" sz="1800" dirty="0" err="1">
                <a:effectLst/>
              </a:rPr>
              <a:t>hogy</a:t>
            </a:r>
            <a:r>
              <a:rPr lang="sk-SK" sz="1800" dirty="0">
                <a:effectLst/>
              </a:rPr>
              <a:t> </a:t>
            </a:r>
            <a:r>
              <a:rPr lang="sk-SK" sz="1800" dirty="0" err="1">
                <a:effectLst/>
              </a:rPr>
              <a:t>tudjuk</a:t>
            </a:r>
            <a:r>
              <a:rPr lang="sk-SK" sz="1800" dirty="0">
                <a:effectLst/>
              </a:rPr>
              <a:t>, </a:t>
            </a:r>
            <a:r>
              <a:rPr lang="sk-SK" sz="1800" dirty="0" err="1">
                <a:effectLst/>
              </a:rPr>
              <a:t>milyen</a:t>
            </a:r>
            <a:r>
              <a:rPr lang="sk-SK" sz="1800" dirty="0">
                <a:effectLst/>
              </a:rPr>
              <a:t> a </a:t>
            </a:r>
            <a:r>
              <a:rPr lang="sk-SK" sz="1800" dirty="0" err="1">
                <a:effectLst/>
              </a:rPr>
              <a:t>gazdasági</a:t>
            </a:r>
            <a:r>
              <a:rPr lang="sk-SK" sz="1800" dirty="0">
                <a:effectLst/>
              </a:rPr>
              <a:t> </a:t>
            </a:r>
            <a:r>
              <a:rPr lang="sk-SK" sz="1800" dirty="0" err="1">
                <a:effectLst/>
              </a:rPr>
              <a:t>helyzet</a:t>
            </a:r>
            <a:r>
              <a:rPr lang="sk-SK" sz="1800" dirty="0">
                <a:effectLst/>
              </a:rPr>
              <a:t> </a:t>
            </a:r>
            <a:r>
              <a:rPr lang="sk-SK" sz="1800" dirty="0" err="1">
                <a:effectLst/>
              </a:rPr>
              <a:t>azon</a:t>
            </a:r>
            <a:r>
              <a:rPr lang="sk-SK" sz="1800" dirty="0">
                <a:effectLst/>
              </a:rPr>
              <a:t> a </a:t>
            </a:r>
            <a:r>
              <a:rPr lang="sk-SK" sz="1800" dirty="0" err="1">
                <a:effectLst/>
              </a:rPr>
              <a:t>területen</a:t>
            </a:r>
            <a:r>
              <a:rPr lang="sk-SK" sz="1800" dirty="0">
                <a:effectLst/>
              </a:rPr>
              <a:t>, </a:t>
            </a:r>
            <a:r>
              <a:rPr lang="sk-SK" sz="1800" dirty="0" err="1">
                <a:effectLst/>
              </a:rPr>
              <a:t>ahol</a:t>
            </a:r>
            <a:r>
              <a:rPr lang="sk-SK" sz="1800" dirty="0">
                <a:effectLst/>
              </a:rPr>
              <a:t> a COT-</a:t>
            </a:r>
            <a:r>
              <a:rPr lang="sk-SK" sz="1800" dirty="0" err="1">
                <a:effectLst/>
              </a:rPr>
              <a:t>ot</a:t>
            </a:r>
            <a:r>
              <a:rPr lang="sk-SK" sz="1800" dirty="0">
                <a:effectLst/>
              </a:rPr>
              <a:t> </a:t>
            </a:r>
            <a:r>
              <a:rPr lang="sk-SK" sz="1800" dirty="0" err="1">
                <a:effectLst/>
              </a:rPr>
              <a:t>szeretnénk</a:t>
            </a:r>
            <a:r>
              <a:rPr lang="sk-SK" sz="1800" dirty="0">
                <a:effectLst/>
              </a:rPr>
              <a:t> </a:t>
            </a:r>
            <a:r>
              <a:rPr lang="sk-SK" sz="1800" dirty="0" err="1">
                <a:effectLst/>
              </a:rPr>
              <a:t>létrehozni</a:t>
            </a:r>
            <a:r>
              <a:rPr lang="sk-SK" sz="1800" dirty="0">
                <a:effectLst/>
              </a:rPr>
              <a:t>, </a:t>
            </a:r>
            <a:r>
              <a:rPr lang="sk-SK" sz="1800" dirty="0" err="1">
                <a:effectLst/>
              </a:rPr>
              <a:t>ismernünk</a:t>
            </a:r>
            <a:r>
              <a:rPr lang="sk-SK" sz="1800" dirty="0">
                <a:effectLst/>
              </a:rPr>
              <a:t> </a:t>
            </a:r>
            <a:r>
              <a:rPr lang="sk-SK" sz="1800" dirty="0" err="1">
                <a:effectLst/>
              </a:rPr>
              <a:t>kell</a:t>
            </a:r>
            <a:r>
              <a:rPr lang="sk-SK" sz="1800" dirty="0">
                <a:effectLst/>
              </a:rPr>
              <a:t> a </a:t>
            </a:r>
            <a:r>
              <a:rPr lang="sk-SK" sz="1800" dirty="0" err="1">
                <a:effectLst/>
              </a:rPr>
              <a:t>helyi</a:t>
            </a:r>
            <a:r>
              <a:rPr lang="sk-SK" sz="1800" dirty="0">
                <a:effectLst/>
              </a:rPr>
              <a:t> </a:t>
            </a:r>
            <a:r>
              <a:rPr lang="sk-SK" sz="1800" dirty="0" err="1">
                <a:effectLst/>
              </a:rPr>
              <a:t>vállalkozások</a:t>
            </a:r>
            <a:r>
              <a:rPr lang="sk-SK" sz="1800" dirty="0">
                <a:effectLst/>
              </a:rPr>
              <a:t> </a:t>
            </a:r>
            <a:r>
              <a:rPr lang="sk-SK" sz="1800" dirty="0" err="1">
                <a:effectLst/>
              </a:rPr>
              <a:t>valóságát</a:t>
            </a:r>
            <a:r>
              <a:rPr lang="sk-SK" sz="1800" dirty="0">
                <a:effectLst/>
              </a:rPr>
              <a:t>, </a:t>
            </a:r>
            <a:r>
              <a:rPr lang="sk-SK" sz="1800" dirty="0" err="1">
                <a:effectLst/>
              </a:rPr>
              <a:t>pénzügyi</a:t>
            </a:r>
            <a:r>
              <a:rPr lang="sk-SK" sz="1800" dirty="0">
                <a:effectLst/>
              </a:rPr>
              <a:t> </a:t>
            </a:r>
            <a:r>
              <a:rPr lang="sk-SK" sz="1800" dirty="0" err="1">
                <a:effectLst/>
              </a:rPr>
              <a:t>szilárdságát</a:t>
            </a:r>
            <a:r>
              <a:rPr lang="sk-SK" sz="1800" dirty="0">
                <a:effectLst/>
              </a:rPr>
              <a:t>, van-</a:t>
            </a:r>
            <a:r>
              <a:rPr lang="sk-SK" sz="1800" dirty="0" err="1">
                <a:effectLst/>
              </a:rPr>
              <a:t>e</a:t>
            </a:r>
            <a:r>
              <a:rPr lang="sk-SK" sz="1800" dirty="0">
                <a:effectLst/>
              </a:rPr>
              <a:t> </a:t>
            </a:r>
            <a:r>
              <a:rPr lang="sk-SK" sz="1800" dirty="0" err="1">
                <a:effectLst/>
              </a:rPr>
              <a:t>valós</a:t>
            </a:r>
            <a:r>
              <a:rPr lang="sk-SK" sz="1800" dirty="0">
                <a:effectLst/>
              </a:rPr>
              <a:t> </a:t>
            </a:r>
            <a:r>
              <a:rPr lang="sk-SK" sz="1800" dirty="0" err="1">
                <a:effectLst/>
              </a:rPr>
              <a:t>igény</a:t>
            </a:r>
            <a:r>
              <a:rPr lang="sk-SK" sz="1800" dirty="0">
                <a:effectLst/>
              </a:rPr>
              <a:t> </a:t>
            </a:r>
            <a:r>
              <a:rPr lang="sk-SK" sz="1800" dirty="0" err="1">
                <a:effectLst/>
              </a:rPr>
              <a:t>egy</a:t>
            </a:r>
            <a:r>
              <a:rPr lang="sk-SK" sz="1800" dirty="0">
                <a:effectLst/>
              </a:rPr>
              <a:t> </a:t>
            </a:r>
            <a:r>
              <a:rPr lang="sk-SK" sz="1800" dirty="0" err="1">
                <a:effectLst/>
              </a:rPr>
              <a:t>olyan</a:t>
            </a:r>
            <a:r>
              <a:rPr lang="sk-SK" sz="1800" dirty="0">
                <a:effectLst/>
              </a:rPr>
              <a:t> </a:t>
            </a:r>
            <a:r>
              <a:rPr lang="sk-SK" sz="1800" dirty="0" err="1">
                <a:effectLst/>
              </a:rPr>
              <a:t>központra</a:t>
            </a:r>
            <a:r>
              <a:rPr lang="sk-SK" sz="1800" dirty="0">
                <a:effectLst/>
              </a:rPr>
              <a:t>, </a:t>
            </a:r>
            <a:r>
              <a:rPr lang="sk-SK" sz="1800" dirty="0" err="1">
                <a:effectLst/>
              </a:rPr>
              <a:t>mint</a:t>
            </a:r>
            <a:r>
              <a:rPr lang="sk-SK" sz="1800" dirty="0">
                <a:effectLst/>
              </a:rPr>
              <a:t> a COT.</a:t>
            </a:r>
            <a:endParaRPr lang="sk-SK" sz="2800" dirty="0">
              <a:effectLst/>
            </a:endParaRPr>
          </a:p>
        </p:txBody>
      </p:sp>
    </p:spTree>
    <p:extLst>
      <p:ext uri="{BB962C8B-B14F-4D97-AF65-F5344CB8AC3E}">
        <p14:creationId xmlns:p14="http://schemas.microsoft.com/office/powerpoint/2010/main" val="2856453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268760"/>
            <a:ext cx="8229600" cy="1143000"/>
          </a:xfrm>
        </p:spPr>
        <p:txBody>
          <a:bodyPr>
            <a:normAutofit fontScale="90000"/>
          </a:bodyPr>
          <a:lstStyle/>
          <a:p>
            <a:pPr algn="l">
              <a:spcBef>
                <a:spcPts val="0"/>
              </a:spcBef>
              <a:buClr>
                <a:srgbClr val="008000"/>
              </a:buClr>
              <a:buSzPts val="1800"/>
            </a:pPr>
            <a:br>
              <a:rPr lang="it-IT" sz="2400" b="1" dirty="0">
                <a:latin typeface="Trebuchet MS" panose="020B0703020202090204" pitchFamily="34" charset="0"/>
                <a:ea typeface="Tahoma"/>
                <a:cs typeface="Tahoma"/>
                <a:sym typeface="Tahoma"/>
              </a:rPr>
            </a:br>
            <a:r>
              <a:rPr lang="it-IT" sz="2200" b="1" dirty="0">
                <a:latin typeface="Trebuchet MS" panose="020B0703020202090204" pitchFamily="34" charset="0"/>
                <a:ea typeface="Tahoma"/>
                <a:cs typeface="Tahoma"/>
                <a:sym typeface="Tahoma"/>
              </a:rPr>
              <a:t>3.1 </a:t>
            </a:r>
            <a:r>
              <a:rPr lang="it-IT" sz="2400" b="1" dirty="0">
                <a:latin typeface="Trebuchet MS" panose="020B0703020202090204" pitchFamily="34" charset="0"/>
                <a:ea typeface="Tahoma"/>
                <a:cs typeface="Tahoma"/>
                <a:sym typeface="Tahoma"/>
              </a:rPr>
              <a:t>A </a:t>
            </a:r>
            <a:r>
              <a:rPr lang="it-IT" sz="2400" b="1" dirty="0" err="1">
                <a:latin typeface="Trebuchet MS" panose="020B0703020202090204" pitchFamily="34" charset="0"/>
                <a:ea typeface="Tahoma"/>
                <a:cs typeface="Tahoma"/>
                <a:sym typeface="Tahoma"/>
              </a:rPr>
              <a:t>helyi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közösségről</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és</a:t>
            </a:r>
            <a:r>
              <a:rPr lang="it-IT" sz="2400" b="1" dirty="0">
                <a:latin typeface="Trebuchet MS" panose="020B0703020202090204" pitchFamily="34" charset="0"/>
                <a:ea typeface="Tahoma"/>
                <a:cs typeface="Tahoma"/>
                <a:sym typeface="Tahoma"/>
              </a:rPr>
              <a:t> a </a:t>
            </a:r>
            <a:r>
              <a:rPr lang="it-IT" sz="2400" b="1" dirty="0" err="1">
                <a:latin typeface="Trebuchet MS" panose="020B0703020202090204" pitchFamily="34" charset="0"/>
                <a:ea typeface="Tahoma"/>
                <a:cs typeface="Tahoma"/>
                <a:sym typeface="Tahoma"/>
              </a:rPr>
              <a:t>helyi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vállalkozók</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jelenlegi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képe</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társadalmi-gazdasági</a:t>
            </a:r>
            <a:r>
              <a:rPr lang="it-IT" sz="2400" b="1" dirty="0">
                <a:latin typeface="Trebuchet MS" panose="020B0703020202090204" pitchFamily="34" charset="0"/>
                <a:ea typeface="Tahoma"/>
                <a:cs typeface="Tahoma"/>
                <a:sym typeface="Tahoma"/>
              </a:rPr>
              <a:t> </a:t>
            </a:r>
            <a:r>
              <a:rPr lang="it-IT" sz="2400" b="1" dirty="0" err="1">
                <a:latin typeface="Trebuchet MS" panose="020B0703020202090204" pitchFamily="34" charset="0"/>
                <a:ea typeface="Tahoma"/>
                <a:cs typeface="Tahoma"/>
                <a:sym typeface="Tahoma"/>
              </a:rPr>
              <a:t>elemzés</a:t>
            </a:r>
            <a:br>
              <a:rPr lang="it-IT" sz="2400" b="1" dirty="0">
                <a:latin typeface="Trebuchet MS" panose="020B0703020202090204" pitchFamily="34" charset="0"/>
                <a:ea typeface="Tahoma"/>
                <a:cs typeface="Tahoma"/>
                <a:sym typeface="Tahoma"/>
              </a:rPr>
            </a:br>
            <a:br>
              <a:rPr lang="it-IT" sz="2400" b="1" dirty="0">
                <a:latin typeface="Trebuchet MS" panose="020B0703020202090204" pitchFamily="34" charset="0"/>
                <a:ea typeface="Tahoma"/>
                <a:cs typeface="Tahoma"/>
                <a:sym typeface="Tahoma"/>
              </a:rPr>
            </a:br>
            <a:endParaRPr lang="it-IT" sz="2400" b="1" dirty="0">
              <a:latin typeface="Trebuchet MS" panose="020B0703020202090204" pitchFamily="34" charset="0"/>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276872"/>
            <a:ext cx="8229600" cy="3489251"/>
          </a:xfrm>
        </p:spPr>
        <p:txBody>
          <a:bodyPr numCol="2">
            <a:normAutofit fontScale="70000" lnSpcReduction="20000"/>
          </a:bodyPr>
          <a:lstStyle/>
          <a:p>
            <a:pPr marL="0" indent="0" eaLnBrk="0" fontAlgn="base" hangingPunct="0">
              <a:buNone/>
            </a:pPr>
            <a:r>
              <a:rPr lang="sk-SK" sz="2600" dirty="0">
                <a:effectLst/>
              </a:rPr>
              <a:t>A </a:t>
            </a:r>
            <a:r>
              <a:rPr lang="sk-SK" sz="2600" dirty="0" err="1">
                <a:effectLst/>
              </a:rPr>
              <a:t>vizsgálat</a:t>
            </a:r>
            <a:r>
              <a:rPr lang="sk-SK" sz="2600" dirty="0">
                <a:effectLst/>
              </a:rPr>
              <a:t> </a:t>
            </a:r>
            <a:r>
              <a:rPr lang="sk-SK" sz="2600" dirty="0" err="1">
                <a:effectLst/>
              </a:rPr>
              <a:t>tárgya</a:t>
            </a:r>
            <a:r>
              <a:rPr lang="sk-SK" sz="2600" dirty="0">
                <a:effectLst/>
              </a:rPr>
              <a:t>: </a:t>
            </a:r>
            <a:r>
              <a:rPr lang="sk-SK" sz="2600" dirty="0" err="1">
                <a:effectLst/>
              </a:rPr>
              <a:t>élelmiszer</a:t>
            </a:r>
            <a:r>
              <a:rPr lang="sk-SK" sz="2600" dirty="0">
                <a:effectLst/>
              </a:rPr>
              <a:t>- </a:t>
            </a:r>
            <a:r>
              <a:rPr lang="sk-SK" sz="2600" dirty="0" err="1">
                <a:effectLst/>
              </a:rPr>
              <a:t>és</a:t>
            </a:r>
            <a:r>
              <a:rPr lang="sk-SK" sz="2600" dirty="0">
                <a:effectLst/>
              </a:rPr>
              <a:t> </a:t>
            </a:r>
            <a:r>
              <a:rPr lang="sk-SK" sz="2600" dirty="0" err="1">
                <a:effectLst/>
              </a:rPr>
              <a:t>bortermelők</a:t>
            </a:r>
            <a:r>
              <a:rPr lang="sk-SK" sz="2600" dirty="0">
                <a:effectLst/>
              </a:rPr>
              <a:t>, </a:t>
            </a:r>
            <a:r>
              <a:rPr lang="sk-SK" sz="2600" dirty="0" err="1">
                <a:effectLst/>
              </a:rPr>
              <a:t>helyi</a:t>
            </a:r>
            <a:r>
              <a:rPr lang="sk-SK" sz="2600" dirty="0">
                <a:effectLst/>
              </a:rPr>
              <a:t> </a:t>
            </a:r>
            <a:r>
              <a:rPr lang="sk-SK" sz="2600" dirty="0" err="1">
                <a:effectLst/>
              </a:rPr>
              <a:t>egységek</a:t>
            </a:r>
            <a:r>
              <a:rPr lang="sk-SK" sz="2600" dirty="0">
                <a:effectLst/>
              </a:rPr>
              <a:t>, </a:t>
            </a:r>
            <a:r>
              <a:rPr lang="sk-SK" sz="2600" dirty="0" err="1">
                <a:effectLst/>
              </a:rPr>
              <a:t>vállalkozók</a:t>
            </a:r>
            <a:endParaRPr lang="sk-SK" sz="2600" dirty="0">
              <a:effectLst/>
            </a:endParaRPr>
          </a:p>
          <a:p>
            <a:pPr marL="0" indent="0" eaLnBrk="0" fontAlgn="base" hangingPunct="0">
              <a:buNone/>
            </a:pPr>
            <a:endParaRPr lang="sk-SK" sz="2600" dirty="0">
              <a:effectLst/>
            </a:endParaRPr>
          </a:p>
          <a:p>
            <a:pPr marL="0" indent="0" eaLnBrk="0" fontAlgn="base" hangingPunct="0">
              <a:buNone/>
            </a:pPr>
            <a:r>
              <a:rPr lang="sk-SK" sz="2600" dirty="0">
                <a:effectLst/>
              </a:rPr>
              <a:t>A </a:t>
            </a:r>
            <a:r>
              <a:rPr lang="sk-SK" sz="2600" dirty="0" err="1">
                <a:effectLst/>
              </a:rPr>
              <a:t>területi</a:t>
            </a:r>
            <a:r>
              <a:rPr lang="sk-SK" sz="2600" dirty="0">
                <a:effectLst/>
              </a:rPr>
              <a:t> </a:t>
            </a:r>
            <a:r>
              <a:rPr lang="sk-SK" sz="2600" dirty="0" err="1">
                <a:effectLst/>
              </a:rPr>
              <a:t>elemzés</a:t>
            </a:r>
            <a:r>
              <a:rPr lang="sk-SK" sz="2600" dirty="0">
                <a:effectLst/>
              </a:rPr>
              <a:t> </a:t>
            </a:r>
            <a:r>
              <a:rPr lang="sk-SK" sz="2600" dirty="0" err="1">
                <a:effectLst/>
              </a:rPr>
              <a:t>szintje</a:t>
            </a:r>
            <a:r>
              <a:rPr lang="sk-SK" sz="2600" dirty="0">
                <a:effectLst/>
              </a:rPr>
              <a:t>: </a:t>
            </a:r>
            <a:r>
              <a:rPr lang="sk-SK" sz="2600" dirty="0" err="1">
                <a:effectLst/>
              </a:rPr>
              <a:t>országos</a:t>
            </a:r>
            <a:r>
              <a:rPr lang="sk-SK" sz="2600" dirty="0">
                <a:effectLst/>
              </a:rPr>
              <a:t>, </a:t>
            </a:r>
            <a:r>
              <a:rPr lang="sk-SK" sz="2600" dirty="0" err="1">
                <a:effectLst/>
              </a:rPr>
              <a:t>regionális</a:t>
            </a:r>
            <a:r>
              <a:rPr lang="sk-SK" sz="2600" dirty="0">
                <a:effectLst/>
              </a:rPr>
              <a:t>, </a:t>
            </a:r>
            <a:r>
              <a:rPr lang="sk-SK" sz="2600" dirty="0" err="1">
                <a:effectLst/>
              </a:rPr>
              <a:t>kerületi</a:t>
            </a:r>
            <a:r>
              <a:rPr lang="sk-SK" sz="2600" dirty="0">
                <a:effectLst/>
              </a:rPr>
              <a:t>, </a:t>
            </a:r>
            <a:r>
              <a:rPr lang="sk-SK" sz="2600" dirty="0" err="1">
                <a:effectLst/>
              </a:rPr>
              <a:t>tartományi</a:t>
            </a:r>
            <a:r>
              <a:rPr lang="sk-SK" sz="2600" dirty="0">
                <a:effectLst/>
              </a:rPr>
              <a:t>, </a:t>
            </a:r>
            <a:r>
              <a:rPr lang="sk-SK" sz="2600" dirty="0" err="1">
                <a:effectLst/>
              </a:rPr>
              <a:t>önkormányzati</a:t>
            </a:r>
            <a:endParaRPr lang="sk-SK" sz="2600" dirty="0">
              <a:effectLst/>
            </a:endParaRPr>
          </a:p>
          <a:p>
            <a:pPr marL="0" indent="0" eaLnBrk="0" fontAlgn="base" hangingPunct="0">
              <a:buNone/>
            </a:pPr>
            <a:endParaRPr lang="sk-SK" sz="2600" dirty="0">
              <a:effectLst/>
            </a:endParaRPr>
          </a:p>
          <a:p>
            <a:pPr marL="0" indent="0" eaLnBrk="0" fontAlgn="base" hangingPunct="0">
              <a:buNone/>
            </a:pPr>
            <a:r>
              <a:rPr lang="sk-SK" sz="2600" dirty="0" err="1">
                <a:effectLst/>
              </a:rPr>
              <a:t>Az</a:t>
            </a:r>
            <a:r>
              <a:rPr lang="sk-SK" sz="2600" dirty="0">
                <a:effectLst/>
              </a:rPr>
              <a:t> </a:t>
            </a:r>
            <a:r>
              <a:rPr lang="sk-SK" sz="2600" dirty="0" err="1">
                <a:effectLst/>
              </a:rPr>
              <a:t>ágazati</a:t>
            </a:r>
            <a:r>
              <a:rPr lang="sk-SK" sz="2600" dirty="0">
                <a:effectLst/>
              </a:rPr>
              <a:t> </a:t>
            </a:r>
            <a:r>
              <a:rPr lang="sk-SK" sz="2600" dirty="0" err="1">
                <a:effectLst/>
              </a:rPr>
              <a:t>elemzés</a:t>
            </a:r>
            <a:r>
              <a:rPr lang="sk-SK" sz="2600" dirty="0">
                <a:effectLst/>
              </a:rPr>
              <a:t> </a:t>
            </a:r>
            <a:r>
              <a:rPr lang="sk-SK" sz="2600" dirty="0" err="1">
                <a:effectLst/>
              </a:rPr>
              <a:t>szintje</a:t>
            </a:r>
            <a:r>
              <a:rPr lang="sk-SK" sz="2600" dirty="0">
                <a:effectLst/>
              </a:rPr>
              <a:t>: </a:t>
            </a:r>
            <a:r>
              <a:rPr lang="sk-SK" sz="2600" dirty="0" err="1">
                <a:effectLst/>
              </a:rPr>
              <a:t>makroszektor</a:t>
            </a:r>
            <a:r>
              <a:rPr lang="sk-SK" sz="2600" dirty="0">
                <a:effectLst/>
              </a:rPr>
              <a:t> (</a:t>
            </a:r>
            <a:r>
              <a:rPr lang="sk-SK" sz="2600" dirty="0" err="1">
                <a:effectLst/>
              </a:rPr>
              <a:t>elsődleges</a:t>
            </a:r>
            <a:r>
              <a:rPr lang="sk-SK" sz="2600" dirty="0">
                <a:effectLst/>
              </a:rPr>
              <a:t>, </a:t>
            </a:r>
            <a:r>
              <a:rPr lang="sk-SK" sz="2600" dirty="0" err="1">
                <a:effectLst/>
              </a:rPr>
              <a:t>másodlagos</a:t>
            </a:r>
            <a:r>
              <a:rPr lang="sk-SK" sz="2600" dirty="0">
                <a:effectLst/>
              </a:rPr>
              <a:t>, </a:t>
            </a:r>
            <a:r>
              <a:rPr lang="sk-SK" sz="2600" dirty="0" err="1">
                <a:effectLst/>
              </a:rPr>
              <a:t>harmadlagos</a:t>
            </a:r>
            <a:r>
              <a:rPr lang="sk-SK" sz="2600" dirty="0">
                <a:effectLst/>
              </a:rPr>
              <a:t>), </a:t>
            </a:r>
            <a:r>
              <a:rPr lang="sk-SK" sz="2600" dirty="0" err="1">
                <a:effectLst/>
              </a:rPr>
              <a:t>ágazat</a:t>
            </a:r>
            <a:r>
              <a:rPr lang="sk-SK" sz="2600" dirty="0">
                <a:effectLst/>
              </a:rPr>
              <a:t> (</a:t>
            </a:r>
            <a:r>
              <a:rPr lang="sk-SK" sz="2600" dirty="0" err="1">
                <a:effectLst/>
              </a:rPr>
              <a:t>mezőgazdaság</a:t>
            </a:r>
            <a:r>
              <a:rPr lang="sk-SK" sz="2600" dirty="0">
                <a:effectLst/>
              </a:rPr>
              <a:t>, </a:t>
            </a:r>
            <a:r>
              <a:rPr lang="sk-SK" sz="2600" dirty="0" err="1">
                <a:effectLst/>
              </a:rPr>
              <a:t>kereskedelem</a:t>
            </a:r>
            <a:r>
              <a:rPr lang="sk-SK" sz="2600" dirty="0">
                <a:effectLst/>
              </a:rPr>
              <a:t>, mechanika </a:t>
            </a:r>
            <a:r>
              <a:rPr lang="sk-SK" sz="2600" dirty="0" err="1">
                <a:effectLst/>
              </a:rPr>
              <a:t>stb</a:t>
            </a:r>
            <a:r>
              <a:rPr lang="sk-SK" sz="2600" dirty="0">
                <a:effectLst/>
              </a:rPr>
              <a:t>.),</a:t>
            </a:r>
          </a:p>
          <a:p>
            <a:pPr marL="0" indent="0" eaLnBrk="0" fontAlgn="base" hangingPunct="0">
              <a:buNone/>
            </a:pPr>
            <a:endParaRPr lang="sk-SK" sz="2600" dirty="0">
              <a:effectLst/>
            </a:endParaRPr>
          </a:p>
          <a:p>
            <a:pPr marL="0" indent="0" eaLnBrk="0" fontAlgn="base" hangingPunct="0">
              <a:buNone/>
            </a:pPr>
            <a:r>
              <a:rPr lang="sk-SK" sz="2600" dirty="0" err="1">
                <a:effectLst/>
              </a:rPr>
              <a:t>Változók</a:t>
            </a:r>
            <a:r>
              <a:rPr lang="sk-SK" sz="2600" dirty="0">
                <a:effectLst/>
              </a:rPr>
              <a:t>: </a:t>
            </a:r>
            <a:r>
              <a:rPr lang="sk-SK" sz="2600" dirty="0" err="1">
                <a:effectLst/>
              </a:rPr>
              <a:t>jogállás</a:t>
            </a:r>
            <a:r>
              <a:rPr lang="sk-SK" sz="2600" dirty="0">
                <a:effectLst/>
              </a:rPr>
              <a:t>, </a:t>
            </a:r>
            <a:r>
              <a:rPr lang="sk-SK" sz="2600" dirty="0" err="1">
                <a:effectLst/>
              </a:rPr>
              <a:t>nem</a:t>
            </a:r>
            <a:r>
              <a:rPr lang="sk-SK" sz="2600" dirty="0">
                <a:effectLst/>
              </a:rPr>
              <a:t>, </a:t>
            </a:r>
            <a:r>
              <a:rPr lang="sk-SK" sz="2600" dirty="0" err="1">
                <a:effectLst/>
              </a:rPr>
              <a:t>állampolgárság</a:t>
            </a:r>
            <a:r>
              <a:rPr lang="sk-SK" sz="2600" dirty="0">
                <a:effectLst/>
              </a:rPr>
              <a:t>, </a:t>
            </a:r>
            <a:r>
              <a:rPr lang="sk-SK" sz="2600" dirty="0" err="1">
                <a:effectLst/>
              </a:rPr>
              <a:t>munkaerő-felvételi</a:t>
            </a:r>
            <a:r>
              <a:rPr lang="sk-SK" sz="2600" dirty="0">
                <a:effectLst/>
              </a:rPr>
              <a:t> </a:t>
            </a:r>
            <a:r>
              <a:rPr lang="sk-SK" sz="2600" dirty="0" err="1">
                <a:effectLst/>
              </a:rPr>
              <a:t>és</a:t>
            </a:r>
            <a:r>
              <a:rPr lang="sk-SK" sz="2600" dirty="0">
                <a:effectLst/>
              </a:rPr>
              <a:t> </a:t>
            </a:r>
            <a:r>
              <a:rPr lang="sk-SK" sz="2600" dirty="0" err="1">
                <a:effectLst/>
              </a:rPr>
              <a:t>felmondási</a:t>
            </a:r>
            <a:r>
              <a:rPr lang="sk-SK" sz="2600" dirty="0">
                <a:effectLst/>
              </a:rPr>
              <a:t> </a:t>
            </a:r>
            <a:r>
              <a:rPr lang="sk-SK" sz="2600" dirty="0" err="1">
                <a:effectLst/>
              </a:rPr>
              <a:t>folyamatok</a:t>
            </a:r>
            <a:r>
              <a:rPr lang="sk-SK" sz="2600" dirty="0">
                <a:effectLst/>
              </a:rPr>
              <a:t>, </a:t>
            </a:r>
            <a:r>
              <a:rPr lang="sk-SK" sz="2600" dirty="0" err="1">
                <a:effectLst/>
              </a:rPr>
              <a:t>szerződés</a:t>
            </a:r>
            <a:r>
              <a:rPr lang="sk-SK" sz="2600" dirty="0">
                <a:effectLst/>
              </a:rPr>
              <a:t> </a:t>
            </a:r>
            <a:r>
              <a:rPr lang="sk-SK" sz="2600" dirty="0" err="1">
                <a:effectLst/>
              </a:rPr>
              <a:t>típusa</a:t>
            </a:r>
            <a:r>
              <a:rPr lang="sk-SK" sz="2600" dirty="0">
                <a:effectLst/>
              </a:rPr>
              <a:t>, konkrét </a:t>
            </a:r>
            <a:r>
              <a:rPr lang="sk-SK" sz="2600" dirty="0" err="1">
                <a:effectLst/>
              </a:rPr>
              <a:t>gazdasági</a:t>
            </a:r>
            <a:r>
              <a:rPr lang="sk-SK" sz="2600" dirty="0">
                <a:effectLst/>
              </a:rPr>
              <a:t> </a:t>
            </a:r>
            <a:r>
              <a:rPr lang="sk-SK" sz="2600" dirty="0" err="1">
                <a:effectLst/>
              </a:rPr>
              <a:t>mutatók</a:t>
            </a:r>
            <a:r>
              <a:rPr lang="sk-SK" sz="2600" dirty="0">
                <a:effectLst/>
              </a:rPr>
              <a:t> </a:t>
            </a:r>
            <a:r>
              <a:rPr lang="sk-SK" sz="2600" dirty="0" err="1">
                <a:effectLst/>
              </a:rPr>
              <a:t>stb</a:t>
            </a:r>
            <a:r>
              <a:rPr lang="sk-SK" sz="2600" dirty="0">
                <a:effectLst/>
              </a:rPr>
              <a:t>.</a:t>
            </a:r>
          </a:p>
          <a:p>
            <a:pPr marL="0" indent="0" eaLnBrk="0" fontAlgn="base" hangingPunct="0">
              <a:buNone/>
            </a:pPr>
            <a:endParaRPr lang="sk-SK" sz="2600" dirty="0">
              <a:effectLst/>
            </a:endParaRPr>
          </a:p>
          <a:p>
            <a:pPr marL="0" indent="0" eaLnBrk="0" fontAlgn="base" hangingPunct="0">
              <a:buNone/>
            </a:pPr>
            <a:r>
              <a:rPr lang="sk-SK" sz="2600" dirty="0" err="1">
                <a:effectLst/>
              </a:rPr>
              <a:t>Időtartam</a:t>
            </a:r>
            <a:r>
              <a:rPr lang="sk-SK" sz="2600" dirty="0">
                <a:effectLst/>
              </a:rPr>
              <a:t>: </a:t>
            </a:r>
            <a:r>
              <a:rPr lang="sk-SK" sz="2600" dirty="0" err="1">
                <a:effectLst/>
              </a:rPr>
              <a:t>az</a:t>
            </a:r>
            <a:r>
              <a:rPr lang="sk-SK" sz="2600" dirty="0">
                <a:effectLst/>
              </a:rPr>
              <a:t> </a:t>
            </a:r>
            <a:r>
              <a:rPr lang="sk-SK" sz="2600" dirty="0" err="1">
                <a:effectLst/>
              </a:rPr>
              <a:t>adatbázis</a:t>
            </a:r>
            <a:r>
              <a:rPr lang="sk-SK" sz="2600" dirty="0">
                <a:effectLst/>
              </a:rPr>
              <a:t> </a:t>
            </a:r>
            <a:r>
              <a:rPr lang="sk-SK" sz="2600" dirty="0" err="1">
                <a:effectLst/>
              </a:rPr>
              <a:t>elérhetősége</a:t>
            </a:r>
            <a:r>
              <a:rPr lang="sk-SK" sz="2600" dirty="0">
                <a:effectLst/>
              </a:rPr>
              <a:t> </a:t>
            </a:r>
            <a:r>
              <a:rPr lang="sk-SK" sz="2600" dirty="0" err="1">
                <a:effectLst/>
              </a:rPr>
              <a:t>alapján</a:t>
            </a:r>
            <a:endParaRPr lang="sk-SK" sz="2600" dirty="0">
              <a:effectLst/>
            </a:endParaRPr>
          </a:p>
          <a:p>
            <a:pPr marL="0" indent="0" eaLnBrk="0" fontAlgn="base" hangingPunct="0">
              <a:buNone/>
            </a:pPr>
            <a:endParaRPr lang="sk-SK" sz="2600" dirty="0">
              <a:effectLst/>
            </a:endParaRPr>
          </a:p>
          <a:p>
            <a:pPr marL="0" indent="0" eaLnBrk="0" fontAlgn="base" hangingPunct="0">
              <a:buNone/>
            </a:pPr>
            <a:r>
              <a:rPr lang="sk-SK" sz="2600" dirty="0" err="1">
                <a:effectLst/>
              </a:rPr>
              <a:t>Kimenet</a:t>
            </a:r>
            <a:r>
              <a:rPr lang="sk-SK" sz="2600" dirty="0">
                <a:effectLst/>
              </a:rPr>
              <a:t>: </a:t>
            </a:r>
            <a:r>
              <a:rPr lang="sk-SK" sz="2600" dirty="0" err="1">
                <a:effectLst/>
              </a:rPr>
              <a:t>adattáblák</a:t>
            </a:r>
            <a:r>
              <a:rPr lang="sk-SK" sz="2600" dirty="0">
                <a:effectLst/>
              </a:rPr>
              <a:t> vagy </a:t>
            </a:r>
            <a:r>
              <a:rPr lang="sk-SK" sz="2600" dirty="0" err="1">
                <a:effectLst/>
              </a:rPr>
              <a:t>jelentések</a:t>
            </a:r>
            <a:endParaRPr lang="sk-SK" sz="2800" dirty="0">
              <a:effectLst/>
            </a:endParaRPr>
          </a:p>
          <a:p>
            <a:pPr marL="0" indent="0" eaLnBrk="0" fontAlgn="base" hangingPunct="0">
              <a:buNone/>
            </a:pPr>
            <a:endParaRPr lang="sk-SK" sz="2800" dirty="0">
              <a:effectLst/>
            </a:endParaRPr>
          </a:p>
        </p:txBody>
      </p:sp>
    </p:spTree>
    <p:extLst>
      <p:ext uri="{BB962C8B-B14F-4D97-AF65-F5344CB8AC3E}">
        <p14:creationId xmlns:p14="http://schemas.microsoft.com/office/powerpoint/2010/main" val="2308187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p:txBody>
          <a:bodyPr>
            <a:normAutofit/>
          </a:bodyPr>
          <a:lstStyle/>
          <a:p>
            <a:pPr marL="0" lvl="0" indent="0" rtl="0">
              <a:spcBef>
                <a:spcPts val="0"/>
              </a:spcBef>
              <a:spcAft>
                <a:spcPts val="0"/>
              </a:spcAft>
              <a:buClr>
                <a:srgbClr val="008000"/>
              </a:buClr>
              <a:buSzPts val="1600"/>
              <a:buNone/>
            </a:pPr>
            <a:r>
              <a:rPr lang="it-IT" sz="2000" b="1" dirty="0"/>
              <a:t>3.2 </a:t>
            </a:r>
            <a:r>
              <a:rPr lang="it-IT" sz="2000" b="1" dirty="0" err="1"/>
              <a:t>Eszközök</a:t>
            </a:r>
            <a:endParaRPr lang="it-IT" sz="2000" b="1" dirty="0">
              <a:latin typeface="Trebuchet MS"/>
              <a:ea typeface="Trebuchet MS"/>
              <a:cs typeface="Trebuchet MS"/>
              <a:sym typeface="Trebuchet MS"/>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348880"/>
            <a:ext cx="8229600" cy="3489251"/>
          </a:xfrm>
        </p:spPr>
        <p:txBody>
          <a:bodyPr>
            <a:normAutofit fontScale="55000" lnSpcReduction="20000"/>
          </a:bodyPr>
          <a:lstStyle/>
          <a:p>
            <a:pPr marL="0" indent="0" eaLnBrk="0" fontAlgn="base" hangingPunct="0">
              <a:buNone/>
            </a:pPr>
            <a:r>
              <a:rPr lang="en-US" sz="2800" b="1" dirty="0" err="1"/>
              <a:t>Figyelő</a:t>
            </a:r>
            <a:r>
              <a:rPr lang="hu-HU" sz="2800" b="1" dirty="0"/>
              <a:t>eszközök – kérdőívek</a:t>
            </a:r>
          </a:p>
          <a:p>
            <a:pPr marL="0" indent="0" eaLnBrk="0" fontAlgn="base" hangingPunct="0">
              <a:buNone/>
            </a:pPr>
            <a:endParaRPr lang="hu-HU" sz="2800" b="1" dirty="0"/>
          </a:p>
          <a:p>
            <a:pPr marL="0" indent="0" eaLnBrk="0" fontAlgn="base" hangingPunct="0">
              <a:buNone/>
            </a:pPr>
            <a:r>
              <a:rPr lang="hu-HU" sz="2800" dirty="0"/>
              <a:t>A kérdőívek olyan adatgyűjtési eszközök, amelyek nyitott és zárt kérdések sorozatából állnak. Lehetővé teszik nagyszámú ember gyors bevonását az információgyűjtés, a vélemények, attitűdök és szándékok megismerésére.</a:t>
            </a:r>
          </a:p>
          <a:p>
            <a:pPr marL="0" indent="0" eaLnBrk="0" fontAlgn="base" hangingPunct="0">
              <a:buNone/>
            </a:pPr>
            <a:r>
              <a:rPr lang="hu-HU" sz="2800" dirty="0"/>
              <a:t>A kérdőív elkészítésének lépései:</a:t>
            </a:r>
          </a:p>
          <a:p>
            <a:pPr marL="0" indent="0" eaLnBrk="0" fontAlgn="base" hangingPunct="0">
              <a:buNone/>
            </a:pPr>
            <a:endParaRPr lang="hu-HU" sz="2800" dirty="0"/>
          </a:p>
          <a:p>
            <a:pPr marL="0" indent="0" eaLnBrk="0" fontAlgn="base" hangingPunct="0">
              <a:buNone/>
            </a:pPr>
            <a:r>
              <a:rPr lang="hu-HU" sz="2800" dirty="0"/>
              <a:t>Határozza meg a célt, tegye egyértelművé az észlelni kívánt tényezőket, fogalmakat</a:t>
            </a:r>
          </a:p>
          <a:p>
            <a:pPr marL="0" indent="0" eaLnBrk="0" fontAlgn="base" hangingPunct="0">
              <a:buNone/>
            </a:pPr>
            <a:endParaRPr lang="hu-HU" sz="2800" dirty="0"/>
          </a:p>
          <a:p>
            <a:pPr marL="0" indent="0" eaLnBrk="0" fontAlgn="base" hangingPunct="0">
              <a:buNone/>
            </a:pPr>
            <a:r>
              <a:rPr lang="hu-HU" sz="2800" dirty="0"/>
              <a:t>A háttérváltozók meghatározása, beleértve a válaszadó demográfiai és társadalmi-környezeti jellemzőit.</a:t>
            </a:r>
          </a:p>
          <a:p>
            <a:pPr marL="0" indent="0" eaLnBrk="0" fontAlgn="base" hangingPunct="0">
              <a:buNone/>
            </a:pPr>
            <a:endParaRPr lang="hu-HU" sz="2800" dirty="0"/>
          </a:p>
          <a:p>
            <a:pPr marL="0" indent="0" eaLnBrk="0" fontAlgn="base" hangingPunct="0">
              <a:buNone/>
            </a:pPr>
            <a:r>
              <a:rPr lang="hu-HU" sz="2800" dirty="0"/>
              <a:t>Határozza meg, kinek szól a kérdőív!</a:t>
            </a:r>
          </a:p>
          <a:p>
            <a:pPr marL="0" indent="0" eaLnBrk="0" fontAlgn="base" hangingPunct="0">
              <a:buNone/>
            </a:pPr>
            <a:r>
              <a:rPr lang="hu-HU" sz="2800" dirty="0"/>
              <a:t>Ezután megpróbáljuk kitalálni a kérdőív kérdéseinek legmegfelelőbb nyelvezetét és megfogalmazását.</a:t>
            </a:r>
            <a:endParaRPr lang="sk-SK" sz="2800" dirty="0">
              <a:effectLst/>
            </a:endParaRPr>
          </a:p>
        </p:txBody>
      </p:sp>
    </p:spTree>
    <p:extLst>
      <p:ext uri="{BB962C8B-B14F-4D97-AF65-F5344CB8AC3E}">
        <p14:creationId xmlns:p14="http://schemas.microsoft.com/office/powerpoint/2010/main" val="2758830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019869"/>
            <a:ext cx="8229600" cy="896963"/>
          </a:xfrm>
        </p:spPr>
        <p:txBody>
          <a:bodyPr>
            <a:normAutofit/>
          </a:bodyPr>
          <a:lstStyle/>
          <a:p>
            <a:pPr marL="0" lvl="0" indent="0" rtl="0">
              <a:spcBef>
                <a:spcPts val="0"/>
              </a:spcBef>
              <a:spcAft>
                <a:spcPts val="0"/>
              </a:spcAft>
              <a:buClr>
                <a:srgbClr val="008000"/>
              </a:buClr>
              <a:buSzPts val="1600"/>
              <a:buNone/>
            </a:pPr>
            <a:r>
              <a:rPr lang="it-IT" sz="2000" b="1" dirty="0"/>
              <a:t>3.3 </a:t>
            </a:r>
            <a:r>
              <a:rPr lang="it-IT" sz="2000" b="1" dirty="0" err="1"/>
              <a:t>Eszközök</a:t>
            </a:r>
            <a:endParaRPr lang="it-IT" sz="2000" b="1" dirty="0">
              <a:latin typeface="Trebuchet MS"/>
              <a:ea typeface="Trebuchet MS"/>
              <a:cs typeface="Trebuchet MS"/>
              <a:sym typeface="Trebuchet MS"/>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916832"/>
            <a:ext cx="8856984" cy="4104456"/>
          </a:xfrm>
        </p:spPr>
        <p:txBody>
          <a:bodyPr numCol="2">
            <a:normAutofit lnSpcReduction="10000"/>
          </a:bodyPr>
          <a:lstStyle/>
          <a:p>
            <a:pPr marL="0" lvl="0" indent="0" algn="just" rtl="0">
              <a:spcBef>
                <a:spcPts val="0"/>
              </a:spcBef>
              <a:spcAft>
                <a:spcPts val="0"/>
              </a:spcAft>
              <a:buClr>
                <a:schemeClr val="dk1"/>
              </a:buClr>
              <a:buSzPts val="1200"/>
              <a:buNone/>
            </a:pPr>
            <a:r>
              <a:rPr lang="it-IT" sz="1900" b="1" dirty="0" err="1">
                <a:latin typeface="Trebuchet MS" panose="020B0703020202090204" pitchFamily="34" charset="0"/>
              </a:rPr>
              <a:t>Kérdések</a:t>
            </a:r>
            <a:r>
              <a:rPr lang="it-IT" sz="1900" b="1" dirty="0">
                <a:latin typeface="Trebuchet MS" panose="020B0703020202090204" pitchFamily="34" charset="0"/>
              </a:rPr>
              <a:t> </a:t>
            </a:r>
            <a:r>
              <a:rPr lang="it-IT" sz="1900" b="1" dirty="0" err="1">
                <a:latin typeface="Trebuchet MS" panose="020B0703020202090204" pitchFamily="34" charset="0"/>
              </a:rPr>
              <a:t>megfogalmazása</a:t>
            </a:r>
            <a:r>
              <a:rPr lang="it-IT" sz="1900" b="1" dirty="0">
                <a:latin typeface="Trebuchet MS" panose="020B0703020202090204" pitchFamily="34" charset="0"/>
              </a:rPr>
              <a:t>:</a:t>
            </a:r>
          </a:p>
          <a:p>
            <a:pPr marL="0" lvl="0" indent="0" algn="just" rtl="0">
              <a:spcBef>
                <a:spcPts val="0"/>
              </a:spcBef>
              <a:spcAft>
                <a:spcPts val="0"/>
              </a:spcAft>
              <a:buClr>
                <a:schemeClr val="dk1"/>
              </a:buClr>
              <a:buSzPts val="1200"/>
              <a:buNone/>
            </a:pPr>
            <a:endParaRPr lang="it-IT" sz="1900" b="1"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Használjon</a:t>
            </a:r>
            <a:r>
              <a:rPr lang="it-IT" sz="1900" dirty="0">
                <a:latin typeface="Trebuchet MS" panose="020B0703020202090204" pitchFamily="34" charset="0"/>
              </a:rPr>
              <a:t> a </a:t>
            </a:r>
            <a:r>
              <a:rPr lang="it-IT" sz="1900" dirty="0" err="1">
                <a:latin typeface="Trebuchet MS" panose="020B0703020202090204" pitchFamily="34" charset="0"/>
              </a:rPr>
              <a:t>témának</a:t>
            </a:r>
            <a:r>
              <a:rPr lang="it-IT" sz="1900" dirty="0">
                <a:latin typeface="Trebuchet MS" panose="020B0703020202090204" pitchFamily="34" charset="0"/>
              </a:rPr>
              <a:t> </a:t>
            </a:r>
            <a:r>
              <a:rPr lang="it-IT" sz="1900" dirty="0" err="1">
                <a:latin typeface="Trebuchet MS" panose="020B0703020202090204" pitchFamily="34" charset="0"/>
              </a:rPr>
              <a:t>megfelelő</a:t>
            </a:r>
            <a:r>
              <a:rPr lang="it-IT" sz="1900" dirty="0">
                <a:latin typeface="Trebuchet MS" panose="020B0703020202090204" pitchFamily="34" charset="0"/>
              </a:rPr>
              <a:t> </a:t>
            </a:r>
            <a:r>
              <a:rPr lang="it-IT" sz="1900" dirty="0" err="1">
                <a:latin typeface="Trebuchet MS" panose="020B0703020202090204" pitchFamily="34" charset="0"/>
              </a:rPr>
              <a:t>nyelvezetet</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olyan</a:t>
            </a:r>
            <a:r>
              <a:rPr lang="it-IT" sz="1900" dirty="0">
                <a:latin typeface="Trebuchet MS" panose="020B0703020202090204" pitchFamily="34" charset="0"/>
              </a:rPr>
              <a:t> </a:t>
            </a:r>
            <a:r>
              <a:rPr lang="it-IT" sz="1900" dirty="0" err="1">
                <a:latin typeface="Trebuchet MS" panose="020B0703020202090204" pitchFamily="34" charset="0"/>
              </a:rPr>
              <a:t>kérdéseket</a:t>
            </a:r>
            <a:r>
              <a:rPr lang="it-IT" sz="1900" dirty="0">
                <a:latin typeface="Trebuchet MS" panose="020B0703020202090204" pitchFamily="34" charset="0"/>
              </a:rPr>
              <a:t> </a:t>
            </a:r>
            <a:r>
              <a:rPr lang="it-IT" sz="1900" dirty="0" err="1">
                <a:latin typeface="Trebuchet MS" panose="020B0703020202090204" pitchFamily="34" charset="0"/>
              </a:rPr>
              <a:t>fogalmazzon</a:t>
            </a:r>
            <a:r>
              <a:rPr lang="it-IT" sz="1900" dirty="0">
                <a:latin typeface="Trebuchet MS" panose="020B0703020202090204" pitchFamily="34" charset="0"/>
              </a:rPr>
              <a:t> </a:t>
            </a:r>
            <a:r>
              <a:rPr lang="it-IT" sz="1900" dirty="0" err="1">
                <a:latin typeface="Trebuchet MS" panose="020B0703020202090204" pitchFamily="34" charset="0"/>
              </a:rPr>
              <a:t>meg</a:t>
            </a:r>
            <a:r>
              <a:rPr lang="it-IT" sz="1900" dirty="0">
                <a:latin typeface="Trebuchet MS" panose="020B0703020202090204" pitchFamily="34" charset="0"/>
              </a:rPr>
              <a:t>, </a:t>
            </a:r>
            <a:r>
              <a:rPr lang="it-IT" sz="1900" dirty="0" err="1">
                <a:latin typeface="Trebuchet MS" panose="020B0703020202090204" pitchFamily="34" charset="0"/>
              </a:rPr>
              <a:t>amelyek</a:t>
            </a:r>
            <a:r>
              <a:rPr lang="it-IT" sz="1900" dirty="0">
                <a:latin typeface="Trebuchet MS" panose="020B0703020202090204" pitchFamily="34" charset="0"/>
              </a:rPr>
              <a:t> </a:t>
            </a:r>
            <a:r>
              <a:rPr lang="it-IT" sz="1900" dirty="0" err="1">
                <a:latin typeface="Trebuchet MS" panose="020B0703020202090204" pitchFamily="34" charset="0"/>
              </a:rPr>
              <a:t>nem</a:t>
            </a:r>
            <a:r>
              <a:rPr lang="it-IT" sz="1900" dirty="0">
                <a:latin typeface="Trebuchet MS" panose="020B0703020202090204" pitchFamily="34" charset="0"/>
              </a:rPr>
              <a:t> </a:t>
            </a:r>
            <a:r>
              <a:rPr lang="it-IT" sz="1900" dirty="0" err="1">
                <a:latin typeface="Trebuchet MS" panose="020B0703020202090204" pitchFamily="34" charset="0"/>
              </a:rPr>
              <a:t>túl</a:t>
            </a:r>
            <a:r>
              <a:rPr lang="it-IT" sz="1900" dirty="0">
                <a:latin typeface="Trebuchet MS" panose="020B0703020202090204" pitchFamily="34" charset="0"/>
              </a:rPr>
              <a:t> </a:t>
            </a:r>
            <a:r>
              <a:rPr lang="it-IT" sz="1900" dirty="0" err="1">
                <a:latin typeface="Trebuchet MS" panose="020B0703020202090204" pitchFamily="34" charset="0"/>
              </a:rPr>
              <a:t>bonyolultak</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a:latin typeface="Trebuchet MS" panose="020B0703020202090204" pitchFamily="34" charset="0"/>
              </a:rPr>
              <a:t>A </a:t>
            </a:r>
            <a:r>
              <a:rPr lang="it-IT" sz="1900" dirty="0" err="1">
                <a:latin typeface="Trebuchet MS" panose="020B0703020202090204" pitchFamily="34" charset="0"/>
              </a:rPr>
              <a:t>kérdéseknek</a:t>
            </a:r>
            <a:r>
              <a:rPr lang="it-IT" sz="1900" dirty="0">
                <a:latin typeface="Trebuchet MS" panose="020B0703020202090204" pitchFamily="34" charset="0"/>
              </a:rPr>
              <a:t> </a:t>
            </a:r>
            <a:r>
              <a:rPr lang="it-IT" sz="1900" dirty="0" err="1">
                <a:latin typeface="Trebuchet MS" panose="020B0703020202090204" pitchFamily="34" charset="0"/>
              </a:rPr>
              <a:t>világosnak</a:t>
            </a:r>
            <a:r>
              <a:rPr lang="it-IT" sz="1900" dirty="0">
                <a:latin typeface="Trebuchet MS" panose="020B0703020202090204" pitchFamily="34" charset="0"/>
              </a:rPr>
              <a:t> </a:t>
            </a:r>
            <a:r>
              <a:rPr lang="it-IT" sz="1900" dirty="0" err="1">
                <a:latin typeface="Trebuchet MS" panose="020B0703020202090204" pitchFamily="34" charset="0"/>
              </a:rPr>
              <a:t>és</a:t>
            </a:r>
            <a:r>
              <a:rPr lang="it-IT" sz="1900" dirty="0">
                <a:latin typeface="Trebuchet MS" panose="020B0703020202090204" pitchFamily="34" charset="0"/>
              </a:rPr>
              <a:t> </a:t>
            </a:r>
            <a:r>
              <a:rPr lang="it-IT" sz="1900" dirty="0" err="1">
                <a:latin typeface="Trebuchet MS" panose="020B0703020202090204" pitchFamily="34" charset="0"/>
              </a:rPr>
              <a:t>konkrétnak</a:t>
            </a:r>
            <a:r>
              <a:rPr lang="it-IT" sz="1900" dirty="0">
                <a:latin typeface="Trebuchet MS" panose="020B0703020202090204" pitchFamily="34" charset="0"/>
              </a:rPr>
              <a:t> </a:t>
            </a:r>
            <a:r>
              <a:rPr lang="it-IT" sz="1900" dirty="0" err="1">
                <a:latin typeface="Trebuchet MS" panose="020B0703020202090204" pitchFamily="34" charset="0"/>
              </a:rPr>
              <a:t>kell</a:t>
            </a:r>
            <a:r>
              <a:rPr lang="it-IT" sz="1900" dirty="0">
                <a:latin typeface="Trebuchet MS" panose="020B0703020202090204" pitchFamily="34" charset="0"/>
              </a:rPr>
              <a:t> </a:t>
            </a:r>
            <a:r>
              <a:rPr lang="it-IT" sz="1900" dirty="0" err="1">
                <a:latin typeface="Trebuchet MS" panose="020B0703020202090204" pitchFamily="34" charset="0"/>
              </a:rPr>
              <a:t>lenniük</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Kezdje</a:t>
            </a:r>
            <a:r>
              <a:rPr lang="it-IT" sz="1900" dirty="0">
                <a:latin typeface="Trebuchet MS" panose="020B0703020202090204" pitchFamily="34" charset="0"/>
              </a:rPr>
              <a:t> a </a:t>
            </a:r>
            <a:r>
              <a:rPr lang="it-IT" sz="1900" dirty="0" err="1">
                <a:latin typeface="Trebuchet MS" panose="020B0703020202090204" pitchFamily="34" charset="0"/>
              </a:rPr>
              <a:t>legfontosabb</a:t>
            </a:r>
            <a:r>
              <a:rPr lang="it-IT" sz="1900" dirty="0">
                <a:latin typeface="Trebuchet MS" panose="020B0703020202090204" pitchFamily="34" charset="0"/>
              </a:rPr>
              <a:t> </a:t>
            </a:r>
            <a:r>
              <a:rPr lang="it-IT" sz="1900" dirty="0" err="1">
                <a:latin typeface="Trebuchet MS" panose="020B0703020202090204" pitchFamily="34" charset="0"/>
              </a:rPr>
              <a:t>kérdésekkel</a:t>
            </a:r>
            <a:r>
              <a:rPr lang="it-IT" sz="1900" dirty="0">
                <a:latin typeface="Trebuchet MS" panose="020B0703020202090204" pitchFamily="34" charset="0"/>
              </a:rPr>
              <a:t>: a </a:t>
            </a:r>
            <a:r>
              <a:rPr lang="it-IT" sz="1900" dirty="0" err="1">
                <a:latin typeface="Trebuchet MS" panose="020B0703020202090204" pitchFamily="34" charset="0"/>
              </a:rPr>
              <a:t>figyelem</a:t>
            </a:r>
            <a:r>
              <a:rPr lang="it-IT" sz="1900" dirty="0">
                <a:latin typeface="Trebuchet MS" panose="020B0703020202090204" pitchFamily="34" charset="0"/>
              </a:rPr>
              <a:t> </a:t>
            </a:r>
            <a:r>
              <a:rPr lang="it-IT" sz="1900" dirty="0" err="1">
                <a:latin typeface="Trebuchet MS" panose="020B0703020202090204" pitchFamily="34" charset="0"/>
              </a:rPr>
              <a:t>nagyobb</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ügyeljen</a:t>
            </a:r>
            <a:r>
              <a:rPr lang="it-IT" sz="1900" dirty="0">
                <a:latin typeface="Trebuchet MS" panose="020B0703020202090204" pitchFamily="34" charset="0"/>
              </a:rPr>
              <a:t> a </a:t>
            </a:r>
            <a:r>
              <a:rPr lang="it-IT" sz="1900" dirty="0" err="1">
                <a:latin typeface="Trebuchet MS" panose="020B0703020202090204" pitchFamily="34" charset="0"/>
              </a:rPr>
              <a:t>kérdések</a:t>
            </a:r>
            <a:r>
              <a:rPr lang="it-IT" sz="1900" dirty="0">
                <a:latin typeface="Trebuchet MS" panose="020B0703020202090204" pitchFamily="34" charset="0"/>
              </a:rPr>
              <a:t> </a:t>
            </a:r>
            <a:r>
              <a:rPr lang="it-IT" sz="1900" dirty="0" err="1">
                <a:latin typeface="Trebuchet MS" panose="020B0703020202090204" pitchFamily="34" charset="0"/>
              </a:rPr>
              <a:t>hosszára</a:t>
            </a:r>
            <a:r>
              <a:rPr lang="it-IT" sz="1900" dirty="0">
                <a:latin typeface="Trebuchet MS" panose="020B0703020202090204" pitchFamily="34" charset="0"/>
              </a:rPr>
              <a:t> </a:t>
            </a:r>
            <a:r>
              <a:rPr lang="it-IT" sz="1900" dirty="0" err="1">
                <a:latin typeface="Trebuchet MS" panose="020B0703020202090204" pitchFamily="34" charset="0"/>
              </a:rPr>
              <a:t>és</a:t>
            </a:r>
            <a:r>
              <a:rPr lang="it-IT" sz="1900" dirty="0">
                <a:latin typeface="Trebuchet MS" panose="020B0703020202090204" pitchFamily="34" charset="0"/>
              </a:rPr>
              <a:t> a </a:t>
            </a:r>
            <a:r>
              <a:rPr lang="it-IT" sz="1900" dirty="0" err="1">
                <a:latin typeface="Trebuchet MS" panose="020B0703020202090204" pitchFamily="34" charset="0"/>
              </a:rPr>
              <a:t>választott</a:t>
            </a:r>
            <a:r>
              <a:rPr lang="it-IT" sz="1900" dirty="0">
                <a:latin typeface="Trebuchet MS" panose="020B0703020202090204" pitchFamily="34" charset="0"/>
              </a:rPr>
              <a:t> </a:t>
            </a:r>
            <a:r>
              <a:rPr lang="it-IT" sz="1900" dirty="0" err="1">
                <a:latin typeface="Trebuchet MS" panose="020B0703020202090204" pitchFamily="34" charset="0"/>
              </a:rPr>
              <a:t>alternatívák</a:t>
            </a:r>
            <a:r>
              <a:rPr lang="it-IT" sz="1900" dirty="0">
                <a:latin typeface="Trebuchet MS" panose="020B0703020202090204" pitchFamily="34" charset="0"/>
              </a:rPr>
              <a:t> </a:t>
            </a:r>
            <a:r>
              <a:rPr lang="it-IT" sz="1900" dirty="0" err="1">
                <a:latin typeface="Trebuchet MS" panose="020B0703020202090204" pitchFamily="34" charset="0"/>
              </a:rPr>
              <a:t>számára</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a:latin typeface="Trebuchet MS" panose="020B0703020202090204" pitchFamily="34" charset="0"/>
              </a:rPr>
              <a:t>ne </a:t>
            </a:r>
            <a:r>
              <a:rPr lang="it-IT" sz="1900" dirty="0" err="1">
                <a:latin typeface="Trebuchet MS" panose="020B0703020202090204" pitchFamily="34" charset="0"/>
              </a:rPr>
              <a:t>túl</a:t>
            </a:r>
            <a:r>
              <a:rPr lang="it-IT" sz="1900" dirty="0">
                <a:latin typeface="Trebuchet MS" panose="020B0703020202090204" pitchFamily="34" charset="0"/>
              </a:rPr>
              <a:t> </a:t>
            </a:r>
            <a:r>
              <a:rPr lang="it-IT" sz="1900" dirty="0" err="1">
                <a:latin typeface="Trebuchet MS" panose="020B0703020202090204" pitchFamily="34" charset="0"/>
              </a:rPr>
              <a:t>sok</a:t>
            </a:r>
            <a:r>
              <a:rPr lang="it-IT" sz="1900" dirty="0">
                <a:latin typeface="Trebuchet MS" panose="020B0703020202090204" pitchFamily="34" charset="0"/>
              </a:rPr>
              <a:t> </a:t>
            </a:r>
            <a:r>
              <a:rPr lang="it-IT" sz="1900" dirty="0" err="1">
                <a:latin typeface="Trebuchet MS" panose="020B0703020202090204" pitchFamily="34" charset="0"/>
              </a:rPr>
              <a:t>kérdés</a:t>
            </a:r>
            <a:r>
              <a:rPr lang="it-IT" sz="1900" dirty="0">
                <a:latin typeface="Trebuchet MS" panose="020B0703020202090204" pitchFamily="34" charset="0"/>
              </a:rPr>
              <a:t>: max 20</a:t>
            </a: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Határozzon</a:t>
            </a:r>
            <a:r>
              <a:rPr lang="it-IT" sz="1900" dirty="0">
                <a:latin typeface="Trebuchet MS" panose="020B0703020202090204" pitchFamily="34" charset="0"/>
              </a:rPr>
              <a:t> </a:t>
            </a:r>
            <a:r>
              <a:rPr lang="it-IT" sz="1900" dirty="0" err="1">
                <a:latin typeface="Trebuchet MS" panose="020B0703020202090204" pitchFamily="34" charset="0"/>
              </a:rPr>
              <a:t>meg</a:t>
            </a:r>
            <a:r>
              <a:rPr lang="it-IT" sz="1900" dirty="0">
                <a:latin typeface="Trebuchet MS" panose="020B0703020202090204" pitchFamily="34" charset="0"/>
              </a:rPr>
              <a:t> </a:t>
            </a:r>
            <a:r>
              <a:rPr lang="it-IT" sz="1900" dirty="0" err="1">
                <a:latin typeface="Trebuchet MS" panose="020B0703020202090204" pitchFamily="34" charset="0"/>
              </a:rPr>
              <a:t>kérdéseket</a:t>
            </a:r>
            <a:r>
              <a:rPr lang="it-IT" sz="1900" dirty="0">
                <a:latin typeface="Trebuchet MS" panose="020B0703020202090204" pitchFamily="34" charset="0"/>
              </a:rPr>
              <a:t>, </a:t>
            </a:r>
            <a:r>
              <a:rPr lang="it-IT" sz="1900" dirty="0" err="1">
                <a:latin typeface="Trebuchet MS" panose="020B0703020202090204" pitchFamily="34" charset="0"/>
              </a:rPr>
              <a:t>hogy</a:t>
            </a:r>
            <a:r>
              <a:rPr lang="it-IT" sz="1900" dirty="0">
                <a:latin typeface="Trebuchet MS" panose="020B0703020202090204" pitchFamily="34" charset="0"/>
              </a:rPr>
              <a:t> </a:t>
            </a:r>
            <a:r>
              <a:rPr lang="it-IT" sz="1900" dirty="0" err="1">
                <a:latin typeface="Trebuchet MS" panose="020B0703020202090204" pitchFamily="34" charset="0"/>
              </a:rPr>
              <a:t>numerikus</a:t>
            </a:r>
            <a:r>
              <a:rPr lang="it-IT" sz="1900" dirty="0">
                <a:latin typeface="Trebuchet MS" panose="020B0703020202090204" pitchFamily="34" charset="0"/>
              </a:rPr>
              <a:t> </a:t>
            </a:r>
            <a:r>
              <a:rPr lang="it-IT" sz="1900" dirty="0" err="1">
                <a:latin typeface="Trebuchet MS" panose="020B0703020202090204" pitchFamily="34" charset="0"/>
              </a:rPr>
              <a:t>és</a:t>
            </a:r>
            <a:r>
              <a:rPr lang="it-IT" sz="1900" dirty="0">
                <a:latin typeface="Trebuchet MS" panose="020B0703020202090204" pitchFamily="34" charset="0"/>
              </a:rPr>
              <a:t> </a:t>
            </a:r>
            <a:r>
              <a:rPr lang="it-IT" sz="1900" dirty="0" err="1">
                <a:latin typeface="Trebuchet MS" panose="020B0703020202090204" pitchFamily="34" charset="0"/>
              </a:rPr>
              <a:t>stratégiai</a:t>
            </a:r>
            <a:r>
              <a:rPr lang="it-IT" sz="1900" dirty="0">
                <a:latin typeface="Trebuchet MS" panose="020B0703020202090204" pitchFamily="34" charset="0"/>
              </a:rPr>
              <a:t> </a:t>
            </a:r>
            <a:r>
              <a:rPr lang="it-IT" sz="1900" dirty="0" err="1">
                <a:latin typeface="Trebuchet MS" panose="020B0703020202090204" pitchFamily="34" charset="0"/>
              </a:rPr>
              <a:t>adatokkal</a:t>
            </a:r>
            <a:r>
              <a:rPr lang="it-IT" sz="1900" dirty="0">
                <a:latin typeface="Trebuchet MS" panose="020B0703020202090204" pitchFamily="34" charset="0"/>
              </a:rPr>
              <a:t> </a:t>
            </a:r>
            <a:r>
              <a:rPr lang="it-IT" sz="1900" dirty="0" err="1">
                <a:latin typeface="Trebuchet MS" panose="020B0703020202090204" pitchFamily="34" charset="0"/>
              </a:rPr>
              <a:t>rendelkezzen</a:t>
            </a:r>
            <a:endParaRPr lang="it-IT" sz="1900" dirty="0">
              <a:latin typeface="Trebuchet MS" panose="020B0703020202090204" pitchFamily="34" charset="0"/>
            </a:endParaRP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a:latin typeface="Trebuchet MS" panose="020B0703020202090204" pitchFamily="34" charset="0"/>
              </a:rPr>
              <a:t>A </a:t>
            </a:r>
            <a:r>
              <a:rPr lang="it-IT" sz="1900" dirty="0" err="1">
                <a:latin typeface="Trebuchet MS" panose="020B0703020202090204" pitchFamily="34" charset="0"/>
              </a:rPr>
              <a:t>kérdőív</a:t>
            </a:r>
            <a:r>
              <a:rPr lang="it-IT" sz="1900" dirty="0">
                <a:latin typeface="Trebuchet MS" panose="020B0703020202090204" pitchFamily="34" charset="0"/>
              </a:rPr>
              <a:t> </a:t>
            </a:r>
            <a:r>
              <a:rPr lang="it-IT" sz="1900" dirty="0" err="1">
                <a:latin typeface="Trebuchet MS" panose="020B0703020202090204" pitchFamily="34" charset="0"/>
              </a:rPr>
              <a:t>végén</a:t>
            </a:r>
            <a:r>
              <a:rPr lang="it-IT" sz="1900" dirty="0">
                <a:latin typeface="Trebuchet MS" panose="020B0703020202090204" pitchFamily="34" charset="0"/>
              </a:rPr>
              <a:t> </a:t>
            </a:r>
            <a:r>
              <a:rPr lang="it-IT" sz="1900" dirty="0" err="1">
                <a:latin typeface="Trebuchet MS" panose="020B0703020202090204" pitchFamily="34" charset="0"/>
              </a:rPr>
              <a:t>használjon</a:t>
            </a:r>
            <a:r>
              <a:rPr lang="it-IT" sz="1900" dirty="0">
                <a:latin typeface="Trebuchet MS" panose="020B0703020202090204" pitchFamily="34" charset="0"/>
              </a:rPr>
              <a:t> </a:t>
            </a:r>
            <a:r>
              <a:rPr lang="it-IT" sz="1900" dirty="0" err="1">
                <a:latin typeface="Trebuchet MS" panose="020B0703020202090204" pitchFamily="34" charset="0"/>
              </a:rPr>
              <a:t>nyitott</a:t>
            </a:r>
            <a:r>
              <a:rPr lang="it-IT" sz="1900" dirty="0">
                <a:latin typeface="Trebuchet MS" panose="020B0703020202090204" pitchFamily="34" charset="0"/>
              </a:rPr>
              <a:t> </a:t>
            </a:r>
            <a:r>
              <a:rPr lang="it-IT" sz="1900" dirty="0" err="1">
                <a:latin typeface="Trebuchet MS" panose="020B0703020202090204" pitchFamily="34" charset="0"/>
              </a:rPr>
              <a:t>kérdéseket</a:t>
            </a:r>
            <a:r>
              <a:rPr lang="it-IT" sz="1900" dirty="0">
                <a:latin typeface="Trebuchet MS" panose="020B0703020202090204" pitchFamily="34" charset="0"/>
              </a:rPr>
              <a:t>;</a:t>
            </a:r>
          </a:p>
          <a:p>
            <a:pPr algn="just">
              <a:spcBef>
                <a:spcPts val="0"/>
              </a:spcBef>
              <a:buClr>
                <a:schemeClr val="dk1"/>
              </a:buClr>
              <a:buSzPts val="1200"/>
            </a:pPr>
            <a:endParaRPr lang="it-IT" sz="1900" dirty="0">
              <a:latin typeface="Trebuchet MS" panose="020B0703020202090204" pitchFamily="34" charset="0"/>
            </a:endParaRPr>
          </a:p>
          <a:p>
            <a:pPr algn="just">
              <a:spcBef>
                <a:spcPts val="0"/>
              </a:spcBef>
              <a:buClr>
                <a:schemeClr val="dk1"/>
              </a:buClr>
              <a:buSzPts val="1200"/>
            </a:pPr>
            <a:r>
              <a:rPr lang="it-IT" sz="1900" dirty="0" err="1">
                <a:latin typeface="Trebuchet MS" panose="020B0703020202090204" pitchFamily="34" charset="0"/>
              </a:rPr>
              <a:t>Kérjen</a:t>
            </a:r>
            <a:r>
              <a:rPr lang="it-IT" sz="1900" dirty="0">
                <a:latin typeface="Trebuchet MS" panose="020B0703020202090204" pitchFamily="34" charset="0"/>
              </a:rPr>
              <a:t> </a:t>
            </a:r>
            <a:r>
              <a:rPr lang="it-IT" sz="1900" dirty="0" err="1">
                <a:latin typeface="Trebuchet MS" panose="020B0703020202090204" pitchFamily="34" charset="0"/>
              </a:rPr>
              <a:t>személyes</a:t>
            </a:r>
            <a:r>
              <a:rPr lang="it-IT" sz="1900" dirty="0">
                <a:latin typeface="Trebuchet MS" panose="020B0703020202090204" pitchFamily="34" charset="0"/>
              </a:rPr>
              <a:t> </a:t>
            </a:r>
            <a:r>
              <a:rPr lang="it-IT" sz="1900" dirty="0" err="1">
                <a:latin typeface="Trebuchet MS" panose="020B0703020202090204" pitchFamily="34" charset="0"/>
              </a:rPr>
              <a:t>adatokat</a:t>
            </a:r>
            <a:r>
              <a:rPr lang="it-IT" sz="1900" dirty="0">
                <a:latin typeface="Trebuchet MS" panose="020B0703020202090204" pitchFamily="34" charset="0"/>
              </a:rPr>
              <a:t>, ne </a:t>
            </a:r>
            <a:r>
              <a:rPr lang="it-IT" sz="1900" dirty="0" err="1">
                <a:latin typeface="Trebuchet MS" panose="020B0703020202090204" pitchFamily="34" charset="0"/>
              </a:rPr>
              <a:t>legyen</a:t>
            </a:r>
            <a:r>
              <a:rPr lang="it-IT" sz="1900" dirty="0">
                <a:latin typeface="Trebuchet MS" panose="020B0703020202090204" pitchFamily="34" charset="0"/>
              </a:rPr>
              <a:t> </a:t>
            </a:r>
            <a:r>
              <a:rPr lang="it-IT" sz="1900" dirty="0" err="1">
                <a:latin typeface="Trebuchet MS" panose="020B0703020202090204" pitchFamily="34" charset="0"/>
              </a:rPr>
              <a:t>tolakodó</a:t>
            </a:r>
            <a:endParaRPr lang="sk-SK" sz="2800" dirty="0">
              <a:effectLst/>
            </a:endParaRPr>
          </a:p>
        </p:txBody>
      </p:sp>
    </p:spTree>
    <p:extLst>
      <p:ext uri="{BB962C8B-B14F-4D97-AF65-F5344CB8AC3E}">
        <p14:creationId xmlns:p14="http://schemas.microsoft.com/office/powerpoint/2010/main" val="3011743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019869"/>
            <a:ext cx="8229600" cy="896963"/>
          </a:xfrm>
        </p:spPr>
        <p:txBody>
          <a:bodyPr>
            <a:normAutofit/>
          </a:bodyPr>
          <a:lstStyle/>
          <a:p>
            <a:pPr marL="0" lvl="0" indent="0" rtl="0">
              <a:spcBef>
                <a:spcPts val="0"/>
              </a:spcBef>
              <a:spcAft>
                <a:spcPts val="0"/>
              </a:spcAft>
              <a:buClr>
                <a:srgbClr val="008000"/>
              </a:buClr>
              <a:buSzPts val="1600"/>
              <a:buNone/>
            </a:pPr>
            <a:r>
              <a:rPr lang="it-IT" sz="2000" b="1" dirty="0"/>
              <a:t>3.4 </a:t>
            </a:r>
            <a:r>
              <a:rPr lang="it-IT" sz="2000" b="1" dirty="0" err="1"/>
              <a:t>Eszközök</a:t>
            </a:r>
            <a:endParaRPr lang="it-IT" sz="2000" b="1" dirty="0">
              <a:latin typeface="Trebuchet MS"/>
              <a:ea typeface="Trebuchet MS"/>
              <a:cs typeface="Trebuchet MS"/>
              <a:sym typeface="Trebuchet MS"/>
            </a:endParaRPr>
          </a:p>
        </p:txBody>
      </p:sp>
      <p:graphicFrame>
        <p:nvGraphicFramePr>
          <p:cNvPr id="4" name="Tabella 4">
            <a:extLst>
              <a:ext uri="{FF2B5EF4-FFF2-40B4-BE49-F238E27FC236}">
                <a16:creationId xmlns:a16="http://schemas.microsoft.com/office/drawing/2014/main" id="{A0AE4815-09EA-D545-30AB-559CE0D095B4}"/>
              </a:ext>
            </a:extLst>
          </p:cNvPr>
          <p:cNvGraphicFramePr>
            <a:graphicFrameLocks noGrp="1"/>
          </p:cNvGraphicFramePr>
          <p:nvPr>
            <p:ph idx="1"/>
            <p:extLst>
              <p:ext uri="{D42A27DB-BD31-4B8C-83A1-F6EECF244321}">
                <p14:modId xmlns:p14="http://schemas.microsoft.com/office/powerpoint/2010/main" val="1708454679"/>
              </p:ext>
            </p:extLst>
          </p:nvPr>
        </p:nvGraphicFramePr>
        <p:xfrm>
          <a:off x="457200" y="1895939"/>
          <a:ext cx="8229600" cy="3597578"/>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3501466356"/>
                    </a:ext>
                  </a:extLst>
                </a:gridCol>
              </a:tblGrid>
              <a:tr h="658798">
                <a:tc>
                  <a:txBody>
                    <a:bodyPr/>
                    <a:lstStyle/>
                    <a:p>
                      <a:r>
                        <a:rPr lang="it-IT" sz="1400" dirty="0" err="1">
                          <a:latin typeface="Trebuchet MS" panose="020B0703020202090204" pitchFamily="34" charset="0"/>
                        </a:rPr>
                        <a:t>Végezzen</a:t>
                      </a:r>
                      <a:r>
                        <a:rPr lang="it-IT" sz="1400" dirty="0">
                          <a:latin typeface="Trebuchet MS" panose="020B0703020202090204" pitchFamily="34" charset="0"/>
                        </a:rPr>
                        <a:t> </a:t>
                      </a:r>
                      <a:r>
                        <a:rPr lang="it-IT" sz="1400" dirty="0" err="1">
                          <a:latin typeface="Trebuchet MS" panose="020B0703020202090204" pitchFamily="34" charset="0"/>
                        </a:rPr>
                        <a:t>előzetes</a:t>
                      </a:r>
                      <a:r>
                        <a:rPr lang="it-IT" sz="1400" dirty="0">
                          <a:latin typeface="Trebuchet MS" panose="020B0703020202090204" pitchFamily="34" charset="0"/>
                        </a:rPr>
                        <a:t> </a:t>
                      </a:r>
                      <a:r>
                        <a:rPr lang="it-IT" sz="1400" dirty="0" err="1">
                          <a:latin typeface="Trebuchet MS" panose="020B0703020202090204" pitchFamily="34" charset="0"/>
                        </a:rPr>
                        <a:t>kutatást</a:t>
                      </a:r>
                      <a:r>
                        <a:rPr lang="it-IT" sz="1400" dirty="0">
                          <a:latin typeface="Trebuchet MS" panose="020B0703020202090204" pitchFamily="34" charset="0"/>
                        </a:rPr>
                        <a:t>.</a:t>
                      </a:r>
                    </a:p>
                    <a:p>
                      <a:r>
                        <a:rPr lang="it-IT" sz="1400" dirty="0">
                          <a:latin typeface="Trebuchet MS" panose="020B0703020202090204" pitchFamily="34" charset="0"/>
                        </a:rPr>
                        <a:t>A </a:t>
                      </a:r>
                      <a:r>
                        <a:rPr lang="it-IT" sz="1400" dirty="0" err="1">
                          <a:latin typeface="Trebuchet MS" panose="020B0703020202090204" pitchFamily="34" charset="0"/>
                        </a:rPr>
                        <a:t>hatékony</a:t>
                      </a:r>
                      <a:r>
                        <a:rPr lang="it-IT" sz="1400" dirty="0">
                          <a:latin typeface="Trebuchet MS" panose="020B0703020202090204" pitchFamily="34" charset="0"/>
                        </a:rPr>
                        <a:t> </a:t>
                      </a:r>
                      <a:r>
                        <a:rPr lang="it-IT" sz="1400" dirty="0" err="1">
                          <a:latin typeface="Trebuchet MS" panose="020B0703020202090204" pitchFamily="34" charset="0"/>
                        </a:rPr>
                        <a:t>felmérés</a:t>
                      </a:r>
                      <a:r>
                        <a:rPr lang="it-IT" sz="1400" dirty="0">
                          <a:latin typeface="Trebuchet MS" panose="020B0703020202090204" pitchFamily="34" charset="0"/>
                        </a:rPr>
                        <a:t> </a:t>
                      </a:r>
                      <a:r>
                        <a:rPr lang="it-IT" sz="1400" dirty="0" err="1">
                          <a:latin typeface="Trebuchet MS" panose="020B0703020202090204" pitchFamily="34" charset="0"/>
                        </a:rPr>
                        <a:t>elkészítéséhez</a:t>
                      </a:r>
                      <a:r>
                        <a:rPr lang="it-IT" sz="1400" dirty="0">
                          <a:latin typeface="Trebuchet MS" panose="020B0703020202090204" pitchFamily="34" charset="0"/>
                        </a:rPr>
                        <a:t> a </a:t>
                      </a:r>
                      <a:r>
                        <a:rPr lang="it-IT" sz="1400" dirty="0" err="1">
                          <a:latin typeface="Trebuchet MS" panose="020B0703020202090204" pitchFamily="34" charset="0"/>
                        </a:rPr>
                        <a:t>lehető</a:t>
                      </a:r>
                      <a:r>
                        <a:rPr lang="it-IT" sz="1400" dirty="0">
                          <a:latin typeface="Trebuchet MS" panose="020B0703020202090204" pitchFamily="34" charset="0"/>
                        </a:rPr>
                        <a:t> </a:t>
                      </a:r>
                      <a:r>
                        <a:rPr lang="it-IT" sz="1400" dirty="0" err="1">
                          <a:latin typeface="Trebuchet MS" panose="020B0703020202090204" pitchFamily="34" charset="0"/>
                        </a:rPr>
                        <a:t>legcélzottabbnak</a:t>
                      </a:r>
                      <a:r>
                        <a:rPr lang="it-IT" sz="1400" dirty="0">
                          <a:latin typeface="Trebuchet MS" panose="020B0703020202090204" pitchFamily="34" charset="0"/>
                        </a:rPr>
                        <a:t> </a:t>
                      </a:r>
                      <a:r>
                        <a:rPr lang="it-IT" sz="1400" dirty="0" err="1">
                          <a:latin typeface="Trebuchet MS" panose="020B0703020202090204" pitchFamily="34" charset="0"/>
                        </a:rPr>
                        <a:t>kell</a:t>
                      </a:r>
                      <a:r>
                        <a:rPr lang="it-IT" sz="1400" dirty="0">
                          <a:latin typeface="Trebuchet MS" panose="020B0703020202090204" pitchFamily="34" charset="0"/>
                        </a:rPr>
                        <a:t> </a:t>
                      </a:r>
                      <a:r>
                        <a:rPr lang="it-IT" sz="1400" dirty="0" err="1">
                          <a:latin typeface="Trebuchet MS" panose="020B0703020202090204" pitchFamily="34" charset="0"/>
                        </a:rPr>
                        <a:t>lennie</a:t>
                      </a:r>
                      <a:endParaRPr lang="it-IT" dirty="0"/>
                    </a:p>
                  </a:txBody>
                  <a:tcPr/>
                </a:tc>
                <a:extLst>
                  <a:ext uri="{0D108BD9-81ED-4DB2-BD59-A6C34878D82A}">
                    <a16:rowId xmlns:a16="http://schemas.microsoft.com/office/drawing/2014/main" val="4118649257"/>
                  </a:ext>
                </a:extLst>
              </a:tr>
              <a:tr h="370840">
                <a:tc>
                  <a:txBody>
                    <a:bodyPr/>
                    <a:lstStyle/>
                    <a:p>
                      <a:pPr marL="0" marR="0" lvl="0" indent="0" algn="l" rtl="0">
                        <a:lnSpc>
                          <a:spcPct val="115000"/>
                        </a:lnSpc>
                        <a:spcBef>
                          <a:spcPts val="0"/>
                        </a:spcBef>
                        <a:spcAft>
                          <a:spcPts val="0"/>
                        </a:spcAft>
                        <a:buNone/>
                      </a:pPr>
                      <a:r>
                        <a:rPr lang="it-IT" sz="1400" b="1" dirty="0" err="1">
                          <a:solidFill>
                            <a:srgbClr val="000000"/>
                          </a:solidFill>
                          <a:latin typeface="Trebuchet MS" panose="020B0703020202090204" pitchFamily="34" charset="0"/>
                          <a:ea typeface="Trebuchet MS"/>
                          <a:cs typeface="Trebuchet MS"/>
                          <a:sym typeface="Trebuchet MS"/>
                        </a:rPr>
                        <a:t>Fogalmazza</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meg</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kérdéseit</a:t>
                      </a:r>
                      <a:r>
                        <a:rPr lang="it-IT" sz="1400" b="1" dirty="0">
                          <a:solidFill>
                            <a:srgbClr val="000000"/>
                          </a:solidFill>
                          <a:latin typeface="Trebuchet MS" panose="020B0703020202090204" pitchFamily="34" charset="0"/>
                          <a:ea typeface="Trebuchet MS"/>
                          <a:cs typeface="Trebuchet MS"/>
                          <a:sym typeface="Trebuchet MS"/>
                        </a:rPr>
                        <a:t>.</a:t>
                      </a:r>
                    </a:p>
                    <a:p>
                      <a:pPr marL="0" marR="0" lvl="0" indent="0" algn="l" rtl="0">
                        <a:lnSpc>
                          <a:spcPct val="115000"/>
                        </a:lnSpc>
                        <a:spcBef>
                          <a:spcPts val="0"/>
                        </a:spcBef>
                        <a:spcAft>
                          <a:spcPts val="0"/>
                        </a:spcAft>
                        <a:buNone/>
                      </a:pPr>
                      <a:r>
                        <a:rPr lang="it-IT" sz="1400" b="0" dirty="0">
                          <a:solidFill>
                            <a:srgbClr val="000000"/>
                          </a:solidFill>
                          <a:latin typeface="Trebuchet MS" panose="020B0703020202090204" pitchFamily="34" charset="0"/>
                          <a:ea typeface="Trebuchet MS"/>
                          <a:cs typeface="Trebuchet MS"/>
                          <a:sym typeface="Trebuchet MS"/>
                        </a:rPr>
                        <a:t>A </a:t>
                      </a:r>
                      <a:r>
                        <a:rPr lang="it-IT" sz="1400" b="0" dirty="0" err="1">
                          <a:solidFill>
                            <a:srgbClr val="000000"/>
                          </a:solidFill>
                          <a:latin typeface="Trebuchet MS" panose="020B0703020202090204" pitchFamily="34" charset="0"/>
                          <a:ea typeface="Trebuchet MS"/>
                          <a:cs typeface="Trebuchet MS"/>
                          <a:sym typeface="Trebuchet MS"/>
                        </a:rPr>
                        <a:t>legjobb</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eredmények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elérése</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érdekében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legfeljebb</a:t>
                      </a:r>
                      <a:r>
                        <a:rPr lang="it-IT" sz="1400" b="0" dirty="0">
                          <a:solidFill>
                            <a:srgbClr val="000000"/>
                          </a:solidFill>
                          <a:latin typeface="Trebuchet MS" panose="020B0703020202090204" pitchFamily="34" charset="0"/>
                          <a:ea typeface="Trebuchet MS"/>
                          <a:cs typeface="Trebuchet MS"/>
                          <a:sym typeface="Trebuchet MS"/>
                        </a:rPr>
                        <a:t> 5-10 </a:t>
                      </a:r>
                      <a:r>
                        <a:rPr lang="it-IT" sz="1400" b="0" dirty="0" err="1">
                          <a:solidFill>
                            <a:srgbClr val="000000"/>
                          </a:solidFill>
                          <a:latin typeface="Trebuchet MS" panose="020B0703020202090204" pitchFamily="34" charset="0"/>
                          <a:ea typeface="Trebuchet MS"/>
                          <a:cs typeface="Trebuchet MS"/>
                          <a:sym typeface="Trebuchet MS"/>
                        </a:rPr>
                        <a:t>kérdést</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írjon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fel</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felméréseibe</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Sok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embernek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különösen</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felnőtteknek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általában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rövid</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figyelme</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így</a:t>
                      </a:r>
                      <a:r>
                        <a:rPr lang="it-IT" sz="1400" b="0" dirty="0">
                          <a:solidFill>
                            <a:srgbClr val="000000"/>
                          </a:solidFill>
                          <a:latin typeface="Trebuchet MS" panose="020B0703020202090204" pitchFamily="34" charset="0"/>
                          <a:ea typeface="Trebuchet MS"/>
                          <a:cs typeface="Trebuchet MS"/>
                          <a:sym typeface="Trebuchet MS"/>
                        </a:rPr>
                        <a:t> ha </a:t>
                      </a:r>
                      <a:r>
                        <a:rPr lang="it-IT" sz="1400" b="0" dirty="0" err="1">
                          <a:solidFill>
                            <a:srgbClr val="000000"/>
                          </a:solidFill>
                          <a:latin typeface="Trebuchet MS" panose="020B0703020202090204" pitchFamily="34" charset="0"/>
                          <a:ea typeface="Trebuchet MS"/>
                          <a:cs typeface="Trebuchet MS"/>
                          <a:sym typeface="Trebuchet MS"/>
                        </a:rPr>
                        <a:t>több</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tucat</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gyorstüzelő</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kérdéssel</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bombázza</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őket</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teljesítési</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aránya</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jelentősen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csökkenhet</a:t>
                      </a:r>
                      <a:r>
                        <a:rPr lang="it-IT" sz="1400" b="0" dirty="0">
                          <a:solidFill>
                            <a:srgbClr val="000000"/>
                          </a:solidFill>
                          <a:latin typeface="Trebuchet MS" panose="020B0703020202090204" pitchFamily="34" charset="0"/>
                          <a:ea typeface="Trebuchet MS"/>
                          <a:cs typeface="Trebuchet MS"/>
                          <a:sym typeface="Trebuchet MS"/>
                        </a:rPr>
                        <a:t>.</a:t>
                      </a:r>
                    </a:p>
                    <a:p>
                      <a:pPr marL="0" marR="0" lvl="0" indent="0" algn="l" rtl="0">
                        <a:lnSpc>
                          <a:spcPct val="115000"/>
                        </a:lnSpc>
                        <a:spcBef>
                          <a:spcPts val="0"/>
                        </a:spcBef>
                        <a:spcAft>
                          <a:spcPts val="0"/>
                        </a:spcAft>
                        <a:buNone/>
                      </a:pPr>
                      <a:r>
                        <a:rPr lang="it-IT" sz="1400" b="0" dirty="0">
                          <a:solidFill>
                            <a:srgbClr val="000000"/>
                          </a:solidFill>
                          <a:latin typeface="Trebuchet MS" panose="020B0703020202090204" pitchFamily="34" charset="0"/>
                          <a:ea typeface="Trebuchet MS"/>
                          <a:cs typeface="Trebuchet MS"/>
                          <a:sym typeface="Trebuchet MS"/>
                        </a:rPr>
                        <a:t>A </a:t>
                      </a:r>
                      <a:r>
                        <a:rPr lang="it-IT" sz="1400" b="0" dirty="0" err="1">
                          <a:solidFill>
                            <a:srgbClr val="000000"/>
                          </a:solidFill>
                          <a:latin typeface="Trebuchet MS" panose="020B0703020202090204" pitchFamily="34" charset="0"/>
                          <a:ea typeface="Trebuchet MS"/>
                          <a:cs typeface="Trebuchet MS"/>
                          <a:sym typeface="Trebuchet MS"/>
                        </a:rPr>
                        <a:t>felmérés</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kérdéseinek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megírásakor</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próbálja</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meg</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engedni</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résztvevőknek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hogy</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kifejtsék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gondolataikat</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Az</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Igen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vagy</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nem</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kérdések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nem</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adnak</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annyi</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információt</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mint</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szabad</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formájú</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szöveges</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válaszok</a:t>
                      </a:r>
                      <a:endParaRPr lang="it-IT" b="0" dirty="0"/>
                    </a:p>
                  </a:txBody>
                  <a:tcPr/>
                </a:tc>
                <a:extLst>
                  <a:ext uri="{0D108BD9-81ED-4DB2-BD59-A6C34878D82A}">
                    <a16:rowId xmlns:a16="http://schemas.microsoft.com/office/drawing/2014/main" val="4240968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dirty="0" err="1">
                          <a:solidFill>
                            <a:srgbClr val="000000"/>
                          </a:solidFill>
                          <a:latin typeface="Trebuchet MS" panose="020B0703020202090204" pitchFamily="34" charset="0"/>
                          <a:ea typeface="Trebuchet MS"/>
                          <a:cs typeface="Trebuchet MS"/>
                          <a:sym typeface="Trebuchet MS"/>
                        </a:rPr>
                        <a:t>Hozza</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létre</a:t>
                      </a:r>
                      <a:r>
                        <a:rPr lang="it-IT" sz="1400" b="1" dirty="0">
                          <a:solidFill>
                            <a:srgbClr val="000000"/>
                          </a:solidFill>
                          <a:latin typeface="Trebuchet MS" panose="020B0703020202090204" pitchFamily="34" charset="0"/>
                          <a:ea typeface="Trebuchet MS"/>
                          <a:cs typeface="Trebuchet MS"/>
                          <a:sym typeface="Trebuchet MS"/>
                        </a:rPr>
                        <a:t> a </a:t>
                      </a:r>
                      <a:r>
                        <a:rPr lang="it-IT" sz="1400" b="1" dirty="0" err="1">
                          <a:solidFill>
                            <a:srgbClr val="000000"/>
                          </a:solidFill>
                          <a:latin typeface="Trebuchet MS" panose="020B0703020202090204" pitchFamily="34" charset="0"/>
                          <a:ea typeface="Trebuchet MS"/>
                          <a:cs typeface="Trebuchet MS"/>
                          <a:sym typeface="Trebuchet MS"/>
                        </a:rPr>
                        <a:t>felmérését</a:t>
                      </a:r>
                      <a:r>
                        <a:rPr lang="it-IT" sz="1400" b="1" dirty="0">
                          <a:solidFill>
                            <a:srgbClr val="000000"/>
                          </a:solidFill>
                          <a:latin typeface="Trebuchet MS" panose="020B0703020202090204" pitchFamily="34" charset="0"/>
                          <a:ea typeface="Trebuchet MS"/>
                          <a:cs typeface="Trebuchet MS"/>
                          <a:sym typeface="Trebuchet M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a:txBody>
                  <a:tcPr/>
                </a:tc>
                <a:extLst>
                  <a:ext uri="{0D108BD9-81ED-4DB2-BD59-A6C34878D82A}">
                    <a16:rowId xmlns:a16="http://schemas.microsoft.com/office/drawing/2014/main" val="2301881994"/>
                  </a:ext>
                </a:extLst>
              </a:tr>
              <a:tr h="250539">
                <a:tc>
                  <a:txBody>
                    <a:bodyPr/>
                    <a:lstStyle/>
                    <a:p>
                      <a:pPr marL="0" marR="0" lvl="0" indent="0" algn="l" rtl="0">
                        <a:lnSpc>
                          <a:spcPct val="115000"/>
                        </a:lnSpc>
                        <a:spcBef>
                          <a:spcPts val="0"/>
                        </a:spcBef>
                        <a:spcAft>
                          <a:spcPts val="0"/>
                        </a:spcAft>
                        <a:buNone/>
                      </a:pPr>
                      <a:r>
                        <a:rPr lang="it-IT" sz="1400" b="1" dirty="0" err="1">
                          <a:solidFill>
                            <a:srgbClr val="000000"/>
                          </a:solidFill>
                          <a:latin typeface="Trebuchet MS" panose="020B0703020202090204" pitchFamily="34" charset="0"/>
                          <a:ea typeface="Trebuchet MS"/>
                          <a:cs typeface="Trebuchet MS"/>
                          <a:sym typeface="Trebuchet MS"/>
                        </a:rPr>
                        <a:t>Tegye</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közzé</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felmérését</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az</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olvasók</a:t>
                      </a:r>
                      <a:r>
                        <a:rPr lang="it-IT" sz="1400" b="1" dirty="0">
                          <a:solidFill>
                            <a:srgbClr val="000000"/>
                          </a:solidFill>
                          <a:latin typeface="Trebuchet MS" panose="020B0703020202090204" pitchFamily="34" charset="0"/>
                          <a:ea typeface="Trebuchet MS"/>
                          <a:cs typeface="Trebuchet MS"/>
                          <a:sym typeface="Trebuchet MS"/>
                        </a:rPr>
                        <a:t> </a:t>
                      </a:r>
                      <a:r>
                        <a:rPr lang="it-IT" sz="1400" b="1" dirty="0" err="1">
                          <a:solidFill>
                            <a:srgbClr val="000000"/>
                          </a:solidFill>
                          <a:latin typeface="Trebuchet MS" panose="020B0703020202090204" pitchFamily="34" charset="0"/>
                          <a:ea typeface="Trebuchet MS"/>
                          <a:cs typeface="Trebuchet MS"/>
                          <a:sym typeface="Trebuchet MS"/>
                        </a:rPr>
                        <a:t>körében</a:t>
                      </a:r>
                      <a:r>
                        <a:rPr lang="it-IT" sz="1400" b="1" dirty="0">
                          <a:solidFill>
                            <a:srgbClr val="000000"/>
                          </a:solidFill>
                          <a:latin typeface="Trebuchet MS" panose="020B0703020202090204" pitchFamily="34" charset="0"/>
                          <a:ea typeface="Trebuchet MS"/>
                          <a:cs typeface="Trebuchet MS"/>
                          <a:sym typeface="Trebuchet MS"/>
                        </a:rPr>
                        <a:t>.</a:t>
                      </a:r>
                    </a:p>
                    <a:p>
                      <a:pPr marL="0" marR="0" lvl="0" indent="0" algn="l" rtl="0">
                        <a:lnSpc>
                          <a:spcPct val="115000"/>
                        </a:lnSpc>
                        <a:spcBef>
                          <a:spcPts val="0"/>
                        </a:spcBef>
                        <a:spcAft>
                          <a:spcPts val="0"/>
                        </a:spcAft>
                        <a:buNone/>
                      </a:pPr>
                      <a:r>
                        <a:rPr lang="it-IT" sz="1400" b="0" dirty="0" err="1">
                          <a:solidFill>
                            <a:srgbClr val="000000"/>
                          </a:solidFill>
                          <a:latin typeface="Trebuchet MS" panose="020B0703020202090204" pitchFamily="34" charset="0"/>
                          <a:ea typeface="Trebuchet MS"/>
                          <a:cs typeface="Trebuchet MS"/>
                          <a:sym typeface="Trebuchet MS"/>
                        </a:rPr>
                        <a:t>Amint</a:t>
                      </a:r>
                      <a:r>
                        <a:rPr lang="it-IT" sz="1400" b="0" dirty="0">
                          <a:solidFill>
                            <a:srgbClr val="000000"/>
                          </a:solidFill>
                          <a:latin typeface="Trebuchet MS" panose="020B0703020202090204" pitchFamily="34" charset="0"/>
                          <a:ea typeface="Trebuchet MS"/>
                          <a:cs typeface="Trebuchet MS"/>
                          <a:sym typeface="Trebuchet MS"/>
                        </a:rPr>
                        <a:t> a </a:t>
                      </a:r>
                      <a:r>
                        <a:rPr lang="it-IT" sz="1400" b="0" dirty="0" err="1">
                          <a:solidFill>
                            <a:srgbClr val="000000"/>
                          </a:solidFill>
                          <a:latin typeface="Trebuchet MS" panose="020B0703020202090204" pitchFamily="34" charset="0"/>
                          <a:ea typeface="Trebuchet MS"/>
                          <a:cs typeface="Trebuchet MS"/>
                          <a:sym typeface="Trebuchet MS"/>
                        </a:rPr>
                        <a:t>felmérés</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készen</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áll</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juttassa</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el</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olvasóihoz</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és</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hirdetje</a:t>
                      </a:r>
                      <a:r>
                        <a:rPr lang="it-IT" sz="1400" b="0" dirty="0">
                          <a:solidFill>
                            <a:srgbClr val="000000"/>
                          </a:solidFill>
                          <a:latin typeface="Trebuchet MS" panose="020B0703020202090204" pitchFamily="34" charset="0"/>
                          <a:ea typeface="Trebuchet MS"/>
                          <a:cs typeface="Trebuchet MS"/>
                          <a:sym typeface="Trebuchet MS"/>
                        </a:rPr>
                        <a:t> </a:t>
                      </a:r>
                      <a:r>
                        <a:rPr lang="it-IT" sz="1400" b="0" dirty="0" err="1">
                          <a:solidFill>
                            <a:srgbClr val="000000"/>
                          </a:solidFill>
                          <a:latin typeface="Trebuchet MS" panose="020B0703020202090204" pitchFamily="34" charset="0"/>
                          <a:ea typeface="Trebuchet MS"/>
                          <a:cs typeface="Trebuchet MS"/>
                          <a:sym typeface="Trebuchet MS"/>
                        </a:rPr>
                        <a:t>meg</a:t>
                      </a:r>
                      <a:endParaRPr lang="it-IT" b="0" dirty="0"/>
                    </a:p>
                  </a:txBody>
                  <a:tcPr/>
                </a:tc>
                <a:extLst>
                  <a:ext uri="{0D108BD9-81ED-4DB2-BD59-A6C34878D82A}">
                    <a16:rowId xmlns:a16="http://schemas.microsoft.com/office/drawing/2014/main" val="3820978681"/>
                  </a:ext>
                </a:extLst>
              </a:tr>
            </a:tbl>
          </a:graphicData>
        </a:graphic>
      </p:graphicFrame>
    </p:spTree>
    <p:extLst>
      <p:ext uri="{BB962C8B-B14F-4D97-AF65-F5344CB8AC3E}">
        <p14:creationId xmlns:p14="http://schemas.microsoft.com/office/powerpoint/2010/main" val="3604352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019869"/>
            <a:ext cx="8229600" cy="896963"/>
          </a:xfrm>
        </p:spPr>
        <p:txBody>
          <a:bodyPr>
            <a:normAutofit/>
          </a:bodyPr>
          <a:lstStyle/>
          <a:p>
            <a:pPr marL="0" lvl="0" indent="0" rtl="0">
              <a:spcBef>
                <a:spcPts val="0"/>
              </a:spcBef>
              <a:spcAft>
                <a:spcPts val="0"/>
              </a:spcAft>
              <a:buClr>
                <a:srgbClr val="008000"/>
              </a:buClr>
              <a:buSzPts val="1600"/>
              <a:buNone/>
            </a:pPr>
            <a:r>
              <a:rPr lang="it-IT" sz="2000" b="1" dirty="0"/>
              <a:t>3.5 </a:t>
            </a:r>
            <a:r>
              <a:rPr lang="it-IT" sz="2000" b="1" dirty="0" err="1"/>
              <a:t>Eszközök</a:t>
            </a:r>
            <a:endParaRPr lang="it-IT" sz="2000" b="1" dirty="0">
              <a:latin typeface="Trebuchet MS"/>
              <a:ea typeface="Trebuchet MS"/>
              <a:cs typeface="Trebuchet MS"/>
              <a:sym typeface="Trebuchet MS"/>
            </a:endParaRPr>
          </a:p>
        </p:txBody>
      </p:sp>
      <p:graphicFrame>
        <p:nvGraphicFramePr>
          <p:cNvPr id="5" name="Táblázat 5">
            <a:extLst>
              <a:ext uri="{FF2B5EF4-FFF2-40B4-BE49-F238E27FC236}">
                <a16:creationId xmlns:a16="http://schemas.microsoft.com/office/drawing/2014/main" id="{D28282C4-B474-A672-F41D-97345E6EFB7F}"/>
              </a:ext>
            </a:extLst>
          </p:cNvPr>
          <p:cNvGraphicFramePr>
            <a:graphicFrameLocks noGrp="1"/>
          </p:cNvGraphicFramePr>
          <p:nvPr>
            <p:ph idx="1"/>
            <p:extLst>
              <p:ext uri="{D42A27DB-BD31-4B8C-83A1-F6EECF244321}">
                <p14:modId xmlns:p14="http://schemas.microsoft.com/office/powerpoint/2010/main" val="1558838854"/>
              </p:ext>
            </p:extLst>
          </p:nvPr>
        </p:nvGraphicFramePr>
        <p:xfrm>
          <a:off x="457200" y="2636838"/>
          <a:ext cx="8229600" cy="283972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3414124202"/>
                    </a:ext>
                  </a:extLst>
                </a:gridCol>
                <a:gridCol w="4114800">
                  <a:extLst>
                    <a:ext uri="{9D8B030D-6E8A-4147-A177-3AD203B41FA5}">
                      <a16:colId xmlns:a16="http://schemas.microsoft.com/office/drawing/2014/main" val="3632302660"/>
                    </a:ext>
                  </a:extLst>
                </a:gridCol>
              </a:tblGrid>
              <a:tr h="370840">
                <a:tc>
                  <a:txBody>
                    <a:bodyPr/>
                    <a:lstStyle/>
                    <a:p>
                      <a:pPr algn="ctr"/>
                      <a:r>
                        <a:rPr lang="hu-HU" dirty="0"/>
                        <a:t>Külső elemzés</a:t>
                      </a:r>
                    </a:p>
                  </a:txBody>
                  <a:tcPr/>
                </a:tc>
                <a:tc>
                  <a:txBody>
                    <a:bodyPr/>
                    <a:lstStyle/>
                    <a:p>
                      <a:pPr algn="ctr"/>
                      <a:r>
                        <a:rPr lang="hu-HU" dirty="0"/>
                        <a:t>Belső elemzés</a:t>
                      </a:r>
                    </a:p>
                  </a:txBody>
                  <a:tcPr/>
                </a:tc>
                <a:extLst>
                  <a:ext uri="{0D108BD9-81ED-4DB2-BD59-A6C34878D82A}">
                    <a16:rowId xmlns:a16="http://schemas.microsoft.com/office/drawing/2014/main" val="470258578"/>
                  </a:ext>
                </a:extLst>
              </a:tr>
              <a:tr h="370840">
                <a:tc>
                  <a:txBody>
                    <a:bodyPr/>
                    <a:lstStyle/>
                    <a:p>
                      <a:pPr marL="285750" indent="-285750">
                        <a:buFont typeface="Arial" panose="020B0604020202020204" pitchFamily="34" charset="0"/>
                        <a:buChar char="•"/>
                      </a:pPr>
                      <a:r>
                        <a:rPr lang="hu-HU" b="1" dirty="0"/>
                        <a:t>Célkitűzés</a:t>
                      </a:r>
                    </a:p>
                    <a:p>
                      <a:pPr marL="285750" indent="-285750">
                        <a:buFont typeface="Arial" panose="020B0604020202020204" pitchFamily="34" charset="0"/>
                        <a:buChar char="•"/>
                      </a:pPr>
                      <a:r>
                        <a:rPr lang="hu-HU" dirty="0"/>
                        <a:t>A külső környezet erőinek, dinamikájának elemzése.</a:t>
                      </a:r>
                    </a:p>
                  </a:txBody>
                  <a:tcPr/>
                </a:tc>
                <a:tc>
                  <a:txBody>
                    <a:bodyPr/>
                    <a:lstStyle/>
                    <a:p>
                      <a:pPr marL="285750" indent="-285750">
                        <a:buFont typeface="Arial" panose="020B0604020202020204" pitchFamily="34" charset="0"/>
                        <a:buChar char="•"/>
                      </a:pPr>
                      <a:r>
                        <a:rPr lang="hu-HU" b="1" dirty="0"/>
                        <a:t>Célkitűzés</a:t>
                      </a:r>
                    </a:p>
                    <a:p>
                      <a:pPr marL="285750" indent="-285750">
                        <a:buFont typeface="Arial" panose="020B0604020202020204" pitchFamily="34" charset="0"/>
                        <a:buChar char="•"/>
                      </a:pPr>
                      <a:r>
                        <a:rPr lang="hu-HU" dirty="0"/>
                        <a:t>A belső megkülönböztető képességek és kompetenciák elemzése.</a:t>
                      </a:r>
                    </a:p>
                  </a:txBody>
                  <a:tcPr/>
                </a:tc>
                <a:extLst>
                  <a:ext uri="{0D108BD9-81ED-4DB2-BD59-A6C34878D82A}">
                    <a16:rowId xmlns:a16="http://schemas.microsoft.com/office/drawing/2014/main" val="2055401070"/>
                  </a:ext>
                </a:extLst>
              </a:tr>
              <a:tr h="370840">
                <a:tc>
                  <a:txBody>
                    <a:bodyPr/>
                    <a:lstStyle/>
                    <a:p>
                      <a:pPr marL="285750" indent="-285750">
                        <a:buFont typeface="Arial" panose="020B0604020202020204" pitchFamily="34" charset="0"/>
                        <a:buChar char="•"/>
                      </a:pPr>
                      <a:r>
                        <a:rPr lang="hu-HU" b="1" dirty="0"/>
                        <a:t>Eszközök</a:t>
                      </a:r>
                    </a:p>
                    <a:p>
                      <a:pPr marL="285750" indent="-285750">
                        <a:buFont typeface="Arial" panose="020B0604020202020204" pitchFamily="34" charset="0"/>
                        <a:buChar char="•"/>
                      </a:pPr>
                      <a:r>
                        <a:rPr lang="hu-HU" dirty="0" err="1"/>
                        <a:t>Makrokörnyezeti</a:t>
                      </a:r>
                      <a:r>
                        <a:rPr lang="hu-HU" dirty="0"/>
                        <a:t> elemzés</a:t>
                      </a:r>
                    </a:p>
                  </a:txBody>
                  <a:tcPr/>
                </a:tc>
                <a:tc>
                  <a:txBody>
                    <a:bodyPr/>
                    <a:lstStyle/>
                    <a:p>
                      <a:pPr marL="285750" indent="-285750">
                        <a:buFont typeface="Arial" panose="020B0604020202020204" pitchFamily="34" charset="0"/>
                        <a:buChar char="•"/>
                      </a:pPr>
                      <a:r>
                        <a:rPr lang="hu-HU" b="1" dirty="0"/>
                        <a:t>Eszközök</a:t>
                      </a:r>
                    </a:p>
                    <a:p>
                      <a:pPr marL="285750" indent="-285750">
                        <a:buFont typeface="Arial" panose="020B0604020202020204" pitchFamily="34" charset="0"/>
                        <a:buChar char="•"/>
                      </a:pPr>
                      <a:r>
                        <a:rPr lang="hu-HU" dirty="0"/>
                        <a:t>Ellenőrző listák</a:t>
                      </a:r>
                    </a:p>
                  </a:txBody>
                  <a:tcPr/>
                </a:tc>
                <a:extLst>
                  <a:ext uri="{0D108BD9-81ED-4DB2-BD59-A6C34878D82A}">
                    <a16:rowId xmlns:a16="http://schemas.microsoft.com/office/drawing/2014/main" val="1886339345"/>
                  </a:ext>
                </a:extLst>
              </a:tr>
              <a:tr h="370840">
                <a:tc>
                  <a:txBody>
                    <a:bodyPr/>
                    <a:lstStyle/>
                    <a:p>
                      <a:pPr marL="285750" indent="-285750">
                        <a:buFont typeface="Arial" panose="020B0604020202020204" pitchFamily="34" charset="0"/>
                        <a:buChar char="•"/>
                      </a:pPr>
                      <a:r>
                        <a:rPr lang="hu-HU" b="1" dirty="0"/>
                        <a:t>Azonosítani kell</a:t>
                      </a:r>
                    </a:p>
                    <a:p>
                      <a:pPr marL="285750" indent="-285750">
                        <a:buFont typeface="Arial" panose="020B0604020202020204" pitchFamily="34" charset="0"/>
                        <a:buChar char="•"/>
                      </a:pPr>
                      <a:r>
                        <a:rPr lang="hu-HU" dirty="0"/>
                        <a:t>Lehetőségeket</a:t>
                      </a:r>
                    </a:p>
                    <a:p>
                      <a:pPr marL="285750" indent="-285750">
                        <a:buFont typeface="Arial" panose="020B0604020202020204" pitchFamily="34" charset="0"/>
                        <a:buChar char="•"/>
                      </a:pPr>
                      <a:r>
                        <a:rPr lang="hu-HU" dirty="0"/>
                        <a:t>Fenyegetéseket</a:t>
                      </a:r>
                    </a:p>
                  </a:txBody>
                  <a:tcPr/>
                </a:tc>
                <a:tc>
                  <a:txBody>
                    <a:bodyPr/>
                    <a:lstStyle/>
                    <a:p>
                      <a:pPr marL="285750" indent="-285750">
                        <a:buFont typeface="Arial" panose="020B0604020202020204" pitchFamily="34" charset="0"/>
                        <a:buChar char="•"/>
                      </a:pPr>
                      <a:r>
                        <a:rPr lang="hu-HU" b="1" dirty="0"/>
                        <a:t>Azonosítani kell</a:t>
                      </a:r>
                    </a:p>
                    <a:p>
                      <a:pPr marL="285750" indent="-285750">
                        <a:buFont typeface="Arial" panose="020B0604020202020204" pitchFamily="34" charset="0"/>
                        <a:buChar char="•"/>
                      </a:pPr>
                      <a:r>
                        <a:rPr lang="hu-HU" dirty="0"/>
                        <a:t>Erősségeket</a:t>
                      </a:r>
                    </a:p>
                    <a:p>
                      <a:pPr marL="285750" indent="-285750">
                        <a:buFont typeface="Arial" panose="020B0604020202020204" pitchFamily="34" charset="0"/>
                        <a:buChar char="•"/>
                      </a:pPr>
                      <a:r>
                        <a:rPr lang="hu-HU" dirty="0"/>
                        <a:t>Gyengeségeket</a:t>
                      </a:r>
                    </a:p>
                  </a:txBody>
                  <a:tcPr/>
                </a:tc>
                <a:extLst>
                  <a:ext uri="{0D108BD9-81ED-4DB2-BD59-A6C34878D82A}">
                    <a16:rowId xmlns:a16="http://schemas.microsoft.com/office/drawing/2014/main" val="2269909976"/>
                  </a:ext>
                </a:extLst>
              </a:tr>
            </a:tbl>
          </a:graphicData>
        </a:graphic>
      </p:graphicFrame>
    </p:spTree>
    <p:extLst>
      <p:ext uri="{BB962C8B-B14F-4D97-AF65-F5344CB8AC3E}">
        <p14:creationId xmlns:p14="http://schemas.microsoft.com/office/powerpoint/2010/main" val="5959116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019869"/>
            <a:ext cx="8229600" cy="896963"/>
          </a:xfrm>
        </p:spPr>
        <p:txBody>
          <a:bodyPr>
            <a:normAutofit/>
          </a:bodyPr>
          <a:lstStyle/>
          <a:p>
            <a:pPr marL="0" lvl="0" indent="0" rtl="0">
              <a:spcBef>
                <a:spcPts val="0"/>
              </a:spcBef>
              <a:spcAft>
                <a:spcPts val="0"/>
              </a:spcAft>
              <a:buClr>
                <a:srgbClr val="008000"/>
              </a:buClr>
              <a:buSzPts val="1600"/>
              <a:buNone/>
            </a:pPr>
            <a:r>
              <a:rPr lang="it-IT" sz="2000" b="1" dirty="0"/>
              <a:t>3.6 </a:t>
            </a:r>
            <a:r>
              <a:rPr lang="it-IT" sz="2000" b="1" dirty="0" err="1"/>
              <a:t>Eszközök</a:t>
            </a:r>
            <a:endParaRPr lang="it-IT" sz="2000" b="1" dirty="0">
              <a:latin typeface="Trebuchet MS"/>
              <a:ea typeface="Trebuchet MS"/>
              <a:cs typeface="Trebuchet MS"/>
              <a:sym typeface="Trebuchet MS"/>
            </a:endParaRPr>
          </a:p>
        </p:txBody>
      </p:sp>
      <p:sp>
        <p:nvSpPr>
          <p:cNvPr id="4" name="Segnaposto contenuto 3">
            <a:extLst>
              <a:ext uri="{FF2B5EF4-FFF2-40B4-BE49-F238E27FC236}">
                <a16:creationId xmlns:a16="http://schemas.microsoft.com/office/drawing/2014/main" id="{7900ADB6-DEEE-D312-8231-0EF17574BE01}"/>
              </a:ext>
            </a:extLst>
          </p:cNvPr>
          <p:cNvSpPr>
            <a:spLocks noGrp="1"/>
          </p:cNvSpPr>
          <p:nvPr>
            <p:ph idx="1"/>
          </p:nvPr>
        </p:nvSpPr>
        <p:spPr>
          <a:xfrm>
            <a:off x="251520" y="1772816"/>
            <a:ext cx="8784976" cy="4353347"/>
          </a:xfrm>
        </p:spPr>
        <p:txBody>
          <a:bodyPr>
            <a:normAutofit fontScale="55000" lnSpcReduction="20000"/>
          </a:bodyPr>
          <a:lstStyle/>
          <a:p>
            <a:pPr marL="0" indent="0">
              <a:spcBef>
                <a:spcPts val="0"/>
              </a:spcBef>
              <a:buNone/>
            </a:pPr>
            <a:r>
              <a:rPr lang="it-IT" sz="3400" b="1" dirty="0" err="1">
                <a:solidFill>
                  <a:schemeClr val="dk1"/>
                </a:solidFill>
                <a:latin typeface="Trebuchet MS" panose="020B0703020202090204" pitchFamily="34" charset="0"/>
                <a:ea typeface="Trebuchet MS"/>
                <a:cs typeface="Trebuchet MS"/>
                <a:sym typeface="Trebuchet MS"/>
              </a:rPr>
              <a:t>Interjú</a:t>
            </a:r>
            <a:r>
              <a:rPr lang="it-IT" sz="3400" b="1" dirty="0">
                <a:solidFill>
                  <a:schemeClr val="dk1"/>
                </a:solidFill>
                <a:latin typeface="Trebuchet MS" panose="020B0703020202090204" pitchFamily="34" charset="0"/>
                <a:ea typeface="Trebuchet MS"/>
                <a:cs typeface="Trebuchet MS"/>
                <a:sym typeface="Trebuchet MS"/>
              </a:rPr>
              <a:t> </a:t>
            </a:r>
            <a:r>
              <a:rPr lang="it-IT" sz="3400" b="1" dirty="0" err="1">
                <a:solidFill>
                  <a:schemeClr val="dk1"/>
                </a:solidFill>
                <a:latin typeface="Trebuchet MS" panose="020B0703020202090204" pitchFamily="34" charset="0"/>
                <a:ea typeface="Trebuchet MS"/>
                <a:cs typeface="Trebuchet MS"/>
                <a:sym typeface="Trebuchet MS"/>
              </a:rPr>
              <a:t>helyi</a:t>
            </a:r>
            <a:r>
              <a:rPr lang="it-IT" sz="3400" b="1" dirty="0">
                <a:solidFill>
                  <a:schemeClr val="dk1"/>
                </a:solidFill>
                <a:latin typeface="Trebuchet MS" panose="020B0703020202090204" pitchFamily="34" charset="0"/>
                <a:ea typeface="Trebuchet MS"/>
                <a:cs typeface="Trebuchet MS"/>
                <a:sym typeface="Trebuchet MS"/>
              </a:rPr>
              <a:t> </a:t>
            </a:r>
            <a:r>
              <a:rPr lang="it-IT" sz="3400" b="1" dirty="0" err="1">
                <a:solidFill>
                  <a:schemeClr val="dk1"/>
                </a:solidFill>
                <a:latin typeface="Trebuchet MS" panose="020B0703020202090204" pitchFamily="34" charset="0"/>
                <a:ea typeface="Trebuchet MS"/>
                <a:cs typeface="Trebuchet MS"/>
                <a:sym typeface="Trebuchet MS"/>
              </a:rPr>
              <a:t>vállalkozókkal</a:t>
            </a:r>
            <a:endParaRPr lang="it-IT" sz="3400" b="1" dirty="0">
              <a:solidFill>
                <a:schemeClr val="dk1"/>
              </a:solidFill>
              <a:latin typeface="Trebuchet MS" panose="020B0703020202090204" pitchFamily="34" charset="0"/>
              <a:ea typeface="Trebuchet MS"/>
              <a:cs typeface="Trebuchet MS"/>
              <a:sym typeface="Trebuchet MS"/>
            </a:endParaRPr>
          </a:p>
          <a:p>
            <a:pPr marL="0" indent="0">
              <a:spcBef>
                <a:spcPts val="0"/>
              </a:spcBef>
              <a:buNone/>
            </a:pPr>
            <a:endParaRPr lang="it-IT" sz="3400" b="1" dirty="0">
              <a:solidFill>
                <a:schemeClr val="dk1"/>
              </a:solidFill>
              <a:latin typeface="Trebuchet MS" panose="020B0703020202090204" pitchFamily="34" charset="0"/>
              <a:ea typeface="Trebuchet MS"/>
              <a:cs typeface="Trebuchet MS"/>
              <a:sym typeface="Trebuchet MS"/>
            </a:endParaRPr>
          </a:p>
          <a:p>
            <a:pPr marL="0" indent="0">
              <a:spcBef>
                <a:spcPts val="0"/>
              </a:spcBef>
              <a:buNone/>
            </a:pPr>
            <a:r>
              <a:rPr lang="it-IT" sz="3400" dirty="0" err="1">
                <a:solidFill>
                  <a:schemeClr val="dk1"/>
                </a:solidFill>
                <a:latin typeface="Trebuchet MS" panose="020B0703020202090204" pitchFamily="34" charset="0"/>
                <a:ea typeface="Trebuchet MS"/>
                <a:cs typeface="Trebuchet MS"/>
                <a:sym typeface="Trebuchet MS"/>
              </a:rPr>
              <a:t>Ez</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egy</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módja</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annak</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hogy</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jobban</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megismerje</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helyi</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szereplők</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egyedi</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tapasztalatait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mindent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megkérdezhet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amire</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szüksége</a:t>
            </a:r>
            <a:r>
              <a:rPr lang="it-IT" sz="3400" dirty="0">
                <a:solidFill>
                  <a:schemeClr val="dk1"/>
                </a:solidFill>
                <a:latin typeface="Trebuchet MS" panose="020B0703020202090204" pitchFamily="34" charset="0"/>
                <a:ea typeface="Trebuchet MS"/>
                <a:cs typeface="Trebuchet MS"/>
                <a:sym typeface="Trebuchet MS"/>
              </a:rPr>
              <a:t> van </a:t>
            </a:r>
            <a:r>
              <a:rPr lang="it-IT" sz="3400" dirty="0" err="1">
                <a:solidFill>
                  <a:schemeClr val="dk1"/>
                </a:solidFill>
                <a:latin typeface="Trebuchet MS" panose="020B0703020202090204" pitchFamily="34" charset="0"/>
                <a:ea typeface="Trebuchet MS"/>
                <a:cs typeface="Trebuchet MS"/>
                <a:sym typeface="Trebuchet MS"/>
              </a:rPr>
              <a:t>annak</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kontextusnak</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meghatározásához</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amelyben</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aktiválni</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szeretné</a:t>
            </a:r>
            <a:r>
              <a:rPr lang="it-IT" sz="3400" dirty="0">
                <a:solidFill>
                  <a:schemeClr val="dk1"/>
                </a:solidFill>
                <a:latin typeface="Trebuchet MS" panose="020B0703020202090204" pitchFamily="34" charset="0"/>
                <a:ea typeface="Trebuchet MS"/>
                <a:cs typeface="Trebuchet MS"/>
                <a:sym typeface="Trebuchet MS"/>
              </a:rPr>
              <a:t> a COT-</a:t>
            </a:r>
            <a:r>
              <a:rPr lang="it-IT" sz="3400" dirty="0" err="1">
                <a:solidFill>
                  <a:schemeClr val="dk1"/>
                </a:solidFill>
                <a:latin typeface="Trebuchet MS" panose="020B0703020202090204" pitchFamily="34" charset="0"/>
                <a:ea typeface="Trebuchet MS"/>
                <a:cs typeface="Trebuchet MS"/>
                <a:sym typeface="Trebuchet MS"/>
              </a:rPr>
              <a:t>ot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Emellett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publikálhatja</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az</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interjúkat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bemutathatja</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véleményvezért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az</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érintetteket</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helyi</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adminisztrátort</a:t>
            </a:r>
            <a:r>
              <a:rPr lang="it-IT" sz="3400" dirty="0">
                <a:solidFill>
                  <a:schemeClr val="dk1"/>
                </a:solidFill>
                <a:latin typeface="Trebuchet MS" panose="020B0703020202090204" pitchFamily="34" charset="0"/>
                <a:ea typeface="Trebuchet MS"/>
                <a:cs typeface="Trebuchet MS"/>
                <a:sym typeface="Trebuchet MS"/>
              </a:rPr>
              <a:t>, a </a:t>
            </a:r>
            <a:r>
              <a:rPr lang="it-IT" sz="3400" dirty="0" err="1">
                <a:solidFill>
                  <a:schemeClr val="dk1"/>
                </a:solidFill>
                <a:latin typeface="Trebuchet MS" panose="020B0703020202090204" pitchFamily="34" charset="0"/>
                <a:ea typeface="Trebuchet MS"/>
                <a:cs typeface="Trebuchet MS"/>
                <a:sym typeface="Trebuchet MS"/>
              </a:rPr>
              <a:t>térség</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valós</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helyzetét</a:t>
            </a:r>
            <a:r>
              <a:rPr lang="it-IT" sz="3400" dirty="0">
                <a:solidFill>
                  <a:schemeClr val="dk1"/>
                </a:solidFill>
                <a:latin typeface="Trebuchet MS" panose="020B0703020202090204" pitchFamily="34" charset="0"/>
                <a:ea typeface="Trebuchet MS"/>
                <a:cs typeface="Trebuchet MS"/>
                <a:sym typeface="Trebuchet MS"/>
              </a:rPr>
              <a:t>.</a:t>
            </a:r>
          </a:p>
          <a:p>
            <a:pPr marL="0" indent="0">
              <a:spcBef>
                <a:spcPts val="0"/>
              </a:spcBef>
              <a:buNone/>
            </a:pPr>
            <a:r>
              <a:rPr lang="it-IT" sz="3400" dirty="0" err="1">
                <a:solidFill>
                  <a:schemeClr val="dk1"/>
                </a:solidFill>
                <a:latin typeface="Trebuchet MS" panose="020B0703020202090204" pitchFamily="34" charset="0"/>
                <a:ea typeface="Trebuchet MS"/>
                <a:cs typeface="Trebuchet MS"/>
                <a:sym typeface="Trebuchet MS"/>
              </a:rPr>
              <a:t>Itt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láthat</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néhány</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példát</a:t>
            </a:r>
            <a:r>
              <a:rPr lang="it-IT" sz="3400" dirty="0">
                <a:solidFill>
                  <a:schemeClr val="dk1"/>
                </a:solidFill>
                <a:latin typeface="Trebuchet MS" panose="020B0703020202090204" pitchFamily="34" charset="0"/>
                <a:ea typeface="Trebuchet MS"/>
                <a:cs typeface="Trebuchet MS"/>
                <a:sym typeface="Trebuchet MS"/>
              </a:rPr>
              <a:t>:</a:t>
            </a:r>
          </a:p>
          <a:p>
            <a:pPr marL="0" indent="0">
              <a:spcBef>
                <a:spcPts val="0"/>
              </a:spcBef>
              <a:buNone/>
            </a:pPr>
            <a:endParaRPr lang="it-IT" sz="3400" dirty="0">
              <a:solidFill>
                <a:schemeClr val="dk1"/>
              </a:solidFill>
              <a:latin typeface="Trebuchet MS" panose="020B0703020202090204" pitchFamily="34" charset="0"/>
              <a:ea typeface="Trebuchet MS"/>
              <a:cs typeface="Trebuchet MS"/>
            </a:endParaRPr>
          </a:p>
          <a:p>
            <a:pPr marL="0" marR="0" lvl="0" indent="0" algn="l" rtl="0">
              <a:spcBef>
                <a:spcPts val="0"/>
              </a:spcBef>
              <a:spcAft>
                <a:spcPts val="0"/>
              </a:spcAft>
              <a:buNone/>
            </a:pPr>
            <a:r>
              <a:rPr lang="it-IT" sz="3400" u="sng" dirty="0">
                <a:solidFill>
                  <a:schemeClr val="dk1"/>
                </a:solidFill>
                <a:latin typeface="Trebuchet MS" panose="020B0703020202090204" pitchFamily="34" charset="0"/>
                <a:ea typeface="Trebuchet MS"/>
                <a:cs typeface="Trebuchet MS"/>
                <a:sym typeface="Trebuchet MS"/>
                <a:hlinkClick r:id="rId2">
                  <a:extLst>
                    <a:ext uri="{A12FA001-AC4F-418D-AE19-62706E023703}">
                      <ahyp:hlinkClr xmlns:ahyp="http://schemas.microsoft.com/office/drawing/2018/hyperlinkcolor" val="tx"/>
                    </a:ext>
                  </a:extLst>
                </a:hlinkClick>
              </a:rPr>
              <a:t>https://www.youtube.com/watch?v=4EtgF8ZG9t8</a:t>
            </a:r>
            <a:r>
              <a:rPr lang="it-IT" sz="3400" dirty="0">
                <a:solidFill>
                  <a:schemeClr val="dk1"/>
                </a:solidFill>
                <a:latin typeface="Trebuchet MS" panose="020B0703020202090204" pitchFamily="34" charset="0"/>
                <a:ea typeface="Trebuchet MS"/>
                <a:cs typeface="Trebuchet MS"/>
                <a:sym typeface="Trebuchet MS"/>
              </a:rPr>
              <a:t> (Valeria </a:t>
            </a:r>
            <a:r>
              <a:rPr lang="it-IT" sz="3400" dirty="0" err="1">
                <a:solidFill>
                  <a:schemeClr val="dk1"/>
                </a:solidFill>
                <a:latin typeface="Trebuchet MS" panose="020B0703020202090204" pitchFamily="34" charset="0"/>
                <a:ea typeface="Trebuchet MS"/>
                <a:cs typeface="Trebuchet MS"/>
                <a:sym typeface="Trebuchet MS"/>
              </a:rPr>
              <a:t>és</a:t>
            </a:r>
            <a:r>
              <a:rPr lang="it-IT" sz="3400" dirty="0">
                <a:solidFill>
                  <a:schemeClr val="dk1"/>
                </a:solidFill>
                <a:latin typeface="Trebuchet MS" panose="020B0703020202090204" pitchFamily="34" charset="0"/>
                <a:ea typeface="Trebuchet MS"/>
                <a:cs typeface="Trebuchet MS"/>
                <a:sym typeface="Trebuchet MS"/>
              </a:rPr>
              <a:t> Ivano, </a:t>
            </a:r>
            <a:r>
              <a:rPr lang="it-IT" sz="3400" dirty="0" err="1">
                <a:solidFill>
                  <a:schemeClr val="dk1"/>
                </a:solidFill>
                <a:latin typeface="Trebuchet MS" panose="020B0703020202090204" pitchFamily="34" charset="0"/>
                <a:ea typeface="Trebuchet MS"/>
                <a:cs typeface="Trebuchet MS"/>
                <a:sym typeface="Trebuchet MS"/>
              </a:rPr>
              <a:t>goji</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bogyós</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kisvállalkozók</a:t>
            </a:r>
            <a:r>
              <a:rPr lang="it-IT" sz="3400" dirty="0">
                <a:solidFill>
                  <a:schemeClr val="dk1"/>
                </a:solidFill>
                <a:latin typeface="Trebuchet MS" panose="020B0703020202090204" pitchFamily="34" charset="0"/>
                <a:ea typeface="Trebuchet MS"/>
                <a:cs typeface="Trebuchet MS"/>
                <a:sym typeface="Trebuchet MS"/>
              </a:rPr>
              <a:t>)</a:t>
            </a:r>
            <a:endParaRPr lang="it-IT" sz="3400" dirty="0">
              <a:solidFill>
                <a:schemeClr val="dk1"/>
              </a:solidFill>
              <a:latin typeface="Trebuchet MS" panose="020B0703020202090204" pitchFamily="34" charset="0"/>
            </a:endParaRPr>
          </a:p>
          <a:p>
            <a:pPr marL="0" marR="0" lvl="0" indent="0" algn="l" rtl="0">
              <a:spcBef>
                <a:spcPts val="0"/>
              </a:spcBef>
              <a:spcAft>
                <a:spcPts val="0"/>
              </a:spcAft>
              <a:buNone/>
            </a:pPr>
            <a:endParaRPr lang="it-IT" sz="3400" dirty="0">
              <a:solidFill>
                <a:schemeClr val="dk1"/>
              </a:solidFill>
              <a:latin typeface="Trebuchet MS" panose="020B0703020202090204" pitchFamily="34" charset="0"/>
              <a:ea typeface="Trebuchet MS"/>
              <a:cs typeface="Trebuchet MS"/>
            </a:endParaRPr>
          </a:p>
          <a:p>
            <a:pPr marL="0" marR="0" lvl="0" indent="0" algn="l" rtl="0">
              <a:spcBef>
                <a:spcPts val="0"/>
              </a:spcBef>
              <a:spcAft>
                <a:spcPts val="0"/>
              </a:spcAft>
              <a:buNone/>
            </a:pPr>
            <a:r>
              <a:rPr lang="it-IT" sz="3400" u="sng" dirty="0">
                <a:solidFill>
                  <a:schemeClr val="dk1"/>
                </a:solidFill>
                <a:latin typeface="Trebuchet MS" panose="020B0703020202090204" pitchFamily="34" charset="0"/>
                <a:ea typeface="Trebuchet MS"/>
                <a:cs typeface="Trebuchet MS"/>
                <a:sym typeface="Trebuchet MS"/>
                <a:hlinkClick r:id="rId3">
                  <a:extLst>
                    <a:ext uri="{A12FA001-AC4F-418D-AE19-62706E023703}">
                      <ahyp:hlinkClr xmlns:ahyp="http://schemas.microsoft.com/office/drawing/2018/hyperlinkcolor" val="tx"/>
                    </a:ext>
                  </a:extLst>
                </a:hlinkClick>
              </a:rPr>
              <a:t>https://www.youtube.com/watch?v=YtCfDzyKAPg</a:t>
            </a:r>
            <a:r>
              <a:rPr lang="it-IT" sz="3400" dirty="0">
                <a:solidFill>
                  <a:schemeClr val="dk1"/>
                </a:solidFill>
                <a:latin typeface="Trebuchet MS" panose="020B0703020202090204" pitchFamily="34" charset="0"/>
                <a:ea typeface="Trebuchet MS"/>
                <a:cs typeface="Trebuchet MS"/>
                <a:sym typeface="Trebuchet MS"/>
              </a:rPr>
              <a:t> (Pasquale </a:t>
            </a:r>
            <a:r>
              <a:rPr lang="it-IT" sz="3400" dirty="0" err="1">
                <a:solidFill>
                  <a:schemeClr val="dk1"/>
                </a:solidFill>
                <a:latin typeface="Trebuchet MS" panose="020B0703020202090204" pitchFamily="34" charset="0"/>
                <a:ea typeface="Trebuchet MS"/>
                <a:cs typeface="Trebuchet MS"/>
                <a:sym typeface="Trebuchet MS"/>
              </a:rPr>
              <a:t>és</a:t>
            </a:r>
            <a:r>
              <a:rPr lang="it-IT" sz="3400" dirty="0">
                <a:solidFill>
                  <a:schemeClr val="dk1"/>
                </a:solidFill>
                <a:latin typeface="Trebuchet MS" panose="020B0703020202090204" pitchFamily="34" charset="0"/>
                <a:ea typeface="Trebuchet MS"/>
                <a:cs typeface="Trebuchet MS"/>
                <a:sym typeface="Trebuchet MS"/>
              </a:rPr>
              <a:t> Gaetano, </a:t>
            </a:r>
            <a:r>
              <a:rPr lang="it-IT" sz="3400" dirty="0" err="1">
                <a:solidFill>
                  <a:schemeClr val="dk1"/>
                </a:solidFill>
                <a:latin typeface="Trebuchet MS" panose="020B0703020202090204" pitchFamily="34" charset="0"/>
                <a:ea typeface="Trebuchet MS"/>
                <a:cs typeface="Trebuchet MS"/>
                <a:sym typeface="Trebuchet MS"/>
              </a:rPr>
              <a:t>csigás</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kivállalkozók</a:t>
            </a:r>
            <a:r>
              <a:rPr lang="it-IT" sz="3400" dirty="0">
                <a:solidFill>
                  <a:schemeClr val="dk1"/>
                </a:solidFill>
                <a:latin typeface="Trebuchet MS" panose="020B0703020202090204" pitchFamily="34" charset="0"/>
                <a:ea typeface="Trebuchet MS"/>
                <a:cs typeface="Trebuchet MS"/>
                <a:sym typeface="Trebuchet MS"/>
              </a:rPr>
              <a:t>)</a:t>
            </a:r>
            <a:endParaRPr lang="it-IT" sz="3400" dirty="0">
              <a:solidFill>
                <a:schemeClr val="dk1"/>
              </a:solidFill>
              <a:latin typeface="Trebuchet MS" panose="020B0703020202090204" pitchFamily="34" charset="0"/>
            </a:endParaRPr>
          </a:p>
          <a:p>
            <a:pPr marL="0" marR="0" lvl="0" indent="0" algn="l" rtl="0">
              <a:spcBef>
                <a:spcPts val="0"/>
              </a:spcBef>
              <a:spcAft>
                <a:spcPts val="0"/>
              </a:spcAft>
              <a:buNone/>
            </a:pPr>
            <a:endParaRPr lang="it-IT" sz="3400" dirty="0">
              <a:solidFill>
                <a:schemeClr val="dk1"/>
              </a:solidFill>
              <a:latin typeface="Trebuchet MS" panose="020B0703020202090204" pitchFamily="34" charset="0"/>
              <a:ea typeface="Trebuchet MS"/>
              <a:cs typeface="Trebuchet MS"/>
            </a:endParaRPr>
          </a:p>
          <a:p>
            <a:pPr marL="0" marR="0" lvl="0" indent="0" algn="l" rtl="0">
              <a:spcBef>
                <a:spcPts val="0"/>
              </a:spcBef>
              <a:spcAft>
                <a:spcPts val="0"/>
              </a:spcAft>
              <a:buNone/>
            </a:pPr>
            <a:r>
              <a:rPr lang="it-IT" sz="3400" u="sng" dirty="0">
                <a:solidFill>
                  <a:schemeClr val="dk1"/>
                </a:solidFill>
                <a:latin typeface="Trebuchet MS" panose="020B0703020202090204" pitchFamily="34" charset="0"/>
                <a:ea typeface="Trebuchet MS"/>
                <a:cs typeface="Trebuchet MS"/>
                <a:sym typeface="Trebuchet MS"/>
                <a:hlinkClick r:id="rId4">
                  <a:extLst>
                    <a:ext uri="{A12FA001-AC4F-418D-AE19-62706E023703}">
                      <ahyp:hlinkClr xmlns:ahyp="http://schemas.microsoft.com/office/drawing/2018/hyperlinkcolor" val="tx"/>
                    </a:ext>
                  </a:extLst>
                </a:hlinkClick>
              </a:rPr>
              <a:t>https://www.youtube.com/watch?v=nA0_OywGC5A</a:t>
            </a:r>
            <a:r>
              <a:rPr lang="it-IT" sz="3400" dirty="0">
                <a:solidFill>
                  <a:schemeClr val="dk1"/>
                </a:solidFill>
                <a:latin typeface="Trebuchet MS" panose="020B0703020202090204" pitchFamily="34" charset="0"/>
                <a:ea typeface="Trebuchet MS"/>
                <a:cs typeface="Trebuchet MS"/>
                <a:sym typeface="Trebuchet MS"/>
              </a:rPr>
              <a:t> (Antonietta </a:t>
            </a:r>
            <a:r>
              <a:rPr lang="it-IT" sz="3400" dirty="0" err="1">
                <a:solidFill>
                  <a:schemeClr val="dk1"/>
                </a:solidFill>
                <a:latin typeface="Trebuchet MS" panose="020B0703020202090204" pitchFamily="34" charset="0"/>
                <a:ea typeface="Trebuchet MS"/>
                <a:cs typeface="Trebuchet MS"/>
                <a:sym typeface="Trebuchet MS"/>
              </a:rPr>
              <a:t>és</a:t>
            </a:r>
            <a:r>
              <a:rPr lang="it-IT" sz="3400" dirty="0">
                <a:solidFill>
                  <a:schemeClr val="dk1"/>
                </a:solidFill>
                <a:latin typeface="Trebuchet MS" panose="020B0703020202090204" pitchFamily="34" charset="0"/>
                <a:ea typeface="Trebuchet MS"/>
                <a:cs typeface="Trebuchet MS"/>
                <a:sym typeface="Trebuchet MS"/>
              </a:rPr>
              <a:t> Pasquale </a:t>
            </a:r>
            <a:r>
              <a:rPr lang="it-IT" sz="3400" dirty="0" err="1">
                <a:solidFill>
                  <a:schemeClr val="dk1"/>
                </a:solidFill>
                <a:latin typeface="Trebuchet MS" panose="020B0703020202090204" pitchFamily="34" charset="0"/>
                <a:ea typeface="Trebuchet MS"/>
                <a:cs typeface="Trebuchet MS"/>
                <a:sym typeface="Trebuchet MS"/>
              </a:rPr>
              <a:t>testévek</a:t>
            </a:r>
            <a:r>
              <a:rPr lang="it-IT" sz="3400" dirty="0">
                <a:solidFill>
                  <a:schemeClr val="dk1"/>
                </a:solidFill>
                <a:latin typeface="Trebuchet MS" panose="020B0703020202090204" pitchFamily="34" charset="0"/>
                <a:ea typeface="Trebuchet MS"/>
                <a:cs typeface="Trebuchet MS"/>
                <a:sym typeface="Trebuchet MS"/>
              </a:rPr>
              <a:t>: </a:t>
            </a:r>
            <a:r>
              <a:rPr lang="it-IT" sz="3400" dirty="0" err="1">
                <a:solidFill>
                  <a:schemeClr val="dk1"/>
                </a:solidFill>
                <a:latin typeface="Trebuchet MS" panose="020B0703020202090204" pitchFamily="34" charset="0"/>
                <a:ea typeface="Trebuchet MS"/>
                <a:cs typeface="Trebuchet MS"/>
                <a:sym typeface="Trebuchet MS"/>
              </a:rPr>
              <a:t>borgazdaságuk</a:t>
            </a:r>
            <a:r>
              <a:rPr lang="it-IT" sz="3400" dirty="0">
                <a:solidFill>
                  <a:schemeClr val="dk1"/>
                </a:solidFill>
                <a:latin typeface="Trebuchet MS" panose="020B0703020202090204" pitchFamily="34" charset="0"/>
                <a:ea typeface="Trebuchet MS"/>
                <a:cs typeface="Trebuchet MS"/>
                <a:sym typeface="Trebuchet MS"/>
              </a:rPr>
              <a:t> van)</a:t>
            </a:r>
            <a:endParaRPr lang="it-IT" sz="3400" dirty="0">
              <a:solidFill>
                <a:schemeClr val="dk1"/>
              </a:solidFill>
              <a:latin typeface="Trebuchet MS" panose="020B0703020202090204" pitchFamily="34" charset="0"/>
            </a:endParaRPr>
          </a:p>
          <a:p>
            <a:endParaRPr lang="it-IT" dirty="0"/>
          </a:p>
        </p:txBody>
      </p:sp>
    </p:spTree>
    <p:extLst>
      <p:ext uri="{BB962C8B-B14F-4D97-AF65-F5344CB8AC3E}">
        <p14:creationId xmlns:p14="http://schemas.microsoft.com/office/powerpoint/2010/main" val="2853471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232364" y="1606352"/>
            <a:ext cx="8911636" cy="1008112"/>
          </a:xfrm>
        </p:spPr>
        <p:txBody>
          <a:bodyPr>
            <a:noAutofit/>
          </a:bodyPr>
          <a:lstStyle/>
          <a:p>
            <a:pPr algn="l">
              <a:spcBef>
                <a:spcPts val="0"/>
              </a:spcBef>
              <a:buClr>
                <a:srgbClr val="008000"/>
              </a:buClr>
              <a:buSzPts val="1800"/>
            </a:pPr>
            <a:r>
              <a:rPr lang="it-IT" sz="3200" dirty="0">
                <a:latin typeface="Trebuchet MS" panose="020B0703020202090204" pitchFamily="34" charset="0"/>
              </a:rPr>
              <a:t>1. A </a:t>
            </a:r>
            <a:r>
              <a:rPr lang="it-IT" sz="3200" dirty="0" err="1">
                <a:latin typeface="Trebuchet MS" panose="020B0703020202090204" pitchFamily="34" charset="0"/>
              </a:rPr>
              <a:t>helyi</a:t>
            </a:r>
            <a:r>
              <a:rPr lang="it-IT" sz="3200" dirty="0">
                <a:latin typeface="Trebuchet MS" panose="020B0703020202090204" pitchFamily="34" charset="0"/>
              </a:rPr>
              <a:t> </a:t>
            </a:r>
            <a:r>
              <a:rPr lang="it-IT" sz="3200" dirty="0" err="1">
                <a:latin typeface="Trebuchet MS" panose="020B0703020202090204" pitchFamily="34" charset="0"/>
              </a:rPr>
              <a:t>kontextus</a:t>
            </a:r>
            <a:r>
              <a:rPr lang="it-IT" sz="3200" dirty="0">
                <a:latin typeface="Trebuchet MS" panose="020B0703020202090204" pitchFamily="34" charset="0"/>
              </a:rPr>
              <a:t> </a:t>
            </a:r>
            <a:r>
              <a:rPr lang="it-IT" sz="3200" dirty="0" err="1">
                <a:latin typeface="Trebuchet MS" panose="020B0703020202090204" pitchFamily="34" charset="0"/>
              </a:rPr>
              <a:t>területi</a:t>
            </a:r>
            <a:r>
              <a:rPr lang="it-IT" sz="3200" dirty="0">
                <a:latin typeface="Trebuchet MS" panose="020B0703020202090204" pitchFamily="34" charset="0"/>
              </a:rPr>
              <a:t> </a:t>
            </a:r>
            <a:r>
              <a:rPr lang="it-IT" sz="3200" dirty="0" err="1">
                <a:latin typeface="Trebuchet MS" panose="020B0703020202090204" pitchFamily="34" charset="0"/>
              </a:rPr>
              <a:t>hivatásának</a:t>
            </a:r>
            <a:r>
              <a:rPr lang="it-IT" sz="3200" dirty="0">
                <a:latin typeface="Trebuchet MS" panose="020B0703020202090204" pitchFamily="34" charset="0"/>
              </a:rPr>
              <a:t> </a:t>
            </a:r>
            <a:r>
              <a:rPr lang="it-IT" sz="3200" dirty="0" err="1">
                <a:latin typeface="Trebuchet MS" panose="020B0703020202090204" pitchFamily="34" charset="0"/>
              </a:rPr>
              <a:t>elemzése</a:t>
            </a:r>
            <a:br>
              <a:rPr lang="it-IT" sz="3200" dirty="0">
                <a:latin typeface="Trebuchet MS" panose="020B0703020202090204" pitchFamily="34" charset="0"/>
              </a:rPr>
            </a:br>
            <a:r>
              <a:rPr lang="it-IT" sz="2400" dirty="0">
                <a:latin typeface="Trebuchet MS" panose="020B0703020202090204" pitchFamily="34" charset="0"/>
              </a:rPr>
              <a:t>1.1  </a:t>
            </a:r>
            <a:r>
              <a:rPr lang="it-IT" sz="2400" dirty="0" err="1">
                <a:latin typeface="Trebuchet MS" panose="020B0703020202090204" pitchFamily="34" charset="0"/>
              </a:rPr>
              <a:t>Az</a:t>
            </a:r>
            <a:r>
              <a:rPr lang="it-IT" sz="2400" dirty="0">
                <a:latin typeface="Trebuchet MS" panose="020B0703020202090204" pitchFamily="34" charset="0"/>
              </a:rPr>
              <a:t> </a:t>
            </a:r>
            <a:r>
              <a:rPr lang="it-IT" sz="2400" dirty="0" err="1">
                <a:latin typeface="Trebuchet MS" panose="020B0703020202090204" pitchFamily="34" charset="0"/>
              </a:rPr>
              <a:t>erősségek</a:t>
            </a:r>
            <a:r>
              <a:rPr lang="it-IT" sz="2400" dirty="0">
                <a:latin typeface="Trebuchet MS" panose="020B0703020202090204" pitchFamily="34" charset="0"/>
              </a:rPr>
              <a:t> </a:t>
            </a:r>
            <a:r>
              <a:rPr lang="it-IT" sz="2400" dirty="0" err="1">
                <a:latin typeface="Trebuchet MS" panose="020B0703020202090204" pitchFamily="34" charset="0"/>
              </a:rPr>
              <a:t>és</a:t>
            </a:r>
            <a:r>
              <a:rPr lang="it-IT" sz="2400" dirty="0">
                <a:latin typeface="Trebuchet MS" panose="020B0703020202090204" pitchFamily="34" charset="0"/>
              </a:rPr>
              <a:t> </a:t>
            </a:r>
            <a:r>
              <a:rPr lang="it-IT" sz="2400" dirty="0" err="1">
                <a:latin typeface="Trebuchet MS" panose="020B0703020202090204" pitchFamily="34" charset="0"/>
              </a:rPr>
              <a:t>gyengeségek</a:t>
            </a:r>
            <a:r>
              <a:rPr lang="it-IT" sz="2400" dirty="0">
                <a:latin typeface="Trebuchet MS" panose="020B0703020202090204" pitchFamily="34" charset="0"/>
              </a:rPr>
              <a:t> </a:t>
            </a:r>
            <a:r>
              <a:rPr lang="it-IT" sz="2400" dirty="0" err="1">
                <a:latin typeface="Trebuchet MS" panose="020B0703020202090204" pitchFamily="34" charset="0"/>
              </a:rPr>
              <a:t>elemzése</a:t>
            </a:r>
            <a:br>
              <a:rPr lang="it-IT" sz="3200" dirty="0">
                <a:latin typeface="Calibri"/>
              </a:rPr>
            </a:br>
            <a:endParaRPr lang="it-IT" sz="3200" dirty="0">
              <a:latin typeface="Calibri"/>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457200" y="2780928"/>
            <a:ext cx="8229600" cy="3489251"/>
          </a:xfrm>
        </p:spPr>
        <p:txBody>
          <a:bodyPr>
            <a:normAutofit fontScale="70000" lnSpcReduction="20000"/>
          </a:bodyPr>
          <a:lstStyle/>
          <a:p>
            <a:pPr marL="0" indent="0" eaLnBrk="0" fontAlgn="base" hangingPunct="0">
              <a:buNone/>
            </a:pPr>
            <a:r>
              <a:rPr lang="hu-HU" sz="2600" dirty="0">
                <a:latin typeface="Trebuchet MS" panose="020B0703020202090204" pitchFamily="34" charset="0"/>
              </a:rPr>
              <a:t>Ebben az első részben megvizsgáljuk, hogyan lehet SWOT-elemzést végezni, és hogyan lehet gyakorlatba ültetni az eredményeket. Egy jól bevált példát és egy sablont is mellékelünk, amelyek segítenek a SWOT-elemzés megkezdésében a saját környezetében.</a:t>
            </a:r>
          </a:p>
          <a:p>
            <a:pPr marL="0" indent="0" eaLnBrk="0" fontAlgn="base" hangingPunct="0">
              <a:buNone/>
            </a:pPr>
            <a:endParaRPr lang="hu-HU" sz="2600" dirty="0">
              <a:latin typeface="Trebuchet MS" panose="020B0703020202090204" pitchFamily="34" charset="0"/>
            </a:endParaRPr>
          </a:p>
          <a:p>
            <a:pPr marL="0" indent="0" eaLnBrk="0" fontAlgn="base" hangingPunct="0">
              <a:buNone/>
            </a:pPr>
            <a:r>
              <a:rPr lang="hu-HU" sz="2600" dirty="0">
                <a:latin typeface="Trebuchet MS" panose="020B0703020202090204" pitchFamily="34" charset="0"/>
              </a:rPr>
              <a:t>A SWOT a </a:t>
            </a:r>
            <a:r>
              <a:rPr lang="hu-HU" sz="2600" dirty="0" err="1">
                <a:latin typeface="Trebuchet MS" panose="020B0703020202090204" pitchFamily="34" charset="0"/>
              </a:rPr>
              <a:t>Strengths</a:t>
            </a:r>
            <a:r>
              <a:rPr lang="hu-HU" sz="2600" dirty="0">
                <a:latin typeface="Trebuchet MS" panose="020B0703020202090204" pitchFamily="34" charset="0"/>
              </a:rPr>
              <a:t>, </a:t>
            </a:r>
            <a:r>
              <a:rPr lang="hu-HU" sz="2600" dirty="0" err="1">
                <a:latin typeface="Trebuchet MS" panose="020B0703020202090204" pitchFamily="34" charset="0"/>
              </a:rPr>
              <a:t>Weaknesses</a:t>
            </a:r>
            <a:r>
              <a:rPr lang="hu-HU" sz="2600" dirty="0">
                <a:latin typeface="Trebuchet MS" panose="020B0703020202090204" pitchFamily="34" charset="0"/>
              </a:rPr>
              <a:t>, </a:t>
            </a:r>
            <a:r>
              <a:rPr lang="hu-HU" sz="2600" dirty="0" err="1">
                <a:latin typeface="Trebuchet MS" panose="020B0703020202090204" pitchFamily="34" charset="0"/>
              </a:rPr>
              <a:t>Opportunities</a:t>
            </a:r>
            <a:r>
              <a:rPr lang="hu-HU" sz="2600" dirty="0">
                <a:latin typeface="Trebuchet MS" panose="020B0703020202090204" pitchFamily="34" charset="0"/>
              </a:rPr>
              <a:t> és </a:t>
            </a:r>
            <a:r>
              <a:rPr lang="hu-HU" sz="2600" dirty="0" err="1">
                <a:latin typeface="Trebuchet MS" panose="020B0703020202090204" pitchFamily="34" charset="0"/>
              </a:rPr>
              <a:t>Threats</a:t>
            </a:r>
            <a:r>
              <a:rPr lang="hu-HU" sz="2600" dirty="0">
                <a:latin typeface="Trebuchet MS" panose="020B0703020202090204" pitchFamily="34" charset="0"/>
              </a:rPr>
              <a:t> rövidítése, ezért a SWOT-elemzés a vállalkozás e négy szempontjának felmérésére szolgáló technika.</a:t>
            </a:r>
          </a:p>
          <a:p>
            <a:pPr marL="0" indent="0" eaLnBrk="0" fontAlgn="base" hangingPunct="0">
              <a:buNone/>
            </a:pPr>
            <a:endParaRPr lang="hu-HU" sz="2600" dirty="0">
              <a:latin typeface="Trebuchet MS" panose="020B0703020202090204" pitchFamily="34" charset="0"/>
            </a:endParaRPr>
          </a:p>
          <a:p>
            <a:pPr marL="0" indent="0" eaLnBrk="0" fontAlgn="base" hangingPunct="0">
              <a:buNone/>
            </a:pPr>
            <a:r>
              <a:rPr lang="hu-HU" sz="2600" dirty="0">
                <a:latin typeface="Trebuchet MS" panose="020B0703020202090204" pitchFamily="34" charset="0"/>
              </a:rPr>
              <a:t>A SWOT-elemzés mind a belső, mind a külső tényezőket vizsgálja – vagyis azt, hogy mi történik a szervezeten belül és kívül. Tehát ezeknek a tényezőknek egy része az Ön ellenőrzése alatt áll, néhány pedig nem. Mindkét esetben egyértelműbbé válik a válaszként megtehető legbölcsebb lépés, miután a lehető legtöbb tényezőt felfedezte, rögzítette és elemezte.</a:t>
            </a:r>
            <a:endParaRPr lang="sk-SK" dirty="0">
              <a:effectLst/>
            </a:endParaRPr>
          </a:p>
        </p:txBody>
      </p:sp>
    </p:spTree>
    <p:extLst>
      <p:ext uri="{BB962C8B-B14F-4D97-AF65-F5344CB8AC3E}">
        <p14:creationId xmlns:p14="http://schemas.microsoft.com/office/powerpoint/2010/main" val="342725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019869"/>
            <a:ext cx="8229600" cy="896963"/>
          </a:xfrm>
        </p:spPr>
        <p:txBody>
          <a:bodyPr>
            <a:normAutofit/>
          </a:bodyPr>
          <a:lstStyle/>
          <a:p>
            <a:pPr marL="0" lvl="0" indent="0" rtl="0">
              <a:spcBef>
                <a:spcPts val="0"/>
              </a:spcBef>
              <a:spcAft>
                <a:spcPts val="0"/>
              </a:spcAft>
              <a:buClr>
                <a:srgbClr val="008000"/>
              </a:buClr>
              <a:buSzPts val="1600"/>
              <a:buNone/>
            </a:pPr>
            <a:r>
              <a:rPr lang="it-IT" sz="2000" b="1" dirty="0"/>
              <a:t>3.7 </a:t>
            </a:r>
            <a:r>
              <a:rPr lang="it-IT" sz="2000" b="1" dirty="0" err="1"/>
              <a:t>Találkozók</a:t>
            </a:r>
            <a:r>
              <a:rPr lang="it-IT" sz="2000" b="1" dirty="0"/>
              <a:t> – </a:t>
            </a:r>
            <a:r>
              <a:rPr lang="it-IT" sz="2000" b="1" dirty="0" err="1"/>
              <a:t>Hogyan</a:t>
            </a:r>
            <a:r>
              <a:rPr lang="it-IT" sz="2000" b="1" dirty="0"/>
              <a:t> </a:t>
            </a:r>
            <a:r>
              <a:rPr lang="it-IT" sz="2000" b="1" dirty="0" err="1"/>
              <a:t>szervezzünk</a:t>
            </a:r>
            <a:r>
              <a:rPr lang="it-IT" sz="2000" b="1" dirty="0"/>
              <a:t> </a:t>
            </a:r>
            <a:r>
              <a:rPr lang="it-IT" sz="2000" b="1" dirty="0" err="1"/>
              <a:t>megbeszélést</a:t>
            </a:r>
            <a:r>
              <a:rPr lang="it-IT" sz="2000" b="1" dirty="0"/>
              <a:t> </a:t>
            </a:r>
            <a:r>
              <a:rPr lang="it-IT" sz="2400" b="1" dirty="0"/>
              <a:t>: </a:t>
            </a:r>
            <a:endParaRPr lang="it-IT" sz="2000" b="1" dirty="0">
              <a:latin typeface="Trebuchet MS"/>
              <a:ea typeface="Trebuchet MS"/>
              <a:cs typeface="Trebuchet MS"/>
              <a:sym typeface="Trebuchet MS"/>
            </a:endParaRPr>
          </a:p>
        </p:txBody>
      </p:sp>
      <p:graphicFrame>
        <p:nvGraphicFramePr>
          <p:cNvPr id="3" name="Segnaposto contenuto 2">
            <a:extLst>
              <a:ext uri="{FF2B5EF4-FFF2-40B4-BE49-F238E27FC236}">
                <a16:creationId xmlns:a16="http://schemas.microsoft.com/office/drawing/2014/main" id="{AE69F3F3-DF52-5B06-53B5-C57A53150BF4}"/>
              </a:ext>
            </a:extLst>
          </p:cNvPr>
          <p:cNvGraphicFramePr>
            <a:graphicFrameLocks noGrp="1"/>
          </p:cNvGraphicFramePr>
          <p:nvPr>
            <p:ph idx="1"/>
            <p:extLst>
              <p:ext uri="{D42A27DB-BD31-4B8C-83A1-F6EECF244321}">
                <p14:modId xmlns:p14="http://schemas.microsoft.com/office/powerpoint/2010/main" val="31052409"/>
              </p:ext>
            </p:extLst>
          </p:nvPr>
        </p:nvGraphicFramePr>
        <p:xfrm>
          <a:off x="1187624" y="2420888"/>
          <a:ext cx="7056784" cy="370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1431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21196" y="875853"/>
            <a:ext cx="8229600" cy="896963"/>
          </a:xfrm>
        </p:spPr>
        <p:txBody>
          <a:bodyPr>
            <a:normAutofit/>
          </a:bodyPr>
          <a:lstStyle/>
          <a:p>
            <a:pPr marL="0" lvl="0" indent="0" rtl="0">
              <a:spcBef>
                <a:spcPts val="0"/>
              </a:spcBef>
              <a:spcAft>
                <a:spcPts val="0"/>
              </a:spcAft>
              <a:buClr>
                <a:srgbClr val="008000"/>
              </a:buClr>
              <a:buSzPts val="1600"/>
              <a:buNone/>
            </a:pPr>
            <a:r>
              <a:rPr lang="it-IT" sz="2400" dirty="0"/>
              <a:t>3.8 </a:t>
            </a:r>
            <a:r>
              <a:rPr lang="it-IT" sz="2400" b="1" dirty="0" err="1"/>
              <a:t>Környezetelemzési</a:t>
            </a:r>
            <a:r>
              <a:rPr lang="it-IT" sz="2400" b="1" dirty="0"/>
              <a:t> </a:t>
            </a:r>
            <a:r>
              <a:rPr lang="it-IT" sz="2400" b="1" dirty="0" err="1"/>
              <a:t>folyamat</a:t>
            </a:r>
            <a:endParaRPr lang="it-IT" sz="2400" dirty="0"/>
          </a:p>
        </p:txBody>
      </p:sp>
      <p:graphicFrame>
        <p:nvGraphicFramePr>
          <p:cNvPr id="6" name="Google Shape;327;p48">
            <a:extLst>
              <a:ext uri="{FF2B5EF4-FFF2-40B4-BE49-F238E27FC236}">
                <a16:creationId xmlns:a16="http://schemas.microsoft.com/office/drawing/2014/main" id="{B7A90891-3BE5-F0FC-7529-9D15F0B06144}"/>
              </a:ext>
            </a:extLst>
          </p:cNvPr>
          <p:cNvGraphicFramePr/>
          <p:nvPr>
            <p:extLst>
              <p:ext uri="{D42A27DB-BD31-4B8C-83A1-F6EECF244321}">
                <p14:modId xmlns:p14="http://schemas.microsoft.com/office/powerpoint/2010/main" val="3170192804"/>
              </p:ext>
            </p:extLst>
          </p:nvPr>
        </p:nvGraphicFramePr>
        <p:xfrm>
          <a:off x="683568" y="1772816"/>
          <a:ext cx="7704856" cy="4320480"/>
        </p:xfrm>
        <a:graphic>
          <a:graphicData uri="http://schemas.openxmlformats.org/drawingml/2006/table">
            <a:tbl>
              <a:tblPr>
                <a:noFill/>
              </a:tblPr>
              <a:tblGrid>
                <a:gridCol w="3852428">
                  <a:extLst>
                    <a:ext uri="{9D8B030D-6E8A-4147-A177-3AD203B41FA5}">
                      <a16:colId xmlns:a16="http://schemas.microsoft.com/office/drawing/2014/main" val="20000"/>
                    </a:ext>
                  </a:extLst>
                </a:gridCol>
                <a:gridCol w="3852428">
                  <a:extLst>
                    <a:ext uri="{9D8B030D-6E8A-4147-A177-3AD203B41FA5}">
                      <a16:colId xmlns:a16="http://schemas.microsoft.com/office/drawing/2014/main" val="20001"/>
                    </a:ext>
                  </a:extLst>
                </a:gridCol>
              </a:tblGrid>
              <a:tr h="1317174">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0" marR="0" lvl="0" indent="0" algn="ctr" rtl="0">
                        <a:lnSpc>
                          <a:spcPct val="115000"/>
                        </a:lnSpc>
                        <a:spcBef>
                          <a:spcPts val="1200"/>
                        </a:spcBef>
                        <a:spcAft>
                          <a:spcPts val="0"/>
                        </a:spcAft>
                        <a:buNone/>
                      </a:pPr>
                      <a:r>
                        <a:rPr lang="it-IT" sz="1200" b="1" dirty="0">
                          <a:solidFill>
                            <a:srgbClr val="000000"/>
                          </a:solidFill>
                          <a:latin typeface="Trebuchet MS"/>
                          <a:ea typeface="Trebuchet MS"/>
                          <a:cs typeface="Trebuchet MS"/>
                          <a:sym typeface="Trebuchet MS"/>
                        </a:rPr>
                        <a:t>FIGYELÉS</a:t>
                      </a:r>
                      <a:endParaRPr sz="1200" dirty="0">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00"/>
                    </a:solidFill>
                  </a:tcPr>
                </a:tc>
                <a:tc>
                  <a:txBody>
                    <a:bodyPr/>
                    <a:lstStyle/>
                    <a:p>
                      <a:pPr marL="0" marR="0" lvl="0" indent="0" algn="l" rtl="0">
                        <a:lnSpc>
                          <a:spcPct val="115000"/>
                        </a:lnSpc>
                        <a:spcBef>
                          <a:spcPts val="0"/>
                        </a:spcBef>
                        <a:spcAft>
                          <a:spcPts val="0"/>
                        </a:spcAft>
                        <a:buNone/>
                      </a:pPr>
                      <a:br>
                        <a:rPr lang="it-IT" sz="1200" dirty="0">
                          <a:latin typeface="Trebuchet MS"/>
                          <a:ea typeface="Trebuchet MS"/>
                          <a:cs typeface="Trebuchet MS"/>
                          <a:sym typeface="Trebuchet MS"/>
                        </a:rPr>
                      </a:br>
                      <a:endParaRPr sz="1200" dirty="0">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Figyelje</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meg</a:t>
                      </a:r>
                      <a:r>
                        <a:rPr lang="it-IT" sz="1200" b="1" dirty="0">
                          <a:solidFill>
                            <a:srgbClr val="000000"/>
                          </a:solidFill>
                          <a:latin typeface="Trebuchet MS"/>
                          <a:ea typeface="Trebuchet MS"/>
                          <a:cs typeface="Trebuchet MS"/>
                          <a:sym typeface="Trebuchet MS"/>
                        </a:rPr>
                        <a:t>" a </a:t>
                      </a:r>
                      <a:r>
                        <a:rPr lang="it-IT" sz="1200" b="1" dirty="0" err="1">
                          <a:solidFill>
                            <a:srgbClr val="000000"/>
                          </a:solidFill>
                          <a:latin typeface="Trebuchet MS"/>
                          <a:ea typeface="Trebuchet MS"/>
                          <a:cs typeface="Trebuchet MS"/>
                          <a:sym typeface="Trebuchet MS"/>
                        </a:rPr>
                        <a:t>külső</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környezetet</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Az</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információk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kívánt</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kategóriákba</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rendezése</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Azonosítsa</a:t>
                      </a:r>
                      <a:r>
                        <a:rPr lang="it-IT" sz="1200" b="1" dirty="0">
                          <a:solidFill>
                            <a:srgbClr val="000000"/>
                          </a:solidFill>
                          <a:latin typeface="Trebuchet MS"/>
                          <a:ea typeface="Trebuchet MS"/>
                          <a:cs typeface="Trebuchet MS"/>
                          <a:sym typeface="Trebuchet MS"/>
                        </a:rPr>
                        <a:t> a </a:t>
                      </a:r>
                      <a:r>
                        <a:rPr lang="it-IT" sz="1200" b="1" dirty="0" err="1">
                          <a:solidFill>
                            <a:srgbClr val="000000"/>
                          </a:solidFill>
                          <a:latin typeface="Trebuchet MS"/>
                          <a:ea typeface="Trebuchet MS"/>
                          <a:cs typeface="Trebuchet MS"/>
                          <a:sym typeface="Trebuchet MS"/>
                        </a:rPr>
                        <a:t>problémákat</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az</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egyes</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kategóriákon</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belül</a:t>
                      </a:r>
                      <a:endParaRPr sz="1200" dirty="0" err="1">
                        <a:solidFill>
                          <a:srgbClr val="000000"/>
                        </a:solidFill>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00"/>
                    </a:solidFill>
                  </a:tcPr>
                </a:tc>
                <a:extLst>
                  <a:ext uri="{0D108BD9-81ED-4DB2-BD59-A6C34878D82A}">
                    <a16:rowId xmlns:a16="http://schemas.microsoft.com/office/drawing/2014/main" val="10000"/>
                  </a:ext>
                </a:extLst>
              </a:tr>
              <a:tr h="745845">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0" marR="0" lvl="0" indent="0" algn="ctr" rtl="0">
                        <a:lnSpc>
                          <a:spcPct val="115000"/>
                        </a:lnSpc>
                        <a:spcBef>
                          <a:spcPts val="0"/>
                        </a:spcBef>
                        <a:spcAft>
                          <a:spcPts val="0"/>
                        </a:spcAft>
                        <a:buNone/>
                      </a:pPr>
                      <a:r>
                        <a:rPr lang="it-IT" sz="1200" b="1" dirty="0">
                          <a:solidFill>
                            <a:srgbClr val="000000"/>
                          </a:solidFill>
                          <a:latin typeface="Trebuchet MS"/>
                          <a:ea typeface="Trebuchet MS"/>
                          <a:cs typeface="Trebuchet MS"/>
                          <a:sym typeface="Trebuchet MS"/>
                        </a:rPr>
                        <a:t>MONITORING</a:t>
                      </a:r>
                      <a:endParaRPr sz="1200" dirty="0">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B0F0"/>
                    </a:solidFill>
                  </a:tcPr>
                </a:tc>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Kövesse</a:t>
                      </a:r>
                      <a:r>
                        <a:rPr lang="it-IT" sz="1200" b="1" dirty="0">
                          <a:solidFill>
                            <a:srgbClr val="000000"/>
                          </a:solidFill>
                          <a:latin typeface="Trebuchet MS"/>
                          <a:ea typeface="Trebuchet MS"/>
                          <a:cs typeface="Trebuchet MS"/>
                          <a:sym typeface="Trebuchet MS"/>
                        </a:rPr>
                        <a:t> a </a:t>
                      </a:r>
                      <a:r>
                        <a:rPr lang="it-IT" sz="1200" b="1" dirty="0" err="1">
                          <a:solidFill>
                            <a:srgbClr val="000000"/>
                          </a:solidFill>
                          <a:latin typeface="Trebuchet MS"/>
                          <a:ea typeface="Trebuchet MS"/>
                          <a:cs typeface="Trebuchet MS"/>
                          <a:sym typeface="Trebuchet MS"/>
                        </a:rPr>
                        <a:t>fejleményeket</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Határozza</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meg</a:t>
                      </a:r>
                      <a:r>
                        <a:rPr lang="it-IT" sz="1200" b="1" dirty="0">
                          <a:solidFill>
                            <a:srgbClr val="000000"/>
                          </a:solidFill>
                          <a:latin typeface="Trebuchet MS"/>
                          <a:ea typeface="Trebuchet MS"/>
                          <a:cs typeface="Trebuchet MS"/>
                          <a:sym typeface="Trebuchet MS"/>
                        </a:rPr>
                        <a:t> a </a:t>
                      </a:r>
                      <a:r>
                        <a:rPr lang="it-IT" sz="1200" b="1" dirty="0" err="1">
                          <a:solidFill>
                            <a:srgbClr val="000000"/>
                          </a:solidFill>
                          <a:latin typeface="Trebuchet MS"/>
                          <a:ea typeface="Trebuchet MS"/>
                          <a:cs typeface="Trebuchet MS"/>
                          <a:sym typeface="Trebuchet MS"/>
                        </a:rPr>
                        <a:t>változás</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mértékét</a:t>
                      </a:r>
                      <a:endParaRPr sz="1200" dirty="0">
                        <a:solidFill>
                          <a:srgbClr val="000000"/>
                        </a:solidFill>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00B0F0"/>
                    </a:solidFill>
                  </a:tcPr>
                </a:tc>
                <a:extLst>
                  <a:ext uri="{0D108BD9-81ED-4DB2-BD59-A6C34878D82A}">
                    <a16:rowId xmlns:a16="http://schemas.microsoft.com/office/drawing/2014/main" val="10001"/>
                  </a:ext>
                </a:extLst>
              </a:tr>
              <a:tr h="1130730">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0" marR="0" lvl="0" indent="0" algn="ctr" rtl="0">
                        <a:lnSpc>
                          <a:spcPct val="115000"/>
                        </a:lnSpc>
                        <a:spcBef>
                          <a:spcPts val="1200"/>
                        </a:spcBef>
                        <a:spcAft>
                          <a:spcPts val="0"/>
                        </a:spcAft>
                        <a:buNone/>
                      </a:pPr>
                      <a:r>
                        <a:rPr lang="it-IT" sz="1200" b="1" dirty="0">
                          <a:solidFill>
                            <a:srgbClr val="000000"/>
                          </a:solidFill>
                          <a:latin typeface="Trebuchet MS"/>
                          <a:ea typeface="Trebuchet MS"/>
                          <a:cs typeface="Trebuchet MS"/>
                          <a:sym typeface="Trebuchet MS"/>
                        </a:rPr>
                        <a:t>ELŐREJELZÉS</a:t>
                      </a:r>
                      <a:endParaRPr sz="1200" dirty="0">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76F53D"/>
                    </a:solidFill>
                  </a:tcPr>
                </a:tc>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a:solidFill>
                            <a:srgbClr val="000000"/>
                          </a:solidFill>
                          <a:latin typeface="Trebuchet MS"/>
                          <a:ea typeface="Trebuchet MS"/>
                          <a:cs typeface="Trebuchet MS"/>
                          <a:sym typeface="Trebuchet MS"/>
                        </a:rPr>
                        <a:t>A </a:t>
                      </a:r>
                      <a:r>
                        <a:rPr lang="it-IT" sz="1200" b="1" dirty="0" err="1">
                          <a:solidFill>
                            <a:srgbClr val="000000"/>
                          </a:solidFill>
                          <a:latin typeface="Trebuchet MS"/>
                          <a:ea typeface="Trebuchet MS"/>
                          <a:cs typeface="Trebuchet MS"/>
                          <a:sym typeface="Trebuchet MS"/>
                        </a:rPr>
                        <a:t>fejlemények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változásainak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előrejelzése</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a:solidFill>
                            <a:srgbClr val="000000"/>
                          </a:solidFill>
                          <a:latin typeface="Trebuchet MS"/>
                          <a:ea typeface="Trebuchet MS"/>
                          <a:cs typeface="Trebuchet MS"/>
                          <a:sym typeface="Trebuchet MS"/>
                        </a:rPr>
                        <a:t>A </a:t>
                      </a:r>
                      <a:r>
                        <a:rPr lang="it-IT" sz="1200" b="1" dirty="0" err="1">
                          <a:solidFill>
                            <a:srgbClr val="000000"/>
                          </a:solidFill>
                          <a:latin typeface="Trebuchet MS"/>
                          <a:ea typeface="Trebuchet MS"/>
                          <a:cs typeface="Trebuchet MS"/>
                          <a:sym typeface="Trebuchet MS"/>
                        </a:rPr>
                        <a:t>problémák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közötti</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összefüggések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azonosítása</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Alternatív</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alternatívák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kidolgozása</a:t>
                      </a:r>
                      <a:endParaRPr sz="1200" dirty="0" err="1">
                        <a:solidFill>
                          <a:srgbClr val="000000"/>
                        </a:solidFill>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76F53D"/>
                    </a:solidFill>
                  </a:tcPr>
                </a:tc>
                <a:extLst>
                  <a:ext uri="{0D108BD9-81ED-4DB2-BD59-A6C34878D82A}">
                    <a16:rowId xmlns:a16="http://schemas.microsoft.com/office/drawing/2014/main" val="10002"/>
                  </a:ext>
                </a:extLst>
              </a:tr>
              <a:tr h="1126731">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0" marR="0" lvl="0" indent="0" algn="ctr" rtl="0">
                        <a:lnSpc>
                          <a:spcPct val="115000"/>
                        </a:lnSpc>
                        <a:spcBef>
                          <a:spcPts val="1200"/>
                        </a:spcBef>
                        <a:spcAft>
                          <a:spcPts val="0"/>
                        </a:spcAft>
                        <a:buNone/>
                      </a:pPr>
                      <a:r>
                        <a:rPr lang="it-IT" sz="1200" b="1" dirty="0">
                          <a:solidFill>
                            <a:srgbClr val="000000"/>
                          </a:solidFill>
                          <a:latin typeface="Trebuchet MS"/>
                          <a:ea typeface="Trebuchet MS"/>
                          <a:cs typeface="Trebuchet MS"/>
                          <a:sym typeface="Trebuchet MS"/>
                        </a:rPr>
                        <a:t>ÉRTÉKELÉS</a:t>
                      </a:r>
                      <a:endParaRPr sz="1200" dirty="0">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0000"/>
                    </a:solidFill>
                  </a:tcPr>
                </a:tc>
                <a:tc>
                  <a:txBody>
                    <a:bodyPr/>
                    <a:lstStyle/>
                    <a:p>
                      <a:pPr marL="0" marR="0" lvl="0" indent="0" algn="l" rtl="0">
                        <a:lnSpc>
                          <a:spcPct val="115000"/>
                        </a:lnSpc>
                        <a:spcBef>
                          <a:spcPts val="0"/>
                        </a:spcBef>
                        <a:spcAft>
                          <a:spcPts val="0"/>
                        </a:spcAft>
                        <a:buNone/>
                      </a:pPr>
                      <a:endParaRPr sz="1200" dirty="0">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Az</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előrejelzések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értékelése</a:t>
                      </a:r>
                      <a:endParaRPr lang="it-IT" sz="1200" b="1" dirty="0">
                        <a:solidFill>
                          <a:srgbClr val="000000"/>
                        </a:solidFill>
                        <a:latin typeface="Trebuchet MS"/>
                        <a:ea typeface="Trebuchet MS"/>
                        <a:cs typeface="Trebuchet MS"/>
                        <a:sym typeface="Trebuchet MS"/>
                      </a:endParaRP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Határozza</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meg</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azokat</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az</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erőket</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amelyeket</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figyelembe</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kell</a:t>
                      </a:r>
                      <a:r>
                        <a:rPr lang="it-IT" sz="1200" b="1" dirty="0">
                          <a:solidFill>
                            <a:srgbClr val="000000"/>
                          </a:solidFill>
                          <a:latin typeface="Trebuchet MS"/>
                          <a:ea typeface="Trebuchet MS"/>
                          <a:cs typeface="Trebuchet MS"/>
                          <a:sym typeface="Trebuchet MS"/>
                        </a:rPr>
                        <a:t> venni</a:t>
                      </a:r>
                    </a:p>
                    <a:p>
                      <a:pPr marL="342900" marR="0" lvl="0" indent="-342900" algn="l" rtl="0">
                        <a:lnSpc>
                          <a:spcPct val="115000"/>
                        </a:lnSpc>
                        <a:spcBef>
                          <a:spcPts val="0"/>
                        </a:spcBef>
                        <a:spcAft>
                          <a:spcPts val="0"/>
                        </a:spcAft>
                        <a:buClr>
                          <a:srgbClr val="000000"/>
                        </a:buClr>
                        <a:buSzPts val="1000"/>
                        <a:buFont typeface="Noto Sans Symbols"/>
                        <a:buChar char="∙"/>
                      </a:pPr>
                      <a:r>
                        <a:rPr lang="it-IT" sz="1200" b="1" dirty="0" err="1">
                          <a:solidFill>
                            <a:srgbClr val="000000"/>
                          </a:solidFill>
                          <a:latin typeface="Trebuchet MS"/>
                          <a:ea typeface="Trebuchet MS"/>
                          <a:cs typeface="Trebuchet MS"/>
                          <a:sym typeface="Trebuchet MS"/>
                        </a:rPr>
                        <a:t>Stratégiák</a:t>
                      </a:r>
                      <a:r>
                        <a:rPr lang="it-IT" sz="1200" b="1" dirty="0">
                          <a:solidFill>
                            <a:srgbClr val="000000"/>
                          </a:solidFill>
                          <a:latin typeface="Trebuchet MS"/>
                          <a:ea typeface="Trebuchet MS"/>
                          <a:cs typeface="Trebuchet MS"/>
                          <a:sym typeface="Trebuchet MS"/>
                        </a:rPr>
                        <a:t> </a:t>
                      </a:r>
                      <a:r>
                        <a:rPr lang="it-IT" sz="1200" b="1" dirty="0" err="1">
                          <a:solidFill>
                            <a:srgbClr val="000000"/>
                          </a:solidFill>
                          <a:latin typeface="Trebuchet MS"/>
                          <a:ea typeface="Trebuchet MS"/>
                          <a:cs typeface="Trebuchet MS"/>
                          <a:sym typeface="Trebuchet MS"/>
                        </a:rPr>
                        <a:t>kidolgozása</a:t>
                      </a:r>
                      <a:endParaRPr sz="1200" dirty="0">
                        <a:solidFill>
                          <a:srgbClr val="000000"/>
                        </a:solidFill>
                        <a:latin typeface="Trebuchet MS"/>
                        <a:ea typeface="Trebuchet MS"/>
                        <a:cs typeface="Trebuchet MS"/>
                        <a:sym typeface="Trebuchet MS"/>
                      </a:endParaRPr>
                    </a:p>
                  </a:txBody>
                  <a:tcPr marL="66375" marR="663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000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71402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229600" cy="792088"/>
          </a:xfrm>
        </p:spPr>
        <p:txBody>
          <a:bodyPr>
            <a:noAutofit/>
          </a:bodyPr>
          <a:lstStyle/>
          <a:p>
            <a:pPr marL="0" lvl="0" indent="0" algn="l" rtl="0">
              <a:spcBef>
                <a:spcPts val="0"/>
              </a:spcBef>
              <a:spcAft>
                <a:spcPts val="0"/>
              </a:spcAft>
              <a:buClr>
                <a:srgbClr val="008000"/>
              </a:buClr>
              <a:buSzPts val="1600"/>
              <a:buNone/>
            </a:pPr>
            <a:r>
              <a:rPr lang="it-IT" sz="2000" b="1" dirty="0"/>
              <a:t>3.9 </a:t>
            </a:r>
            <a:r>
              <a:rPr lang="it-IT" sz="2000" b="1" dirty="0" err="1"/>
              <a:t>Gyakorlat</a:t>
            </a:r>
            <a:r>
              <a:rPr lang="it-IT" sz="2000" b="1" dirty="0"/>
              <a:t>: </a:t>
            </a:r>
            <a:r>
              <a:rPr lang="it-IT" sz="2000" b="1" dirty="0" err="1"/>
              <a:t>Próbáljon</a:t>
            </a:r>
            <a:r>
              <a:rPr lang="it-IT" sz="2000" b="1" dirty="0"/>
              <a:t> </a:t>
            </a:r>
            <a:r>
              <a:rPr lang="it-IT" sz="2000" b="1" dirty="0" err="1"/>
              <a:t>meg</a:t>
            </a:r>
            <a:r>
              <a:rPr lang="it-IT" sz="2000" b="1" dirty="0"/>
              <a:t> </a:t>
            </a:r>
            <a:r>
              <a:rPr lang="it-IT" sz="2000" b="1" dirty="0" err="1"/>
              <a:t>válaszolni</a:t>
            </a:r>
            <a:r>
              <a:rPr lang="it-IT" sz="2000" b="1" dirty="0"/>
              <a:t> a </a:t>
            </a:r>
            <a:r>
              <a:rPr lang="it-IT" sz="2000" b="1" dirty="0" err="1"/>
              <a:t>következő</a:t>
            </a:r>
            <a:r>
              <a:rPr lang="it-IT" sz="2000" b="1" dirty="0"/>
              <a:t> </a:t>
            </a:r>
            <a:r>
              <a:rPr lang="it-IT" sz="2000" b="1" dirty="0" err="1"/>
              <a:t>kérdésekre</a:t>
            </a:r>
            <a:r>
              <a:rPr lang="it-IT" sz="2000" b="1" dirty="0"/>
              <a:t>, </a:t>
            </a:r>
            <a:r>
              <a:rPr lang="it-IT" sz="2000" b="1" dirty="0" err="1"/>
              <a:t>határozza</a:t>
            </a:r>
            <a:r>
              <a:rPr lang="it-IT" sz="2000" b="1" dirty="0"/>
              <a:t> a </a:t>
            </a:r>
            <a:r>
              <a:rPr lang="it-IT" sz="2000" b="1" dirty="0" err="1"/>
              <a:t>meg</a:t>
            </a:r>
            <a:r>
              <a:rPr lang="it-IT" sz="2000" b="1" dirty="0"/>
              <a:t> </a:t>
            </a:r>
            <a:r>
              <a:rPr lang="it-IT" sz="2000" b="1" dirty="0" err="1"/>
              <a:t>kontextust</a:t>
            </a:r>
            <a:r>
              <a:rPr lang="it-IT" sz="2000" b="1" dirty="0"/>
              <a:t>, </a:t>
            </a:r>
            <a:r>
              <a:rPr lang="it-IT" sz="2000" b="1" dirty="0" err="1"/>
              <a:t>amelyben</a:t>
            </a:r>
            <a:r>
              <a:rPr lang="it-IT" sz="2000" b="1" dirty="0"/>
              <a:t> a COT-t </a:t>
            </a:r>
            <a:r>
              <a:rPr lang="it-IT" sz="2000" b="1" dirty="0" err="1"/>
              <a:t>létrehozni</a:t>
            </a:r>
            <a:endParaRPr lang="it-IT"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2420888"/>
            <a:ext cx="8784976" cy="3672408"/>
          </a:xfrm>
        </p:spPr>
        <p:txBody>
          <a:bodyPr>
            <a:normAutofit fontScale="92500" lnSpcReduction="10000"/>
          </a:bodyPr>
          <a:lstStyle/>
          <a:p>
            <a:pPr marL="0" lvl="0" indent="0" algn="just" rtl="0">
              <a:spcBef>
                <a:spcPts val="0"/>
              </a:spcBef>
              <a:spcAft>
                <a:spcPts val="0"/>
              </a:spcAft>
              <a:buClr>
                <a:schemeClr val="dk1"/>
              </a:buClr>
              <a:buSzPts val="1200"/>
              <a:buNone/>
            </a:pPr>
            <a:r>
              <a:rPr lang="hu-HU" sz="1600" b="1" dirty="0">
                <a:latin typeface="Trebuchet MS" panose="020B0703020202090204" pitchFamily="34" charset="0"/>
              </a:rPr>
              <a:t>DEMOGRÁFIAI</a:t>
            </a:r>
            <a:r>
              <a:rPr lang="hu-HU" sz="1600" dirty="0">
                <a:latin typeface="Trebuchet MS" panose="020B0703020202090204" pitchFamily="34" charset="0"/>
              </a:rPr>
              <a:t>: mely demográfiai jelenségek jelenthetnek veszélyeket és lehetőségeket a szervezet számára? Például. Meg kell határozni például a termelők célcsoportját, ha idősek, akkor konkrét kommunikációs típusra lesz szükség. Ugyanez vonatkozik a célközönségre is</a:t>
            </a:r>
          </a:p>
          <a:p>
            <a:pPr marL="0" lvl="0" indent="0" algn="just" rtl="0">
              <a:spcBef>
                <a:spcPts val="0"/>
              </a:spcBef>
              <a:spcAft>
                <a:spcPts val="0"/>
              </a:spcAft>
              <a:buClr>
                <a:schemeClr val="dk1"/>
              </a:buClr>
              <a:buSzPts val="1200"/>
              <a:buNone/>
            </a:pPr>
            <a:endParaRPr lang="hu-HU" sz="1600" dirty="0">
              <a:latin typeface="Trebuchet MS" panose="020B0703020202090204" pitchFamily="34" charset="0"/>
            </a:endParaRPr>
          </a:p>
          <a:p>
            <a:pPr marL="0" lvl="0" indent="0" algn="just" rtl="0">
              <a:spcBef>
                <a:spcPts val="0"/>
              </a:spcBef>
              <a:spcAft>
                <a:spcPts val="0"/>
              </a:spcAft>
              <a:buClr>
                <a:schemeClr val="dk1"/>
              </a:buClr>
              <a:buSzPts val="1200"/>
              <a:buNone/>
            </a:pPr>
            <a:r>
              <a:rPr lang="hu-HU" sz="1600" b="1" dirty="0">
                <a:latin typeface="Trebuchet MS" panose="020B0703020202090204" pitchFamily="34" charset="0"/>
              </a:rPr>
              <a:t>GAZDASÁGI</a:t>
            </a:r>
            <a:r>
              <a:rPr lang="hu-HU" sz="1600" dirty="0">
                <a:latin typeface="Trebuchet MS" panose="020B0703020202090204" pitchFamily="34" charset="0"/>
              </a:rPr>
              <a:t>: Hogyan befolyásolja a jövedelmek, árak, megtakarítások és hitelek alakulása a COT-ot?</a:t>
            </a:r>
          </a:p>
          <a:p>
            <a:pPr marL="0" lvl="0" indent="0" algn="just" rtl="0">
              <a:spcBef>
                <a:spcPts val="0"/>
              </a:spcBef>
              <a:spcAft>
                <a:spcPts val="0"/>
              </a:spcAft>
              <a:buClr>
                <a:schemeClr val="dk1"/>
              </a:buClr>
              <a:buSzPts val="1200"/>
              <a:buNone/>
            </a:pPr>
            <a:endParaRPr lang="hu-HU" sz="1600" dirty="0">
              <a:latin typeface="Trebuchet MS" panose="020B0703020202090204" pitchFamily="34" charset="0"/>
            </a:endParaRPr>
          </a:p>
          <a:p>
            <a:pPr marL="0" lvl="0" indent="0" algn="just" rtl="0">
              <a:spcBef>
                <a:spcPts val="0"/>
              </a:spcBef>
              <a:spcAft>
                <a:spcPts val="0"/>
              </a:spcAft>
              <a:buClr>
                <a:schemeClr val="dk1"/>
              </a:buClr>
              <a:buSzPts val="1200"/>
              <a:buNone/>
            </a:pPr>
            <a:r>
              <a:rPr lang="hu-HU" sz="1600" b="1" dirty="0">
                <a:latin typeface="Trebuchet MS" panose="020B0703020202090204" pitchFamily="34" charset="0"/>
              </a:rPr>
              <a:t>ÖKOLÓGIAI</a:t>
            </a:r>
            <a:r>
              <a:rPr lang="hu-HU" sz="1600" dirty="0">
                <a:latin typeface="Trebuchet MS" panose="020B0703020202090204" pitchFamily="34" charset="0"/>
              </a:rPr>
              <a:t>: természeti erőforrások, környezeti károk. Mi a szervezet szerepe a környezeti károk elleni védekezésben? A helyi termelők oldalán is, együttműködve a magas szintű környezetvédelemmel rendelkezőkkel, és folyamatosan növelve bennük a fenntartható termelés tudatosságát</a:t>
            </a:r>
          </a:p>
          <a:p>
            <a:pPr marL="0" lvl="0" indent="0" algn="just" rtl="0">
              <a:spcBef>
                <a:spcPts val="0"/>
              </a:spcBef>
              <a:spcAft>
                <a:spcPts val="0"/>
              </a:spcAft>
              <a:buClr>
                <a:schemeClr val="dk1"/>
              </a:buClr>
              <a:buSzPts val="1200"/>
              <a:buNone/>
            </a:pPr>
            <a:endParaRPr lang="hu-HU" sz="1600" dirty="0">
              <a:latin typeface="Trebuchet MS" panose="020B0703020202090204" pitchFamily="34" charset="0"/>
            </a:endParaRPr>
          </a:p>
          <a:p>
            <a:pPr marL="0" lvl="0" indent="0" algn="just" rtl="0">
              <a:spcBef>
                <a:spcPts val="0"/>
              </a:spcBef>
              <a:spcAft>
                <a:spcPts val="0"/>
              </a:spcAft>
              <a:buClr>
                <a:schemeClr val="dk1"/>
              </a:buClr>
              <a:buSzPts val="1200"/>
              <a:buNone/>
            </a:pPr>
            <a:r>
              <a:rPr lang="hu-HU" sz="1600" b="1" dirty="0">
                <a:latin typeface="Trebuchet MS" panose="020B0703020202090204" pitchFamily="34" charset="0"/>
              </a:rPr>
              <a:t>TECHNOLÓGIAI</a:t>
            </a:r>
            <a:r>
              <a:rPr lang="hu-HU" sz="1600" dirty="0">
                <a:latin typeface="Trebuchet MS" panose="020B0703020202090204" pitchFamily="34" charset="0"/>
              </a:rPr>
              <a:t>: mely technológiai újítások relevánsak a COT szolgáltatások és folyamatok szempontjából? (e-kereskedelem, közösségi finanszírozási platformok, blokklánc stb.)</a:t>
            </a:r>
          </a:p>
          <a:p>
            <a:pPr marL="0" lvl="0" indent="0" algn="just" rtl="0">
              <a:spcBef>
                <a:spcPts val="0"/>
              </a:spcBef>
              <a:spcAft>
                <a:spcPts val="0"/>
              </a:spcAft>
              <a:buClr>
                <a:schemeClr val="dk1"/>
              </a:buClr>
              <a:buSzPts val="1200"/>
              <a:buNone/>
            </a:pPr>
            <a:endParaRPr lang="hu-HU" sz="1600" dirty="0">
              <a:latin typeface="Trebuchet MS" panose="020B0703020202090204" pitchFamily="34" charset="0"/>
            </a:endParaRPr>
          </a:p>
          <a:p>
            <a:pPr marL="0" lvl="0" indent="0" algn="just" rtl="0">
              <a:spcBef>
                <a:spcPts val="0"/>
              </a:spcBef>
              <a:spcAft>
                <a:spcPts val="0"/>
              </a:spcAft>
              <a:buClr>
                <a:schemeClr val="dk1"/>
              </a:buClr>
              <a:buSzPts val="1200"/>
              <a:buNone/>
            </a:pPr>
            <a:r>
              <a:rPr lang="hu-HU" sz="1600" b="1" dirty="0">
                <a:latin typeface="Trebuchet MS" panose="020B0703020202090204" pitchFamily="34" charset="0"/>
              </a:rPr>
              <a:t>POLITIKAI</a:t>
            </a:r>
            <a:r>
              <a:rPr lang="hu-HU" sz="1600" dirty="0">
                <a:latin typeface="Trebuchet MS" panose="020B0703020202090204" pitchFamily="34" charset="0"/>
              </a:rPr>
              <a:t>: Melyek az új szabályozások? Melyek a legmegfelelőbb jogi formák gyermekágyunk számára</a:t>
            </a:r>
            <a:endParaRPr lang="it-IT" sz="1600" dirty="0">
              <a:latin typeface="Trebuchet MS" panose="020B0703020202090204" pitchFamily="34" charset="0"/>
            </a:endParaRPr>
          </a:p>
        </p:txBody>
      </p:sp>
    </p:spTree>
    <p:extLst>
      <p:ext uri="{BB962C8B-B14F-4D97-AF65-F5344CB8AC3E}">
        <p14:creationId xmlns:p14="http://schemas.microsoft.com/office/powerpoint/2010/main" val="1251067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p:txBody>
          <a:bodyPr>
            <a:noAutofit/>
          </a:bodyPr>
          <a:lstStyle/>
          <a:p>
            <a:pPr marL="0" lvl="0" indent="0" algn="l" rtl="0">
              <a:spcBef>
                <a:spcPts val="0"/>
              </a:spcBef>
              <a:spcAft>
                <a:spcPts val="0"/>
              </a:spcAft>
              <a:buClr>
                <a:srgbClr val="008000"/>
              </a:buClr>
              <a:buSzPts val="1600"/>
              <a:buNone/>
            </a:pPr>
            <a:r>
              <a:rPr lang="it-IT" sz="2000" b="1" dirty="0"/>
              <a:t>3.10 </a:t>
            </a:r>
            <a:r>
              <a:rPr lang="it-IT" sz="2000" b="1" dirty="0" err="1"/>
              <a:t>Gyakorlat</a:t>
            </a:r>
            <a:r>
              <a:rPr lang="it-IT" sz="2000" b="1" dirty="0"/>
              <a:t>: </a:t>
            </a:r>
            <a:r>
              <a:rPr lang="it-IT" sz="2000" b="1" dirty="0" err="1"/>
              <a:t>Próbáljon</a:t>
            </a:r>
            <a:r>
              <a:rPr lang="it-IT" sz="2000" b="1" dirty="0"/>
              <a:t> </a:t>
            </a:r>
            <a:r>
              <a:rPr lang="it-IT" sz="2000" b="1" dirty="0" err="1"/>
              <a:t>meg</a:t>
            </a:r>
            <a:r>
              <a:rPr lang="it-IT" sz="2000" b="1" dirty="0"/>
              <a:t> </a:t>
            </a:r>
            <a:r>
              <a:rPr lang="it-IT" sz="2000" b="1" dirty="0" err="1"/>
              <a:t>válaszolni</a:t>
            </a:r>
            <a:r>
              <a:rPr lang="it-IT" sz="2000" b="1" dirty="0"/>
              <a:t> a </a:t>
            </a:r>
            <a:r>
              <a:rPr lang="it-IT" sz="2000" b="1" dirty="0" err="1"/>
              <a:t>következő</a:t>
            </a:r>
            <a:r>
              <a:rPr lang="it-IT" sz="2000" b="1" dirty="0"/>
              <a:t> </a:t>
            </a:r>
            <a:r>
              <a:rPr lang="it-IT" sz="2000" b="1" dirty="0" err="1"/>
              <a:t>kérdésekre</a:t>
            </a:r>
            <a:r>
              <a:rPr lang="it-IT" sz="2000" b="1" dirty="0"/>
              <a:t>, </a:t>
            </a:r>
            <a:r>
              <a:rPr lang="it-IT" sz="2000" b="1" dirty="0" err="1"/>
              <a:t>hogy</a:t>
            </a:r>
            <a:r>
              <a:rPr lang="it-IT" sz="2000" b="1" dirty="0"/>
              <a:t> </a:t>
            </a:r>
            <a:r>
              <a:rPr lang="it-IT" sz="2000" b="1" dirty="0" err="1"/>
              <a:t>meghatározza</a:t>
            </a:r>
            <a:r>
              <a:rPr lang="it-IT" sz="2000" b="1" dirty="0"/>
              <a:t> a </a:t>
            </a:r>
            <a:r>
              <a:rPr lang="it-IT" sz="2000" b="1" dirty="0" err="1"/>
              <a:t>kontextust</a:t>
            </a:r>
            <a:r>
              <a:rPr lang="it-IT" sz="2000" b="1" dirty="0"/>
              <a:t>, </a:t>
            </a:r>
            <a:r>
              <a:rPr lang="it-IT" sz="2000" b="1" dirty="0" err="1"/>
              <a:t>amelyben</a:t>
            </a:r>
            <a:r>
              <a:rPr lang="it-IT" sz="2000" b="1" dirty="0"/>
              <a:t> a COT-t </a:t>
            </a:r>
            <a:r>
              <a:rPr lang="it-IT" sz="2000" b="1" dirty="0" err="1"/>
              <a:t>létrehozni</a:t>
            </a:r>
            <a:endParaRPr lang="it-IT" sz="20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p:txBody>
          <a:bodyPr>
            <a:normAutofit fontScale="62500" lnSpcReduction="20000"/>
          </a:bodyPr>
          <a:lstStyle/>
          <a:p>
            <a:pPr marL="0" indent="0" eaLnBrk="0" fontAlgn="base" hangingPunct="0">
              <a:buNone/>
            </a:pPr>
            <a:r>
              <a:rPr lang="hu-HU" sz="2800" b="1" dirty="0"/>
              <a:t>TÁRSADALMI-KULTURÁLIS</a:t>
            </a:r>
            <a:r>
              <a:rPr lang="hu-HU" sz="2800" dirty="0"/>
              <a:t>: Melyek azok a társadalmi csoportok vagy intézményi hálózatok, amelyekkel kapcsolódhatunk? Ha léteznek különböző valóságok, amelyek ugyanazzal a céllal működnek, akkor hasznos összefogni, nem pedig megosztott maradni.</a:t>
            </a:r>
          </a:p>
          <a:p>
            <a:pPr marL="0" indent="0" eaLnBrk="0" fontAlgn="base" hangingPunct="0">
              <a:buNone/>
            </a:pPr>
            <a:endParaRPr lang="hu-HU" sz="2800" dirty="0"/>
          </a:p>
          <a:p>
            <a:pPr marL="0" indent="0" eaLnBrk="0" fontAlgn="base" hangingPunct="0">
              <a:buNone/>
            </a:pPr>
            <a:r>
              <a:rPr lang="hu-HU" sz="2800" dirty="0"/>
              <a:t>Hogyan változnak az életmódok? Hogyan változnak az értékek? Például. Arra számítunk, hogy a járvány után azok, akik megszokták a szombat délutánt a bevásárlóközpontban tölteni, szívesebben fognak kirándulni a szabad vidékre.</a:t>
            </a:r>
          </a:p>
          <a:p>
            <a:pPr marL="0" indent="0" eaLnBrk="0" fontAlgn="base" hangingPunct="0">
              <a:buNone/>
            </a:pPr>
            <a:endParaRPr lang="hu-HU" sz="2800" dirty="0"/>
          </a:p>
          <a:p>
            <a:pPr marL="0" indent="0" eaLnBrk="0" fontAlgn="base" hangingPunct="0">
              <a:buNone/>
            </a:pPr>
            <a:r>
              <a:rPr lang="hu-HU" sz="2800" b="1" dirty="0"/>
              <a:t>NYILVÁNOSSÁG</a:t>
            </a:r>
            <a:r>
              <a:rPr lang="hu-HU" sz="2800" dirty="0"/>
              <a:t>: a nyilvánosság mely szektorai (intézmények, kormányzat és helyi közösségek) jelentenek különleges lehetőségeket vagy problémákat a szervezet számára?</a:t>
            </a:r>
          </a:p>
          <a:p>
            <a:pPr marL="0" indent="0" eaLnBrk="0" fontAlgn="base" hangingPunct="0">
              <a:buNone/>
            </a:pPr>
            <a:r>
              <a:rPr lang="hu-HU" sz="2800" dirty="0"/>
              <a:t>Milyen kezdeményezéseket tett a szervezet a lakosság különböző szektoraival kapcsolatban?</a:t>
            </a:r>
            <a:endParaRPr lang="en-US" sz="2800" dirty="0"/>
          </a:p>
        </p:txBody>
      </p:sp>
    </p:spTree>
    <p:extLst>
      <p:ext uri="{BB962C8B-B14F-4D97-AF65-F5344CB8AC3E}">
        <p14:creationId xmlns:p14="http://schemas.microsoft.com/office/powerpoint/2010/main" val="12266354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229600" cy="792088"/>
          </a:xfrm>
        </p:spPr>
        <p:txBody>
          <a:bodyPr>
            <a:noAutofit/>
          </a:bodyPr>
          <a:lstStyle/>
          <a:p>
            <a:pPr marL="0" lvl="0" indent="0" algn="l" rtl="0">
              <a:spcBef>
                <a:spcPts val="0"/>
              </a:spcBef>
              <a:spcAft>
                <a:spcPts val="0"/>
              </a:spcAft>
              <a:buClr>
                <a:srgbClr val="008000"/>
              </a:buClr>
              <a:buSzPts val="1800"/>
              <a:buNone/>
            </a:pPr>
            <a:r>
              <a:rPr lang="it-IT" sz="2400" b="1" dirty="0"/>
              <a:t>4. A </a:t>
            </a:r>
            <a:r>
              <a:rPr lang="it-IT" sz="2400" b="1" dirty="0" err="1"/>
              <a:t>térség</a:t>
            </a:r>
            <a:r>
              <a:rPr lang="it-IT" sz="2400" b="1" dirty="0"/>
              <a:t> </a:t>
            </a:r>
            <a:r>
              <a:rPr lang="it-IT" sz="2400" b="1" dirty="0" err="1"/>
              <a:t>vállalatai</a:t>
            </a:r>
            <a:r>
              <a:rPr lang="it-IT" sz="2400" b="1" dirty="0"/>
              <a:t> </a:t>
            </a:r>
            <a:r>
              <a:rPr lang="it-IT" sz="2400" b="1" dirty="0" err="1"/>
              <a:t>pénzügyi</a:t>
            </a:r>
            <a:r>
              <a:rPr lang="it-IT" sz="2400" b="1" dirty="0"/>
              <a:t> </a:t>
            </a:r>
            <a:r>
              <a:rPr lang="it-IT" sz="2400" b="1" dirty="0" err="1"/>
              <a:t>teljesítményének</a:t>
            </a:r>
            <a:r>
              <a:rPr lang="it-IT" sz="2400" b="1" dirty="0"/>
              <a:t> </a:t>
            </a:r>
            <a:r>
              <a:rPr lang="it-IT" sz="2400" b="1" dirty="0" err="1"/>
              <a:t>elemzése</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2276872"/>
            <a:ext cx="8784976" cy="3960440"/>
          </a:xfrm>
        </p:spPr>
        <p:txBody>
          <a:bodyPr>
            <a:normAutofit fontScale="32500" lnSpcReduction="20000"/>
          </a:bodyPr>
          <a:lstStyle/>
          <a:p>
            <a:pPr marL="0" indent="0" eaLnBrk="0" fontAlgn="base" hangingPunct="0">
              <a:buNone/>
            </a:pPr>
            <a:r>
              <a:rPr lang="hu-HU" sz="4500" b="1" dirty="0"/>
              <a:t>Mi a pénzügyi teljesítmény?</a:t>
            </a:r>
          </a:p>
          <a:p>
            <a:pPr marL="0" indent="0" eaLnBrk="0" fontAlgn="base" hangingPunct="0">
              <a:buNone/>
            </a:pPr>
            <a:endParaRPr lang="hu-HU" sz="4500" dirty="0"/>
          </a:p>
          <a:p>
            <a:pPr marL="0" indent="0" eaLnBrk="0" fontAlgn="base" hangingPunct="0">
              <a:buNone/>
            </a:pPr>
            <a:r>
              <a:rPr lang="hu-HU" sz="4500" dirty="0"/>
              <a:t>A pénzügyi teljesítmény annak szubjektív mérőszáma, hogy egy vállalat mennyire tudja felhasználni az elsődleges üzletviteléből származó eszközöket és bevételt termelni. A kifejezést a vállalat általános pénzügyi állapotának általános mérőszámaként is használják egy adott időszakban*.</a:t>
            </a:r>
          </a:p>
          <a:p>
            <a:pPr marL="0" indent="0" eaLnBrk="0" fontAlgn="base" hangingPunct="0">
              <a:buNone/>
            </a:pPr>
            <a:endParaRPr lang="hu-HU" sz="4500" dirty="0"/>
          </a:p>
          <a:p>
            <a:pPr marL="0" indent="0" eaLnBrk="0" fontAlgn="base" hangingPunct="0">
              <a:buNone/>
            </a:pPr>
            <a:endParaRPr lang="hu-HU" sz="4500" dirty="0"/>
          </a:p>
          <a:p>
            <a:pPr marL="0" indent="0" eaLnBrk="0" fontAlgn="base" hangingPunct="0">
              <a:buNone/>
            </a:pPr>
            <a:r>
              <a:rPr lang="hu-HU" sz="4500" dirty="0"/>
              <a:t>A pénzügyi elemzések öt fő csoportra oszthatók:</a:t>
            </a:r>
          </a:p>
          <a:p>
            <a:pPr marL="0" indent="0" eaLnBrk="0" fontAlgn="base" hangingPunct="0">
              <a:buNone/>
            </a:pPr>
            <a:endParaRPr lang="hu-HU" sz="4500" dirty="0"/>
          </a:p>
          <a:p>
            <a:pPr marL="914400" indent="-914400" eaLnBrk="0" fontAlgn="base" hangingPunct="0">
              <a:buFont typeface="+mj-lt"/>
              <a:buAutoNum type="arabicPeriod"/>
            </a:pPr>
            <a:r>
              <a:rPr lang="hu-HU" sz="4500" dirty="0"/>
              <a:t>Megoldhatóság</a:t>
            </a:r>
          </a:p>
          <a:p>
            <a:pPr marL="914400" indent="-914400" eaLnBrk="0" fontAlgn="base" hangingPunct="0">
              <a:buFont typeface="+mj-lt"/>
              <a:buAutoNum type="arabicPeriod"/>
            </a:pPr>
            <a:r>
              <a:rPr lang="hu-HU" sz="4500" dirty="0"/>
              <a:t>Likviditás</a:t>
            </a:r>
          </a:p>
          <a:p>
            <a:pPr marL="914400" indent="-914400" eaLnBrk="0" fontAlgn="base" hangingPunct="0">
              <a:buFont typeface="+mj-lt"/>
              <a:buAutoNum type="arabicPeriod"/>
            </a:pPr>
            <a:r>
              <a:rPr lang="hu-HU" sz="4500" dirty="0"/>
              <a:t>Jövedelmezőség</a:t>
            </a:r>
          </a:p>
          <a:p>
            <a:pPr marL="914400" indent="-914400" eaLnBrk="0" fontAlgn="base" hangingPunct="0">
              <a:buFont typeface="+mj-lt"/>
              <a:buAutoNum type="arabicPeriod"/>
            </a:pPr>
            <a:r>
              <a:rPr lang="hu-HU" sz="4500" dirty="0"/>
              <a:t>Adósságszolgálat</a:t>
            </a:r>
          </a:p>
          <a:p>
            <a:pPr marL="914400" indent="-914400" eaLnBrk="0" fontAlgn="base" hangingPunct="0">
              <a:buFont typeface="+mj-lt"/>
              <a:buAutoNum type="arabicPeriod"/>
            </a:pPr>
            <a:r>
              <a:rPr lang="hu-HU" sz="4500" dirty="0"/>
              <a:t>Hatékonyság</a:t>
            </a:r>
          </a:p>
          <a:p>
            <a:pPr marL="0" indent="0" eaLnBrk="0" fontAlgn="base" hangingPunct="0">
              <a:buNone/>
            </a:pPr>
            <a:endParaRPr lang="hu-HU" sz="4500" dirty="0"/>
          </a:p>
          <a:p>
            <a:pPr marL="0" indent="0" eaLnBrk="0" fontAlgn="base" hangingPunct="0">
              <a:buNone/>
            </a:pPr>
            <a:r>
              <a:rPr lang="it-IT" sz="4300" dirty="0">
                <a:solidFill>
                  <a:srgbClr val="111111"/>
                </a:solidFill>
                <a:highlight>
                  <a:srgbClr val="FFFFFF"/>
                </a:highlight>
                <a:latin typeface="Trebuchet MS" panose="020B0703020202090204" pitchFamily="34" charset="0"/>
                <a:ea typeface="Arial"/>
                <a:cs typeface="Arial"/>
                <a:sym typeface="Arial"/>
              </a:rPr>
              <a:t>*https://</a:t>
            </a:r>
            <a:r>
              <a:rPr lang="it-IT" sz="4300" dirty="0" err="1">
                <a:solidFill>
                  <a:srgbClr val="111111"/>
                </a:solidFill>
                <a:highlight>
                  <a:srgbClr val="FFFFFF"/>
                </a:highlight>
                <a:latin typeface="Trebuchet MS" panose="020B0703020202090204" pitchFamily="34" charset="0"/>
                <a:ea typeface="Arial"/>
                <a:cs typeface="Arial"/>
                <a:sym typeface="Arial"/>
              </a:rPr>
              <a:t>www.investopedia.com</a:t>
            </a:r>
            <a:r>
              <a:rPr lang="it-IT" sz="4300" dirty="0">
                <a:solidFill>
                  <a:srgbClr val="111111"/>
                </a:solidFill>
                <a:highlight>
                  <a:srgbClr val="FFFFFF"/>
                </a:highlight>
                <a:latin typeface="Trebuchet MS" panose="020B0703020202090204" pitchFamily="34" charset="0"/>
                <a:ea typeface="Arial"/>
                <a:cs typeface="Arial"/>
                <a:sym typeface="Arial"/>
              </a:rPr>
              <a:t>/</a:t>
            </a:r>
            <a:r>
              <a:rPr lang="it-IT" sz="4300" dirty="0" err="1">
                <a:solidFill>
                  <a:srgbClr val="111111"/>
                </a:solidFill>
                <a:highlight>
                  <a:srgbClr val="FFFFFF"/>
                </a:highlight>
                <a:latin typeface="Trebuchet MS" panose="020B0703020202090204" pitchFamily="34" charset="0"/>
                <a:ea typeface="Arial"/>
                <a:cs typeface="Arial"/>
                <a:sym typeface="Arial"/>
              </a:rPr>
              <a:t>terms</a:t>
            </a:r>
            <a:r>
              <a:rPr lang="it-IT" sz="4300" dirty="0">
                <a:solidFill>
                  <a:srgbClr val="111111"/>
                </a:solidFill>
                <a:highlight>
                  <a:srgbClr val="FFFFFF"/>
                </a:highlight>
                <a:latin typeface="Trebuchet MS" panose="020B0703020202090204" pitchFamily="34" charset="0"/>
                <a:ea typeface="Arial"/>
                <a:cs typeface="Arial"/>
                <a:sym typeface="Arial"/>
              </a:rPr>
              <a:t>/</a:t>
            </a:r>
            <a:r>
              <a:rPr lang="it-IT" sz="4300" dirty="0" err="1">
                <a:solidFill>
                  <a:srgbClr val="111111"/>
                </a:solidFill>
                <a:highlight>
                  <a:srgbClr val="FFFFFF"/>
                </a:highlight>
                <a:latin typeface="Trebuchet MS" panose="020B0703020202090204" pitchFamily="34" charset="0"/>
                <a:ea typeface="Arial"/>
                <a:cs typeface="Arial"/>
                <a:sym typeface="Arial"/>
              </a:rPr>
              <a:t>f</a:t>
            </a:r>
            <a:r>
              <a:rPr lang="it-IT" sz="4300" dirty="0">
                <a:solidFill>
                  <a:srgbClr val="111111"/>
                </a:solidFill>
                <a:highlight>
                  <a:srgbClr val="FFFFFF"/>
                </a:highlight>
                <a:latin typeface="Trebuchet MS" panose="020B0703020202090204" pitchFamily="34" charset="0"/>
                <a:ea typeface="Arial"/>
                <a:cs typeface="Arial"/>
                <a:sym typeface="Arial"/>
              </a:rPr>
              <a:t>/</a:t>
            </a:r>
            <a:r>
              <a:rPr lang="it-IT" sz="4300" dirty="0" err="1">
                <a:solidFill>
                  <a:srgbClr val="111111"/>
                </a:solidFill>
                <a:highlight>
                  <a:srgbClr val="FFFFFF"/>
                </a:highlight>
                <a:latin typeface="Trebuchet MS" panose="020B0703020202090204" pitchFamily="34" charset="0"/>
                <a:ea typeface="Arial"/>
                <a:cs typeface="Arial"/>
                <a:sym typeface="Arial"/>
              </a:rPr>
              <a:t>financialperformance.asp</a:t>
            </a:r>
            <a:endParaRPr lang="it-IT" sz="4300" dirty="0">
              <a:solidFill>
                <a:srgbClr val="111111"/>
              </a:solidFill>
              <a:highlight>
                <a:srgbClr val="FFFFFF"/>
              </a:highlight>
              <a:latin typeface="Trebuchet MS" panose="020B0703020202090204" pitchFamily="34" charset="0"/>
              <a:ea typeface="Arial"/>
              <a:cs typeface="Arial"/>
              <a:sym typeface="Arial"/>
            </a:endParaRPr>
          </a:p>
          <a:p>
            <a:pPr marL="0" indent="0" eaLnBrk="0" fontAlgn="base" hangingPunct="0">
              <a:buNone/>
            </a:pPr>
            <a:endParaRPr lang="sk-SK" sz="45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7371417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124744"/>
            <a:ext cx="8229600" cy="792088"/>
          </a:xfrm>
        </p:spPr>
        <p:txBody>
          <a:bodyPr>
            <a:noAutofit/>
          </a:bodyPr>
          <a:lstStyle/>
          <a:p>
            <a:pPr marL="0" lvl="0" indent="0" algn="l" rtl="0">
              <a:spcBef>
                <a:spcPts val="0"/>
              </a:spcBef>
              <a:spcAft>
                <a:spcPts val="0"/>
              </a:spcAft>
              <a:buClr>
                <a:srgbClr val="008000"/>
              </a:buClr>
              <a:buSzPts val="1800"/>
              <a:buNone/>
            </a:pPr>
            <a:r>
              <a:rPr lang="it-IT" sz="2400" b="1" dirty="0"/>
              <a:t>4. A </a:t>
            </a:r>
            <a:r>
              <a:rPr lang="it-IT" sz="2400" b="1" dirty="0" err="1"/>
              <a:t>térség</a:t>
            </a:r>
            <a:r>
              <a:rPr lang="it-IT" sz="2400" b="1" dirty="0"/>
              <a:t> </a:t>
            </a:r>
            <a:r>
              <a:rPr lang="it-IT" sz="2400" b="1" dirty="0" err="1"/>
              <a:t>vállalatai</a:t>
            </a:r>
            <a:r>
              <a:rPr lang="it-IT" sz="2400" b="1" dirty="0"/>
              <a:t> </a:t>
            </a:r>
            <a:r>
              <a:rPr lang="it-IT" sz="2400" b="1" dirty="0" err="1"/>
              <a:t>pénzügyi</a:t>
            </a:r>
            <a:r>
              <a:rPr lang="it-IT" sz="2400" b="1" dirty="0"/>
              <a:t> </a:t>
            </a:r>
            <a:r>
              <a:rPr lang="it-IT" sz="2400" b="1" dirty="0" err="1"/>
              <a:t>teljesítményének</a:t>
            </a:r>
            <a:r>
              <a:rPr lang="it-IT" sz="2400" b="1" dirty="0"/>
              <a:t> </a:t>
            </a:r>
            <a:r>
              <a:rPr lang="it-IT" sz="2400" b="1" dirty="0" err="1"/>
              <a:t>elemzése</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2132856"/>
            <a:ext cx="8964488" cy="4248472"/>
          </a:xfrm>
        </p:spPr>
        <p:txBody>
          <a:bodyPr numCol="2">
            <a:normAutofit fontScale="32500" lnSpcReduction="20000"/>
          </a:bodyPr>
          <a:lstStyle/>
          <a:p>
            <a:pPr marL="0" indent="0" algn="ctr" eaLnBrk="0" fontAlgn="base" hangingPunct="0">
              <a:buNone/>
            </a:pPr>
            <a:r>
              <a:rPr lang="hu-HU" sz="4500" b="1" dirty="0"/>
              <a:t>1. Megoldhatóság</a:t>
            </a:r>
          </a:p>
          <a:p>
            <a:pPr marL="0" indent="0" eaLnBrk="0" fontAlgn="base" hangingPunct="0">
              <a:buNone/>
            </a:pPr>
            <a:r>
              <a:rPr lang="hu-HU" sz="4500" dirty="0"/>
              <a:t>A megoldhatóság azt jelzi, hogy egy vállalkozás vagyona milyen mértékben haladja meg a kötelezettségeket, és ezáltal a vállalkozás azon képességét, hogy a vállalkozás tevékenysége megszűnése esetén kötelezettségeit teljesítse. Így leegyszerűsítve az arány azt jelzi, hogy a vállalkozás fizetőképes vagy fizetésképtelen (csőd). Ennek az aránynak a kiszámításához a mérlegből vett információ, nevezetesen az összes eszköz/kötelezettség összesen.</a:t>
            </a:r>
          </a:p>
          <a:p>
            <a:pPr marL="0" indent="0" algn="ctr" eaLnBrk="0" fontAlgn="base" hangingPunct="0">
              <a:buNone/>
            </a:pPr>
            <a:endParaRPr lang="hu-HU" sz="4500" dirty="0"/>
          </a:p>
          <a:p>
            <a:pPr marL="0" indent="0" algn="ctr" eaLnBrk="0" fontAlgn="base" hangingPunct="0">
              <a:buNone/>
            </a:pPr>
            <a:r>
              <a:rPr lang="hu-HU" sz="4500" dirty="0"/>
              <a:t>2. </a:t>
            </a:r>
            <a:r>
              <a:rPr lang="hu-HU" sz="4500" b="1" dirty="0"/>
              <a:t>Likviditás</a:t>
            </a:r>
          </a:p>
          <a:p>
            <a:pPr marL="0" indent="0" eaLnBrk="0" fontAlgn="base" hangingPunct="0">
              <a:buNone/>
            </a:pPr>
            <a:r>
              <a:rPr lang="hu-HU" sz="4500" dirty="0"/>
              <a:t>A likviditás azt jelzi, hogy a vállalkozás képes-e folyamatosan teljesíteni az összes jelenlegi vagy rövid lejáratú adósságát, amelyet az Ön vállalkozásának napi szintű működtetéséhez ki kell fizetni. Ennek a képességnek a méréséhez a kiszámítandó arány a jelenlegi arány. Ennek az aránynak a kiszámításához az adatokat a mérlegből is le kell venni, nevezetesen a forgóeszközöket/forgó kötelezettségeket.</a:t>
            </a:r>
            <a:endParaRPr lang="hu-HU" sz="4500" b="1" dirty="0"/>
          </a:p>
          <a:p>
            <a:pPr marL="0" indent="0" algn="ctr" eaLnBrk="0" fontAlgn="base" hangingPunct="0">
              <a:buNone/>
            </a:pPr>
            <a:endParaRPr lang="hu-HU" sz="4500" b="1" dirty="0"/>
          </a:p>
          <a:p>
            <a:pPr marL="0" indent="0" algn="ctr" eaLnBrk="0" fontAlgn="base" hangingPunct="0">
              <a:buNone/>
            </a:pPr>
            <a:r>
              <a:rPr lang="hu-HU" sz="4500" b="1" dirty="0"/>
              <a:t>3. Nyereségesség</a:t>
            </a:r>
          </a:p>
          <a:p>
            <a:pPr marL="0" indent="0" eaLnBrk="0" fontAlgn="base" hangingPunct="0">
              <a:buNone/>
            </a:pPr>
            <a:r>
              <a:rPr lang="hu-HU" sz="4500" dirty="0"/>
              <a:t>A gazdaság jövedelmezőségét úgy számítják ki, hogy a gazdaság nettó jövedelmét (NFI) a mezőgazdasági vállalkozásban egy pénzügyi időszakban foglalkoztatott teljes tőke százalékában fejezik ki. Az NFI adatait a bevételkimutatásból, a teljes lefektetett tőkére vonatkozó információkat pedig a mérlegből veszik, és az arányt százalékban fejezik ki. Tény, hogy a mezőgazdasági vállalkozások meglehetősen alacsony jövedelmezőséget realizálnak. A gazdálkodás típusától függően akár 7% is lehet.</a:t>
            </a:r>
            <a:endParaRPr lang="sk-SK" sz="45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0860693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124744"/>
            <a:ext cx="8229600" cy="792088"/>
          </a:xfrm>
        </p:spPr>
        <p:txBody>
          <a:bodyPr>
            <a:noAutofit/>
          </a:bodyPr>
          <a:lstStyle/>
          <a:p>
            <a:pPr marL="0" lvl="0" indent="0" algn="l" rtl="0">
              <a:spcBef>
                <a:spcPts val="0"/>
              </a:spcBef>
              <a:spcAft>
                <a:spcPts val="0"/>
              </a:spcAft>
              <a:buClr>
                <a:srgbClr val="008000"/>
              </a:buClr>
              <a:buSzPts val="1800"/>
              <a:buNone/>
            </a:pPr>
            <a:r>
              <a:rPr lang="it-IT" sz="2400" b="1" dirty="0"/>
              <a:t>4. A </a:t>
            </a:r>
            <a:r>
              <a:rPr lang="it-IT" sz="2400" b="1" dirty="0" err="1"/>
              <a:t>térség</a:t>
            </a:r>
            <a:r>
              <a:rPr lang="it-IT" sz="2400" b="1" dirty="0"/>
              <a:t> </a:t>
            </a:r>
            <a:r>
              <a:rPr lang="it-IT" sz="2400" b="1" dirty="0" err="1"/>
              <a:t>vállalatai</a:t>
            </a:r>
            <a:r>
              <a:rPr lang="it-IT" sz="2400" b="1" dirty="0"/>
              <a:t> </a:t>
            </a:r>
            <a:r>
              <a:rPr lang="it-IT" sz="2400" b="1" dirty="0" err="1"/>
              <a:t>pénzügyi</a:t>
            </a:r>
            <a:r>
              <a:rPr lang="it-IT" sz="2400" b="1" dirty="0"/>
              <a:t> </a:t>
            </a:r>
            <a:r>
              <a:rPr lang="it-IT" sz="2400" b="1" dirty="0" err="1"/>
              <a:t>teljesítményének</a:t>
            </a:r>
            <a:r>
              <a:rPr lang="it-IT" sz="2400" b="1" dirty="0"/>
              <a:t> </a:t>
            </a:r>
            <a:r>
              <a:rPr lang="it-IT" sz="2400" b="1" dirty="0" err="1"/>
              <a:t>elemzése</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916832"/>
            <a:ext cx="8964488" cy="4464496"/>
          </a:xfrm>
        </p:spPr>
        <p:txBody>
          <a:bodyPr numCol="2">
            <a:normAutofit fontScale="70000" lnSpcReduction="20000"/>
          </a:bodyPr>
          <a:lstStyle/>
          <a:p>
            <a:pPr marL="457200" lvl="0" indent="0" algn="ctr" rtl="0">
              <a:lnSpc>
                <a:spcPct val="120000"/>
              </a:lnSpc>
              <a:spcBef>
                <a:spcPts val="1800"/>
              </a:spcBef>
              <a:spcAft>
                <a:spcPts val="0"/>
              </a:spcAft>
              <a:buNone/>
            </a:pPr>
            <a:r>
              <a:rPr lang="it-IT" sz="2300" b="1" dirty="0">
                <a:solidFill>
                  <a:srgbClr val="111111"/>
                </a:solidFill>
                <a:highlight>
                  <a:srgbClr val="FFFFFF"/>
                </a:highlight>
                <a:latin typeface="Trebuchet MS" panose="020B0703020202090204" pitchFamily="34" charset="0"/>
                <a:ea typeface="Arial"/>
                <a:cs typeface="Arial"/>
                <a:sym typeface="Arial"/>
              </a:rPr>
              <a:t>4. </a:t>
            </a:r>
            <a:r>
              <a:rPr lang="it-IT" sz="2300" b="1" dirty="0" err="1">
                <a:solidFill>
                  <a:srgbClr val="111111"/>
                </a:solidFill>
                <a:highlight>
                  <a:srgbClr val="FFFFFF"/>
                </a:highlight>
                <a:latin typeface="Trebuchet MS" panose="020B0703020202090204" pitchFamily="34" charset="0"/>
                <a:ea typeface="Arial"/>
                <a:cs typeface="Arial"/>
                <a:sym typeface="Arial"/>
              </a:rPr>
              <a:t>Adósságszolgálat</a:t>
            </a:r>
            <a:endParaRPr lang="it-IT" sz="2300" b="1" dirty="0">
              <a:solidFill>
                <a:srgbClr val="111111"/>
              </a:solidFill>
              <a:highlight>
                <a:srgbClr val="FFFFFF"/>
              </a:highlight>
              <a:latin typeface="Trebuchet MS" panose="020B0703020202090204" pitchFamily="34" charset="0"/>
              <a:ea typeface="Arial"/>
              <a:cs typeface="Arial"/>
            </a:endParaRPr>
          </a:p>
          <a:p>
            <a:pPr marL="0" lvl="0" indent="0" algn="l" rtl="0">
              <a:lnSpc>
                <a:spcPct val="120000"/>
              </a:lnSpc>
              <a:spcBef>
                <a:spcPts val="1800"/>
              </a:spcBef>
              <a:spcAft>
                <a:spcPts val="0"/>
              </a:spcAft>
              <a:buClr>
                <a:schemeClr val="dk1"/>
              </a:buClr>
              <a:buSzPts val="1100"/>
              <a:buNone/>
            </a:pPr>
            <a:r>
              <a:rPr lang="it-IT" sz="2300" dirty="0" err="1">
                <a:solidFill>
                  <a:srgbClr val="111111"/>
                </a:solidFill>
                <a:highlight>
                  <a:srgbClr val="FFFFFF"/>
                </a:highlight>
                <a:latin typeface="Trebuchet MS" panose="020B0703020202090204" pitchFamily="34" charset="0"/>
                <a:ea typeface="Arial"/>
                <a:cs typeface="Arial"/>
                <a:sym typeface="Arial"/>
              </a:rPr>
              <a:t>Az</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adósságszolgálatot</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általában</a:t>
            </a:r>
            <a:r>
              <a:rPr lang="it-IT" sz="2300" dirty="0">
                <a:solidFill>
                  <a:srgbClr val="111111"/>
                </a:solidFill>
                <a:highlight>
                  <a:srgbClr val="FFFFFF"/>
                </a:highlight>
                <a:latin typeface="Trebuchet MS" panose="020B0703020202090204" pitchFamily="34" charset="0"/>
                <a:ea typeface="Arial"/>
                <a:cs typeface="Arial"/>
                <a:sym typeface="Arial"/>
              </a:rPr>
              <a:t> a cash-flow </a:t>
            </a:r>
            <a:r>
              <a:rPr lang="it-IT" sz="2300" dirty="0" err="1">
                <a:solidFill>
                  <a:srgbClr val="111111"/>
                </a:solidFill>
                <a:highlight>
                  <a:srgbClr val="FFFFFF"/>
                </a:highlight>
                <a:latin typeface="Trebuchet MS" panose="020B0703020202090204" pitchFamily="34" charset="0"/>
                <a:ea typeface="Arial"/>
                <a:cs typeface="Arial"/>
                <a:sym typeface="Arial"/>
              </a:rPr>
              <a:t>kimutatásban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szereplő</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információk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alapján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ítélik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meg</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Nagyon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fontos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kérdés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és</a:t>
            </a:r>
            <a:r>
              <a:rPr lang="it-IT" sz="2300" dirty="0">
                <a:solidFill>
                  <a:srgbClr val="111111"/>
                </a:solidFill>
                <a:highlight>
                  <a:srgbClr val="FFFFFF"/>
                </a:highlight>
                <a:latin typeface="Trebuchet MS" panose="020B0703020202090204" pitchFamily="34" charset="0"/>
                <a:ea typeface="Arial"/>
                <a:cs typeface="Arial"/>
                <a:sym typeface="Arial"/>
              </a:rPr>
              <a:t> a </a:t>
            </a:r>
            <a:r>
              <a:rPr lang="it-IT" sz="2300" dirty="0" err="1">
                <a:solidFill>
                  <a:srgbClr val="111111"/>
                </a:solidFill>
                <a:highlight>
                  <a:srgbClr val="FFFFFF"/>
                </a:highlight>
                <a:latin typeface="Trebuchet MS" panose="020B0703020202090204" pitchFamily="34" charset="0"/>
                <a:ea typeface="Arial"/>
                <a:cs typeface="Arial"/>
                <a:sym typeface="Arial"/>
              </a:rPr>
              <a:t>hiteligényléskor</a:t>
            </a:r>
            <a:r>
              <a:rPr lang="it-IT" sz="2300" dirty="0">
                <a:solidFill>
                  <a:srgbClr val="111111"/>
                </a:solidFill>
                <a:highlight>
                  <a:srgbClr val="FFFFFF"/>
                </a:highlight>
                <a:latin typeface="Trebuchet MS" panose="020B0703020202090204" pitchFamily="34" charset="0"/>
                <a:ea typeface="Arial"/>
                <a:cs typeface="Arial"/>
                <a:sym typeface="Arial"/>
              </a:rPr>
              <a:t> a </a:t>
            </a:r>
            <a:r>
              <a:rPr lang="it-IT" sz="2300" dirty="0" err="1">
                <a:solidFill>
                  <a:srgbClr val="111111"/>
                </a:solidFill>
                <a:highlight>
                  <a:srgbClr val="FFFFFF"/>
                </a:highlight>
                <a:latin typeface="Trebuchet MS" panose="020B0703020202090204" pitchFamily="34" charset="0"/>
                <a:ea typeface="Arial"/>
                <a:cs typeface="Arial"/>
                <a:sym typeface="Arial"/>
              </a:rPr>
              <a:t>finanszírozó</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alaposan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átnézi</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az</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Ön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pénzforgalmi</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kimutatását</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Kiszámíthatja</a:t>
            </a:r>
            <a:r>
              <a:rPr lang="it-IT" sz="2300" dirty="0">
                <a:solidFill>
                  <a:srgbClr val="111111"/>
                </a:solidFill>
                <a:highlight>
                  <a:srgbClr val="FFFFFF"/>
                </a:highlight>
                <a:latin typeface="Trebuchet MS" panose="020B0703020202090204" pitchFamily="34" charset="0"/>
                <a:ea typeface="Arial"/>
                <a:cs typeface="Arial"/>
                <a:sym typeface="Arial"/>
              </a:rPr>
              <a:t> a Cash-flow </a:t>
            </a:r>
            <a:r>
              <a:rPr lang="it-IT" sz="2300" dirty="0" err="1">
                <a:solidFill>
                  <a:srgbClr val="111111"/>
                </a:solidFill>
                <a:highlight>
                  <a:srgbClr val="FFFFFF"/>
                </a:highlight>
                <a:latin typeface="Trebuchet MS" panose="020B0703020202090204" pitchFamily="34" charset="0"/>
                <a:ea typeface="Arial"/>
                <a:cs typeface="Arial"/>
                <a:sym typeface="Arial"/>
              </a:rPr>
              <a:t>hányadost</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is</a:t>
            </a:r>
            <a:r>
              <a:rPr lang="it-IT" sz="2300" dirty="0">
                <a:solidFill>
                  <a:srgbClr val="111111"/>
                </a:solidFill>
                <a:highlight>
                  <a:srgbClr val="FFFFFF"/>
                </a:highlight>
                <a:latin typeface="Trebuchet MS" panose="020B0703020202090204" pitchFamily="34" charset="0"/>
                <a:ea typeface="Arial"/>
                <a:cs typeface="Arial"/>
                <a:sym typeface="Arial"/>
              </a:rPr>
              <a:t> a </a:t>
            </a:r>
            <a:r>
              <a:rPr lang="it-IT" sz="2300" dirty="0" err="1">
                <a:solidFill>
                  <a:srgbClr val="111111"/>
                </a:solidFill>
                <a:highlight>
                  <a:srgbClr val="FFFFFF"/>
                </a:highlight>
                <a:latin typeface="Trebuchet MS" panose="020B0703020202090204" pitchFamily="34" charset="0"/>
                <a:ea typeface="Arial"/>
                <a:cs typeface="Arial"/>
                <a:sym typeface="Arial"/>
              </a:rPr>
              <a:t>pénzbevétel</a:t>
            </a:r>
            <a:r>
              <a:rPr lang="it-IT" sz="2300" dirty="0">
                <a:solidFill>
                  <a:srgbClr val="111111"/>
                </a:solidFill>
                <a:highlight>
                  <a:srgbClr val="FFFFFF"/>
                </a:highlight>
                <a:latin typeface="Trebuchet MS" panose="020B0703020202090204" pitchFamily="34" charset="0"/>
                <a:ea typeface="Arial"/>
                <a:cs typeface="Arial"/>
                <a:sym typeface="Arial"/>
              </a:rPr>
              <a:t>/</a:t>
            </a:r>
            <a:r>
              <a:rPr lang="it-IT" sz="2300" dirty="0" err="1">
                <a:solidFill>
                  <a:srgbClr val="111111"/>
                </a:solidFill>
                <a:highlight>
                  <a:srgbClr val="FFFFFF"/>
                </a:highlight>
                <a:latin typeface="Trebuchet MS" panose="020B0703020202090204" pitchFamily="34" charset="0"/>
                <a:ea typeface="Arial"/>
                <a:cs typeface="Arial"/>
                <a:sym typeface="Arial"/>
              </a:rPr>
              <a:t>pénzkiáramlás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értékben</a:t>
            </a:r>
            <a:r>
              <a:rPr lang="it-IT" sz="2300" dirty="0">
                <a:solidFill>
                  <a:srgbClr val="111111"/>
                </a:solidFill>
                <a:highlight>
                  <a:srgbClr val="FFFFFF"/>
                </a:highlight>
                <a:latin typeface="Trebuchet MS" panose="020B0703020202090204" pitchFamily="34" charset="0"/>
                <a:ea typeface="Arial"/>
                <a:cs typeface="Arial"/>
                <a:sym typeface="Arial"/>
              </a:rPr>
              <a:t> a cash flow </a:t>
            </a:r>
            <a:r>
              <a:rPr lang="it-IT" sz="2300" dirty="0" err="1">
                <a:solidFill>
                  <a:srgbClr val="111111"/>
                </a:solidFill>
                <a:highlight>
                  <a:srgbClr val="FFFFFF"/>
                </a:highlight>
                <a:latin typeface="Trebuchet MS" panose="020B0703020202090204" pitchFamily="34" charset="0"/>
                <a:ea typeface="Arial"/>
                <a:cs typeface="Arial"/>
                <a:sym typeface="Arial"/>
              </a:rPr>
              <a:t>kimutatásból</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származó</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információk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alapján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és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százalékban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kifejezve</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Általában</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úgy</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tekintik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hogy</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ennek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az</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aránynak</a:t>
            </a:r>
            <a:r>
              <a:rPr lang="it-IT" sz="2300" dirty="0">
                <a:solidFill>
                  <a:srgbClr val="111111"/>
                </a:solidFill>
                <a:highlight>
                  <a:srgbClr val="FFFFFF"/>
                </a:highlight>
                <a:latin typeface="Trebuchet MS" panose="020B0703020202090204" pitchFamily="34" charset="0"/>
                <a:ea typeface="Arial"/>
                <a:cs typeface="Arial"/>
                <a:sym typeface="Arial"/>
              </a:rPr>
              <a:t> 120%-</a:t>
            </a:r>
            <a:r>
              <a:rPr lang="it-IT" sz="2300" dirty="0" err="1">
                <a:solidFill>
                  <a:srgbClr val="111111"/>
                </a:solidFill>
                <a:highlight>
                  <a:srgbClr val="FFFFFF"/>
                </a:highlight>
                <a:latin typeface="Trebuchet MS" panose="020B0703020202090204" pitchFamily="34" charset="0"/>
                <a:ea typeface="Arial"/>
                <a:cs typeface="Arial"/>
                <a:sym typeface="Arial"/>
              </a:rPr>
              <a:t>nak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vagy</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magasabbnak</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kell</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lennie</a:t>
            </a:r>
            <a:r>
              <a:rPr lang="it-IT" sz="2300" dirty="0">
                <a:solidFill>
                  <a:srgbClr val="111111"/>
                </a:solidFill>
                <a:highlight>
                  <a:srgbClr val="FFFFFF"/>
                </a:highlight>
                <a:latin typeface="Trebuchet MS" panose="020B0703020202090204" pitchFamily="34" charset="0"/>
                <a:ea typeface="Arial"/>
                <a:cs typeface="Arial"/>
                <a:sym typeface="Arial"/>
              </a:rPr>
              <a:t>, ami </a:t>
            </a:r>
            <a:r>
              <a:rPr lang="it-IT" sz="2300" dirty="0" err="1">
                <a:solidFill>
                  <a:srgbClr val="111111"/>
                </a:solidFill>
                <a:highlight>
                  <a:srgbClr val="FFFFFF"/>
                </a:highlight>
                <a:latin typeface="Trebuchet MS" panose="020B0703020202090204" pitchFamily="34" charset="0"/>
                <a:ea typeface="Arial"/>
                <a:cs typeface="Arial"/>
                <a:sym typeface="Arial"/>
              </a:rPr>
              <a:t>azt</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jelzi</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hogy</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elegendő</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készpénzzel</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kell</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rendelkeznie</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az</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összes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adósság</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és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az</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összes</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egyéb</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gazdálkodási</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költség</a:t>
            </a:r>
            <a:r>
              <a:rPr lang="it-IT" sz="2300" dirty="0">
                <a:solidFill>
                  <a:srgbClr val="111111"/>
                </a:solidFill>
                <a:highlight>
                  <a:srgbClr val="FFFFFF"/>
                </a:highlight>
                <a:latin typeface="Trebuchet MS" panose="020B0703020202090204" pitchFamily="34" charset="0"/>
                <a:ea typeface="Arial"/>
                <a:cs typeface="Arial"/>
                <a:sym typeface="Arial"/>
              </a:rPr>
              <a:t> </a:t>
            </a:r>
            <a:r>
              <a:rPr lang="it-IT" sz="2300" dirty="0" err="1">
                <a:solidFill>
                  <a:srgbClr val="111111"/>
                </a:solidFill>
                <a:highlight>
                  <a:srgbClr val="FFFFFF"/>
                </a:highlight>
                <a:latin typeface="Trebuchet MS" panose="020B0703020202090204" pitchFamily="34" charset="0"/>
                <a:ea typeface="Arial"/>
                <a:cs typeface="Arial"/>
                <a:sym typeface="Arial"/>
              </a:rPr>
              <a:t>kifizetéséhez</a:t>
            </a:r>
            <a:r>
              <a:rPr lang="it-IT" sz="2300" dirty="0">
                <a:solidFill>
                  <a:srgbClr val="111111"/>
                </a:solidFill>
                <a:highlight>
                  <a:srgbClr val="FFFFFF"/>
                </a:highlight>
                <a:latin typeface="Trebuchet MS" panose="020B0703020202090204" pitchFamily="34" charset="0"/>
                <a:ea typeface="Arial"/>
                <a:cs typeface="Arial"/>
                <a:sym typeface="Arial"/>
              </a:rPr>
              <a:t>.</a:t>
            </a:r>
          </a:p>
          <a:p>
            <a:pPr marL="0" lvl="0" indent="0" algn="l" rtl="0">
              <a:lnSpc>
                <a:spcPct val="120000"/>
              </a:lnSpc>
              <a:spcBef>
                <a:spcPts val="1800"/>
              </a:spcBef>
              <a:spcAft>
                <a:spcPts val="0"/>
              </a:spcAft>
              <a:buClr>
                <a:schemeClr val="dk1"/>
              </a:buClr>
              <a:buSzPts val="1100"/>
              <a:buNone/>
            </a:pPr>
            <a:endParaRPr lang="it-IT" sz="2300" b="1" dirty="0">
              <a:solidFill>
                <a:srgbClr val="111111"/>
              </a:solidFill>
              <a:highlight>
                <a:srgbClr val="FFFFFF"/>
              </a:highlight>
              <a:latin typeface="Trebuchet MS" panose="020B0703020202090204" pitchFamily="34" charset="0"/>
              <a:cs typeface="Arial"/>
            </a:endParaRPr>
          </a:p>
          <a:p>
            <a:pPr indent="0" algn="ctr">
              <a:lnSpc>
                <a:spcPct val="120000"/>
              </a:lnSpc>
              <a:spcBef>
                <a:spcPts val="1800"/>
              </a:spcBef>
              <a:buNone/>
            </a:pPr>
            <a:r>
              <a:rPr lang="it-IT" sz="2300" b="1" dirty="0">
                <a:solidFill>
                  <a:srgbClr val="111111"/>
                </a:solidFill>
                <a:highlight>
                  <a:srgbClr val="FFFFFF"/>
                </a:highlight>
                <a:latin typeface="Trebuchet MS" panose="020B0703020202090204" pitchFamily="34" charset="0"/>
                <a:cs typeface="Arial"/>
              </a:rPr>
              <a:t>5. </a:t>
            </a:r>
            <a:r>
              <a:rPr lang="it-IT" sz="2300" b="1" dirty="0" err="1">
                <a:solidFill>
                  <a:srgbClr val="111111"/>
                </a:solidFill>
                <a:highlight>
                  <a:srgbClr val="FFFFFF"/>
                </a:highlight>
                <a:latin typeface="Trebuchet MS" panose="020B0703020202090204" pitchFamily="34" charset="0"/>
                <a:cs typeface="Arial"/>
              </a:rPr>
              <a:t>Hátékonyság</a:t>
            </a:r>
            <a:endParaRPr lang="it-IT" sz="2300" b="1" dirty="0">
              <a:highlight>
                <a:srgbClr val="FFFFFF"/>
              </a:highlight>
              <a:latin typeface="Trebuchet MS" panose="020B0703020202090204" pitchFamily="34" charset="0"/>
              <a:cs typeface="Arial"/>
            </a:endParaRPr>
          </a:p>
          <a:p>
            <a:pPr marL="0" indent="0" algn="l">
              <a:lnSpc>
                <a:spcPct val="120000"/>
              </a:lnSpc>
              <a:spcBef>
                <a:spcPts val="1800"/>
              </a:spcBef>
              <a:buNone/>
            </a:pPr>
            <a:r>
              <a:rPr lang="hu-HU" sz="2300" dirty="0">
                <a:solidFill>
                  <a:srgbClr val="111111"/>
                </a:solidFill>
                <a:latin typeface="Trebuchet MS" panose="020B0703020202090204" pitchFamily="34" charset="0"/>
                <a:cs typeface="Arial"/>
              </a:rPr>
              <a:t>A pénzügyi hatékonyság felméri, hogyan hatékonyan használja egy gazdaság termelési kapacitását (például ráfordításokat, általános költségeket, finanszírozást és gépeket) a bevételszerzésre. A gazdaságok pénzügyi hatékonyságának kulcsmutatója a működési költség/bevétel arány. Ez az arány megadja a választ arra a kérdésre, hogy „mennyibe kerül egy gazdaságnak 1,00 USD bevétele?” A teljes működési költség (a kamatköltségek és az amortizáció nélkül) elosztása a bruttó bevétellel.</a:t>
            </a:r>
            <a:endParaRPr lang="sk-SK" sz="45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713554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124744"/>
            <a:ext cx="8229600" cy="792088"/>
          </a:xfrm>
        </p:spPr>
        <p:txBody>
          <a:bodyPr>
            <a:noAutofit/>
          </a:bodyPr>
          <a:lstStyle/>
          <a:p>
            <a:pPr marL="0" lvl="0" indent="0" algn="l" rtl="0">
              <a:spcBef>
                <a:spcPts val="0"/>
              </a:spcBef>
              <a:spcAft>
                <a:spcPts val="0"/>
              </a:spcAft>
              <a:buClr>
                <a:srgbClr val="008000"/>
              </a:buClr>
              <a:buSzPts val="1800"/>
              <a:buNone/>
            </a:pPr>
            <a:r>
              <a:rPr lang="it-IT" sz="2400" b="1" dirty="0"/>
              <a:t>4. A </a:t>
            </a:r>
            <a:r>
              <a:rPr lang="it-IT" sz="2400" b="1" dirty="0" err="1"/>
              <a:t>térség</a:t>
            </a:r>
            <a:r>
              <a:rPr lang="it-IT" sz="2400" b="1" dirty="0"/>
              <a:t> </a:t>
            </a:r>
            <a:r>
              <a:rPr lang="it-IT" sz="2400" b="1" dirty="0" err="1"/>
              <a:t>vállalatai</a:t>
            </a:r>
            <a:r>
              <a:rPr lang="it-IT" sz="2400" b="1" dirty="0"/>
              <a:t> </a:t>
            </a:r>
            <a:r>
              <a:rPr lang="it-IT" sz="2400" b="1" dirty="0" err="1"/>
              <a:t>pénzügyi</a:t>
            </a:r>
            <a:r>
              <a:rPr lang="it-IT" sz="2400" b="1" dirty="0"/>
              <a:t> </a:t>
            </a:r>
            <a:r>
              <a:rPr lang="it-IT" sz="2400" b="1" dirty="0" err="1"/>
              <a:t>teljesítményének</a:t>
            </a:r>
            <a:r>
              <a:rPr lang="it-IT" sz="2400" b="1" dirty="0"/>
              <a:t> </a:t>
            </a:r>
            <a:r>
              <a:rPr lang="it-IT" sz="2400" b="1" dirty="0" err="1"/>
              <a:t>elemzése</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916832"/>
            <a:ext cx="8964488" cy="4464496"/>
          </a:xfrm>
        </p:spPr>
        <p:txBody>
          <a:bodyPr numCol="2">
            <a:normAutofit/>
          </a:bodyPr>
          <a:lstStyle/>
          <a:p>
            <a:pPr marL="0" indent="0" eaLnBrk="0" fontAlgn="base" hangingPunct="0">
              <a:buNone/>
            </a:pPr>
            <a:r>
              <a:rPr lang="sk-SK" sz="1800" b="1" dirty="0">
                <a:effectLst/>
              </a:rPr>
              <a:t>A </a:t>
            </a:r>
            <a:r>
              <a:rPr lang="sk-SK" sz="1800" b="1" dirty="0" err="1">
                <a:effectLst/>
              </a:rPr>
              <a:t>mezőgazdasági</a:t>
            </a:r>
            <a:r>
              <a:rPr lang="sk-SK" sz="1800" b="1" dirty="0">
                <a:effectLst/>
              </a:rPr>
              <a:t> </a:t>
            </a:r>
            <a:r>
              <a:rPr lang="sk-SK" sz="1800" b="1" dirty="0" err="1">
                <a:effectLst/>
              </a:rPr>
              <a:t>vállalkozások</a:t>
            </a:r>
            <a:r>
              <a:rPr lang="sk-SK" sz="1800" b="1" dirty="0">
                <a:effectLst/>
              </a:rPr>
              <a:t> </a:t>
            </a:r>
            <a:r>
              <a:rPr lang="sk-SK" sz="1800" b="1" dirty="0" err="1">
                <a:effectLst/>
              </a:rPr>
              <a:t>pénzügyi</a:t>
            </a:r>
            <a:r>
              <a:rPr lang="sk-SK" sz="1800" b="1" dirty="0">
                <a:effectLst/>
              </a:rPr>
              <a:t> </a:t>
            </a:r>
            <a:r>
              <a:rPr lang="sk-SK" sz="1800" b="1" dirty="0" err="1">
                <a:effectLst/>
              </a:rPr>
              <a:t>teljesítménye</a:t>
            </a:r>
            <a:endParaRPr lang="sk-SK" sz="1800" b="1" dirty="0">
              <a:effectLst/>
            </a:endParaRPr>
          </a:p>
          <a:p>
            <a:pPr marL="0" indent="0" eaLnBrk="0" fontAlgn="base" hangingPunct="0">
              <a:buNone/>
            </a:pPr>
            <a:endParaRPr lang="sk-SK" sz="1800" dirty="0">
              <a:effectLst/>
            </a:endParaRPr>
          </a:p>
          <a:p>
            <a:pPr marL="0" indent="0" eaLnBrk="0" fontAlgn="base" hangingPunct="0">
              <a:buNone/>
            </a:pPr>
            <a:r>
              <a:rPr lang="hu-HU" sz="1800" dirty="0">
                <a:effectLst/>
              </a:rPr>
              <a:t>Az agrárszektorban leggyakrabban a gazdaságit (jövedelmezőség, likviditás, működési hatékonyság), de a nem-gazdaságival (vezetési tervezés és döntéshozatal) is figyelembe kell vennünk.</a:t>
            </a:r>
          </a:p>
          <a:p>
            <a:pPr marL="0" indent="0" eaLnBrk="0" fontAlgn="base" hangingPunct="0">
              <a:buNone/>
            </a:pPr>
            <a:r>
              <a:rPr lang="hu-HU" sz="1800" dirty="0">
                <a:effectLst/>
              </a:rPr>
              <a:t>A gazdaság kudarca vagy sikere lehet a makrogazdasági környezet és annak tényezői, vagy a vezetők sikertelen és helytelen döntései, de természeti és éghajlati tényezők eredménye is.</a:t>
            </a:r>
          </a:p>
          <a:p>
            <a:pPr marL="0" indent="0" eaLnBrk="0" fontAlgn="base" hangingPunct="0">
              <a:buNone/>
            </a:pPr>
            <a:r>
              <a:rPr lang="hu-HU" sz="1800" dirty="0">
                <a:effectLst/>
              </a:rPr>
              <a:t>A pénzügyi nehézségek különböző meghatározó tényezői eltérő hatással lehetnek a mezőgazdasági üzemek pénzügyi helyzetére és teljesítményére.</a:t>
            </a:r>
            <a:endParaRPr lang="sk-SK" sz="1800" dirty="0">
              <a:effectLst/>
            </a:endParaRPr>
          </a:p>
          <a:p>
            <a:pPr marL="0" indent="0" eaLnBrk="0" fontAlgn="base" hangingPunct="0">
              <a:buNone/>
            </a:pPr>
            <a:endParaRPr lang="sk-SK" sz="1800" dirty="0">
              <a:effectLst/>
            </a:endParaRPr>
          </a:p>
          <a:p>
            <a:pPr marL="0" indent="0" eaLnBrk="0" fontAlgn="base" hangingPunct="0">
              <a:buNone/>
            </a:pPr>
            <a:r>
              <a:rPr lang="sk-SK" sz="1800" b="1" dirty="0">
                <a:effectLst/>
              </a:rPr>
              <a:t>ESETTANULMÁNY</a:t>
            </a:r>
          </a:p>
          <a:p>
            <a:pPr marL="0" indent="0" eaLnBrk="0" fontAlgn="base" hangingPunct="0">
              <a:buNone/>
            </a:pPr>
            <a:endParaRPr lang="sk-SK" sz="1800" b="1" u="sng" dirty="0">
              <a:solidFill>
                <a:schemeClr val="hlink"/>
              </a:solidFill>
              <a:highlight>
                <a:srgbClr val="FFFFFF"/>
              </a:highlight>
              <a:latin typeface="Calibri"/>
              <a:ea typeface="Arial"/>
              <a:cs typeface="Arial"/>
              <a:sym typeface="Arial"/>
              <a:hlinkClick r:id="rId2">
                <a:extLst>
                  <a:ext uri="{A12FA001-AC4F-418D-AE19-62706E023703}">
                    <ahyp:hlinkClr xmlns:ahyp="http://schemas.microsoft.com/office/drawing/2018/hyperlinkcolor" val="tx"/>
                  </a:ext>
                </a:extLst>
              </a:hlinkClick>
            </a:endParaRPr>
          </a:p>
          <a:p>
            <a:pPr marL="0" indent="0" eaLnBrk="0" fontAlgn="base" hangingPunct="0">
              <a:buNone/>
            </a:pPr>
            <a:r>
              <a:rPr lang="it-IT" sz="1900" u="sng" dirty="0">
                <a:solidFill>
                  <a:schemeClr val="hlink"/>
                </a:solidFill>
                <a:highlight>
                  <a:srgbClr val="FFFFFF"/>
                </a:highlight>
                <a:latin typeface="Calibri"/>
                <a:ea typeface="Arial"/>
                <a:cs typeface="Arial"/>
                <a:sym typeface="Arial"/>
                <a:hlinkClick r:id="rId2">
                  <a:extLst>
                    <a:ext uri="{A12FA001-AC4F-418D-AE19-62706E023703}">
                      <ahyp:hlinkClr xmlns:ahyp="http://schemas.microsoft.com/office/drawing/2018/hyperlinkcolor" val="tx"/>
                    </a:ext>
                  </a:extLst>
                </a:hlinkClick>
              </a:rPr>
              <a:t>Evaluating the Financial Health of Agricultural Enterprises in the Conditions of the Slovak Republic Using Bankruptcy Models</a:t>
            </a:r>
            <a:endParaRPr lang="it-IT" sz="1900" dirty="0">
              <a:solidFill>
                <a:schemeClr val="hlink"/>
              </a:solidFill>
              <a:highlight>
                <a:srgbClr val="FFFFFF"/>
              </a:highlight>
              <a:latin typeface="Calibri"/>
              <a:ea typeface="Arial"/>
              <a:cs typeface="Arial"/>
            </a:endParaRPr>
          </a:p>
          <a:p>
            <a:pPr marL="0" indent="0" eaLnBrk="0" fontAlgn="base" hangingPunct="0">
              <a:buNone/>
            </a:pPr>
            <a:endParaRPr lang="sk-SK" sz="2800" dirty="0">
              <a:effectLst/>
            </a:endParaRPr>
          </a:p>
        </p:txBody>
      </p:sp>
    </p:spTree>
    <p:extLst>
      <p:ext uri="{BB962C8B-B14F-4D97-AF65-F5344CB8AC3E}">
        <p14:creationId xmlns:p14="http://schemas.microsoft.com/office/powerpoint/2010/main" val="40990074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1772816"/>
            <a:ext cx="8892480" cy="4320480"/>
          </a:xfrm>
        </p:spPr>
        <p:txBody>
          <a:bodyPr>
            <a:normAutofit/>
          </a:bodyPr>
          <a:lstStyle/>
          <a:p>
            <a:pPr marL="0" indent="0" eaLnBrk="0" fontAlgn="base" hangingPunct="0">
              <a:buNone/>
            </a:pPr>
            <a:r>
              <a:rPr lang="hu-HU" sz="2000" dirty="0"/>
              <a:t>A területi tőkébe és a regionális kapacitásépítésbe történő beruházásokat a helyalapúság fő sarokköveinek tekintették</a:t>
            </a:r>
          </a:p>
          <a:p>
            <a:pPr marL="0" indent="0" eaLnBrk="0" fontAlgn="base" hangingPunct="0">
              <a:buNone/>
            </a:pPr>
            <a:r>
              <a:rPr lang="hu-HU" sz="2000" dirty="0"/>
              <a:t>vidékfejlesztési megközelítés (OECD, 2006).</a:t>
            </a:r>
          </a:p>
          <a:p>
            <a:pPr marL="0" indent="0" eaLnBrk="0" fontAlgn="base" hangingPunct="0">
              <a:buNone/>
            </a:pPr>
            <a:endParaRPr lang="hu-HU" sz="2000" dirty="0"/>
          </a:p>
          <a:p>
            <a:pPr marL="0" indent="0" eaLnBrk="0" fontAlgn="base" hangingPunct="0">
              <a:buNone/>
            </a:pPr>
            <a:r>
              <a:rPr lang="hu-HU" sz="2000" dirty="0"/>
              <a:t>Az 1. modul ezen részében a „területi tőke” és a „kapacitásépítés” felosztását javasoljuk.</a:t>
            </a:r>
          </a:p>
          <a:p>
            <a:pPr marL="0" indent="0" eaLnBrk="0" fontAlgn="base" hangingPunct="0">
              <a:buNone/>
            </a:pPr>
            <a:endParaRPr lang="hu-HU" sz="2000" dirty="0"/>
          </a:p>
          <a:p>
            <a:pPr marL="0" indent="0" eaLnBrk="0" fontAlgn="base" hangingPunct="0">
              <a:buNone/>
            </a:pPr>
            <a:r>
              <a:rPr lang="hu-HU" sz="2000" dirty="0"/>
              <a:t>A területi tőke „a tőke (vagy különböző erőforrások) különböző formáinak mennyiségét és összefonódását jelenti, amelyet a regionális gazdaság és társadalom magában foglal, mozgósít és aktívan használ (és reprodukál)” (van </a:t>
            </a:r>
            <a:r>
              <a:rPr lang="hu-HU" sz="2000" dirty="0" err="1"/>
              <a:t>der</a:t>
            </a:r>
            <a:r>
              <a:rPr lang="hu-HU" sz="2000" dirty="0"/>
              <a:t> </a:t>
            </a:r>
            <a:r>
              <a:rPr lang="hu-HU" sz="2000" dirty="0" err="1"/>
              <a:t>Ploeg</a:t>
            </a:r>
            <a:r>
              <a:rPr lang="hu-HU" sz="2000" dirty="0"/>
              <a:t> </a:t>
            </a:r>
            <a:r>
              <a:rPr lang="hu-HU" sz="2000" dirty="0" err="1"/>
              <a:t>et</a:t>
            </a:r>
            <a:r>
              <a:rPr lang="hu-HU" sz="2000" dirty="0"/>
              <a:t> </a:t>
            </a:r>
            <a:r>
              <a:rPr lang="hu-HU" sz="2000" dirty="0" err="1"/>
              <a:t>al</a:t>
            </a:r>
            <a:r>
              <a:rPr lang="hu-HU" sz="2000" dirty="0"/>
              <a:t>., 2009, 13. o.). ).</a:t>
            </a:r>
            <a:endParaRPr lang="hu-HU" sz="49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87629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1772816"/>
            <a:ext cx="8712968" cy="3816424"/>
          </a:xfrm>
        </p:spPr>
        <p:txBody>
          <a:bodyPr>
            <a:normAutofit/>
          </a:bodyPr>
          <a:lstStyle/>
          <a:p>
            <a:pPr marL="0" indent="0" eaLnBrk="0" fontAlgn="base" hangingPunct="0">
              <a:buNone/>
            </a:pPr>
            <a:r>
              <a:rPr lang="hu-HU" sz="1900" dirty="0"/>
              <a:t>A kapacitásépítés a helyi erőforrások, például a természeti adottságok, a kulturális örökség vagy az infrastrukturális berendezések valorizálásának képessége. A tényező adottságok hatékony és eredményes kihasználásának képessége meghatározó a régiók versenyelőnyeinek megteremtésében.</a:t>
            </a:r>
          </a:p>
          <a:p>
            <a:pPr marL="0" indent="0" eaLnBrk="0" fontAlgn="base" hangingPunct="0">
              <a:buNone/>
            </a:pPr>
            <a:endParaRPr lang="hu-HU" sz="1900" dirty="0"/>
          </a:p>
          <a:p>
            <a:pPr marL="0" indent="0" eaLnBrk="0" fontAlgn="base" hangingPunct="0">
              <a:buNone/>
            </a:pPr>
            <a:r>
              <a:rPr lang="hu-HU" sz="1900" dirty="0"/>
              <a:t>Különösen a regionális vidékfejlesztés bizonyos területeinek kölcsönhatása és mozgósítása tekinthető befolyásosnak, beleértve az innovációt (új gyakorlatok és termékek), a piacirányítást (az intézményi kapacitás a piacokkal való interakcióhoz) és az új intézményi megállapodásokat (az érdekelt felek együttműködését támogató intézményi kapacitás). vidéki változás az új vidéki paradigmában (van </a:t>
            </a:r>
            <a:r>
              <a:rPr lang="hu-HU" sz="1900" dirty="0" err="1"/>
              <a:t>der</a:t>
            </a:r>
            <a:r>
              <a:rPr lang="hu-HU" sz="1900" dirty="0"/>
              <a:t> </a:t>
            </a:r>
            <a:r>
              <a:rPr lang="hu-HU" sz="1900" dirty="0" err="1"/>
              <a:t>Ploeg</a:t>
            </a:r>
            <a:r>
              <a:rPr lang="hu-HU" sz="1900" dirty="0"/>
              <a:t> és </a:t>
            </a:r>
            <a:r>
              <a:rPr lang="hu-HU" sz="1900" dirty="0" err="1"/>
              <a:t>Marsden</a:t>
            </a:r>
            <a:r>
              <a:rPr lang="hu-HU" sz="1900" dirty="0"/>
              <a:t>, 2009; </a:t>
            </a:r>
            <a:r>
              <a:rPr lang="hu-HU" sz="1900" dirty="0" err="1"/>
              <a:t>Horlings</a:t>
            </a:r>
            <a:r>
              <a:rPr lang="hu-HU" sz="1900" dirty="0"/>
              <a:t> és </a:t>
            </a:r>
            <a:r>
              <a:rPr lang="hu-HU" sz="1900" dirty="0" err="1"/>
              <a:t>Marsden</a:t>
            </a:r>
            <a:r>
              <a:rPr lang="hu-HU" sz="1900" dirty="0"/>
              <a:t>, 2012).</a:t>
            </a:r>
            <a:endParaRPr lang="sk-SK" sz="2800" dirty="0"/>
          </a:p>
          <a:p>
            <a:pPr marL="0" indent="0" eaLnBrk="0" fontAlgn="base" hangingPunct="0">
              <a:buNone/>
            </a:pPr>
            <a:endParaRPr lang="hu-HU" sz="49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81124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23528" y="1268760"/>
            <a:ext cx="8229600" cy="792088"/>
          </a:xfrm>
        </p:spPr>
        <p:txBody>
          <a:bodyPr>
            <a:noAutofit/>
          </a:bodyPr>
          <a:lstStyle/>
          <a:p>
            <a:r>
              <a:rPr lang="hu-HU" sz="2800" b="1" kern="1200" dirty="0">
                <a:solidFill>
                  <a:schemeClr val="tx1"/>
                </a:solidFill>
                <a:effectLst/>
                <a:latin typeface="Trebuchet MS" panose="020B0603020202020204" pitchFamily="34" charset="0"/>
                <a:ea typeface="+mj-ea"/>
                <a:cs typeface="+mj-cs"/>
              </a:rPr>
              <a:t>1.1 </a:t>
            </a:r>
            <a:r>
              <a:rPr lang="it-IT" sz="2800" dirty="0">
                <a:latin typeface="Trebuchet MS" panose="020B0703020202090204" pitchFamily="34" charset="0"/>
              </a:rPr>
              <a:t> </a:t>
            </a:r>
            <a:r>
              <a:rPr lang="it-IT" sz="2800" dirty="0" err="1">
                <a:latin typeface="Trebuchet MS" panose="020B0703020202090204" pitchFamily="34" charset="0"/>
              </a:rPr>
              <a:t>Az</a:t>
            </a:r>
            <a:r>
              <a:rPr lang="it-IT" sz="2800" dirty="0">
                <a:latin typeface="Trebuchet MS" panose="020B0703020202090204" pitchFamily="34" charset="0"/>
              </a:rPr>
              <a:t> </a:t>
            </a:r>
            <a:r>
              <a:rPr lang="it-IT" sz="2800" dirty="0" err="1">
                <a:latin typeface="Trebuchet MS" panose="020B0703020202090204" pitchFamily="34" charset="0"/>
              </a:rPr>
              <a:t>erősségek</a:t>
            </a:r>
            <a:r>
              <a:rPr lang="it-IT" sz="2800" dirty="0">
                <a:latin typeface="Trebuchet MS" panose="020B0703020202090204" pitchFamily="34" charset="0"/>
              </a:rPr>
              <a:t> </a:t>
            </a:r>
            <a:r>
              <a:rPr lang="it-IT" sz="2800" dirty="0" err="1">
                <a:latin typeface="Trebuchet MS" panose="020B0703020202090204" pitchFamily="34" charset="0"/>
              </a:rPr>
              <a:t>és</a:t>
            </a:r>
            <a:r>
              <a:rPr lang="it-IT" sz="2800" dirty="0">
                <a:latin typeface="Trebuchet MS" panose="020B0703020202090204" pitchFamily="34" charset="0"/>
              </a:rPr>
              <a:t> </a:t>
            </a:r>
            <a:r>
              <a:rPr lang="it-IT" sz="2800" dirty="0" err="1">
                <a:latin typeface="Trebuchet MS" panose="020B0703020202090204" pitchFamily="34" charset="0"/>
              </a:rPr>
              <a:t>gyengeségek</a:t>
            </a:r>
            <a:r>
              <a:rPr lang="it-IT" sz="2800" dirty="0">
                <a:latin typeface="Trebuchet MS" panose="020B0703020202090204" pitchFamily="34" charset="0"/>
              </a:rPr>
              <a:t> </a:t>
            </a:r>
            <a:r>
              <a:rPr lang="it-IT" sz="2800" dirty="0" err="1">
                <a:latin typeface="Trebuchet MS" panose="020B0703020202090204" pitchFamily="34" charset="0"/>
              </a:rPr>
              <a:t>elemzése</a:t>
            </a:r>
            <a:br>
              <a:rPr lang="hu-HU" sz="2800" b="1" kern="1200" dirty="0">
                <a:solidFill>
                  <a:schemeClr val="tx1"/>
                </a:solidFill>
                <a:effectLst/>
                <a:latin typeface="Trebuchet MS" panose="020B0603020202020204" pitchFamily="34" charset="0"/>
                <a:ea typeface="+mj-ea"/>
                <a:cs typeface="+mj-cs"/>
              </a:rPr>
            </a:br>
            <a:endParaRPr lang="sk-SK" sz="28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323528" y="2060848"/>
            <a:ext cx="8496944" cy="4176464"/>
          </a:xfrm>
        </p:spPr>
        <p:txBody>
          <a:bodyPr>
            <a:normAutofit fontScale="92500"/>
          </a:bodyPr>
          <a:lstStyle/>
          <a:p>
            <a:pPr marL="0" indent="0" eaLnBrk="0" fontAlgn="base" hangingPunct="0">
              <a:buNone/>
            </a:pPr>
            <a:r>
              <a:rPr lang="hu-HU" sz="1600" dirty="0"/>
              <a:t>A SWOT egyszerűnek tűnik, óvatosan és együttműködve alkalmazva nagyon leleplező lehet.</a:t>
            </a:r>
          </a:p>
          <a:p>
            <a:pPr marL="0" indent="0" eaLnBrk="0" fontAlgn="base" hangingPunct="0">
              <a:buNone/>
            </a:pPr>
            <a:endParaRPr lang="hu-HU" sz="1600" dirty="0"/>
          </a:p>
          <a:p>
            <a:pPr marL="0" indent="0" eaLnBrk="0" fontAlgn="base" hangingPunct="0">
              <a:buNone/>
            </a:pPr>
            <a:r>
              <a:rPr lang="hu-HU" sz="1600" dirty="0"/>
              <a:t>Például lehet, hogy jól ismeri szervezete egyes erősségeit, de amíg nem rögzíti azokat a gyengeségek és fenyegetések mellett, elképzelhető, hogy nem veszi észre, mennyire megbízhatatlanok ezek az erősségek.</a:t>
            </a:r>
          </a:p>
          <a:p>
            <a:pPr marL="0" indent="0" eaLnBrk="0" fontAlgn="base" hangingPunct="0">
              <a:buNone/>
            </a:pPr>
            <a:endParaRPr lang="hu-HU" sz="1600" dirty="0"/>
          </a:p>
          <a:p>
            <a:pPr marL="0" indent="0" eaLnBrk="0" fontAlgn="base" hangingPunct="0">
              <a:buNone/>
            </a:pPr>
            <a:r>
              <a:rPr lang="hu-HU" sz="1600" dirty="0"/>
              <a:t>Valószínűleg ésszerű aggodalmai is vannak bizonyos üzleti gyengeségei miatt, de ha szisztematikusan végig nézi az elemzést, találhat egy korábban figyelmen kívül hagyott lehetőséget, amely bőven kompenzálhat.</a:t>
            </a:r>
          </a:p>
          <a:p>
            <a:pPr marL="0" indent="0" eaLnBrk="0" fontAlgn="base" hangingPunct="0">
              <a:buNone/>
            </a:pPr>
            <a:endParaRPr lang="hu-HU" sz="1600" dirty="0"/>
          </a:p>
          <a:p>
            <a:pPr marL="0" indent="0" eaLnBrk="0" fontAlgn="base" hangingPunct="0">
              <a:buNone/>
            </a:pPr>
            <a:r>
              <a:rPr lang="hu-HU" sz="1600" dirty="0"/>
              <a:t>Hogyan írjunk SWOT-elemzést</a:t>
            </a:r>
          </a:p>
          <a:p>
            <a:pPr marL="0" indent="0" eaLnBrk="0" fontAlgn="base" hangingPunct="0">
              <a:buNone/>
            </a:pPr>
            <a:r>
              <a:rPr lang="hu-HU" sz="1600" dirty="0"/>
              <a:t>Készítsen SWOT-elemzési mátrixot, vagy használja ingyenes sablonunkat.</a:t>
            </a:r>
          </a:p>
          <a:p>
            <a:pPr marL="0" indent="0" eaLnBrk="0" fontAlgn="base" hangingPunct="0">
              <a:buNone/>
            </a:pPr>
            <a:endParaRPr lang="hu-HU" sz="1600" dirty="0"/>
          </a:p>
          <a:p>
            <a:pPr marL="0" indent="0" eaLnBrk="0" fontAlgn="base" hangingPunct="0">
              <a:buNone/>
            </a:pPr>
            <a:r>
              <a:rPr lang="hu-HU" sz="1600" dirty="0"/>
              <a:t>A SWOT-mátrix egy 2x2-es rács, amelyben a SWOT négy aspektusa mindegyikéhez egy négyzet tartozik. (Az 1. ábra azt mutatja, hogy hogyan kell kinéznie.) Minden egyes szakaszt néhány kérdés vezet, amelyek segítenek a gondolkodásban.</a:t>
            </a:r>
            <a:endParaRPr lang="en-US" sz="1600" dirty="0"/>
          </a:p>
        </p:txBody>
      </p:sp>
    </p:spTree>
    <p:extLst>
      <p:ext uri="{BB962C8B-B14F-4D97-AF65-F5344CB8AC3E}">
        <p14:creationId xmlns:p14="http://schemas.microsoft.com/office/powerpoint/2010/main" val="10357080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2060848"/>
            <a:ext cx="8892480" cy="4176464"/>
          </a:xfrm>
        </p:spPr>
        <p:txBody>
          <a:bodyPr>
            <a:normAutofit fontScale="85000" lnSpcReduction="10000"/>
          </a:bodyPr>
          <a:lstStyle/>
          <a:p>
            <a:pPr marL="0" indent="0">
              <a:buSzPts val="1100"/>
              <a:buNone/>
            </a:pPr>
            <a:r>
              <a:rPr lang="hu-HU" sz="1700" b="1" dirty="0">
                <a:latin typeface="Trebuchet MS" panose="020B0703020202090204" pitchFamily="34" charset="0"/>
              </a:rPr>
              <a:t>A területi főváros magában foglalja</a:t>
            </a:r>
          </a:p>
          <a:p>
            <a:pPr marL="0" indent="0">
              <a:buSzPts val="1100"/>
              <a:buNone/>
            </a:pPr>
            <a:endParaRPr lang="hu-HU" sz="1700" dirty="0">
              <a:latin typeface="Trebuchet MS" panose="020B0703020202090204" pitchFamily="34" charset="0"/>
            </a:endParaRPr>
          </a:p>
          <a:p>
            <a:pPr>
              <a:buSzPts val="1100"/>
              <a:buFont typeface="+mj-lt"/>
              <a:buAutoNum type="arabicPeriod"/>
            </a:pPr>
            <a:r>
              <a:rPr lang="hu-HU" sz="1700" dirty="0">
                <a:latin typeface="Trebuchet MS" panose="020B0703020202090204" pitchFamily="34" charset="0"/>
              </a:rPr>
              <a:t>fizikai tőke</a:t>
            </a:r>
          </a:p>
          <a:p>
            <a:pPr>
              <a:buSzPts val="1100"/>
              <a:buFont typeface="+mj-lt"/>
              <a:buAutoNum type="arabicPeriod"/>
            </a:pPr>
            <a:r>
              <a:rPr lang="hu-HU" sz="1700" dirty="0">
                <a:latin typeface="Trebuchet MS" panose="020B0703020202090204" pitchFamily="34" charset="0"/>
              </a:rPr>
              <a:t>emberi Erőforrások</a:t>
            </a:r>
          </a:p>
          <a:p>
            <a:pPr>
              <a:buSzPts val="1100"/>
              <a:buFont typeface="+mj-lt"/>
              <a:buAutoNum type="arabicPeriod"/>
            </a:pPr>
            <a:r>
              <a:rPr lang="hu-HU" sz="1700" dirty="0">
                <a:latin typeface="Trebuchet MS" panose="020B0703020202090204" pitchFamily="34" charset="0"/>
              </a:rPr>
              <a:t>természeti tőke a (vidéki vagy regionális) fejlesztés és versenyképesség érdekében.</a:t>
            </a:r>
          </a:p>
          <a:p>
            <a:pPr marL="0" indent="0">
              <a:buSzPts val="1100"/>
              <a:buNone/>
            </a:pPr>
            <a:endParaRPr lang="hu-HU" sz="1700" dirty="0">
              <a:latin typeface="Trebuchet MS" panose="020B0703020202090204" pitchFamily="34" charset="0"/>
            </a:endParaRPr>
          </a:p>
          <a:p>
            <a:pPr marL="0" indent="0">
              <a:buSzPts val="1100"/>
              <a:buNone/>
            </a:pPr>
            <a:r>
              <a:rPr lang="hu-HU" sz="1700" dirty="0">
                <a:latin typeface="Trebuchet MS" panose="020B0703020202090204" pitchFamily="34" charset="0"/>
              </a:rPr>
              <a:t>FIZIKAI TŐKE</a:t>
            </a:r>
          </a:p>
          <a:p>
            <a:pPr marL="0" indent="0">
              <a:buSzPts val="1100"/>
              <a:buNone/>
            </a:pPr>
            <a:endParaRPr lang="hu-HU" sz="1700" dirty="0">
              <a:latin typeface="Trebuchet MS" panose="020B0703020202090204" pitchFamily="34" charset="0"/>
            </a:endParaRPr>
          </a:p>
          <a:p>
            <a:pPr marL="0" indent="0">
              <a:buSzPts val="1100"/>
              <a:buNone/>
            </a:pPr>
            <a:r>
              <a:rPr lang="hu-HU" sz="1700" dirty="0">
                <a:latin typeface="Trebuchet MS" panose="020B0703020202090204" pitchFamily="34" charset="0"/>
              </a:rPr>
              <a:t>fizikai tőkének nevezzük az ember által létrehozott infrastruktúrát, amely elsősorban ingatlanokba és tartós termelési ingatlanokba vagy beépített építményekbe, például vidéki lakásokba, közlekedési és kommunikációs infrastruktúrába történő beruházásokat foglal magában, de kiterjed az árvízi vagy egyéb természeti katasztrófák elleni védekezésre szolgáló műszaki létesítményekre is (</a:t>
            </a:r>
            <a:r>
              <a:rPr lang="hu-HU" sz="1700" dirty="0" err="1">
                <a:latin typeface="Trebuchet MS" panose="020B0703020202090204" pitchFamily="34" charset="0"/>
              </a:rPr>
              <a:t>Vargas</a:t>
            </a:r>
            <a:r>
              <a:rPr lang="hu-HU" sz="1700" dirty="0">
                <a:latin typeface="Trebuchet MS" panose="020B0703020202090204" pitchFamily="34" charset="0"/>
              </a:rPr>
              <a:t>, 2010). ).</a:t>
            </a:r>
          </a:p>
          <a:p>
            <a:pPr marL="0" indent="0">
              <a:buSzPts val="1100"/>
              <a:buNone/>
            </a:pPr>
            <a:endParaRPr lang="hu-HU" sz="1700" dirty="0">
              <a:latin typeface="Trebuchet MS" panose="020B0703020202090204" pitchFamily="34" charset="0"/>
            </a:endParaRPr>
          </a:p>
          <a:p>
            <a:pPr marL="0" indent="0">
              <a:buSzPts val="1100"/>
              <a:buNone/>
            </a:pPr>
            <a:r>
              <a:rPr lang="hu-HU" sz="1700" dirty="0">
                <a:latin typeface="Trebuchet MS" panose="020B0703020202090204" pitchFamily="34" charset="0"/>
              </a:rPr>
              <a:t>A fizikai infrastruktúrába való befektetés különböző módon segíti elő a vidék és a regionális fejlődést. Javíthatja a vidéki közösségek és a mezőgazdaság alapvető infrastruktúráját. Hozzájárul a foglalkoztatáshoz és a vidéki gazdaság termelékenységéhez, valamint a regionális konvergenciához. A fizikai tőke csökkenti a gazdasági szereplők költségeit a városi piacokhoz, tudáshoz (</a:t>
            </a:r>
            <a:r>
              <a:rPr lang="hu-HU" sz="1700" dirty="0" err="1">
                <a:latin typeface="Trebuchet MS" panose="020B0703020202090204" pitchFamily="34" charset="0"/>
              </a:rPr>
              <a:t>Lakshmanan</a:t>
            </a:r>
            <a:r>
              <a:rPr lang="hu-HU" sz="1700" dirty="0">
                <a:latin typeface="Trebuchet MS" panose="020B0703020202090204" pitchFamily="34" charset="0"/>
              </a:rPr>
              <a:t>, 2011) és a globális gazdasági hálózathoz (Anderson, 2000) való hozzáféréshez. Növeli az egyes gazdasági szereplők összekapcsolódását, és méretgazdaságosságot eredményez.</a:t>
            </a:r>
            <a:endParaRPr lang="hu-HU" sz="4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2433479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1628800"/>
            <a:ext cx="8892480" cy="4608512"/>
          </a:xfrm>
        </p:spPr>
        <p:txBody>
          <a:bodyPr>
            <a:normAutofit lnSpcReduction="10000"/>
          </a:bodyPr>
          <a:lstStyle/>
          <a:p>
            <a:pPr marL="0" lvl="0" indent="0" algn="just" rtl="0">
              <a:spcBef>
                <a:spcPts val="0"/>
              </a:spcBef>
              <a:spcAft>
                <a:spcPts val="0"/>
              </a:spcAft>
              <a:buClr>
                <a:schemeClr val="dk1"/>
              </a:buClr>
              <a:buSzPts val="1100"/>
              <a:buNone/>
            </a:pPr>
            <a:r>
              <a:rPr lang="hu-HU" sz="1800" b="1" dirty="0">
                <a:latin typeface="Trebuchet MS" panose="020B0703020202090204" pitchFamily="34" charset="0"/>
              </a:rPr>
              <a:t>EMBERI ERŐFORRÁSOK</a:t>
            </a:r>
          </a:p>
          <a:p>
            <a:pPr marL="0" lvl="0" indent="0" algn="just" rtl="0">
              <a:spcBef>
                <a:spcPts val="0"/>
              </a:spcBef>
              <a:spcAft>
                <a:spcPts val="0"/>
              </a:spcAft>
              <a:buClr>
                <a:schemeClr val="dk1"/>
              </a:buClr>
              <a:buSzPts val="1100"/>
              <a:buNone/>
            </a:pPr>
            <a:endParaRPr lang="hu-HU" sz="1800" b="1" dirty="0">
              <a:latin typeface="Trebuchet MS" panose="020B0703020202090204" pitchFamily="34" charset="0"/>
            </a:endParaRPr>
          </a:p>
          <a:p>
            <a:pPr marL="0" lvl="0" indent="0" algn="just" rtl="0">
              <a:spcBef>
                <a:spcPts val="0"/>
              </a:spcBef>
              <a:spcAft>
                <a:spcPts val="0"/>
              </a:spcAft>
              <a:buClr>
                <a:schemeClr val="dk1"/>
              </a:buClr>
              <a:buSzPts val="1100"/>
              <a:buNone/>
            </a:pPr>
            <a:r>
              <a:rPr lang="hu-HU" sz="1800" dirty="0">
                <a:latin typeface="Trebuchet MS" panose="020B0703020202090204" pitchFamily="34" charset="0"/>
              </a:rPr>
              <a:t>A munkaerő készségei és oktatása, a kulturális és társadalmi tőke. Ha szűken a szakképzett munkaerő rendelkezésre állásaként határozták meg (</a:t>
            </a:r>
            <a:r>
              <a:rPr lang="hu-HU" sz="1800" dirty="0" err="1">
                <a:latin typeface="Trebuchet MS" panose="020B0703020202090204" pitchFamily="34" charset="0"/>
              </a:rPr>
              <a:t>Gennaioli</a:t>
            </a:r>
            <a:r>
              <a:rPr lang="hu-HU" sz="1800" dirty="0">
                <a:latin typeface="Trebuchet MS" panose="020B0703020202090204" pitchFamily="34" charset="0"/>
              </a:rPr>
              <a:t> </a:t>
            </a:r>
            <a:r>
              <a:rPr lang="hu-HU" sz="1800" dirty="0" err="1">
                <a:latin typeface="Trebuchet MS" panose="020B0703020202090204" pitchFamily="34" charset="0"/>
              </a:rPr>
              <a:t>et</a:t>
            </a:r>
            <a:r>
              <a:rPr lang="hu-HU" sz="1800" dirty="0">
                <a:latin typeface="Trebuchet MS" panose="020B0703020202090204" pitchFamily="34" charset="0"/>
              </a:rPr>
              <a:t> </a:t>
            </a:r>
            <a:r>
              <a:rPr lang="hu-HU" sz="1800" dirty="0" err="1">
                <a:latin typeface="Trebuchet MS" panose="020B0703020202090204" pitchFamily="34" charset="0"/>
              </a:rPr>
              <a:t>al</a:t>
            </a:r>
            <a:r>
              <a:rPr lang="hu-HU" sz="1800" dirty="0">
                <a:latin typeface="Trebuchet MS" panose="020B0703020202090204" pitchFamily="34" charset="0"/>
              </a:rPr>
              <a:t>., 2013), a humán tőke a regionális fejlődés lényeges tényezője, mivel hozzájárul a regionális tudásbázishoz és támogatja az innovációs folyamatokat (</a:t>
            </a:r>
            <a:r>
              <a:rPr lang="hu-HU" sz="1800" dirty="0" err="1">
                <a:latin typeface="Trebuchet MS" panose="020B0703020202090204" pitchFamily="34" charset="0"/>
              </a:rPr>
              <a:t>Krugman</a:t>
            </a:r>
            <a:r>
              <a:rPr lang="hu-HU" sz="1800" dirty="0">
                <a:latin typeface="Trebuchet MS" panose="020B0703020202090204" pitchFamily="34" charset="0"/>
              </a:rPr>
              <a:t>, 1991). vállalkozói szellem és termelékenység (</a:t>
            </a:r>
            <a:r>
              <a:rPr lang="hu-HU" sz="1800" dirty="0" err="1">
                <a:latin typeface="Trebuchet MS" panose="020B0703020202090204" pitchFamily="34" charset="0"/>
              </a:rPr>
              <a:t>Gennaioli</a:t>
            </a:r>
            <a:r>
              <a:rPr lang="hu-HU" sz="1800" dirty="0">
                <a:latin typeface="Trebuchet MS" panose="020B0703020202090204" pitchFamily="34" charset="0"/>
              </a:rPr>
              <a:t> </a:t>
            </a:r>
            <a:r>
              <a:rPr lang="hu-HU" sz="1800" dirty="0" err="1">
                <a:latin typeface="Trebuchet MS" panose="020B0703020202090204" pitchFamily="34" charset="0"/>
              </a:rPr>
              <a:t>et</a:t>
            </a:r>
            <a:r>
              <a:rPr lang="hu-HU" sz="1800" dirty="0">
                <a:latin typeface="Trebuchet MS" panose="020B0703020202090204" pitchFamily="34" charset="0"/>
              </a:rPr>
              <a:t> </a:t>
            </a:r>
            <a:r>
              <a:rPr lang="hu-HU" sz="1800" dirty="0" err="1">
                <a:latin typeface="Trebuchet MS" panose="020B0703020202090204" pitchFamily="34" charset="0"/>
              </a:rPr>
              <a:t>al</a:t>
            </a:r>
            <a:r>
              <a:rPr lang="hu-HU" sz="1800" dirty="0">
                <a:latin typeface="Trebuchet MS" panose="020B0703020202090204" pitchFamily="34" charset="0"/>
              </a:rPr>
              <a:t>., 2013), és ezáltal a jövedelemtermelés (Becker, 1964). Tekintettel a periférikus vidéki területek elvándorlására és elöregedésére, fontos figyelembe venni a humán tőke demográfiai dimenzióját is.</a:t>
            </a:r>
          </a:p>
          <a:p>
            <a:pPr marL="0" lvl="0" indent="0" algn="just" rtl="0">
              <a:spcBef>
                <a:spcPts val="0"/>
              </a:spcBef>
              <a:spcAft>
                <a:spcPts val="0"/>
              </a:spcAft>
              <a:buClr>
                <a:schemeClr val="dk1"/>
              </a:buClr>
              <a:buSzPts val="1100"/>
              <a:buNone/>
            </a:pPr>
            <a:endParaRPr lang="hu-HU" sz="1800" dirty="0">
              <a:latin typeface="Trebuchet MS" panose="020B0703020202090204" pitchFamily="34" charset="0"/>
            </a:endParaRPr>
          </a:p>
          <a:p>
            <a:pPr marL="0" lvl="0" indent="0" algn="just" rtl="0">
              <a:spcBef>
                <a:spcPts val="0"/>
              </a:spcBef>
              <a:spcAft>
                <a:spcPts val="0"/>
              </a:spcAft>
              <a:buClr>
                <a:schemeClr val="dk1"/>
              </a:buClr>
              <a:buSzPts val="1100"/>
              <a:buNone/>
            </a:pPr>
            <a:r>
              <a:rPr lang="hu-HU" sz="1800" dirty="0">
                <a:latin typeface="Trebuchet MS" panose="020B0703020202090204" pitchFamily="34" charset="0"/>
              </a:rPr>
              <a:t>A kulturális javak a humán tőke második dimenzióját jelentik, amelyek elengedhetetlenek a helyi hagyományok és identitás szerepének figyelembevételéhez. A helyi környezettel együtt a kulturális javak, mint egyedi értékesítési pontok </a:t>
            </a:r>
            <a:r>
              <a:rPr lang="hu-HU" sz="1800" dirty="0" err="1">
                <a:latin typeface="Trebuchet MS" panose="020B0703020202090204" pitchFamily="34" charset="0"/>
              </a:rPr>
              <a:t>fontosak</a:t>
            </a:r>
            <a:r>
              <a:rPr lang="hu-HU" sz="1800" dirty="0">
                <a:latin typeface="Trebuchet MS" panose="020B0703020202090204" pitchFamily="34" charset="0"/>
              </a:rPr>
              <a:t> (</a:t>
            </a:r>
            <a:r>
              <a:rPr lang="hu-HU" sz="1800" dirty="0" err="1">
                <a:latin typeface="Trebuchet MS" panose="020B0703020202090204" pitchFamily="34" charset="0"/>
              </a:rPr>
              <a:t>Dwyer</a:t>
            </a:r>
            <a:r>
              <a:rPr lang="hu-HU" sz="1800" dirty="0">
                <a:latin typeface="Trebuchet MS" panose="020B0703020202090204" pitchFamily="34" charset="0"/>
              </a:rPr>
              <a:t> és </a:t>
            </a:r>
            <a:r>
              <a:rPr lang="hu-HU" sz="1800" dirty="0" err="1">
                <a:latin typeface="Trebuchet MS" panose="020B0703020202090204" pitchFamily="34" charset="0"/>
              </a:rPr>
              <a:t>Findeis</a:t>
            </a:r>
            <a:r>
              <a:rPr lang="hu-HU" sz="1800" dirty="0">
                <a:latin typeface="Trebuchet MS" panose="020B0703020202090204" pitchFamily="34" charset="0"/>
              </a:rPr>
              <a:t>, 2008). A társadalmi tőke serkentheti a fejlődést és a gazdasági növekedést a vidéki területeken azáltal, hogy csökkenti az információs és tranzakciós költségeket, valamint elősegíti a tudástranszfert (</a:t>
            </a:r>
            <a:r>
              <a:rPr lang="hu-HU" sz="1800" dirty="0" err="1">
                <a:latin typeface="Trebuchet MS" panose="020B0703020202090204" pitchFamily="34" charset="0"/>
              </a:rPr>
              <a:t>Fukuyama</a:t>
            </a:r>
            <a:r>
              <a:rPr lang="hu-HU" sz="1800" dirty="0">
                <a:latin typeface="Trebuchet MS" panose="020B0703020202090204" pitchFamily="34" charset="0"/>
              </a:rPr>
              <a:t>, 1995; </a:t>
            </a:r>
            <a:r>
              <a:rPr lang="hu-HU" sz="1800" dirty="0" err="1">
                <a:latin typeface="Trebuchet MS" panose="020B0703020202090204" pitchFamily="34" charset="0"/>
              </a:rPr>
              <a:t>Woolcock</a:t>
            </a:r>
            <a:r>
              <a:rPr lang="hu-HU" sz="1800" dirty="0">
                <a:latin typeface="Trebuchet MS" panose="020B0703020202090204" pitchFamily="34" charset="0"/>
              </a:rPr>
              <a:t> és </a:t>
            </a:r>
            <a:r>
              <a:rPr lang="hu-HU" sz="1800" dirty="0" err="1">
                <a:latin typeface="Trebuchet MS" panose="020B0703020202090204" pitchFamily="34" charset="0"/>
              </a:rPr>
              <a:t>Narayan</a:t>
            </a:r>
            <a:r>
              <a:rPr lang="hu-HU" sz="1800" dirty="0">
                <a:latin typeface="Trebuchet MS" panose="020B0703020202090204" pitchFamily="34" charset="0"/>
              </a:rPr>
              <a:t>, 2000).</a:t>
            </a:r>
            <a:endParaRPr lang="it-IT" sz="1800" dirty="0">
              <a:latin typeface="Trebuchet MS" panose="020B0703020202090204" pitchFamily="34" charset="0"/>
            </a:endParaRPr>
          </a:p>
          <a:p>
            <a:pPr marL="0" indent="0" eaLnBrk="0" fontAlgn="base" hangingPunct="0">
              <a:buNone/>
            </a:pPr>
            <a:endParaRPr lang="sk-SK" sz="2800" dirty="0"/>
          </a:p>
          <a:p>
            <a:pPr marL="0" indent="0" eaLnBrk="0" fontAlgn="base" hangingPunct="0">
              <a:buNone/>
            </a:pPr>
            <a:endParaRPr lang="hu-HU" sz="4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5057987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1916832"/>
            <a:ext cx="8892480" cy="3888432"/>
          </a:xfrm>
        </p:spPr>
        <p:txBody>
          <a:bodyPr>
            <a:normAutofit/>
          </a:bodyPr>
          <a:lstStyle/>
          <a:p>
            <a:pPr marL="0" lvl="0" indent="0" algn="just" rtl="0">
              <a:spcBef>
                <a:spcPts val="0"/>
              </a:spcBef>
              <a:spcAft>
                <a:spcPts val="0"/>
              </a:spcAft>
              <a:buClr>
                <a:schemeClr val="dk1"/>
              </a:buClr>
              <a:buSzPts val="1100"/>
              <a:buNone/>
            </a:pPr>
            <a:r>
              <a:rPr lang="it-IT" sz="1800" b="1" dirty="0">
                <a:latin typeface="Trebuchet MS" panose="020B0703020202090204" pitchFamily="34" charset="0"/>
              </a:rPr>
              <a:t>EMBERI ERŐFORRÁSOK</a:t>
            </a:r>
          </a:p>
          <a:p>
            <a:pPr marL="0" lvl="0" indent="0" algn="just" rtl="0">
              <a:spcBef>
                <a:spcPts val="0"/>
              </a:spcBef>
              <a:spcAft>
                <a:spcPts val="0"/>
              </a:spcAft>
              <a:buClr>
                <a:schemeClr val="dk1"/>
              </a:buClr>
              <a:buSzPts val="1100"/>
              <a:buNone/>
            </a:pPr>
            <a:endParaRPr lang="it-IT" sz="1800" b="1" dirty="0">
              <a:latin typeface="Trebuchet MS" panose="020B0703020202090204" pitchFamily="34" charset="0"/>
            </a:endParaRPr>
          </a:p>
          <a:p>
            <a:pPr marL="0" lvl="0" indent="0" algn="just" rtl="0">
              <a:spcBef>
                <a:spcPts val="0"/>
              </a:spcBef>
              <a:spcAft>
                <a:spcPts val="0"/>
              </a:spcAft>
              <a:buClr>
                <a:schemeClr val="dk1"/>
              </a:buClr>
              <a:buSzPts val="1100"/>
              <a:buNone/>
            </a:pPr>
            <a:r>
              <a:rPr lang="it-IT" sz="1800" dirty="0" err="1">
                <a:latin typeface="Trebuchet MS" panose="020B0703020202090204" pitchFamily="34" charset="0"/>
              </a:rPr>
              <a:t>Az</a:t>
            </a:r>
            <a:r>
              <a:rPr lang="it-IT" sz="1800" dirty="0">
                <a:latin typeface="Trebuchet MS" panose="020B0703020202090204" pitchFamily="34" charset="0"/>
              </a:rPr>
              <a:t> EU </a:t>
            </a:r>
            <a:r>
              <a:rPr lang="it-IT" sz="1800" dirty="0" err="1">
                <a:latin typeface="Trebuchet MS" panose="020B0703020202090204" pitchFamily="34" charset="0"/>
              </a:rPr>
              <a:t>vidékfejlesztési</a:t>
            </a:r>
            <a:r>
              <a:rPr lang="it-IT" sz="1800" dirty="0">
                <a:latin typeface="Trebuchet MS" panose="020B0703020202090204" pitchFamily="34" charset="0"/>
              </a:rPr>
              <a:t> </a:t>
            </a:r>
            <a:r>
              <a:rPr lang="it-IT" sz="1800" dirty="0" err="1">
                <a:latin typeface="Trebuchet MS" panose="020B0703020202090204" pitchFamily="34" charset="0"/>
              </a:rPr>
              <a:t>programjában</a:t>
            </a:r>
            <a:r>
              <a:rPr lang="it-IT" sz="1800" dirty="0">
                <a:latin typeface="Trebuchet MS" panose="020B0703020202090204" pitchFamily="34" charset="0"/>
              </a:rPr>
              <a:t> a </a:t>
            </a:r>
            <a:r>
              <a:rPr lang="it-IT" sz="1800" dirty="0" err="1">
                <a:latin typeface="Trebuchet MS" panose="020B0703020202090204" pitchFamily="34" charset="0"/>
              </a:rPr>
              <a:t>humán</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kulturális</a:t>
            </a:r>
            <a:r>
              <a:rPr lang="it-IT" sz="1800" dirty="0">
                <a:latin typeface="Trebuchet MS" panose="020B0703020202090204" pitchFamily="34" charset="0"/>
              </a:rPr>
              <a:t> </a:t>
            </a:r>
            <a:r>
              <a:rPr lang="it-IT" sz="1800" dirty="0" err="1">
                <a:latin typeface="Trebuchet MS" panose="020B0703020202090204" pitchFamily="34" charset="0"/>
              </a:rPr>
              <a:t>tőkébe</a:t>
            </a:r>
            <a:r>
              <a:rPr lang="it-IT" sz="1800" dirty="0">
                <a:latin typeface="Trebuchet MS" panose="020B0703020202090204" pitchFamily="34" charset="0"/>
              </a:rPr>
              <a:t> </a:t>
            </a:r>
            <a:r>
              <a:rPr lang="it-IT" sz="1800" dirty="0" err="1">
                <a:latin typeface="Trebuchet MS" panose="020B0703020202090204" pitchFamily="34" charset="0"/>
              </a:rPr>
              <a:t>történő</a:t>
            </a:r>
            <a:r>
              <a:rPr lang="it-IT" sz="1800" dirty="0">
                <a:latin typeface="Trebuchet MS" panose="020B0703020202090204" pitchFamily="34" charset="0"/>
              </a:rPr>
              <a:t> </a:t>
            </a:r>
            <a:r>
              <a:rPr lang="it-IT" sz="1800" dirty="0" err="1">
                <a:latin typeface="Trebuchet MS" panose="020B0703020202090204" pitchFamily="34" charset="0"/>
              </a:rPr>
              <a:t>befektetések</a:t>
            </a:r>
            <a:r>
              <a:rPr lang="it-IT" sz="1800" dirty="0">
                <a:latin typeface="Trebuchet MS" panose="020B0703020202090204" pitchFamily="34" charset="0"/>
              </a:rPr>
              <a:t> </a:t>
            </a:r>
            <a:r>
              <a:rPr lang="it-IT" sz="1800" dirty="0" err="1">
                <a:latin typeface="Trebuchet MS" panose="020B0703020202090204" pitchFamily="34" charset="0"/>
              </a:rPr>
              <a:t>támogatása</a:t>
            </a:r>
            <a:r>
              <a:rPr lang="it-IT" sz="1800" dirty="0">
                <a:latin typeface="Trebuchet MS" panose="020B0703020202090204" pitchFamily="34" charset="0"/>
              </a:rPr>
              <a:t> </a:t>
            </a:r>
            <a:r>
              <a:rPr lang="it-IT" sz="1800" dirty="0" err="1">
                <a:latin typeface="Trebuchet MS" panose="020B0703020202090204" pitchFamily="34" charset="0"/>
              </a:rPr>
              <a:t>sokféle</a:t>
            </a:r>
            <a:r>
              <a:rPr lang="it-IT" sz="1800" dirty="0">
                <a:latin typeface="Trebuchet MS" panose="020B0703020202090204" pitchFamily="34" charset="0"/>
              </a:rPr>
              <a:t> </a:t>
            </a:r>
            <a:r>
              <a:rPr lang="it-IT" sz="1800" dirty="0" err="1">
                <a:latin typeface="Trebuchet MS" panose="020B0703020202090204" pitchFamily="34" charset="0"/>
              </a:rPr>
              <a:t>intézkedést</a:t>
            </a:r>
            <a:r>
              <a:rPr lang="it-IT" sz="1800" dirty="0">
                <a:latin typeface="Trebuchet MS" panose="020B0703020202090204" pitchFamily="34" charset="0"/>
              </a:rPr>
              <a:t> </a:t>
            </a:r>
            <a:r>
              <a:rPr lang="it-IT" sz="1800" dirty="0" err="1">
                <a:latin typeface="Trebuchet MS" panose="020B0703020202090204" pitchFamily="34" charset="0"/>
              </a:rPr>
              <a:t>foglal</a:t>
            </a:r>
            <a:r>
              <a:rPr lang="it-IT" sz="1800" dirty="0">
                <a:latin typeface="Trebuchet MS" panose="020B0703020202090204" pitchFamily="34" charset="0"/>
              </a:rPr>
              <a:t> </a:t>
            </a:r>
            <a:r>
              <a:rPr lang="it-IT" sz="1800" dirty="0" err="1">
                <a:latin typeface="Trebuchet MS" panose="020B0703020202090204" pitchFamily="34" charset="0"/>
              </a:rPr>
              <a:t>magában</a:t>
            </a:r>
            <a:r>
              <a:rPr lang="it-IT" sz="1800" dirty="0">
                <a:latin typeface="Trebuchet MS" panose="020B0703020202090204" pitchFamily="34" charset="0"/>
              </a:rPr>
              <a:t> a </a:t>
            </a:r>
            <a:r>
              <a:rPr lang="it-IT" sz="1800" dirty="0" err="1">
                <a:latin typeface="Trebuchet MS" panose="020B0703020202090204" pitchFamily="34" charset="0"/>
              </a:rPr>
              <a:t>gazdálkodó</a:t>
            </a:r>
            <a:r>
              <a:rPr lang="it-IT" sz="1800" dirty="0">
                <a:latin typeface="Trebuchet MS" panose="020B0703020202090204" pitchFamily="34" charset="0"/>
              </a:rPr>
              <a:t> </a:t>
            </a:r>
            <a:r>
              <a:rPr lang="it-IT" sz="1800" dirty="0" err="1">
                <a:latin typeface="Trebuchet MS" panose="020B0703020202090204" pitchFamily="34" charset="0"/>
              </a:rPr>
              <a:t>közösségben</a:t>
            </a:r>
            <a:r>
              <a:rPr lang="it-IT" sz="1800" dirty="0">
                <a:latin typeface="Trebuchet MS" panose="020B0703020202090204" pitchFamily="34" charset="0"/>
              </a:rPr>
              <a:t> a </a:t>
            </a:r>
            <a:r>
              <a:rPr lang="it-IT" sz="1800" dirty="0" err="1">
                <a:latin typeface="Trebuchet MS" panose="020B0703020202090204" pitchFamily="34" charset="0"/>
              </a:rPr>
              <a:t>kiegyensúlyozott</a:t>
            </a:r>
            <a:r>
              <a:rPr lang="it-IT" sz="1800" dirty="0">
                <a:latin typeface="Trebuchet MS" panose="020B0703020202090204" pitchFamily="34" charset="0"/>
              </a:rPr>
              <a:t> </a:t>
            </a:r>
            <a:r>
              <a:rPr lang="it-IT" sz="1800" dirty="0" err="1">
                <a:latin typeface="Trebuchet MS" panose="020B0703020202090204" pitchFamily="34" charset="0"/>
              </a:rPr>
              <a:t>korstruktúra</a:t>
            </a:r>
            <a:r>
              <a:rPr lang="it-IT" sz="1800" dirty="0">
                <a:latin typeface="Trebuchet MS" panose="020B0703020202090204" pitchFamily="34" charset="0"/>
              </a:rPr>
              <a:t> </a:t>
            </a:r>
            <a:r>
              <a:rPr lang="it-IT" sz="1800" dirty="0" err="1">
                <a:latin typeface="Trebuchet MS" panose="020B0703020202090204" pitchFamily="34" charset="0"/>
              </a:rPr>
              <a:t>fenntartására</a:t>
            </a:r>
            <a:r>
              <a:rPr lang="it-IT" sz="1800" dirty="0">
                <a:latin typeface="Trebuchet MS" panose="020B0703020202090204" pitchFamily="34" charset="0"/>
              </a:rPr>
              <a:t>, a </a:t>
            </a:r>
            <a:r>
              <a:rPr lang="it-IT" sz="1800" dirty="0" err="1">
                <a:latin typeface="Trebuchet MS" panose="020B0703020202090204" pitchFamily="34" charset="0"/>
              </a:rPr>
              <a:t>vidéki</a:t>
            </a:r>
            <a:r>
              <a:rPr lang="it-IT" sz="1800" dirty="0">
                <a:latin typeface="Trebuchet MS" panose="020B0703020202090204" pitchFamily="34" charset="0"/>
              </a:rPr>
              <a:t> </a:t>
            </a:r>
            <a:r>
              <a:rPr lang="it-IT" sz="1800" dirty="0" err="1">
                <a:latin typeface="Trebuchet MS" panose="020B0703020202090204" pitchFamily="34" charset="0"/>
              </a:rPr>
              <a:t>területekre</a:t>
            </a:r>
            <a:r>
              <a:rPr lang="it-IT" sz="1800" dirty="0">
                <a:latin typeface="Trebuchet MS" panose="020B0703020202090204" pitchFamily="34" charset="0"/>
              </a:rPr>
              <a:t> </a:t>
            </a:r>
            <a:r>
              <a:rPr lang="it-IT" sz="1800" dirty="0" err="1">
                <a:latin typeface="Trebuchet MS" panose="020B0703020202090204" pitchFamily="34" charset="0"/>
              </a:rPr>
              <a:t>irányuló</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onnan</a:t>
            </a:r>
            <a:r>
              <a:rPr lang="it-IT" sz="1800" dirty="0">
                <a:latin typeface="Trebuchet MS" panose="020B0703020202090204" pitchFamily="34" charset="0"/>
              </a:rPr>
              <a:t> </a:t>
            </a:r>
            <a:r>
              <a:rPr lang="it-IT" sz="1800" dirty="0" err="1">
                <a:latin typeface="Trebuchet MS" panose="020B0703020202090204" pitchFamily="34" charset="0"/>
              </a:rPr>
              <a:t>érkező</a:t>
            </a:r>
            <a:r>
              <a:rPr lang="it-IT" sz="1800" dirty="0">
                <a:latin typeface="Trebuchet MS" panose="020B0703020202090204" pitchFamily="34" charset="0"/>
              </a:rPr>
              <a:t> </a:t>
            </a:r>
            <a:r>
              <a:rPr lang="it-IT" sz="1800" dirty="0" err="1">
                <a:latin typeface="Trebuchet MS" panose="020B0703020202090204" pitchFamily="34" charset="0"/>
              </a:rPr>
              <a:t>bevándorlási</a:t>
            </a:r>
            <a:r>
              <a:rPr lang="it-IT" sz="1800" dirty="0">
                <a:latin typeface="Trebuchet MS" panose="020B0703020202090204" pitchFamily="34" charset="0"/>
              </a:rPr>
              <a:t> </a:t>
            </a:r>
            <a:r>
              <a:rPr lang="it-IT" sz="1800" dirty="0" err="1">
                <a:latin typeface="Trebuchet MS" panose="020B0703020202090204" pitchFamily="34" charset="0"/>
              </a:rPr>
              <a:t>egyensúly</a:t>
            </a:r>
            <a:r>
              <a:rPr lang="it-IT" sz="1800" dirty="0">
                <a:latin typeface="Trebuchet MS" panose="020B0703020202090204" pitchFamily="34" charset="0"/>
              </a:rPr>
              <a:t> </a:t>
            </a:r>
            <a:r>
              <a:rPr lang="it-IT" sz="1800" dirty="0" err="1">
                <a:latin typeface="Trebuchet MS" panose="020B0703020202090204" pitchFamily="34" charset="0"/>
              </a:rPr>
              <a:t>stabilizálására</a:t>
            </a:r>
            <a:r>
              <a:rPr lang="it-IT" sz="1800" dirty="0">
                <a:latin typeface="Trebuchet MS" panose="020B0703020202090204" pitchFamily="34" charset="0"/>
              </a:rPr>
              <a:t>, </a:t>
            </a:r>
            <a:r>
              <a:rPr lang="it-IT" sz="1800" dirty="0" err="1">
                <a:latin typeface="Trebuchet MS" panose="020B0703020202090204" pitchFamily="34" charset="0"/>
              </a:rPr>
              <a:t>valamint</a:t>
            </a:r>
            <a:r>
              <a:rPr lang="it-IT" sz="1800" dirty="0">
                <a:latin typeface="Trebuchet MS" panose="020B0703020202090204" pitchFamily="34" charset="0"/>
              </a:rPr>
              <a:t> </a:t>
            </a:r>
            <a:r>
              <a:rPr lang="it-IT" sz="1800" dirty="0" err="1">
                <a:latin typeface="Trebuchet MS" panose="020B0703020202090204" pitchFamily="34" charset="0"/>
              </a:rPr>
              <a:t>képzési</a:t>
            </a:r>
            <a:r>
              <a:rPr lang="it-IT" sz="1800" dirty="0">
                <a:latin typeface="Trebuchet MS" panose="020B0703020202090204" pitchFamily="34" charset="0"/>
              </a:rPr>
              <a:t>, </a:t>
            </a:r>
            <a:r>
              <a:rPr lang="it-IT" sz="1800" dirty="0" err="1">
                <a:latin typeface="Trebuchet MS" panose="020B0703020202090204" pitchFamily="34" charset="0"/>
              </a:rPr>
              <a:t>tanácsadói</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információs</a:t>
            </a:r>
            <a:r>
              <a:rPr lang="it-IT" sz="1800" dirty="0">
                <a:latin typeface="Trebuchet MS" panose="020B0703020202090204" pitchFamily="34" charset="0"/>
              </a:rPr>
              <a:t> </a:t>
            </a:r>
            <a:r>
              <a:rPr lang="it-IT" sz="1800" dirty="0" err="1">
                <a:latin typeface="Trebuchet MS" panose="020B0703020202090204" pitchFamily="34" charset="0"/>
              </a:rPr>
              <a:t>szolgáltatásokra</a:t>
            </a:r>
            <a:r>
              <a:rPr lang="it-IT" sz="1800" dirty="0">
                <a:latin typeface="Trebuchet MS" panose="020B0703020202090204" pitchFamily="34" charset="0"/>
              </a:rPr>
              <a:t>. a </a:t>
            </a:r>
            <a:r>
              <a:rPr lang="it-IT" sz="1800" dirty="0" err="1">
                <a:latin typeface="Trebuchet MS" panose="020B0703020202090204" pitchFamily="34" charset="0"/>
              </a:rPr>
              <a:t>kulturális</a:t>
            </a:r>
            <a:r>
              <a:rPr lang="it-IT" sz="1800" dirty="0">
                <a:latin typeface="Trebuchet MS" panose="020B0703020202090204" pitchFamily="34" charset="0"/>
              </a:rPr>
              <a:t> </a:t>
            </a:r>
            <a:r>
              <a:rPr lang="it-IT" sz="1800" dirty="0" err="1">
                <a:latin typeface="Trebuchet MS" panose="020B0703020202090204" pitchFamily="34" charset="0"/>
              </a:rPr>
              <a:t>örökség</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 </a:t>
            </a:r>
            <a:r>
              <a:rPr lang="it-IT" sz="1800" dirty="0" err="1">
                <a:latin typeface="Trebuchet MS" panose="020B0703020202090204" pitchFamily="34" charset="0"/>
              </a:rPr>
              <a:t>hálózatok</a:t>
            </a:r>
            <a:r>
              <a:rPr lang="it-IT" sz="1800" dirty="0">
                <a:latin typeface="Trebuchet MS" panose="020B0703020202090204" pitchFamily="34" charset="0"/>
              </a:rPr>
              <a:t> </a:t>
            </a:r>
            <a:r>
              <a:rPr lang="it-IT" sz="1800" dirty="0" err="1">
                <a:latin typeface="Trebuchet MS" panose="020B0703020202090204" pitchFamily="34" charset="0"/>
              </a:rPr>
              <a:t>fejlesztése</a:t>
            </a:r>
            <a:r>
              <a:rPr lang="it-IT" sz="1800" dirty="0">
                <a:latin typeface="Trebuchet MS" panose="020B0703020202090204" pitchFamily="34" charset="0"/>
              </a:rPr>
              <a:t> a </a:t>
            </a:r>
            <a:r>
              <a:rPr lang="it-IT" sz="1800" dirty="0" err="1">
                <a:latin typeface="Trebuchet MS" panose="020B0703020202090204" pitchFamily="34" charset="0"/>
              </a:rPr>
              <a:t>vidéki</a:t>
            </a:r>
            <a:r>
              <a:rPr lang="it-IT" sz="1800" dirty="0">
                <a:latin typeface="Trebuchet MS" panose="020B0703020202090204" pitchFamily="34" charset="0"/>
              </a:rPr>
              <a:t> </a:t>
            </a:r>
            <a:r>
              <a:rPr lang="it-IT" sz="1800" dirty="0" err="1">
                <a:latin typeface="Trebuchet MS" panose="020B0703020202090204" pitchFamily="34" charset="0"/>
              </a:rPr>
              <a:t>területeken</a:t>
            </a:r>
            <a:r>
              <a:rPr lang="it-IT" sz="1800" dirty="0">
                <a:latin typeface="Trebuchet MS" panose="020B0703020202090204" pitchFamily="34" charset="0"/>
              </a:rPr>
              <a:t>.</a:t>
            </a:r>
            <a:endParaRPr lang="sk-SK" sz="2800" dirty="0"/>
          </a:p>
          <a:p>
            <a:pPr marL="0" indent="0" eaLnBrk="0" fontAlgn="base" hangingPunct="0">
              <a:buNone/>
            </a:pPr>
            <a:endParaRPr lang="hu-HU" sz="4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9699968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1916832"/>
            <a:ext cx="8892480" cy="4320480"/>
          </a:xfrm>
        </p:spPr>
        <p:txBody>
          <a:bodyPr>
            <a:normAutofit lnSpcReduction="10000"/>
          </a:bodyPr>
          <a:lstStyle/>
          <a:p>
            <a:pPr marL="0" lvl="0" indent="0" algn="just" rtl="0">
              <a:spcBef>
                <a:spcPts val="0"/>
              </a:spcBef>
              <a:spcAft>
                <a:spcPts val="0"/>
              </a:spcAft>
              <a:buClr>
                <a:schemeClr val="dk1"/>
              </a:buClr>
              <a:buSzPts val="1100"/>
              <a:buNone/>
            </a:pPr>
            <a:r>
              <a:rPr lang="it-IT" sz="1800" b="1" dirty="0">
                <a:latin typeface="Trebuchet MS" panose="020B0703020202090204" pitchFamily="34" charset="0"/>
              </a:rPr>
              <a:t>TERMÉSZETI TŐKE</a:t>
            </a:r>
          </a:p>
          <a:p>
            <a:pPr marL="0" lvl="0" indent="0" algn="just" rtl="0">
              <a:spcBef>
                <a:spcPts val="0"/>
              </a:spcBef>
              <a:spcAft>
                <a:spcPts val="0"/>
              </a:spcAft>
              <a:buClr>
                <a:schemeClr val="dk1"/>
              </a:buClr>
              <a:buSzPts val="1100"/>
              <a:buNone/>
            </a:pPr>
            <a:endParaRPr lang="it-IT" sz="1800" b="1" dirty="0">
              <a:latin typeface="Trebuchet MS" panose="020B0703020202090204" pitchFamily="34" charset="0"/>
            </a:endParaRPr>
          </a:p>
          <a:p>
            <a:pPr marL="0" lvl="0" indent="0" algn="just" rtl="0">
              <a:spcBef>
                <a:spcPts val="0"/>
              </a:spcBef>
              <a:spcAft>
                <a:spcPts val="0"/>
              </a:spcAft>
              <a:buClr>
                <a:schemeClr val="dk1"/>
              </a:buClr>
              <a:buSzPts val="1100"/>
              <a:buNone/>
            </a:pPr>
            <a:r>
              <a:rPr lang="it-IT" sz="1800" dirty="0" err="1">
                <a:latin typeface="Trebuchet MS" panose="020B0703020202090204" pitchFamily="34" charset="0"/>
              </a:rPr>
              <a:t>Döntő</a:t>
            </a:r>
            <a:r>
              <a:rPr lang="it-IT" sz="1800" dirty="0">
                <a:latin typeface="Trebuchet MS" panose="020B0703020202090204" pitchFamily="34" charset="0"/>
              </a:rPr>
              <a:t> </a:t>
            </a:r>
            <a:r>
              <a:rPr lang="it-IT" sz="1800" dirty="0" err="1">
                <a:latin typeface="Trebuchet MS" panose="020B0703020202090204" pitchFamily="34" charset="0"/>
              </a:rPr>
              <a:t>szerepe</a:t>
            </a:r>
            <a:r>
              <a:rPr lang="it-IT" sz="1800" dirty="0">
                <a:latin typeface="Trebuchet MS" panose="020B0703020202090204" pitchFamily="34" charset="0"/>
              </a:rPr>
              <a:t> van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élelmiszer</a:t>
            </a:r>
            <a:r>
              <a:rPr lang="it-IT" sz="1800" dirty="0">
                <a:latin typeface="Trebuchet MS" panose="020B0703020202090204" pitchFamily="34" charset="0"/>
              </a:rPr>
              <a:t>-, bioenergia-</a:t>
            </a:r>
            <a:r>
              <a:rPr lang="it-IT" sz="1800" dirty="0" err="1">
                <a:latin typeface="Trebuchet MS" panose="020B0703020202090204" pitchFamily="34" charset="0"/>
              </a:rPr>
              <a:t>termelésben</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 </a:t>
            </a:r>
            <a:r>
              <a:rPr lang="it-IT" sz="1800" dirty="0" err="1">
                <a:latin typeface="Trebuchet MS" panose="020B0703020202090204" pitchFamily="34" charset="0"/>
              </a:rPr>
              <a:t>nyersanyag</a:t>
            </a:r>
            <a:r>
              <a:rPr lang="it-IT" sz="1800" dirty="0">
                <a:latin typeface="Trebuchet MS" panose="020B0703020202090204" pitchFamily="34" charset="0"/>
              </a:rPr>
              <a:t> </a:t>
            </a:r>
            <a:r>
              <a:rPr lang="it-IT" sz="1800" dirty="0" err="1">
                <a:latin typeface="Trebuchet MS" panose="020B0703020202090204" pitchFamily="34" charset="0"/>
              </a:rPr>
              <a:t>kitermelésében</a:t>
            </a:r>
            <a:r>
              <a:rPr lang="it-IT" sz="1800" dirty="0">
                <a:latin typeface="Trebuchet MS" panose="020B0703020202090204" pitchFamily="34" charset="0"/>
              </a:rPr>
              <a:t>, de </a:t>
            </a:r>
            <a:r>
              <a:rPr lang="it-IT" sz="1800" dirty="0" err="1">
                <a:latin typeface="Trebuchet MS" panose="020B0703020202090204" pitchFamily="34" charset="0"/>
              </a:rPr>
              <a:t>egyre</a:t>
            </a:r>
            <a:r>
              <a:rPr lang="it-IT" sz="1800" dirty="0">
                <a:latin typeface="Trebuchet MS" panose="020B0703020202090204" pitchFamily="34" charset="0"/>
              </a:rPr>
              <a:t> </a:t>
            </a:r>
            <a:r>
              <a:rPr lang="it-IT" sz="1800" dirty="0" err="1">
                <a:latin typeface="Trebuchet MS" panose="020B0703020202090204" pitchFamily="34" charset="0"/>
              </a:rPr>
              <a:t>inkább</a:t>
            </a:r>
            <a:r>
              <a:rPr lang="it-IT" sz="1800" dirty="0">
                <a:latin typeface="Trebuchet MS" panose="020B0703020202090204" pitchFamily="34" charset="0"/>
              </a:rPr>
              <a:t>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ökoszisztéma-szolgáltatások</a:t>
            </a:r>
            <a:r>
              <a:rPr lang="it-IT" sz="1800" dirty="0">
                <a:latin typeface="Trebuchet MS" panose="020B0703020202090204" pitchFamily="34" charset="0"/>
              </a:rPr>
              <a:t> </a:t>
            </a:r>
            <a:r>
              <a:rPr lang="it-IT" sz="1800" dirty="0" err="1">
                <a:latin typeface="Trebuchet MS" panose="020B0703020202090204" pitchFamily="34" charset="0"/>
              </a:rPr>
              <a:t>biztosításában</a:t>
            </a:r>
            <a:r>
              <a:rPr lang="it-IT" sz="1800" dirty="0">
                <a:latin typeface="Trebuchet MS" panose="020B0703020202090204" pitchFamily="34" charset="0"/>
              </a:rPr>
              <a:t> </a:t>
            </a:r>
            <a:r>
              <a:rPr lang="it-IT" sz="1800" dirty="0" err="1">
                <a:latin typeface="Trebuchet MS" panose="020B0703020202090204" pitchFamily="34" charset="0"/>
              </a:rPr>
              <a:t>is</a:t>
            </a:r>
            <a:r>
              <a:rPr lang="it-IT" sz="1800" dirty="0">
                <a:latin typeface="Trebuchet MS" panose="020B0703020202090204" pitchFamily="34" charset="0"/>
              </a:rPr>
              <a:t>, </a:t>
            </a:r>
            <a:r>
              <a:rPr lang="it-IT" sz="1800" dirty="0" err="1">
                <a:latin typeface="Trebuchet MS" panose="020B0703020202090204" pitchFamily="34" charset="0"/>
              </a:rPr>
              <a:t>mint</a:t>
            </a:r>
            <a:r>
              <a:rPr lang="it-IT" sz="1800" dirty="0">
                <a:latin typeface="Trebuchet MS" panose="020B0703020202090204" pitchFamily="34" charset="0"/>
              </a:rPr>
              <a:t> </a:t>
            </a:r>
            <a:r>
              <a:rPr lang="it-IT" sz="1800" dirty="0" err="1">
                <a:latin typeface="Trebuchet MS" panose="020B0703020202090204" pitchFamily="34" charset="0"/>
              </a:rPr>
              <a:t>például</a:t>
            </a:r>
            <a:r>
              <a:rPr lang="it-IT" sz="1800" dirty="0">
                <a:latin typeface="Trebuchet MS" panose="020B0703020202090204" pitchFamily="34" charset="0"/>
              </a:rPr>
              <a:t> a </a:t>
            </a:r>
            <a:r>
              <a:rPr lang="it-IT" sz="1800" dirty="0" err="1">
                <a:latin typeface="Trebuchet MS" panose="020B0703020202090204" pitchFamily="34" charset="0"/>
              </a:rPr>
              <a:t>szénmegkötés</a:t>
            </a:r>
            <a:r>
              <a:rPr lang="it-IT" sz="1800" dirty="0">
                <a:latin typeface="Trebuchet MS" panose="020B0703020202090204" pitchFamily="34" charset="0"/>
              </a:rPr>
              <a:t>,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élőhelyek</a:t>
            </a:r>
            <a:r>
              <a:rPr lang="it-IT" sz="1800" dirty="0">
                <a:latin typeface="Trebuchet MS" panose="020B0703020202090204" pitchFamily="34" charset="0"/>
              </a:rPr>
              <a:t> </a:t>
            </a:r>
            <a:r>
              <a:rPr lang="it-IT" sz="1800" dirty="0" err="1">
                <a:latin typeface="Trebuchet MS" panose="020B0703020202090204" pitchFamily="34" charset="0"/>
              </a:rPr>
              <a:t>megőrzése</a:t>
            </a:r>
            <a:r>
              <a:rPr lang="it-IT" sz="1800" dirty="0">
                <a:latin typeface="Trebuchet MS" panose="020B0703020202090204" pitchFamily="34" charset="0"/>
              </a:rPr>
              <a:t> </a:t>
            </a:r>
            <a:r>
              <a:rPr lang="it-IT" sz="1800" dirty="0" err="1">
                <a:latin typeface="Trebuchet MS" panose="020B0703020202090204" pitchFamily="34" charset="0"/>
              </a:rPr>
              <a:t>vagy</a:t>
            </a:r>
            <a:r>
              <a:rPr lang="it-IT" sz="1800" dirty="0">
                <a:latin typeface="Trebuchet MS" panose="020B0703020202090204" pitchFamily="34" charset="0"/>
              </a:rPr>
              <a:t> </a:t>
            </a:r>
            <a:r>
              <a:rPr lang="it-IT" sz="1800" dirty="0" err="1">
                <a:latin typeface="Trebuchet MS" panose="020B0703020202090204" pitchFamily="34" charset="0"/>
              </a:rPr>
              <a:t>rekreációja</a:t>
            </a:r>
            <a:r>
              <a:rPr lang="it-IT" sz="1800" dirty="0">
                <a:latin typeface="Trebuchet MS" panose="020B0703020202090204" pitchFamily="34" charset="0"/>
              </a:rPr>
              <a:t> (MA, 2005; TEEB, 2010).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adományozás</a:t>
            </a:r>
            <a:r>
              <a:rPr lang="it-IT" sz="1800" dirty="0">
                <a:latin typeface="Trebuchet MS" panose="020B0703020202090204" pitchFamily="34" charset="0"/>
              </a:rPr>
              <a:t>, a </a:t>
            </a:r>
            <a:r>
              <a:rPr lang="it-IT" sz="1800" dirty="0" err="1">
                <a:latin typeface="Trebuchet MS" panose="020B0703020202090204" pitchFamily="34" charset="0"/>
              </a:rPr>
              <a:t>fenntartás</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 </a:t>
            </a:r>
            <a:r>
              <a:rPr lang="it-IT" sz="1800" dirty="0" err="1">
                <a:latin typeface="Trebuchet MS" panose="020B0703020202090204" pitchFamily="34" charset="0"/>
              </a:rPr>
              <a:t>természeti</a:t>
            </a:r>
            <a:r>
              <a:rPr lang="it-IT" sz="1800" dirty="0">
                <a:latin typeface="Trebuchet MS" panose="020B0703020202090204" pitchFamily="34" charset="0"/>
              </a:rPr>
              <a:t> </a:t>
            </a:r>
            <a:r>
              <a:rPr lang="it-IT" sz="1800" dirty="0" err="1">
                <a:latin typeface="Trebuchet MS" panose="020B0703020202090204" pitchFamily="34" charset="0"/>
              </a:rPr>
              <a:t>tőkebefektetések</a:t>
            </a:r>
            <a:r>
              <a:rPr lang="it-IT" sz="1800" dirty="0">
                <a:latin typeface="Trebuchet MS" panose="020B0703020202090204" pitchFamily="34" charset="0"/>
              </a:rPr>
              <a:t> a „</a:t>
            </a:r>
            <a:r>
              <a:rPr lang="it-IT" sz="1800" dirty="0" err="1">
                <a:latin typeface="Trebuchet MS" panose="020B0703020202090204" pitchFamily="34" charset="0"/>
              </a:rPr>
              <a:t>vidékfejlesztési</a:t>
            </a:r>
            <a:r>
              <a:rPr lang="it-IT" sz="1800" dirty="0">
                <a:latin typeface="Trebuchet MS" panose="020B0703020202090204" pitchFamily="34" charset="0"/>
              </a:rPr>
              <a:t> </a:t>
            </a:r>
            <a:r>
              <a:rPr lang="it-IT" sz="1800" dirty="0" err="1">
                <a:latin typeface="Trebuchet MS" panose="020B0703020202090204" pitchFamily="34" charset="0"/>
              </a:rPr>
              <a:t>politikák</a:t>
            </a:r>
            <a:r>
              <a:rPr lang="it-IT" sz="1800" dirty="0">
                <a:latin typeface="Trebuchet MS" panose="020B0703020202090204" pitchFamily="34" charset="0"/>
              </a:rPr>
              <a:t> </a:t>
            </a:r>
            <a:r>
              <a:rPr lang="it-IT" sz="1800" dirty="0" err="1">
                <a:latin typeface="Trebuchet MS" panose="020B0703020202090204" pitchFamily="34" charset="0"/>
              </a:rPr>
              <a:t>helyalapú</a:t>
            </a:r>
            <a:r>
              <a:rPr lang="it-IT" sz="1800" dirty="0">
                <a:latin typeface="Trebuchet MS" panose="020B0703020202090204" pitchFamily="34" charset="0"/>
              </a:rPr>
              <a:t> </a:t>
            </a:r>
            <a:r>
              <a:rPr lang="it-IT" sz="1800" dirty="0" err="1">
                <a:latin typeface="Trebuchet MS" panose="020B0703020202090204" pitchFamily="34" charset="0"/>
              </a:rPr>
              <a:t>politikájának</a:t>
            </a:r>
            <a:r>
              <a:rPr lang="it-IT" sz="1800" dirty="0">
                <a:latin typeface="Trebuchet MS" panose="020B0703020202090204" pitchFamily="34" charset="0"/>
              </a:rPr>
              <a:t> </a:t>
            </a:r>
            <a:r>
              <a:rPr lang="it-IT" sz="1800" dirty="0" err="1">
                <a:latin typeface="Trebuchet MS" panose="020B0703020202090204" pitchFamily="34" charset="0"/>
              </a:rPr>
              <a:t>kulcsfontosságú</a:t>
            </a:r>
            <a:r>
              <a:rPr lang="it-IT" sz="1800" dirty="0">
                <a:latin typeface="Trebuchet MS" panose="020B0703020202090204" pitchFamily="34" charset="0"/>
              </a:rPr>
              <a:t> </a:t>
            </a:r>
            <a:r>
              <a:rPr lang="it-IT" sz="1800" dirty="0" err="1">
                <a:latin typeface="Trebuchet MS" panose="020B0703020202090204" pitchFamily="34" charset="0"/>
              </a:rPr>
              <a:t>pillérei</a:t>
            </a:r>
            <a:r>
              <a:rPr lang="it-IT" sz="1800" dirty="0">
                <a:latin typeface="Trebuchet MS" panose="020B0703020202090204" pitchFamily="34" charset="0"/>
              </a:rPr>
              <a:t>” (OECD, 2006, 14).</a:t>
            </a:r>
          </a:p>
          <a:p>
            <a:pPr marL="0" lvl="0" indent="0" algn="just" rtl="0">
              <a:spcBef>
                <a:spcPts val="0"/>
              </a:spcBef>
              <a:spcAft>
                <a:spcPts val="0"/>
              </a:spcAft>
              <a:buClr>
                <a:schemeClr val="dk1"/>
              </a:buClr>
              <a:buSzPts val="1100"/>
              <a:buNone/>
            </a:pPr>
            <a:endParaRPr lang="it-IT" sz="1800" dirty="0">
              <a:latin typeface="Trebuchet MS" panose="020B0703020202090204" pitchFamily="34" charset="0"/>
            </a:endParaRPr>
          </a:p>
          <a:p>
            <a:pPr marL="0" lvl="0" indent="0" algn="just" rtl="0">
              <a:spcBef>
                <a:spcPts val="0"/>
              </a:spcBef>
              <a:spcAft>
                <a:spcPts val="0"/>
              </a:spcAft>
              <a:buClr>
                <a:schemeClr val="dk1"/>
              </a:buClr>
              <a:buSzPts val="1100"/>
              <a:buNone/>
            </a:pPr>
            <a:r>
              <a:rPr lang="it-IT" sz="1800" dirty="0" err="1">
                <a:latin typeface="Trebuchet MS" panose="020B0703020202090204" pitchFamily="34" charset="0"/>
              </a:rPr>
              <a:t>Segítenek</a:t>
            </a:r>
            <a:r>
              <a:rPr lang="it-IT" sz="1800" dirty="0">
                <a:latin typeface="Trebuchet MS" panose="020B0703020202090204" pitchFamily="34" charset="0"/>
              </a:rPr>
              <a:t> „a </a:t>
            </a:r>
            <a:r>
              <a:rPr lang="it-IT" sz="1800" dirty="0" err="1">
                <a:latin typeface="Trebuchet MS" panose="020B0703020202090204" pitchFamily="34" charset="0"/>
              </a:rPr>
              <a:t>másik</a:t>
            </a:r>
            <a:r>
              <a:rPr lang="it-IT" sz="1800" dirty="0">
                <a:latin typeface="Trebuchet MS" panose="020B0703020202090204" pitchFamily="34" charset="0"/>
              </a:rPr>
              <a:t> </a:t>
            </a:r>
            <a:r>
              <a:rPr lang="it-IT" sz="1800" dirty="0" err="1">
                <a:latin typeface="Trebuchet MS" panose="020B0703020202090204" pitchFamily="34" charset="0"/>
              </a:rPr>
              <a:t>két</a:t>
            </a:r>
            <a:r>
              <a:rPr lang="it-IT" sz="1800" dirty="0">
                <a:latin typeface="Trebuchet MS" panose="020B0703020202090204" pitchFamily="34" charset="0"/>
              </a:rPr>
              <a:t> </a:t>
            </a:r>
            <a:r>
              <a:rPr lang="it-IT" sz="1800" dirty="0" err="1">
                <a:latin typeface="Trebuchet MS" panose="020B0703020202090204" pitchFamily="34" charset="0"/>
              </a:rPr>
              <a:t>tőketípusnak</a:t>
            </a:r>
            <a:r>
              <a:rPr lang="it-IT" sz="1800" dirty="0">
                <a:latin typeface="Trebuchet MS" panose="020B0703020202090204" pitchFamily="34" charset="0"/>
              </a:rPr>
              <a:t> </a:t>
            </a:r>
            <a:r>
              <a:rPr lang="it-IT" sz="1800" dirty="0" err="1">
                <a:latin typeface="Trebuchet MS" panose="020B0703020202090204" pitchFamily="34" charset="0"/>
              </a:rPr>
              <a:t>egy</a:t>
            </a:r>
            <a:r>
              <a:rPr lang="it-IT" sz="1800" dirty="0">
                <a:latin typeface="Trebuchet MS" panose="020B0703020202090204" pitchFamily="34" charset="0"/>
              </a:rPr>
              <a:t> </a:t>
            </a:r>
            <a:r>
              <a:rPr lang="it-IT" sz="1800" dirty="0" err="1">
                <a:latin typeface="Trebuchet MS" panose="020B0703020202090204" pitchFamily="34" charset="0"/>
              </a:rPr>
              <a:t>adott</a:t>
            </a:r>
            <a:r>
              <a:rPr lang="it-IT" sz="1800" dirty="0">
                <a:latin typeface="Trebuchet MS" panose="020B0703020202090204" pitchFamily="34" charset="0"/>
              </a:rPr>
              <a:t> </a:t>
            </a:r>
            <a:r>
              <a:rPr lang="it-IT" sz="1800" dirty="0" err="1">
                <a:latin typeface="Trebuchet MS" panose="020B0703020202090204" pitchFamily="34" charset="0"/>
              </a:rPr>
              <a:t>földrajzi</a:t>
            </a:r>
            <a:r>
              <a:rPr lang="it-IT" sz="1800" dirty="0">
                <a:latin typeface="Trebuchet MS" panose="020B0703020202090204" pitchFamily="34" charset="0"/>
              </a:rPr>
              <a:t> </a:t>
            </a:r>
            <a:r>
              <a:rPr lang="it-IT" sz="1800" dirty="0" err="1">
                <a:latin typeface="Trebuchet MS" panose="020B0703020202090204" pitchFamily="34" charset="0"/>
              </a:rPr>
              <a:t>környezethez</a:t>
            </a:r>
            <a:r>
              <a:rPr lang="it-IT" sz="1800" dirty="0">
                <a:latin typeface="Trebuchet MS" panose="020B0703020202090204" pitchFamily="34" charset="0"/>
              </a:rPr>
              <a:t> </a:t>
            </a:r>
            <a:r>
              <a:rPr lang="it-IT" sz="1800" dirty="0" err="1">
                <a:latin typeface="Trebuchet MS" panose="020B0703020202090204" pitchFamily="34" charset="0"/>
              </a:rPr>
              <a:t>való</a:t>
            </a:r>
            <a:r>
              <a:rPr lang="it-IT" sz="1800" dirty="0">
                <a:latin typeface="Trebuchet MS" panose="020B0703020202090204" pitchFamily="34" charset="0"/>
              </a:rPr>
              <a:t> </a:t>
            </a:r>
            <a:r>
              <a:rPr lang="it-IT" sz="1800" dirty="0" err="1">
                <a:latin typeface="Trebuchet MS" panose="020B0703020202090204" pitchFamily="34" charset="0"/>
              </a:rPr>
              <a:t>csatlakoztatásában</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t>
            </a:r>
            <a:r>
              <a:rPr lang="it-IT" sz="1800" dirty="0" err="1">
                <a:latin typeface="Trebuchet MS" panose="020B0703020202090204" pitchFamily="34" charset="0"/>
              </a:rPr>
              <a:t>az</a:t>
            </a:r>
            <a:r>
              <a:rPr lang="it-IT" sz="1800" dirty="0">
                <a:latin typeface="Trebuchet MS" panose="020B0703020202090204" pitchFamily="34" charset="0"/>
              </a:rPr>
              <a:t> </a:t>
            </a:r>
            <a:r>
              <a:rPr lang="it-IT" sz="1800" dirty="0" err="1">
                <a:latin typeface="Trebuchet MS" panose="020B0703020202090204" pitchFamily="34" charset="0"/>
              </a:rPr>
              <a:t>emberek</a:t>
            </a:r>
            <a:r>
              <a:rPr lang="it-IT" sz="1800" dirty="0">
                <a:latin typeface="Trebuchet MS" panose="020B0703020202090204" pitchFamily="34" charset="0"/>
              </a:rPr>
              <a:t> </a:t>
            </a:r>
            <a:r>
              <a:rPr lang="it-IT" sz="1800" dirty="0" err="1">
                <a:latin typeface="Trebuchet MS" panose="020B0703020202090204" pitchFamily="34" charset="0"/>
              </a:rPr>
              <a:t>közötti</a:t>
            </a:r>
            <a:r>
              <a:rPr lang="it-IT" sz="1800" dirty="0">
                <a:latin typeface="Trebuchet MS" panose="020B0703020202090204" pitchFamily="34" charset="0"/>
              </a:rPr>
              <a:t> </a:t>
            </a:r>
            <a:r>
              <a:rPr lang="it-IT" sz="1800" dirty="0" err="1">
                <a:latin typeface="Trebuchet MS" panose="020B0703020202090204" pitchFamily="34" charset="0"/>
              </a:rPr>
              <a:t>kapcsolat</a:t>
            </a:r>
            <a:r>
              <a:rPr lang="it-IT" sz="1800" dirty="0">
                <a:latin typeface="Trebuchet MS" panose="020B0703020202090204" pitchFamily="34" charset="0"/>
              </a:rPr>
              <a:t> </a:t>
            </a:r>
            <a:r>
              <a:rPr lang="it-IT" sz="1800" dirty="0" err="1">
                <a:latin typeface="Trebuchet MS" panose="020B0703020202090204" pitchFamily="34" charset="0"/>
              </a:rPr>
              <a:t>elősegítésében</a:t>
            </a:r>
            <a:r>
              <a:rPr lang="it-IT" sz="1800" dirty="0">
                <a:latin typeface="Trebuchet MS" panose="020B0703020202090204" pitchFamily="34" charset="0"/>
              </a:rPr>
              <a:t>” (Vargas, 2010, 69).</a:t>
            </a:r>
          </a:p>
          <a:p>
            <a:pPr marL="0" lvl="0" indent="0" algn="just" rtl="0">
              <a:spcBef>
                <a:spcPts val="0"/>
              </a:spcBef>
              <a:spcAft>
                <a:spcPts val="0"/>
              </a:spcAft>
              <a:buClr>
                <a:schemeClr val="dk1"/>
              </a:buClr>
              <a:buSzPts val="1100"/>
              <a:buNone/>
            </a:pPr>
            <a:endParaRPr lang="it-IT" sz="1800" dirty="0">
              <a:latin typeface="Trebuchet MS" panose="020B0703020202090204" pitchFamily="34" charset="0"/>
            </a:endParaRPr>
          </a:p>
          <a:p>
            <a:pPr marL="0" lvl="0" indent="0" algn="just" rtl="0">
              <a:spcBef>
                <a:spcPts val="0"/>
              </a:spcBef>
              <a:spcAft>
                <a:spcPts val="0"/>
              </a:spcAft>
              <a:buClr>
                <a:schemeClr val="dk1"/>
              </a:buClr>
              <a:buSzPts val="1100"/>
              <a:buNone/>
            </a:pPr>
            <a:r>
              <a:rPr lang="it-IT" sz="1800" dirty="0">
                <a:latin typeface="Trebuchet MS" panose="020B0703020202090204" pitchFamily="34" charset="0"/>
              </a:rPr>
              <a:t>A </a:t>
            </a:r>
            <a:r>
              <a:rPr lang="it-IT" sz="1800" dirty="0" err="1">
                <a:latin typeface="Trebuchet MS" panose="020B0703020202090204" pitchFamily="34" charset="0"/>
              </a:rPr>
              <a:t>tájak</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 </a:t>
            </a:r>
            <a:r>
              <a:rPr lang="it-IT" sz="1800" dirty="0" err="1">
                <a:latin typeface="Trebuchet MS" panose="020B0703020202090204" pitchFamily="34" charset="0"/>
              </a:rPr>
              <a:t>természeti</a:t>
            </a:r>
            <a:r>
              <a:rPr lang="it-IT" sz="1800" dirty="0">
                <a:latin typeface="Trebuchet MS" panose="020B0703020202090204" pitchFamily="34" charset="0"/>
              </a:rPr>
              <a:t> </a:t>
            </a:r>
            <a:r>
              <a:rPr lang="it-IT" sz="1800" dirty="0" err="1">
                <a:latin typeface="Trebuchet MS" panose="020B0703020202090204" pitchFamily="34" charset="0"/>
              </a:rPr>
              <a:t>örökség</a:t>
            </a:r>
            <a:r>
              <a:rPr lang="it-IT" sz="1800" dirty="0">
                <a:latin typeface="Trebuchet MS" panose="020B0703020202090204" pitchFamily="34" charset="0"/>
              </a:rPr>
              <a:t> </a:t>
            </a:r>
            <a:r>
              <a:rPr lang="it-IT" sz="1800" dirty="0" err="1">
                <a:latin typeface="Trebuchet MS" panose="020B0703020202090204" pitchFamily="34" charset="0"/>
              </a:rPr>
              <a:t>vonzereje</a:t>
            </a:r>
            <a:r>
              <a:rPr lang="it-IT" sz="1800" dirty="0">
                <a:latin typeface="Trebuchet MS" panose="020B0703020202090204" pitchFamily="34" charset="0"/>
              </a:rPr>
              <a:t> a </a:t>
            </a:r>
            <a:r>
              <a:rPr lang="it-IT" sz="1800" dirty="0" err="1">
                <a:latin typeface="Trebuchet MS" panose="020B0703020202090204" pitchFamily="34" charset="0"/>
              </a:rPr>
              <a:t>vidéki</a:t>
            </a:r>
            <a:r>
              <a:rPr lang="it-IT" sz="1800" dirty="0">
                <a:latin typeface="Trebuchet MS" panose="020B0703020202090204" pitchFamily="34" charset="0"/>
              </a:rPr>
              <a:t> </a:t>
            </a:r>
            <a:r>
              <a:rPr lang="it-IT" sz="1800" dirty="0" err="1">
                <a:latin typeface="Trebuchet MS" panose="020B0703020202090204" pitchFamily="34" charset="0"/>
              </a:rPr>
              <a:t>gazdaság</a:t>
            </a:r>
            <a:r>
              <a:rPr lang="it-IT" sz="1800" dirty="0">
                <a:latin typeface="Trebuchet MS" panose="020B0703020202090204" pitchFamily="34" charset="0"/>
              </a:rPr>
              <a:t> </a:t>
            </a:r>
            <a:r>
              <a:rPr lang="it-IT" sz="1800" dirty="0" err="1">
                <a:latin typeface="Trebuchet MS" panose="020B0703020202090204" pitchFamily="34" charset="0"/>
              </a:rPr>
              <a:t>szerkezetátalakításának</a:t>
            </a:r>
            <a:r>
              <a:rPr lang="it-IT" sz="1800" dirty="0">
                <a:latin typeface="Trebuchet MS" panose="020B0703020202090204" pitchFamily="34" charset="0"/>
              </a:rPr>
              <a:t> </a:t>
            </a:r>
            <a:r>
              <a:rPr lang="it-IT" sz="1800" dirty="0" err="1">
                <a:latin typeface="Trebuchet MS" panose="020B0703020202090204" pitchFamily="34" charset="0"/>
              </a:rPr>
              <a:t>fő</a:t>
            </a:r>
            <a:r>
              <a:rPr lang="it-IT" sz="1800" dirty="0">
                <a:latin typeface="Trebuchet MS" panose="020B0703020202090204" pitchFamily="34" charset="0"/>
              </a:rPr>
              <a:t> </a:t>
            </a:r>
            <a:r>
              <a:rPr lang="it-IT" sz="1800" dirty="0" err="1">
                <a:latin typeface="Trebuchet MS" panose="020B0703020202090204" pitchFamily="34" charset="0"/>
              </a:rPr>
              <a:t>hajtóereje</a:t>
            </a:r>
            <a:r>
              <a:rPr lang="it-IT" sz="1800" dirty="0">
                <a:latin typeface="Trebuchet MS" panose="020B0703020202090204" pitchFamily="34" charset="0"/>
              </a:rPr>
              <a:t> a </a:t>
            </a:r>
            <a:r>
              <a:rPr lang="it-IT" sz="1800" dirty="0" err="1">
                <a:latin typeface="Trebuchet MS" panose="020B0703020202090204" pitchFamily="34" charset="0"/>
              </a:rPr>
              <a:t>mezőgazdasági</a:t>
            </a:r>
            <a:r>
              <a:rPr lang="it-IT" sz="1800" dirty="0">
                <a:latin typeface="Trebuchet MS" panose="020B0703020202090204" pitchFamily="34" charset="0"/>
              </a:rPr>
              <a:t> </a:t>
            </a:r>
            <a:r>
              <a:rPr lang="it-IT" sz="1800" dirty="0" err="1">
                <a:latin typeface="Trebuchet MS" panose="020B0703020202090204" pitchFamily="34" charset="0"/>
              </a:rPr>
              <a:t>tevékenységek</a:t>
            </a:r>
            <a:r>
              <a:rPr lang="it-IT" sz="1800" dirty="0">
                <a:latin typeface="Trebuchet MS" panose="020B0703020202090204" pitchFamily="34" charset="0"/>
              </a:rPr>
              <a:t> </a:t>
            </a:r>
            <a:r>
              <a:rPr lang="it-IT" sz="1800" dirty="0" err="1">
                <a:latin typeface="Trebuchet MS" panose="020B0703020202090204" pitchFamily="34" charset="0"/>
              </a:rPr>
              <a:t>diverzifikációja</a:t>
            </a:r>
            <a:r>
              <a:rPr lang="it-IT" sz="1800" dirty="0">
                <a:latin typeface="Trebuchet MS" panose="020B0703020202090204" pitchFamily="34" charset="0"/>
              </a:rPr>
              <a:t>, a </a:t>
            </a:r>
            <a:r>
              <a:rPr lang="it-IT" sz="1800" dirty="0" err="1">
                <a:latin typeface="Trebuchet MS" panose="020B0703020202090204" pitchFamily="34" charset="0"/>
              </a:rPr>
              <a:t>helymarketing</a:t>
            </a:r>
            <a:r>
              <a:rPr lang="it-IT" sz="1800" dirty="0">
                <a:latin typeface="Trebuchet MS" panose="020B0703020202090204" pitchFamily="34" charset="0"/>
              </a:rPr>
              <a:t> </a:t>
            </a:r>
            <a:r>
              <a:rPr lang="it-IT" sz="1800" dirty="0" err="1">
                <a:latin typeface="Trebuchet MS" panose="020B0703020202090204" pitchFamily="34" charset="0"/>
              </a:rPr>
              <a:t>és</a:t>
            </a:r>
            <a:r>
              <a:rPr lang="it-IT" sz="1800" dirty="0">
                <a:latin typeface="Trebuchet MS" panose="020B0703020202090204" pitchFamily="34" charset="0"/>
              </a:rPr>
              <a:t> a </a:t>
            </a:r>
            <a:r>
              <a:rPr lang="it-IT" sz="1800" dirty="0" err="1">
                <a:latin typeface="Trebuchet MS" panose="020B0703020202090204" pitchFamily="34" charset="0"/>
              </a:rPr>
              <a:t>turizmus</a:t>
            </a:r>
            <a:r>
              <a:rPr lang="it-IT" sz="1800" dirty="0">
                <a:latin typeface="Trebuchet MS" panose="020B0703020202090204" pitchFamily="34" charset="0"/>
              </a:rPr>
              <a:t> </a:t>
            </a:r>
            <a:r>
              <a:rPr lang="it-IT" sz="1800" dirty="0" err="1">
                <a:latin typeface="Trebuchet MS" panose="020B0703020202090204" pitchFamily="34" charset="0"/>
              </a:rPr>
              <a:t>révén</a:t>
            </a:r>
            <a:r>
              <a:rPr lang="it-IT" sz="1800" dirty="0">
                <a:latin typeface="Trebuchet MS" panose="020B0703020202090204" pitchFamily="34" charset="0"/>
              </a:rPr>
              <a:t> (</a:t>
            </a:r>
            <a:r>
              <a:rPr lang="it-IT" sz="1800" dirty="0" err="1">
                <a:latin typeface="Trebuchet MS" panose="020B0703020202090204" pitchFamily="34" charset="0"/>
              </a:rPr>
              <a:t>Marcouiller</a:t>
            </a:r>
            <a:r>
              <a:rPr lang="it-IT" sz="1800" dirty="0">
                <a:latin typeface="Trebuchet MS" panose="020B0703020202090204" pitchFamily="34" charset="0"/>
              </a:rPr>
              <a:t> et al., 2004; Courtney et al., 2006; Pfeifer et al., 2009; Lange et al., 2013).</a:t>
            </a:r>
            <a:endParaRPr lang="sk-SK" sz="2800" dirty="0"/>
          </a:p>
          <a:p>
            <a:pPr marL="0" indent="0" eaLnBrk="0" fontAlgn="base" hangingPunct="0">
              <a:buNone/>
            </a:pPr>
            <a:endParaRPr lang="hu-HU" sz="4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10538207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2132856"/>
            <a:ext cx="8892480" cy="3816424"/>
          </a:xfrm>
        </p:spPr>
        <p:txBody>
          <a:bodyPr>
            <a:normAutofit/>
          </a:bodyPr>
          <a:lstStyle/>
          <a:p>
            <a:pPr marL="0" indent="0">
              <a:buSzPts val="1100"/>
              <a:buNone/>
            </a:pPr>
            <a:r>
              <a:rPr lang="hu-HU" sz="1800" b="1" dirty="0">
                <a:latin typeface="Trebuchet MS" panose="020B0703020202090204" pitchFamily="34" charset="0"/>
              </a:rPr>
              <a:t>A kapacitásépítés magában foglalja</a:t>
            </a:r>
          </a:p>
          <a:p>
            <a:pPr marL="0" indent="0">
              <a:buSzPts val="1100"/>
              <a:buNone/>
            </a:pPr>
            <a:endParaRPr lang="hu-HU" sz="1800" b="1" dirty="0">
              <a:latin typeface="Trebuchet MS" panose="020B0703020202090204" pitchFamily="34" charset="0"/>
            </a:endParaRPr>
          </a:p>
          <a:p>
            <a:pPr>
              <a:buSzPts val="1100"/>
              <a:buFont typeface="+mj-lt"/>
              <a:buAutoNum type="arabicPeriod"/>
            </a:pPr>
            <a:r>
              <a:rPr lang="hu-HU" sz="1800" dirty="0">
                <a:latin typeface="Trebuchet MS" panose="020B0703020202090204" pitchFamily="34" charset="0"/>
              </a:rPr>
              <a:t>az elmaradott régiók stabilizálása és támogatása</a:t>
            </a:r>
          </a:p>
          <a:p>
            <a:pPr>
              <a:buSzPts val="1100"/>
              <a:buFont typeface="+mj-lt"/>
              <a:buAutoNum type="arabicPeriod"/>
            </a:pPr>
            <a:r>
              <a:rPr lang="hu-HU" sz="1800" dirty="0">
                <a:latin typeface="Trebuchet MS" panose="020B0703020202090204" pitchFamily="34" charset="0"/>
              </a:rPr>
              <a:t>a mezőgazdasági árutermelés korszerűsítése és az értéklánc vertikális integrációja</a:t>
            </a:r>
          </a:p>
          <a:p>
            <a:pPr>
              <a:buSzPts val="1100"/>
              <a:buFont typeface="+mj-lt"/>
              <a:buAutoNum type="arabicPeriod"/>
            </a:pPr>
            <a:r>
              <a:rPr lang="hu-HU" sz="1800" dirty="0">
                <a:latin typeface="Trebuchet MS" panose="020B0703020202090204" pitchFamily="34" charset="0"/>
              </a:rPr>
              <a:t>a gazdasági tevékenységek átalakítása és diverzifikálása a vidéki területek egészében a helyi környezettel együtt</a:t>
            </a:r>
            <a:endParaRPr lang="sk-SK" sz="2800" dirty="0">
              <a:effectLst/>
            </a:endParaRPr>
          </a:p>
        </p:txBody>
      </p:sp>
    </p:spTree>
    <p:extLst>
      <p:ext uri="{BB962C8B-B14F-4D97-AF65-F5344CB8AC3E}">
        <p14:creationId xmlns:p14="http://schemas.microsoft.com/office/powerpoint/2010/main" val="3949505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1916832"/>
            <a:ext cx="8892480" cy="4608512"/>
          </a:xfrm>
        </p:spPr>
        <p:txBody>
          <a:bodyPr>
            <a:normAutofit/>
          </a:bodyPr>
          <a:lstStyle/>
          <a:p>
            <a:pPr marL="0" indent="0">
              <a:buSzPts val="1100"/>
              <a:buNone/>
            </a:pPr>
            <a:r>
              <a:rPr lang="hu-HU" sz="1800" b="1" dirty="0">
                <a:latin typeface="Trebuchet MS" panose="020B0703020202090204" pitchFamily="34" charset="0"/>
              </a:rPr>
              <a:t>STABILIZÁCIÓ</a:t>
            </a:r>
          </a:p>
          <a:p>
            <a:pPr marL="0" indent="0">
              <a:buSzPts val="1100"/>
              <a:buNone/>
            </a:pPr>
            <a:r>
              <a:rPr lang="hu-HU" sz="1800" dirty="0">
                <a:latin typeface="Trebuchet MS" panose="020B0703020202090204" pitchFamily="34" charset="0"/>
              </a:rPr>
              <a:t>A stabilizációs intézkedések a mezőgazdasági és erdészeti tevékenységek folytatását, a mezőgazdasági üzemek túlélését és a népesség fenntartását célozzák a vidéki közösségekben, amelyek gyakran nagymértékben </a:t>
            </a:r>
            <a:r>
              <a:rPr lang="hu-HU" sz="1800" dirty="0" err="1">
                <a:latin typeface="Trebuchet MS" panose="020B0703020202090204" pitchFamily="34" charset="0"/>
              </a:rPr>
              <a:t>függnek</a:t>
            </a:r>
            <a:r>
              <a:rPr lang="hu-HU" sz="1800" dirty="0">
                <a:latin typeface="Trebuchet MS" panose="020B0703020202090204" pitchFamily="34" charset="0"/>
              </a:rPr>
              <a:t> a mezőgazdasági tevékenységektől.</a:t>
            </a:r>
          </a:p>
          <a:p>
            <a:pPr marL="0" indent="0">
              <a:buSzPts val="1100"/>
              <a:buNone/>
            </a:pPr>
            <a:r>
              <a:rPr lang="hu-HU" sz="1800" dirty="0">
                <a:latin typeface="Trebuchet MS" panose="020B0703020202090204" pitchFamily="34" charset="0"/>
              </a:rPr>
              <a:t>A stabilizációs intézkedések főként olyan támogatási rendszereket foglalnak magukban, amelyek lehetővé teszik az e területeken székhellyel rendelkező gazdasági szereplők számára, hogy megbirkózzanak a hátrányos helyzetekkel, mint például a hegyvidéki régiókban, a sajátos hátrányokkal küzdő területeken vagy más, az 1257/1999/EK tanácsi rendeletben meghatározott hátrányos helyzetű térségekben.</a:t>
            </a:r>
          </a:p>
          <a:p>
            <a:pPr marL="0" indent="0">
              <a:buSzPts val="1100"/>
              <a:buNone/>
            </a:pPr>
            <a:r>
              <a:rPr lang="hu-HU" sz="1800" dirty="0">
                <a:latin typeface="Trebuchet MS" panose="020B0703020202090204" pitchFamily="34" charset="0"/>
              </a:rPr>
              <a:t>A stabilizálás kiterjed az erőforrások gazdasági tevékenységek révén történő kiaknázását korlátozó környezetvédelmi jogszabályok hatálya alá tartozó, vagy a közösségi normák betartásával és a félig önellátó gazdálkodók támogatásával kapcsolatos támogatási rendszerekre is.</a:t>
            </a:r>
            <a:endParaRPr lang="hu-HU" sz="4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38125025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44424" y="908720"/>
            <a:ext cx="6647856" cy="864096"/>
          </a:xfrm>
        </p:spPr>
        <p:txBody>
          <a:bodyPr>
            <a:noAutofit/>
          </a:bodyPr>
          <a:lstStyle/>
          <a:p>
            <a:pPr marL="0" lvl="0" indent="0" algn="l" rtl="0">
              <a:spcBef>
                <a:spcPts val="0"/>
              </a:spcBef>
              <a:spcAft>
                <a:spcPts val="0"/>
              </a:spcAft>
              <a:buClr>
                <a:srgbClr val="008000"/>
              </a:buClr>
              <a:buSzPts val="1600"/>
              <a:buNone/>
            </a:pPr>
            <a:r>
              <a:rPr lang="it-IT" sz="2400" b="1" dirty="0"/>
              <a:t>4.1 </a:t>
            </a:r>
            <a:r>
              <a:rPr lang="it-IT" sz="2400" b="1" dirty="0" err="1"/>
              <a:t>Beruházási</a:t>
            </a:r>
            <a:r>
              <a:rPr lang="it-IT" sz="2400" b="1" dirty="0"/>
              <a:t> </a:t>
            </a:r>
            <a:r>
              <a:rPr lang="it-IT" sz="2400" b="1" dirty="0" err="1"/>
              <a:t>kapacitás</a:t>
            </a:r>
            <a:r>
              <a:rPr lang="it-IT" sz="2400" b="1" dirty="0"/>
              <a:t> a </a:t>
            </a:r>
            <a:r>
              <a:rPr lang="it-IT" sz="2400" b="1" dirty="0" err="1"/>
              <a:t>vidéki</a:t>
            </a:r>
            <a:r>
              <a:rPr lang="it-IT" sz="2400" b="1" dirty="0"/>
              <a:t> </a:t>
            </a:r>
            <a:r>
              <a:rPr lang="it-IT" sz="2400" b="1" dirty="0" err="1"/>
              <a:t>területeken</a:t>
            </a:r>
            <a:endParaRPr lang="it-IT" sz="2400" b="1"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25760" y="1988840"/>
            <a:ext cx="8892480" cy="4320480"/>
          </a:xfrm>
        </p:spPr>
        <p:txBody>
          <a:bodyPr>
            <a:normAutofit/>
          </a:bodyPr>
          <a:lstStyle/>
          <a:p>
            <a:pPr marL="0" indent="0">
              <a:buSzPts val="1100"/>
              <a:buNone/>
            </a:pPr>
            <a:r>
              <a:rPr lang="hu-HU" sz="1800" b="1" dirty="0">
                <a:latin typeface="Trebuchet MS" panose="020B0703020202090204" pitchFamily="34" charset="0"/>
              </a:rPr>
              <a:t>KORSZERŰSÍTÉS</a:t>
            </a:r>
          </a:p>
          <a:p>
            <a:pPr marL="0" indent="0">
              <a:buSzPts val="1100"/>
              <a:buNone/>
            </a:pPr>
            <a:endParaRPr lang="hu-HU" sz="1800" b="1" dirty="0">
              <a:latin typeface="Trebuchet MS" panose="020B0703020202090204" pitchFamily="34" charset="0"/>
            </a:endParaRPr>
          </a:p>
          <a:p>
            <a:pPr marL="0" indent="0">
              <a:buSzPts val="1100"/>
              <a:buNone/>
            </a:pPr>
            <a:r>
              <a:rPr lang="hu-HU" sz="1800" dirty="0">
                <a:latin typeface="Trebuchet MS" panose="020B0703020202090204" pitchFamily="34" charset="0"/>
              </a:rPr>
              <a:t>A modernizációt a területi tőke valorizációjának javításának második módjának tekintik. A RD intézkedések a</a:t>
            </a:r>
          </a:p>
          <a:p>
            <a:pPr marL="0" indent="0">
              <a:buSzPts val="1100"/>
              <a:buNone/>
            </a:pPr>
            <a:r>
              <a:rPr lang="hu-HU" sz="1800" dirty="0">
                <a:latin typeface="Trebuchet MS" panose="020B0703020202090204" pitchFamily="34" charset="0"/>
              </a:rPr>
              <a:t>A mezőgazdasági termelés korszerűsítése lehetővé teszi a vidéki gazdasági szereplők számára a természeti erőforrások jobb kihasználását (például a termelékenység növelését lehetővé tevő gépekbe történő beruházások révén) új eljárások vagy termékek, például ökológiai vagy integrált termelés, minőségi termékek vagy oltalom alatt álló eredetmegjelöléssel ellátott termékek létrehozására.</a:t>
            </a:r>
          </a:p>
          <a:p>
            <a:pPr marL="0" indent="0">
              <a:buSzPts val="1100"/>
              <a:buNone/>
            </a:pPr>
            <a:r>
              <a:rPr lang="hu-HU" sz="1800" dirty="0">
                <a:latin typeface="Trebuchet MS" panose="020B0703020202090204" pitchFamily="34" charset="0"/>
              </a:rPr>
              <a:t>Hozzájárul a mezőgazdasági tevékenységek vertikális integrációjának javításához és az értéklánc </a:t>
            </a:r>
            <a:r>
              <a:rPr lang="hu-HU" sz="1800" dirty="0" err="1">
                <a:latin typeface="Trebuchet MS" panose="020B0703020202090204" pitchFamily="34" charset="0"/>
              </a:rPr>
              <a:t>újraterületesítéséhez</a:t>
            </a:r>
            <a:r>
              <a:rPr lang="hu-HU" sz="1800" dirty="0">
                <a:latin typeface="Trebuchet MS" panose="020B0703020202090204" pitchFamily="34" charset="0"/>
              </a:rPr>
              <a:t>. A modernizáció célja a termelékenység és az egyes gazdasági egység jövedelmének növelése, de az együttműködés javítása is.</a:t>
            </a:r>
            <a:endParaRPr lang="hu-HU" sz="4800" dirty="0"/>
          </a:p>
        </p:txBody>
      </p:sp>
    </p:spTree>
    <p:extLst>
      <p:ext uri="{BB962C8B-B14F-4D97-AF65-F5344CB8AC3E}">
        <p14:creationId xmlns:p14="http://schemas.microsoft.com/office/powerpoint/2010/main" val="39256554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251520" y="1288591"/>
            <a:ext cx="8640960" cy="1008112"/>
          </a:xfrm>
        </p:spPr>
        <p:txBody>
          <a:bodyPr>
            <a:noAutofit/>
          </a:bodyPr>
          <a:lstStyle/>
          <a:p>
            <a:pPr algn="l">
              <a:spcBef>
                <a:spcPts val="0"/>
              </a:spcBef>
              <a:buClr>
                <a:srgbClr val="008000"/>
              </a:buClr>
              <a:buSzPts val="1600"/>
            </a:pPr>
            <a:r>
              <a:rPr lang="it-IT" sz="2400" b="1" dirty="0"/>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it-IT" sz="2400" dirty="0">
                <a:latin typeface="Trebuchet MS"/>
                <a:ea typeface="Trebuchet MS"/>
                <a:cs typeface="Trebuchet MS"/>
              </a:rPr>
            </a:br>
            <a:endParaRPr lang="it-IT" sz="2400" b="1" dirty="0"/>
          </a:p>
        </p:txBody>
      </p:sp>
      <p:graphicFrame>
        <p:nvGraphicFramePr>
          <p:cNvPr id="7" name="Tartalom helye 6">
            <a:extLst>
              <a:ext uri="{FF2B5EF4-FFF2-40B4-BE49-F238E27FC236}">
                <a16:creationId xmlns:a16="http://schemas.microsoft.com/office/drawing/2014/main" id="{5E73132D-01D8-86E7-E85B-7D04AFACE8EB}"/>
              </a:ext>
            </a:extLst>
          </p:cNvPr>
          <p:cNvGraphicFramePr>
            <a:graphicFrameLocks noGrp="1"/>
          </p:cNvGraphicFramePr>
          <p:nvPr>
            <p:ph idx="1"/>
            <p:extLst>
              <p:ext uri="{D42A27DB-BD31-4B8C-83A1-F6EECF244321}">
                <p14:modId xmlns:p14="http://schemas.microsoft.com/office/powerpoint/2010/main" val="1620207221"/>
              </p:ext>
            </p:extLst>
          </p:nvPr>
        </p:nvGraphicFramePr>
        <p:xfrm>
          <a:off x="457200" y="2296704"/>
          <a:ext cx="8229600" cy="3829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44931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435280" cy="1143000"/>
          </a:xfrm>
        </p:spPr>
        <p:txBody>
          <a:bodyPr>
            <a:normAutofit fontScale="90000"/>
          </a:bodyPr>
          <a:lstStyle/>
          <a:p>
            <a:r>
              <a:rPr lang="it-IT" sz="2700" b="1" dirty="0"/>
              <a:t>5. </a:t>
            </a:r>
            <a:r>
              <a:rPr lang="it-IT" sz="2800" b="1" dirty="0" err="1"/>
              <a:t>Szcenáriók</a:t>
            </a:r>
            <a:r>
              <a:rPr lang="it-IT" sz="2800" b="1" dirty="0"/>
              <a:t> </a:t>
            </a:r>
            <a:r>
              <a:rPr lang="it-IT" sz="2800" b="1" dirty="0" err="1"/>
              <a:t>készítése</a:t>
            </a:r>
            <a:r>
              <a:rPr lang="it-IT" sz="2800" b="1" dirty="0"/>
              <a:t> a </a:t>
            </a:r>
            <a:r>
              <a:rPr lang="it-IT" sz="2800" b="1" dirty="0" err="1"/>
              <a:t>helyi</a:t>
            </a:r>
            <a:r>
              <a:rPr lang="it-IT" sz="2800" b="1" dirty="0"/>
              <a:t> </a:t>
            </a:r>
            <a:r>
              <a:rPr lang="it-IT" sz="2800" b="1" dirty="0" err="1"/>
              <a:t>terület</a:t>
            </a:r>
            <a:r>
              <a:rPr lang="it-IT" sz="2800" b="1" dirty="0"/>
              <a:t> </a:t>
            </a:r>
            <a:r>
              <a:rPr lang="it-IT" sz="2800" b="1" dirty="0" err="1"/>
              <a:t>lehetőségeinek</a:t>
            </a:r>
            <a:r>
              <a:rPr lang="it-IT" sz="2800" b="1" dirty="0"/>
              <a:t> </a:t>
            </a:r>
            <a:r>
              <a:rPr lang="it-IT" sz="2800" b="1" dirty="0" err="1"/>
              <a:t>megértéséhez</a:t>
            </a:r>
            <a:r>
              <a:rPr lang="it-IT" sz="2800" b="1" dirty="0"/>
              <a:t> </a:t>
            </a:r>
            <a:r>
              <a:rPr lang="it-IT" sz="2800" b="1" dirty="0" err="1"/>
              <a:t>az</a:t>
            </a:r>
            <a:r>
              <a:rPr lang="it-IT" sz="2800" b="1" dirty="0"/>
              <a:t> </a:t>
            </a:r>
            <a:r>
              <a:rPr lang="it-IT" sz="2800" b="1" dirty="0" err="1"/>
              <a:t>Ízközpont</a:t>
            </a:r>
            <a:r>
              <a:rPr lang="it-IT" sz="2800" b="1" dirty="0"/>
              <a:t> </a:t>
            </a:r>
            <a:r>
              <a:rPr lang="it-IT" sz="2800" b="1" dirty="0" err="1"/>
              <a:t>aktiválásához</a:t>
            </a:r>
            <a:br>
              <a:rPr lang="it-IT" sz="4400" dirty="0">
                <a:latin typeface="Trebuchet MS"/>
                <a:ea typeface="Trebuchet MS"/>
                <a:cs typeface="Trebuchet M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2276872"/>
            <a:ext cx="5618254" cy="3849291"/>
          </a:xfrm>
        </p:spPr>
        <p:txBody>
          <a:bodyPr>
            <a:normAutofit/>
          </a:bodyPr>
          <a:lstStyle/>
          <a:p>
            <a:pPr marL="0" indent="0" eaLnBrk="0" fontAlgn="base" hangingPunct="0">
              <a:buNone/>
            </a:pPr>
            <a:r>
              <a:rPr lang="sk-SK" sz="2000" b="1" dirty="0" err="1">
                <a:effectLst/>
              </a:rPr>
              <a:t>Lépések</a:t>
            </a:r>
            <a:r>
              <a:rPr lang="sk-SK" sz="2000" b="1" dirty="0">
                <a:effectLst/>
              </a:rPr>
              <a:t> a </a:t>
            </a:r>
            <a:r>
              <a:rPr lang="sk-SK" sz="2000" b="1" dirty="0" err="1">
                <a:effectLst/>
              </a:rPr>
              <a:t>környezet</a:t>
            </a:r>
            <a:r>
              <a:rPr lang="sk-SK" sz="2000" b="1" dirty="0">
                <a:effectLst/>
              </a:rPr>
              <a:t> </a:t>
            </a:r>
            <a:r>
              <a:rPr lang="sk-SK" sz="2000" b="1" dirty="0" err="1">
                <a:effectLst/>
              </a:rPr>
              <a:t>megértéséhez</a:t>
            </a:r>
            <a:r>
              <a:rPr lang="sk-SK" sz="2000" b="1" dirty="0">
                <a:effectLst/>
              </a:rPr>
              <a:t> </a:t>
            </a:r>
            <a:r>
              <a:rPr lang="sk-SK" sz="2000" b="1" dirty="0" err="1">
                <a:effectLst/>
              </a:rPr>
              <a:t>és</a:t>
            </a:r>
            <a:r>
              <a:rPr lang="sk-SK" sz="2000" b="1" dirty="0">
                <a:effectLst/>
              </a:rPr>
              <a:t> </a:t>
            </a:r>
            <a:r>
              <a:rPr lang="sk-SK" sz="2000" b="1" dirty="0" err="1">
                <a:effectLst/>
              </a:rPr>
              <a:t>az</a:t>
            </a:r>
            <a:r>
              <a:rPr lang="sk-SK" sz="2000" b="1" dirty="0">
                <a:effectLst/>
              </a:rPr>
              <a:t> </a:t>
            </a:r>
            <a:r>
              <a:rPr lang="sk-SK" sz="2000" b="1" dirty="0" err="1"/>
              <a:t>Í</a:t>
            </a:r>
            <a:r>
              <a:rPr lang="sk-SK" sz="2000" b="1" dirty="0" err="1">
                <a:effectLst/>
              </a:rPr>
              <a:t>zközpont</a:t>
            </a:r>
            <a:r>
              <a:rPr lang="sk-SK" sz="2000" b="1" dirty="0">
                <a:effectLst/>
              </a:rPr>
              <a:t> </a:t>
            </a:r>
            <a:r>
              <a:rPr lang="sk-SK" sz="2000" b="1" dirty="0" err="1">
                <a:effectLst/>
              </a:rPr>
              <a:t>megvalósításához</a:t>
            </a:r>
            <a:r>
              <a:rPr lang="sk-SK" sz="2000" b="1" dirty="0">
                <a:effectLst/>
              </a:rPr>
              <a:t>.</a:t>
            </a:r>
          </a:p>
          <a:p>
            <a:pPr marL="0" indent="0" eaLnBrk="0" fontAlgn="base" hangingPunct="0">
              <a:buNone/>
            </a:pPr>
            <a:endParaRPr lang="sk-SK" sz="2000" b="1" dirty="0">
              <a:effectLst/>
            </a:endParaRPr>
          </a:p>
          <a:p>
            <a:pPr marL="0" indent="0" eaLnBrk="0" fontAlgn="base" hangingPunct="0">
              <a:buNone/>
            </a:pPr>
            <a:r>
              <a:rPr lang="sk-SK" sz="2000" dirty="0" err="1">
                <a:effectLst/>
              </a:rPr>
              <a:t>Elérkeztünk</a:t>
            </a:r>
            <a:r>
              <a:rPr lang="sk-SK" sz="2000" dirty="0">
                <a:effectLst/>
              </a:rPr>
              <a:t> </a:t>
            </a:r>
            <a:r>
              <a:rPr lang="sk-SK" sz="2000" dirty="0" err="1">
                <a:effectLst/>
              </a:rPr>
              <a:t>ennek</a:t>
            </a:r>
            <a:r>
              <a:rPr lang="sk-SK" sz="2000" dirty="0">
                <a:effectLst/>
              </a:rPr>
              <a:t> </a:t>
            </a:r>
            <a:r>
              <a:rPr lang="sk-SK" sz="2000" dirty="0" err="1">
                <a:effectLst/>
              </a:rPr>
              <a:t>az</a:t>
            </a:r>
            <a:r>
              <a:rPr lang="sk-SK" sz="2000" dirty="0">
                <a:effectLst/>
              </a:rPr>
              <a:t> </a:t>
            </a:r>
            <a:r>
              <a:rPr lang="sk-SK" sz="2000" dirty="0" err="1">
                <a:effectLst/>
              </a:rPr>
              <a:t>első</a:t>
            </a:r>
            <a:r>
              <a:rPr lang="sk-SK" sz="2000" dirty="0">
                <a:effectLst/>
              </a:rPr>
              <a:t> </a:t>
            </a:r>
            <a:r>
              <a:rPr lang="sk-SK" sz="2000" dirty="0" err="1">
                <a:effectLst/>
              </a:rPr>
              <a:t>képzési</a:t>
            </a:r>
            <a:r>
              <a:rPr lang="sk-SK" sz="2000" dirty="0">
                <a:effectLst/>
              </a:rPr>
              <a:t> </a:t>
            </a:r>
            <a:r>
              <a:rPr lang="sk-SK" sz="2000" dirty="0" err="1">
                <a:effectLst/>
              </a:rPr>
              <a:t>modulnak</a:t>
            </a:r>
            <a:r>
              <a:rPr lang="sk-SK" sz="2000" dirty="0">
                <a:effectLst/>
              </a:rPr>
              <a:t> a </a:t>
            </a:r>
            <a:r>
              <a:rPr lang="sk-SK" sz="2000" dirty="0" err="1">
                <a:effectLst/>
              </a:rPr>
              <a:t>végére</a:t>
            </a:r>
            <a:r>
              <a:rPr lang="sk-SK" sz="2000" dirty="0">
                <a:effectLst/>
              </a:rPr>
              <a:t>.</a:t>
            </a:r>
          </a:p>
          <a:p>
            <a:pPr marL="0" indent="0" eaLnBrk="0" fontAlgn="base" hangingPunct="0">
              <a:buNone/>
            </a:pPr>
            <a:endParaRPr lang="sk-SK" sz="2000" dirty="0">
              <a:effectLst/>
            </a:endParaRPr>
          </a:p>
          <a:p>
            <a:pPr marL="0" indent="0" eaLnBrk="0" fontAlgn="base" hangingPunct="0">
              <a:buNone/>
            </a:pPr>
            <a:r>
              <a:rPr lang="sk-SK" sz="2000" dirty="0" err="1">
                <a:effectLst/>
              </a:rPr>
              <a:t>Ez</a:t>
            </a:r>
            <a:r>
              <a:rPr lang="sk-SK" sz="2000" dirty="0">
                <a:effectLst/>
              </a:rPr>
              <a:t> </a:t>
            </a:r>
            <a:r>
              <a:rPr lang="sk-SK" sz="2000" dirty="0" err="1">
                <a:effectLst/>
              </a:rPr>
              <a:t>az</a:t>
            </a:r>
            <a:r>
              <a:rPr lang="sk-SK" sz="2000" dirty="0">
                <a:effectLst/>
              </a:rPr>
              <a:t> </a:t>
            </a:r>
            <a:r>
              <a:rPr lang="sk-SK" sz="2000" dirty="0" err="1">
                <a:effectLst/>
              </a:rPr>
              <a:t>utolsó</a:t>
            </a:r>
            <a:r>
              <a:rPr lang="sk-SK" sz="2000" dirty="0">
                <a:effectLst/>
              </a:rPr>
              <a:t> </a:t>
            </a:r>
            <a:r>
              <a:rPr lang="sk-SK" sz="2000" dirty="0" err="1">
                <a:effectLst/>
              </a:rPr>
              <a:t>rész</a:t>
            </a:r>
            <a:r>
              <a:rPr lang="sk-SK" sz="2000" dirty="0">
                <a:effectLst/>
              </a:rPr>
              <a:t> </a:t>
            </a:r>
            <a:r>
              <a:rPr lang="sk-SK" sz="2000" dirty="0" err="1">
                <a:effectLst/>
              </a:rPr>
              <a:t>egy</a:t>
            </a:r>
            <a:r>
              <a:rPr lang="sk-SK" sz="2000" dirty="0">
                <a:effectLst/>
              </a:rPr>
              <a:t> </a:t>
            </a:r>
            <a:r>
              <a:rPr lang="sk-SK" sz="2000" dirty="0" err="1">
                <a:effectLst/>
              </a:rPr>
              <a:t>befejező</a:t>
            </a:r>
            <a:r>
              <a:rPr lang="sk-SK" sz="2000" dirty="0">
                <a:effectLst/>
              </a:rPr>
              <a:t> </a:t>
            </a:r>
            <a:r>
              <a:rPr lang="sk-SK" sz="2000" dirty="0" err="1">
                <a:effectLst/>
              </a:rPr>
              <a:t>fejezetként</a:t>
            </a:r>
            <a:r>
              <a:rPr lang="sk-SK" sz="2000" dirty="0">
                <a:effectLst/>
              </a:rPr>
              <a:t> </a:t>
            </a:r>
            <a:r>
              <a:rPr lang="sk-SK" sz="2000" dirty="0" err="1">
                <a:effectLst/>
              </a:rPr>
              <a:t>fog</a:t>
            </a:r>
            <a:r>
              <a:rPr lang="sk-SK" sz="2000" dirty="0">
                <a:effectLst/>
              </a:rPr>
              <a:t> </a:t>
            </a:r>
            <a:r>
              <a:rPr lang="sk-SK" sz="2000" dirty="0" err="1">
                <a:effectLst/>
              </a:rPr>
              <a:t>szolgálni</a:t>
            </a:r>
            <a:r>
              <a:rPr lang="sk-SK" sz="2000" dirty="0">
                <a:effectLst/>
              </a:rPr>
              <a:t>, </a:t>
            </a:r>
            <a:r>
              <a:rPr lang="sk-SK" sz="2000" dirty="0" err="1">
                <a:effectLst/>
              </a:rPr>
              <a:t>hogy</a:t>
            </a:r>
            <a:r>
              <a:rPr lang="sk-SK" sz="2000" dirty="0">
                <a:effectLst/>
              </a:rPr>
              <a:t> </a:t>
            </a:r>
            <a:r>
              <a:rPr lang="sk-SK" sz="2000" dirty="0" err="1">
                <a:effectLst/>
              </a:rPr>
              <a:t>összefoglalja</a:t>
            </a:r>
            <a:r>
              <a:rPr lang="sk-SK" sz="2000" dirty="0">
                <a:effectLst/>
              </a:rPr>
              <a:t> </a:t>
            </a:r>
            <a:r>
              <a:rPr lang="sk-SK" sz="2000" dirty="0" err="1">
                <a:effectLst/>
              </a:rPr>
              <a:t>az</a:t>
            </a:r>
            <a:r>
              <a:rPr lang="sk-SK" sz="2000" dirty="0">
                <a:effectLst/>
              </a:rPr>
              <a:t> </a:t>
            </a:r>
            <a:r>
              <a:rPr lang="sk-SK" sz="2000" dirty="0" err="1">
                <a:effectLst/>
              </a:rPr>
              <a:t>összes</a:t>
            </a:r>
            <a:r>
              <a:rPr lang="sk-SK" sz="2000" dirty="0">
                <a:effectLst/>
              </a:rPr>
              <a:t> </a:t>
            </a:r>
            <a:r>
              <a:rPr lang="sk-SK" sz="2000" dirty="0" err="1">
                <a:effectLst/>
              </a:rPr>
              <a:t>szükséges</a:t>
            </a:r>
            <a:r>
              <a:rPr lang="sk-SK" sz="2000" dirty="0">
                <a:effectLst/>
              </a:rPr>
              <a:t> </a:t>
            </a:r>
            <a:r>
              <a:rPr lang="sk-SK" sz="2000" dirty="0" err="1">
                <a:effectLst/>
              </a:rPr>
              <a:t>lépést</a:t>
            </a:r>
            <a:r>
              <a:rPr lang="sk-SK" sz="2000" dirty="0">
                <a:effectLst/>
              </a:rPr>
              <a:t> </a:t>
            </a:r>
            <a:r>
              <a:rPr lang="sk-SK" sz="2000" dirty="0" err="1">
                <a:effectLst/>
              </a:rPr>
              <a:t>annak</a:t>
            </a:r>
            <a:r>
              <a:rPr lang="sk-SK" sz="2000" dirty="0">
                <a:effectLst/>
              </a:rPr>
              <a:t> a </a:t>
            </a:r>
            <a:r>
              <a:rPr lang="sk-SK" sz="2000" dirty="0" err="1">
                <a:effectLst/>
              </a:rPr>
              <a:t>területnek</a:t>
            </a:r>
            <a:r>
              <a:rPr lang="sk-SK" sz="2000" dirty="0">
                <a:effectLst/>
              </a:rPr>
              <a:t> a </a:t>
            </a:r>
            <a:r>
              <a:rPr lang="sk-SK" sz="2000" dirty="0" err="1">
                <a:effectLst/>
              </a:rPr>
              <a:t>pontos</a:t>
            </a:r>
            <a:r>
              <a:rPr lang="sk-SK" sz="2000" dirty="0">
                <a:effectLst/>
              </a:rPr>
              <a:t> </a:t>
            </a:r>
            <a:r>
              <a:rPr lang="sk-SK" sz="2000" dirty="0" err="1">
                <a:effectLst/>
              </a:rPr>
              <a:t>és</a:t>
            </a:r>
            <a:r>
              <a:rPr lang="sk-SK" sz="2000" dirty="0">
                <a:effectLst/>
              </a:rPr>
              <a:t> </a:t>
            </a:r>
            <a:r>
              <a:rPr lang="sk-SK" sz="2000" dirty="0" err="1">
                <a:effectLst/>
              </a:rPr>
              <a:t>gondos</a:t>
            </a:r>
            <a:r>
              <a:rPr lang="sk-SK" sz="2000" dirty="0">
                <a:effectLst/>
              </a:rPr>
              <a:t> </a:t>
            </a:r>
            <a:r>
              <a:rPr lang="sk-SK" sz="2000" dirty="0" err="1">
                <a:effectLst/>
              </a:rPr>
              <a:t>megértéséhez</a:t>
            </a:r>
            <a:r>
              <a:rPr lang="sk-SK" sz="2000" dirty="0">
                <a:effectLst/>
              </a:rPr>
              <a:t>, </a:t>
            </a:r>
            <a:r>
              <a:rPr lang="sk-SK" sz="2000" dirty="0" err="1">
                <a:effectLst/>
              </a:rPr>
              <a:t>ahol</a:t>
            </a:r>
            <a:r>
              <a:rPr lang="sk-SK" sz="2000" dirty="0">
                <a:effectLst/>
              </a:rPr>
              <a:t> </a:t>
            </a:r>
            <a:r>
              <a:rPr lang="sk-SK" sz="2000" dirty="0" err="1">
                <a:effectLst/>
              </a:rPr>
              <a:t>az</a:t>
            </a:r>
            <a:r>
              <a:rPr lang="sk-SK" sz="2000" dirty="0">
                <a:effectLst/>
              </a:rPr>
              <a:t> </a:t>
            </a:r>
            <a:r>
              <a:rPr lang="sk-SK" sz="2000" dirty="0" err="1">
                <a:effectLst/>
              </a:rPr>
              <a:t>Ízlésközpontot</a:t>
            </a:r>
            <a:r>
              <a:rPr lang="sk-SK" sz="2000" dirty="0">
                <a:effectLst/>
              </a:rPr>
              <a:t> </a:t>
            </a:r>
            <a:r>
              <a:rPr lang="sk-SK" sz="2000" dirty="0" err="1">
                <a:effectLst/>
              </a:rPr>
              <a:t>fel</a:t>
            </a:r>
            <a:r>
              <a:rPr lang="sk-SK" sz="2000" dirty="0">
                <a:effectLst/>
              </a:rPr>
              <a:t> </a:t>
            </a:r>
            <a:r>
              <a:rPr lang="sk-SK" sz="2000" dirty="0" err="1">
                <a:effectLst/>
              </a:rPr>
              <a:t>kell</a:t>
            </a:r>
            <a:r>
              <a:rPr lang="sk-SK" sz="2000" dirty="0">
                <a:effectLst/>
              </a:rPr>
              <a:t> </a:t>
            </a:r>
            <a:r>
              <a:rPr lang="sk-SK" sz="2000" dirty="0" err="1">
                <a:effectLst/>
              </a:rPr>
              <a:t>állítani</a:t>
            </a:r>
            <a:r>
              <a:rPr lang="sk-SK" sz="2000" dirty="0">
                <a:effectLst/>
              </a:rPr>
              <a:t>.</a:t>
            </a:r>
            <a:endParaRPr lang="sk-SK" sz="2800" dirty="0">
              <a:effectLst/>
            </a:endParaRPr>
          </a:p>
        </p:txBody>
      </p:sp>
      <p:graphicFrame>
        <p:nvGraphicFramePr>
          <p:cNvPr id="5" name="Tartalom helye 6">
            <a:extLst>
              <a:ext uri="{FF2B5EF4-FFF2-40B4-BE49-F238E27FC236}">
                <a16:creationId xmlns:a16="http://schemas.microsoft.com/office/drawing/2014/main" id="{BB839C25-588C-7706-AB98-E2B856E92B9B}"/>
              </a:ext>
            </a:extLst>
          </p:cNvPr>
          <p:cNvGraphicFramePr>
            <a:graphicFrameLocks/>
          </p:cNvGraphicFramePr>
          <p:nvPr>
            <p:extLst>
              <p:ext uri="{D42A27DB-BD31-4B8C-83A1-F6EECF244321}">
                <p14:modId xmlns:p14="http://schemas.microsoft.com/office/powerpoint/2010/main" val="1182442687"/>
              </p:ext>
            </p:extLst>
          </p:nvPr>
        </p:nvGraphicFramePr>
        <p:xfrm>
          <a:off x="6075454" y="2296704"/>
          <a:ext cx="2611346" cy="3829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36940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54360" y="980728"/>
            <a:ext cx="8435280" cy="1143000"/>
          </a:xfrm>
        </p:spPr>
        <p:txBody>
          <a:bodyPr>
            <a:normAutofit fontScale="90000"/>
          </a:bodyPr>
          <a:lstStyle/>
          <a:p>
            <a:r>
              <a:rPr lang="it-IT" sz="2700" b="1" dirty="0"/>
              <a:t>5. </a:t>
            </a:r>
            <a:r>
              <a:rPr lang="it-IT" sz="2800" b="1" dirty="0" err="1"/>
              <a:t>Szcenáriók</a:t>
            </a:r>
            <a:r>
              <a:rPr lang="it-IT" sz="2800" b="1" dirty="0"/>
              <a:t> </a:t>
            </a:r>
            <a:r>
              <a:rPr lang="it-IT" sz="2800" b="1" dirty="0" err="1"/>
              <a:t>készítése</a:t>
            </a:r>
            <a:r>
              <a:rPr lang="it-IT" sz="2800" b="1" dirty="0"/>
              <a:t> a </a:t>
            </a:r>
            <a:r>
              <a:rPr lang="it-IT" sz="2800" b="1" dirty="0" err="1"/>
              <a:t>helyi</a:t>
            </a:r>
            <a:r>
              <a:rPr lang="it-IT" sz="2800" b="1" dirty="0"/>
              <a:t> </a:t>
            </a:r>
            <a:r>
              <a:rPr lang="it-IT" sz="2800" b="1" dirty="0" err="1"/>
              <a:t>terület</a:t>
            </a:r>
            <a:r>
              <a:rPr lang="it-IT" sz="2800" b="1" dirty="0"/>
              <a:t> </a:t>
            </a:r>
            <a:r>
              <a:rPr lang="it-IT" sz="2800" b="1" dirty="0" err="1"/>
              <a:t>lehetőségeinek</a:t>
            </a:r>
            <a:r>
              <a:rPr lang="it-IT" sz="2800" b="1" dirty="0"/>
              <a:t> </a:t>
            </a:r>
            <a:r>
              <a:rPr lang="it-IT" sz="2800" b="1" dirty="0" err="1"/>
              <a:t>megértéséhez</a:t>
            </a:r>
            <a:r>
              <a:rPr lang="it-IT" sz="2800" b="1" dirty="0"/>
              <a:t> </a:t>
            </a:r>
            <a:r>
              <a:rPr lang="it-IT" sz="2800" b="1" dirty="0" err="1"/>
              <a:t>az</a:t>
            </a:r>
            <a:r>
              <a:rPr lang="it-IT" sz="2800" b="1" dirty="0"/>
              <a:t> </a:t>
            </a:r>
            <a:r>
              <a:rPr lang="it-IT" sz="2800" b="1" dirty="0" err="1"/>
              <a:t>Ízközpont</a:t>
            </a:r>
            <a:r>
              <a:rPr lang="it-IT" sz="2800" b="1" dirty="0"/>
              <a:t> </a:t>
            </a:r>
            <a:r>
              <a:rPr lang="it-IT" sz="2800" b="1" dirty="0" err="1"/>
              <a:t>aktiválásához</a:t>
            </a: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2276872"/>
            <a:ext cx="5446854" cy="3849291"/>
          </a:xfrm>
        </p:spPr>
        <p:txBody>
          <a:bodyPr>
            <a:normAutofit fontScale="92500" lnSpcReduction="20000"/>
          </a:bodyPr>
          <a:lstStyle/>
          <a:p>
            <a:pPr marL="457200" indent="-457200">
              <a:buAutoNum type="arabicPeriod"/>
            </a:pPr>
            <a:r>
              <a:rPr lang="it-IT" sz="2000" b="1" dirty="0" err="1">
                <a:latin typeface="Trebuchet MS" panose="020B0703020202090204" pitchFamily="34" charset="0"/>
              </a:rPr>
              <a:t>Kezdő</a:t>
            </a:r>
            <a:r>
              <a:rPr lang="it-IT" sz="2000" b="1" dirty="0">
                <a:latin typeface="Trebuchet MS" panose="020B0703020202090204" pitchFamily="34" charset="0"/>
              </a:rPr>
              <a:t> </a:t>
            </a:r>
            <a:r>
              <a:rPr lang="it-IT" sz="2000" b="1" dirty="0" err="1">
                <a:latin typeface="Trebuchet MS" panose="020B0703020202090204" pitchFamily="34" charset="0"/>
              </a:rPr>
              <a:t>lépések</a:t>
            </a:r>
            <a:br>
              <a:rPr lang="it-IT" sz="2000" b="1" dirty="0">
                <a:latin typeface="Trebuchet MS" panose="020B0703020202090204" pitchFamily="34" charset="0"/>
              </a:rPr>
            </a:br>
            <a:endParaRPr lang="it-IT" sz="2000" b="1" dirty="0">
              <a:latin typeface="Trebuchet MS" panose="020B0703020202090204" pitchFamily="34" charset="0"/>
            </a:endParaRPr>
          </a:p>
          <a:p>
            <a:pPr marL="0" indent="0">
              <a:buNone/>
            </a:pPr>
            <a:r>
              <a:rPr lang="it-IT" sz="1800" dirty="0" err="1">
                <a:latin typeface="Calibri"/>
              </a:rPr>
              <a:t>Az</a:t>
            </a:r>
            <a:r>
              <a:rPr lang="it-IT" sz="1800" dirty="0">
                <a:latin typeface="Calibri"/>
              </a:rPr>
              <a:t> </a:t>
            </a:r>
            <a:r>
              <a:rPr lang="it-IT" sz="1800" dirty="0" err="1">
                <a:latin typeface="Calibri"/>
              </a:rPr>
              <a:t>Ízközpont</a:t>
            </a:r>
            <a:r>
              <a:rPr lang="it-IT" sz="1800" dirty="0">
                <a:latin typeface="Calibri"/>
              </a:rPr>
              <a:t> </a:t>
            </a:r>
            <a:r>
              <a:rPr lang="it-IT" sz="1800" dirty="0" err="1">
                <a:latin typeface="Calibri"/>
              </a:rPr>
              <a:t>létrehozásának</a:t>
            </a:r>
            <a:r>
              <a:rPr lang="it-IT" sz="1800" dirty="0">
                <a:latin typeface="Calibri"/>
              </a:rPr>
              <a:t> </a:t>
            </a:r>
            <a:r>
              <a:rPr lang="it-IT" sz="1800" dirty="0" err="1">
                <a:latin typeface="Calibri"/>
              </a:rPr>
              <a:t>ütemtervének</a:t>
            </a:r>
            <a:r>
              <a:rPr lang="it-IT" sz="1800" dirty="0">
                <a:latin typeface="Calibri"/>
              </a:rPr>
              <a:t> </a:t>
            </a:r>
            <a:r>
              <a:rPr lang="it-IT" sz="1800" dirty="0" err="1">
                <a:latin typeface="Calibri"/>
              </a:rPr>
              <a:t>első</a:t>
            </a:r>
            <a:r>
              <a:rPr lang="it-IT" sz="1800" dirty="0">
                <a:latin typeface="Calibri"/>
              </a:rPr>
              <a:t> </a:t>
            </a:r>
            <a:r>
              <a:rPr lang="it-IT" sz="1800" dirty="0" err="1">
                <a:latin typeface="Calibri"/>
              </a:rPr>
              <a:t>pontja</a:t>
            </a:r>
            <a:r>
              <a:rPr lang="it-IT" sz="1800" dirty="0">
                <a:latin typeface="Calibri"/>
              </a:rPr>
              <a:t> a </a:t>
            </a:r>
            <a:r>
              <a:rPr lang="it-IT" sz="1800" dirty="0" err="1">
                <a:latin typeface="Calibri"/>
              </a:rPr>
              <a:t>célterület</a:t>
            </a:r>
            <a:r>
              <a:rPr lang="it-IT" sz="1800" dirty="0">
                <a:latin typeface="Calibri"/>
              </a:rPr>
              <a:t> </a:t>
            </a:r>
            <a:r>
              <a:rPr lang="it-IT" sz="1800" dirty="0" err="1">
                <a:latin typeface="Calibri"/>
              </a:rPr>
              <a:t>társadalmi-kulturális</a:t>
            </a:r>
            <a:r>
              <a:rPr lang="it-IT" sz="1800" dirty="0">
                <a:latin typeface="Calibri"/>
              </a:rPr>
              <a:t> </a:t>
            </a:r>
            <a:r>
              <a:rPr lang="it-IT" sz="1800" dirty="0" err="1">
                <a:latin typeface="Calibri"/>
              </a:rPr>
              <a:t>sajátosságainak</a:t>
            </a:r>
            <a:r>
              <a:rPr lang="it-IT" sz="1800" dirty="0">
                <a:latin typeface="Calibri"/>
              </a:rPr>
              <a:t> </a:t>
            </a:r>
            <a:r>
              <a:rPr lang="it-IT" sz="1800" dirty="0" err="1">
                <a:latin typeface="Calibri"/>
              </a:rPr>
              <a:t>megfigyelése</a:t>
            </a:r>
            <a:r>
              <a:rPr lang="it-IT" sz="1800" dirty="0">
                <a:latin typeface="Calibri"/>
              </a:rPr>
              <a:t> </a:t>
            </a:r>
            <a:r>
              <a:rPr lang="it-IT" sz="1800" dirty="0" err="1">
                <a:latin typeface="Calibri"/>
              </a:rPr>
              <a:t>és</a:t>
            </a:r>
            <a:r>
              <a:rPr lang="it-IT" sz="1800" dirty="0">
                <a:latin typeface="Calibri"/>
              </a:rPr>
              <a:t> </a:t>
            </a:r>
            <a:r>
              <a:rPr lang="it-IT" sz="1800" dirty="0" err="1">
                <a:latin typeface="Calibri"/>
              </a:rPr>
              <a:t>megértése</a:t>
            </a:r>
            <a:r>
              <a:rPr lang="it-IT" sz="1800" dirty="0">
                <a:latin typeface="Calibri"/>
              </a:rPr>
              <a:t>. </a:t>
            </a:r>
            <a:r>
              <a:rPr lang="it-IT" sz="1800" dirty="0" err="1">
                <a:latin typeface="Calibri"/>
              </a:rPr>
              <a:t>Ez</a:t>
            </a:r>
            <a:r>
              <a:rPr lang="it-IT" sz="1800" dirty="0">
                <a:latin typeface="Calibri"/>
              </a:rPr>
              <a:t> a </a:t>
            </a:r>
            <a:r>
              <a:rPr lang="it-IT" sz="1800" dirty="0" err="1">
                <a:latin typeface="Calibri"/>
              </a:rPr>
              <a:t>pont</a:t>
            </a:r>
            <a:r>
              <a:rPr lang="it-IT" sz="1800" dirty="0">
                <a:latin typeface="Calibri"/>
              </a:rPr>
              <a:t> a </a:t>
            </a:r>
            <a:r>
              <a:rPr lang="it-IT" sz="1800" dirty="0" err="1">
                <a:latin typeface="Calibri"/>
              </a:rPr>
              <a:t>főbb</a:t>
            </a:r>
            <a:r>
              <a:rPr lang="it-IT" sz="1800" dirty="0">
                <a:latin typeface="Calibri"/>
              </a:rPr>
              <a:t> </a:t>
            </a:r>
            <a:r>
              <a:rPr lang="it-IT" sz="1800" dirty="0" err="1">
                <a:latin typeface="Calibri"/>
              </a:rPr>
              <a:t>helyi</a:t>
            </a:r>
            <a:r>
              <a:rPr lang="it-IT" sz="1800" dirty="0">
                <a:latin typeface="Calibri"/>
              </a:rPr>
              <a:t> </a:t>
            </a:r>
            <a:r>
              <a:rPr lang="it-IT" sz="1800" dirty="0" err="1">
                <a:latin typeface="Calibri"/>
              </a:rPr>
              <a:t>érdekelt</a:t>
            </a:r>
            <a:r>
              <a:rPr lang="it-IT" sz="1800" dirty="0">
                <a:latin typeface="Calibri"/>
              </a:rPr>
              <a:t> </a:t>
            </a:r>
            <a:r>
              <a:rPr lang="it-IT" sz="1800" dirty="0" err="1">
                <a:latin typeface="Calibri"/>
              </a:rPr>
              <a:t>felek</a:t>
            </a:r>
            <a:r>
              <a:rPr lang="it-IT" sz="1800" dirty="0">
                <a:latin typeface="Calibri"/>
              </a:rPr>
              <a:t> </a:t>
            </a:r>
            <a:r>
              <a:rPr lang="it-IT" sz="1800" dirty="0" err="1">
                <a:latin typeface="Calibri"/>
              </a:rPr>
              <a:t>és</a:t>
            </a:r>
            <a:r>
              <a:rPr lang="it-IT" sz="1800" dirty="0">
                <a:latin typeface="Calibri"/>
              </a:rPr>
              <a:t> </a:t>
            </a:r>
            <a:r>
              <a:rPr lang="it-IT" sz="1800" dirty="0" err="1">
                <a:latin typeface="Calibri"/>
              </a:rPr>
              <a:t>szereplők</a:t>
            </a:r>
            <a:r>
              <a:rPr lang="it-IT" sz="1800" dirty="0">
                <a:latin typeface="Calibri"/>
              </a:rPr>
              <a:t> </a:t>
            </a:r>
            <a:r>
              <a:rPr lang="it-IT" sz="1800" dirty="0" err="1">
                <a:latin typeface="Calibri"/>
              </a:rPr>
              <a:t>bevonásával</a:t>
            </a:r>
            <a:r>
              <a:rPr lang="it-IT" sz="1800" dirty="0">
                <a:latin typeface="Calibri"/>
              </a:rPr>
              <a:t> </a:t>
            </a:r>
            <a:r>
              <a:rPr lang="it-IT" sz="1800" dirty="0" err="1">
                <a:latin typeface="Calibri"/>
              </a:rPr>
              <a:t>valósul</a:t>
            </a:r>
            <a:r>
              <a:rPr lang="it-IT" sz="1800" dirty="0">
                <a:latin typeface="Calibri"/>
              </a:rPr>
              <a:t> </a:t>
            </a:r>
            <a:r>
              <a:rPr lang="it-IT" sz="1800" dirty="0" err="1">
                <a:latin typeface="Calibri"/>
              </a:rPr>
              <a:t>meg</a:t>
            </a:r>
            <a:r>
              <a:rPr lang="it-IT" sz="1800" dirty="0">
                <a:latin typeface="Calibri"/>
              </a:rPr>
              <a:t>.</a:t>
            </a:r>
          </a:p>
          <a:p>
            <a:pPr marL="0" indent="0">
              <a:buNone/>
            </a:pPr>
            <a:endParaRPr lang="it-IT" sz="2000" dirty="0"/>
          </a:p>
          <a:p>
            <a:r>
              <a:rPr lang="it-IT" sz="2000" b="1" dirty="0" err="1">
                <a:latin typeface="Calibri"/>
              </a:rPr>
              <a:t>Ettől</a:t>
            </a:r>
            <a:r>
              <a:rPr lang="it-IT" sz="2000" b="1" dirty="0">
                <a:latin typeface="Calibri"/>
              </a:rPr>
              <a:t> </a:t>
            </a:r>
            <a:r>
              <a:rPr lang="it-IT" sz="2000" b="1" dirty="0" err="1">
                <a:latin typeface="Calibri"/>
              </a:rPr>
              <a:t>kezdve</a:t>
            </a:r>
            <a:r>
              <a:rPr lang="it-IT" sz="2000" b="1" dirty="0">
                <a:latin typeface="Calibri"/>
              </a:rPr>
              <a:t> </a:t>
            </a:r>
            <a:r>
              <a:rPr lang="it-IT" sz="2000" b="1" dirty="0" err="1">
                <a:latin typeface="Calibri"/>
              </a:rPr>
              <a:t>az</a:t>
            </a:r>
            <a:r>
              <a:rPr lang="it-IT" sz="2000" b="1" dirty="0">
                <a:latin typeface="Calibri"/>
              </a:rPr>
              <a:t> </a:t>
            </a:r>
            <a:r>
              <a:rPr lang="it-IT" sz="2000" b="1" dirty="0" err="1">
                <a:latin typeface="Calibri"/>
              </a:rPr>
              <a:t>összes</a:t>
            </a:r>
            <a:r>
              <a:rPr lang="it-IT" sz="2000" b="1" dirty="0">
                <a:latin typeface="Calibri"/>
              </a:rPr>
              <a:t> </a:t>
            </a:r>
            <a:r>
              <a:rPr lang="it-IT" sz="2000" b="1" dirty="0" err="1">
                <a:latin typeface="Calibri"/>
              </a:rPr>
              <a:t>többi</a:t>
            </a:r>
            <a:r>
              <a:rPr lang="it-IT" sz="2000" b="1" dirty="0">
                <a:latin typeface="Calibri"/>
              </a:rPr>
              <a:t> </a:t>
            </a:r>
            <a:r>
              <a:rPr lang="it-IT" sz="2000" b="1" dirty="0" err="1">
                <a:latin typeface="Calibri"/>
              </a:rPr>
              <a:t>lépés</a:t>
            </a:r>
            <a:r>
              <a:rPr lang="it-IT" sz="2000" b="1" dirty="0">
                <a:latin typeface="Calibri"/>
              </a:rPr>
              <a:t> a </a:t>
            </a:r>
            <a:r>
              <a:rPr lang="it-IT" sz="2000" b="1" dirty="0" err="1">
                <a:latin typeface="Calibri"/>
              </a:rPr>
              <a:t>következő</a:t>
            </a:r>
            <a:r>
              <a:rPr lang="it-IT" sz="2000" b="1" dirty="0">
                <a:latin typeface="Calibri"/>
              </a:rPr>
              <a:t>: </a:t>
            </a:r>
            <a:endParaRPr lang="it-IT" sz="2000" dirty="0">
              <a:latin typeface="Calibri"/>
            </a:endParaRPr>
          </a:p>
          <a:p>
            <a:endParaRPr lang="it-IT" sz="2000" dirty="0">
              <a:latin typeface="Calibri"/>
            </a:endParaRPr>
          </a:p>
          <a:p>
            <a:pPr marL="228600" indent="-228600">
              <a:buAutoNum type="arabicPeriod"/>
            </a:pPr>
            <a:r>
              <a:rPr lang="it-IT" sz="2000" dirty="0" err="1">
                <a:latin typeface="Calibri"/>
              </a:rPr>
              <a:t>Környezeti</a:t>
            </a:r>
            <a:r>
              <a:rPr lang="it-IT" sz="2000" dirty="0">
                <a:latin typeface="Calibri"/>
              </a:rPr>
              <a:t> </a:t>
            </a:r>
            <a:r>
              <a:rPr lang="it-IT" sz="2000" dirty="0" err="1">
                <a:latin typeface="Calibri"/>
              </a:rPr>
              <a:t>szkennelés</a:t>
            </a:r>
            <a:endParaRPr lang="it-IT" sz="2000" dirty="0">
              <a:latin typeface="Calibri"/>
            </a:endParaRPr>
          </a:p>
          <a:p>
            <a:pPr marL="228600" indent="-228600">
              <a:buAutoNum type="arabicPeriod"/>
            </a:pPr>
            <a:r>
              <a:rPr lang="it-IT" sz="2000" dirty="0">
                <a:latin typeface="Calibri"/>
              </a:rPr>
              <a:t>SWOT </a:t>
            </a:r>
            <a:r>
              <a:rPr lang="it-IT" sz="2000" dirty="0" err="1">
                <a:latin typeface="Calibri"/>
              </a:rPr>
              <a:t>analízis</a:t>
            </a:r>
            <a:endParaRPr lang="it-IT" sz="2000" dirty="0">
              <a:latin typeface="Calibri"/>
            </a:endParaRPr>
          </a:p>
          <a:p>
            <a:pPr marL="228600" indent="-228600">
              <a:buAutoNum type="arabicPeriod"/>
            </a:pPr>
            <a:r>
              <a:rPr lang="it-IT" sz="2000" dirty="0" err="1">
                <a:latin typeface="Calibri"/>
              </a:rPr>
              <a:t>Jövőkép</a:t>
            </a:r>
            <a:r>
              <a:rPr lang="it-IT" sz="2000" dirty="0">
                <a:latin typeface="Calibri"/>
              </a:rPr>
              <a:t>, </a:t>
            </a:r>
            <a:r>
              <a:rPr lang="it-IT" sz="2000" dirty="0" err="1">
                <a:latin typeface="Calibri"/>
              </a:rPr>
              <a:t>küldetés</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stratégiai</a:t>
            </a:r>
            <a:r>
              <a:rPr lang="it-IT" sz="2000" dirty="0">
                <a:latin typeface="Calibri"/>
              </a:rPr>
              <a:t> </a:t>
            </a:r>
            <a:r>
              <a:rPr lang="it-IT" sz="2000" dirty="0" err="1">
                <a:latin typeface="Calibri"/>
              </a:rPr>
              <a:t>célok</a:t>
            </a:r>
            <a:endParaRPr lang="it-IT" sz="2000" dirty="0">
              <a:latin typeface="Calibri"/>
            </a:endParaRPr>
          </a:p>
          <a:p>
            <a:pPr marL="228600" indent="-228600">
              <a:buAutoNum type="arabicPeriod"/>
            </a:pPr>
            <a:r>
              <a:rPr lang="it-IT" sz="2000" dirty="0" err="1">
                <a:latin typeface="Calibri"/>
              </a:rPr>
              <a:t>Célok</a:t>
            </a:r>
            <a:r>
              <a:rPr lang="it-IT" sz="2000" dirty="0">
                <a:latin typeface="Calibri"/>
              </a:rPr>
              <a:t>, </a:t>
            </a:r>
            <a:r>
              <a:rPr lang="it-IT" sz="2000" dirty="0" err="1">
                <a:latin typeface="Calibri"/>
              </a:rPr>
              <a:t>feladatok</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mutatók</a:t>
            </a:r>
            <a:endParaRPr lang="it-IT" sz="2000" dirty="0">
              <a:latin typeface="Calibri"/>
            </a:endParaRPr>
          </a:p>
          <a:p>
            <a:pPr marL="228600" indent="-228600">
              <a:buAutoNum type="arabicPeriod"/>
            </a:pPr>
            <a:r>
              <a:rPr lang="it-IT" sz="2000" dirty="0" err="1">
                <a:latin typeface="Calibri"/>
              </a:rPr>
              <a:t>Megvalósítás</a:t>
            </a:r>
            <a:r>
              <a:rPr lang="it-IT" sz="2000" dirty="0">
                <a:latin typeface="Calibri"/>
              </a:rPr>
              <a:t> </a:t>
            </a:r>
            <a:r>
              <a:rPr lang="it-IT" sz="2000" dirty="0" err="1">
                <a:latin typeface="Calibri"/>
              </a:rPr>
              <a:t>és</a:t>
            </a:r>
            <a:r>
              <a:rPr lang="it-IT" sz="2000" dirty="0">
                <a:latin typeface="Calibri"/>
              </a:rPr>
              <a:t> </a:t>
            </a:r>
            <a:r>
              <a:rPr lang="it-IT" sz="2000" dirty="0" err="1">
                <a:latin typeface="Calibri"/>
              </a:rPr>
              <a:t>összehangolás</a:t>
            </a:r>
            <a:r>
              <a:rPr lang="it-IT" sz="2000" dirty="0">
                <a:latin typeface="Calibri"/>
              </a:rPr>
              <a:t> </a:t>
            </a:r>
            <a:endParaRPr lang="it-IT" sz="1050" dirty="0">
              <a:latin typeface="Calibri"/>
            </a:endParaRPr>
          </a:p>
          <a:p>
            <a:pPr marL="0" indent="0">
              <a:buNone/>
            </a:pPr>
            <a:endParaRPr lang="it-IT" sz="2000" dirty="0">
              <a:latin typeface="Calibri"/>
            </a:endParaRPr>
          </a:p>
          <a:p>
            <a:pPr marL="0" indent="0" eaLnBrk="0" fontAlgn="base" hangingPunct="0">
              <a:buNone/>
            </a:pPr>
            <a:endParaRPr lang="sk-SK" sz="2800" dirty="0">
              <a:effectLst/>
            </a:endParaRPr>
          </a:p>
        </p:txBody>
      </p:sp>
      <p:pic>
        <p:nvPicPr>
          <p:cNvPr id="5" name="Immagine 5" descr="Lampadine vintage con una accesa">
            <a:extLst>
              <a:ext uri="{FF2B5EF4-FFF2-40B4-BE49-F238E27FC236}">
                <a16:creationId xmlns:a16="http://schemas.microsoft.com/office/drawing/2014/main" id="{70852E5C-0052-AA40-63C7-7F29E81FF69F}"/>
              </a:ext>
            </a:extLst>
          </p:cNvPr>
          <p:cNvPicPr>
            <a:picLocks noChangeAspect="1"/>
          </p:cNvPicPr>
          <p:nvPr/>
        </p:nvPicPr>
        <p:blipFill>
          <a:blip r:embed="rId2"/>
          <a:stretch>
            <a:fillRect/>
          </a:stretch>
        </p:blipFill>
        <p:spPr>
          <a:xfrm>
            <a:off x="5904054" y="2276872"/>
            <a:ext cx="3025128" cy="2088232"/>
          </a:xfrm>
          <a:prstGeom prst="rect">
            <a:avLst/>
          </a:prstGeom>
        </p:spPr>
      </p:pic>
    </p:spTree>
    <p:extLst>
      <p:ext uri="{BB962C8B-B14F-4D97-AF65-F5344CB8AC3E}">
        <p14:creationId xmlns:p14="http://schemas.microsoft.com/office/powerpoint/2010/main" val="3808856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323528" y="1196752"/>
            <a:ext cx="8229600" cy="792088"/>
          </a:xfrm>
        </p:spPr>
        <p:txBody>
          <a:bodyPr>
            <a:normAutofit/>
          </a:bodyPr>
          <a:lstStyle/>
          <a:p>
            <a:r>
              <a:rPr lang="hu-HU" sz="3600" b="1" kern="1200" dirty="0">
                <a:solidFill>
                  <a:schemeClr val="tx1"/>
                </a:solidFill>
                <a:effectLst/>
                <a:latin typeface="Trebuchet MS" panose="020B0603020202020204" pitchFamily="34" charset="0"/>
                <a:ea typeface="+mj-ea"/>
                <a:cs typeface="+mj-cs"/>
              </a:rPr>
              <a:t>Vidéki üzleti stratégia céljai</a:t>
            </a:r>
            <a:endParaRPr lang="sk-SK" sz="3600" dirty="0"/>
          </a:p>
        </p:txBody>
      </p:sp>
      <p:graphicFrame>
        <p:nvGraphicFramePr>
          <p:cNvPr id="6" name="Táblázat 6">
            <a:extLst>
              <a:ext uri="{FF2B5EF4-FFF2-40B4-BE49-F238E27FC236}">
                <a16:creationId xmlns:a16="http://schemas.microsoft.com/office/drawing/2014/main" id="{09942174-94BF-7704-DD6D-BAF4FD4F572D}"/>
              </a:ext>
            </a:extLst>
          </p:cNvPr>
          <p:cNvGraphicFramePr>
            <a:graphicFrameLocks noGrp="1"/>
          </p:cNvGraphicFramePr>
          <p:nvPr>
            <p:ph idx="1"/>
            <p:extLst>
              <p:ext uri="{D42A27DB-BD31-4B8C-83A1-F6EECF244321}">
                <p14:modId xmlns:p14="http://schemas.microsoft.com/office/powerpoint/2010/main" val="736555997"/>
              </p:ext>
            </p:extLst>
          </p:nvPr>
        </p:nvGraphicFramePr>
        <p:xfrm>
          <a:off x="457200" y="2276872"/>
          <a:ext cx="8229600" cy="3631486"/>
        </p:xfrm>
        <a:graphic>
          <a:graphicData uri="http://schemas.openxmlformats.org/drawingml/2006/table">
            <a:tbl>
              <a:tblPr firstRow="1" bandRow="1">
                <a:tableStyleId>{F5AB1C69-6EDB-4FF4-983F-18BD219EF322}</a:tableStyleId>
              </a:tblPr>
              <a:tblGrid>
                <a:gridCol w="4114800">
                  <a:extLst>
                    <a:ext uri="{9D8B030D-6E8A-4147-A177-3AD203B41FA5}">
                      <a16:colId xmlns:a16="http://schemas.microsoft.com/office/drawing/2014/main" val="3573368878"/>
                    </a:ext>
                  </a:extLst>
                </a:gridCol>
                <a:gridCol w="4114800">
                  <a:extLst>
                    <a:ext uri="{9D8B030D-6E8A-4147-A177-3AD203B41FA5}">
                      <a16:colId xmlns:a16="http://schemas.microsoft.com/office/drawing/2014/main" val="2903694064"/>
                    </a:ext>
                  </a:extLst>
                </a:gridCol>
              </a:tblGrid>
              <a:tr h="411644">
                <a:tc>
                  <a:txBody>
                    <a:bodyPr/>
                    <a:lstStyle/>
                    <a:p>
                      <a:pPr algn="ctr"/>
                      <a:r>
                        <a:rPr lang="hu-HU" sz="1400" dirty="0"/>
                        <a:t>Erősségek</a:t>
                      </a:r>
                    </a:p>
                  </a:txBody>
                  <a:tcPr>
                    <a:solidFill>
                      <a:srgbClr val="0070C0"/>
                    </a:solidFill>
                  </a:tcPr>
                </a:tc>
                <a:tc>
                  <a:txBody>
                    <a:bodyPr/>
                    <a:lstStyle/>
                    <a:p>
                      <a:pPr algn="ctr"/>
                      <a:r>
                        <a:rPr lang="hu-HU" sz="1400" dirty="0"/>
                        <a:t>Gyengeségek</a:t>
                      </a:r>
                    </a:p>
                  </a:txBody>
                  <a:tcPr>
                    <a:solidFill>
                      <a:srgbClr val="FFC000"/>
                    </a:solidFill>
                  </a:tcPr>
                </a:tc>
                <a:extLst>
                  <a:ext uri="{0D108BD9-81ED-4DB2-BD59-A6C34878D82A}">
                    <a16:rowId xmlns:a16="http://schemas.microsoft.com/office/drawing/2014/main" val="3891957523"/>
                  </a:ext>
                </a:extLst>
              </a:tr>
              <a:tr h="1522517">
                <a:tc>
                  <a:txBody>
                    <a:bodyPr/>
                    <a:lstStyle/>
                    <a:p>
                      <a:pPr marL="342900" indent="-342900">
                        <a:buFont typeface="+mj-lt"/>
                        <a:buAutoNum type="arabicPeriod"/>
                      </a:pPr>
                      <a:r>
                        <a:rPr lang="hu-HU" sz="1400" dirty="0"/>
                        <a:t>Innovatív termék/szolgáltatás</a:t>
                      </a:r>
                    </a:p>
                    <a:p>
                      <a:pPr marL="342900" indent="-342900">
                        <a:buFont typeface="+mj-lt"/>
                        <a:buAutoNum type="arabicPeriod"/>
                      </a:pPr>
                      <a:r>
                        <a:rPr lang="hu-HU" sz="1400" dirty="0"/>
                        <a:t>Egyszerűen méretezhető</a:t>
                      </a:r>
                    </a:p>
                    <a:p>
                      <a:pPr marL="342900" indent="-342900">
                        <a:buFont typeface="+mj-lt"/>
                        <a:buAutoNum type="arabicPeriod"/>
                      </a:pPr>
                      <a:r>
                        <a:rPr lang="hu-HU" sz="1400" dirty="0"/>
                        <a:t>Széles jelenlét a területen</a:t>
                      </a:r>
                    </a:p>
                    <a:p>
                      <a:pPr marL="342900" indent="-342900">
                        <a:buFont typeface="+mj-lt"/>
                        <a:buAutoNum type="arabicPeriod"/>
                      </a:pPr>
                      <a:r>
                        <a:rPr lang="hu-HU" sz="1400" dirty="0"/>
                        <a:t>Egyedülálló műszaki vagy szakmai készségek, amelyekkel az Ön vállalkozása rendelkezik</a:t>
                      </a:r>
                    </a:p>
                    <a:p>
                      <a:pPr marL="342900" indent="-342900">
                        <a:buFont typeface="+mj-lt"/>
                        <a:buAutoNum type="arabicPeriod"/>
                      </a:pPr>
                      <a:r>
                        <a:rPr lang="hu-HU" sz="1400" dirty="0"/>
                        <a:t>Közös küldetés</a:t>
                      </a:r>
                    </a:p>
                  </a:txBody>
                  <a:tcPr/>
                </a:tc>
                <a:tc>
                  <a:txBody>
                    <a:bodyPr/>
                    <a:lstStyle/>
                    <a:p>
                      <a:pPr marL="342900" indent="-342900">
                        <a:buFont typeface="+mj-lt"/>
                        <a:buAutoNum type="arabicPeriod"/>
                      </a:pPr>
                      <a:r>
                        <a:rPr lang="hu-HU" sz="1400" dirty="0"/>
                        <a:t>Belső értékelései szerint melyek a gyengeségei?</a:t>
                      </a:r>
                    </a:p>
                    <a:p>
                      <a:pPr marL="342900" indent="-342900">
                        <a:buFont typeface="+mj-lt"/>
                        <a:buAutoNum type="arabicPeriod"/>
                      </a:pPr>
                      <a:r>
                        <a:rPr lang="hu-HU" sz="1400" dirty="0"/>
                        <a:t>Fejlesztési területek, amelyekre összpontosítania kell</a:t>
                      </a:r>
                    </a:p>
                  </a:txBody>
                  <a:tcPr/>
                </a:tc>
                <a:extLst>
                  <a:ext uri="{0D108BD9-81ED-4DB2-BD59-A6C34878D82A}">
                    <a16:rowId xmlns:a16="http://schemas.microsoft.com/office/drawing/2014/main" val="1512817519"/>
                  </a:ext>
                </a:extLst>
              </a:tr>
              <a:tr h="411644">
                <a:tc>
                  <a:txBody>
                    <a:bodyPr/>
                    <a:lstStyle/>
                    <a:p>
                      <a:pPr algn="ctr"/>
                      <a:r>
                        <a:rPr lang="hu-HU" sz="1400" dirty="0"/>
                        <a:t>Lehetőségek</a:t>
                      </a:r>
                    </a:p>
                  </a:txBody>
                  <a:tcPr>
                    <a:solidFill>
                      <a:srgbClr val="92D050"/>
                    </a:solidFill>
                  </a:tcPr>
                </a:tc>
                <a:tc>
                  <a:txBody>
                    <a:bodyPr/>
                    <a:lstStyle/>
                    <a:p>
                      <a:pPr algn="ctr"/>
                      <a:r>
                        <a:rPr lang="hu-HU" sz="1400" dirty="0"/>
                        <a:t>Veszélyek</a:t>
                      </a:r>
                    </a:p>
                  </a:txBody>
                  <a:tcPr>
                    <a:solidFill>
                      <a:srgbClr val="FF0000"/>
                    </a:solidFill>
                  </a:tcPr>
                </a:tc>
                <a:extLst>
                  <a:ext uri="{0D108BD9-81ED-4DB2-BD59-A6C34878D82A}">
                    <a16:rowId xmlns:a16="http://schemas.microsoft.com/office/drawing/2014/main" val="1550265813"/>
                  </a:ext>
                </a:extLst>
              </a:tr>
              <a:tr h="1285681">
                <a:tc>
                  <a:txBody>
                    <a:bodyPr/>
                    <a:lstStyle/>
                    <a:p>
                      <a:pPr marL="342900" indent="-342900">
                        <a:buFont typeface="+mj-lt"/>
                        <a:buAutoNum type="arabicPeriod"/>
                      </a:pPr>
                      <a:r>
                        <a:rPr lang="hu-HU" sz="1400" dirty="0"/>
                        <a:t>Egyedülálló funkciók, amelyeket potenciális ügyfelei/érdekelt felei számára biztosíthat</a:t>
                      </a:r>
                    </a:p>
                    <a:p>
                      <a:pPr marL="342900" indent="-342900">
                        <a:buFont typeface="+mj-lt"/>
                        <a:buAutoNum type="arabicPeriod"/>
                      </a:pPr>
                      <a:r>
                        <a:rPr lang="hu-HU" sz="1400" dirty="0"/>
                        <a:t>Ipari előnyök, politikai előnyök, adókedvezmények stb.</a:t>
                      </a:r>
                    </a:p>
                    <a:p>
                      <a:pPr marL="342900" indent="-342900">
                        <a:buFont typeface="+mj-lt"/>
                        <a:buAutoNum type="arabicPeriod"/>
                      </a:pPr>
                      <a:r>
                        <a:rPr lang="hu-HU" sz="1400" dirty="0"/>
                        <a:t>Változtasd meg az érzékenységedet</a:t>
                      </a:r>
                    </a:p>
                  </a:txBody>
                  <a:tcPr/>
                </a:tc>
                <a:tc>
                  <a:txBody>
                    <a:bodyPr/>
                    <a:lstStyle/>
                    <a:p>
                      <a:pPr marL="342900" indent="-342900">
                        <a:buFont typeface="+mj-lt"/>
                        <a:buAutoNum type="arabicPeriod"/>
                      </a:pPr>
                      <a:r>
                        <a:rPr lang="hu-HU" sz="1400" dirty="0"/>
                        <a:t>A termék/szolgáltatás bármely funkciójának hiánya vagy hiánya.</a:t>
                      </a:r>
                    </a:p>
                    <a:p>
                      <a:pPr marL="342900" indent="-342900">
                        <a:buFont typeface="+mj-lt"/>
                        <a:buAutoNum type="arabicPeriod"/>
                      </a:pPr>
                      <a:r>
                        <a:rPr lang="hu-HU" sz="1400" dirty="0"/>
                        <a:t>A különböző üzleti lehetőségek támogatásához megfelelő pénzügyi források hiánya.</a:t>
                      </a:r>
                    </a:p>
                  </a:txBody>
                  <a:tcPr/>
                </a:tc>
                <a:extLst>
                  <a:ext uri="{0D108BD9-81ED-4DB2-BD59-A6C34878D82A}">
                    <a16:rowId xmlns:a16="http://schemas.microsoft.com/office/drawing/2014/main" val="2863259981"/>
                  </a:ext>
                </a:extLst>
              </a:tr>
            </a:tbl>
          </a:graphicData>
        </a:graphic>
      </p:graphicFrame>
    </p:spTree>
    <p:extLst>
      <p:ext uri="{BB962C8B-B14F-4D97-AF65-F5344CB8AC3E}">
        <p14:creationId xmlns:p14="http://schemas.microsoft.com/office/powerpoint/2010/main" val="18715959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435280" cy="1143000"/>
          </a:xfrm>
        </p:spPr>
        <p:txBody>
          <a:bodyPr>
            <a:normAutofit fontScale="90000"/>
          </a:bodyPr>
          <a:lstStyle/>
          <a:p>
            <a:r>
              <a:rPr lang="it-IT" sz="2700" b="1" dirty="0"/>
              <a:t>5. </a:t>
            </a:r>
            <a:r>
              <a:rPr lang="it-IT" sz="2800" b="1" dirty="0" err="1"/>
              <a:t>Szcenáriók</a:t>
            </a:r>
            <a:r>
              <a:rPr lang="it-IT" sz="2800" b="1" dirty="0"/>
              <a:t> </a:t>
            </a:r>
            <a:r>
              <a:rPr lang="it-IT" sz="2800" b="1" dirty="0" err="1"/>
              <a:t>készítése</a:t>
            </a:r>
            <a:r>
              <a:rPr lang="it-IT" sz="2800" b="1" dirty="0"/>
              <a:t> a </a:t>
            </a:r>
            <a:r>
              <a:rPr lang="it-IT" sz="2800" b="1" dirty="0" err="1"/>
              <a:t>helyi</a:t>
            </a:r>
            <a:r>
              <a:rPr lang="it-IT" sz="2800" b="1" dirty="0"/>
              <a:t> </a:t>
            </a:r>
            <a:r>
              <a:rPr lang="it-IT" sz="2800" b="1" dirty="0" err="1"/>
              <a:t>terület</a:t>
            </a:r>
            <a:r>
              <a:rPr lang="it-IT" sz="2800" b="1" dirty="0"/>
              <a:t> </a:t>
            </a:r>
            <a:r>
              <a:rPr lang="it-IT" sz="2800" b="1" dirty="0" err="1"/>
              <a:t>lehetőségeinek</a:t>
            </a:r>
            <a:r>
              <a:rPr lang="it-IT" sz="2800" b="1" dirty="0"/>
              <a:t> </a:t>
            </a:r>
            <a:r>
              <a:rPr lang="it-IT" sz="2800" b="1" dirty="0" err="1"/>
              <a:t>megértéséhez</a:t>
            </a:r>
            <a:r>
              <a:rPr lang="it-IT" sz="2800" b="1" dirty="0"/>
              <a:t> </a:t>
            </a:r>
            <a:r>
              <a:rPr lang="it-IT" sz="2800" b="1" dirty="0" err="1"/>
              <a:t>az</a:t>
            </a:r>
            <a:r>
              <a:rPr lang="it-IT" sz="2800" b="1" dirty="0"/>
              <a:t> </a:t>
            </a:r>
            <a:r>
              <a:rPr lang="it-IT" sz="2800" b="1" dirty="0" err="1"/>
              <a:t>Ízközpont</a:t>
            </a:r>
            <a:r>
              <a:rPr lang="it-IT" sz="2800" b="1" dirty="0"/>
              <a:t> </a:t>
            </a:r>
            <a:r>
              <a:rPr lang="it-IT" sz="2800" b="1" dirty="0" err="1"/>
              <a:t>aktiválásához</a:t>
            </a:r>
            <a:br>
              <a:rPr lang="it-IT" sz="4400" dirty="0">
                <a:latin typeface="Trebuchet MS"/>
                <a:ea typeface="Trebuchet MS"/>
                <a:cs typeface="Trebuchet MS"/>
              </a:rPr>
            </a:br>
            <a:endParaRPr lang="sk-SK" dirty="0"/>
          </a:p>
        </p:txBody>
      </p:sp>
      <p:graphicFrame>
        <p:nvGraphicFramePr>
          <p:cNvPr id="7" name="Tartalom helye 6">
            <a:extLst>
              <a:ext uri="{FF2B5EF4-FFF2-40B4-BE49-F238E27FC236}">
                <a16:creationId xmlns:a16="http://schemas.microsoft.com/office/drawing/2014/main" id="{FE390A46-092E-512E-E994-813D1A103C7B}"/>
              </a:ext>
            </a:extLst>
          </p:cNvPr>
          <p:cNvGraphicFramePr>
            <a:graphicFrameLocks noGrp="1"/>
          </p:cNvGraphicFramePr>
          <p:nvPr>
            <p:ph idx="1"/>
            <p:extLst>
              <p:ext uri="{D42A27DB-BD31-4B8C-83A1-F6EECF244321}">
                <p14:modId xmlns:p14="http://schemas.microsoft.com/office/powerpoint/2010/main" val="1697503553"/>
              </p:ext>
            </p:extLst>
          </p:nvPr>
        </p:nvGraphicFramePr>
        <p:xfrm>
          <a:off x="457200" y="2132856"/>
          <a:ext cx="8229600" cy="3993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30160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435280" cy="1143000"/>
          </a:xfrm>
        </p:spPr>
        <p:txBody>
          <a:bodyPr>
            <a:normAutofit fontScale="90000"/>
          </a:bodyPr>
          <a:lstStyle/>
          <a:p>
            <a:r>
              <a:rPr lang="it-IT" sz="2700" b="1" dirty="0"/>
              <a:t>5. </a:t>
            </a:r>
            <a:r>
              <a:rPr lang="it-IT" sz="2800" b="1" dirty="0" err="1"/>
              <a:t>Szcenáriók</a:t>
            </a:r>
            <a:r>
              <a:rPr lang="it-IT" sz="2800" b="1" dirty="0"/>
              <a:t> </a:t>
            </a:r>
            <a:r>
              <a:rPr lang="it-IT" sz="2800" b="1" dirty="0" err="1"/>
              <a:t>készítése</a:t>
            </a:r>
            <a:r>
              <a:rPr lang="it-IT" sz="2800" b="1" dirty="0"/>
              <a:t> a </a:t>
            </a:r>
            <a:r>
              <a:rPr lang="it-IT" sz="2800" b="1" dirty="0" err="1"/>
              <a:t>helyi</a:t>
            </a:r>
            <a:r>
              <a:rPr lang="it-IT" sz="2800" b="1" dirty="0"/>
              <a:t> </a:t>
            </a:r>
            <a:r>
              <a:rPr lang="it-IT" sz="2800" b="1" dirty="0" err="1"/>
              <a:t>terület</a:t>
            </a:r>
            <a:r>
              <a:rPr lang="it-IT" sz="2800" b="1" dirty="0"/>
              <a:t> </a:t>
            </a:r>
            <a:r>
              <a:rPr lang="it-IT" sz="2800" b="1" dirty="0" err="1"/>
              <a:t>lehetőségeinek</a:t>
            </a:r>
            <a:r>
              <a:rPr lang="it-IT" sz="2800" b="1" dirty="0"/>
              <a:t> </a:t>
            </a:r>
            <a:r>
              <a:rPr lang="it-IT" sz="2800" b="1" dirty="0" err="1"/>
              <a:t>megértéséhez</a:t>
            </a:r>
            <a:r>
              <a:rPr lang="it-IT" sz="2800" b="1" dirty="0"/>
              <a:t> </a:t>
            </a:r>
            <a:r>
              <a:rPr lang="it-IT" sz="2800" b="1" dirty="0" err="1"/>
              <a:t>az</a:t>
            </a:r>
            <a:r>
              <a:rPr lang="it-IT" sz="2800" b="1" dirty="0"/>
              <a:t> </a:t>
            </a:r>
            <a:r>
              <a:rPr lang="it-IT" sz="2800" b="1" dirty="0" err="1"/>
              <a:t>Ízközpont</a:t>
            </a:r>
            <a:r>
              <a:rPr lang="it-IT" sz="2800" b="1" dirty="0"/>
              <a:t> </a:t>
            </a:r>
            <a:r>
              <a:rPr lang="it-IT" sz="2800" b="1" dirty="0" err="1"/>
              <a:t>aktiválásához</a:t>
            </a:r>
            <a:br>
              <a:rPr lang="it-IT" sz="4400" dirty="0">
                <a:latin typeface="Trebuchet MS"/>
                <a:ea typeface="Trebuchet MS"/>
                <a:cs typeface="Trebuchet M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2276872"/>
            <a:ext cx="8640960" cy="3849291"/>
          </a:xfrm>
        </p:spPr>
        <p:txBody>
          <a:bodyPr>
            <a:normAutofit fontScale="85000" lnSpcReduction="20000"/>
          </a:bodyPr>
          <a:lstStyle/>
          <a:p>
            <a:pPr marL="0" indent="0">
              <a:buNone/>
            </a:pPr>
            <a:r>
              <a:rPr lang="it-IT" sz="2000" b="1" dirty="0" err="1">
                <a:latin typeface="Trebuchet MS" panose="020B0703020202090204" pitchFamily="34" charset="0"/>
              </a:rPr>
              <a:t>Jövőkép</a:t>
            </a:r>
            <a:r>
              <a:rPr lang="it-IT" sz="2000" b="1" dirty="0">
                <a:latin typeface="Trebuchet MS" panose="020B0703020202090204" pitchFamily="34" charset="0"/>
              </a:rPr>
              <a:t>, </a:t>
            </a:r>
            <a:r>
              <a:rPr lang="it-IT" sz="2000" b="1" dirty="0" err="1">
                <a:latin typeface="Trebuchet MS" panose="020B0703020202090204" pitchFamily="34" charset="0"/>
              </a:rPr>
              <a:t>küldetés</a:t>
            </a:r>
            <a:r>
              <a:rPr lang="it-IT" sz="2000" b="1" dirty="0">
                <a:latin typeface="Trebuchet MS" panose="020B0703020202090204" pitchFamily="34" charset="0"/>
              </a:rPr>
              <a:t> </a:t>
            </a:r>
            <a:r>
              <a:rPr lang="it-IT" sz="2000" b="1" dirty="0" err="1">
                <a:latin typeface="Trebuchet MS" panose="020B0703020202090204" pitchFamily="34" charset="0"/>
              </a:rPr>
              <a:t>és</a:t>
            </a:r>
            <a:r>
              <a:rPr lang="it-IT" sz="2000" b="1" dirty="0">
                <a:latin typeface="Trebuchet MS" panose="020B0703020202090204" pitchFamily="34" charset="0"/>
              </a:rPr>
              <a:t> </a:t>
            </a:r>
            <a:r>
              <a:rPr lang="it-IT" sz="2000" b="1" dirty="0" err="1">
                <a:latin typeface="Trebuchet MS" panose="020B0703020202090204" pitchFamily="34" charset="0"/>
              </a:rPr>
              <a:t>stratégiai</a:t>
            </a:r>
            <a:r>
              <a:rPr lang="it-IT" sz="2000" b="1" dirty="0">
                <a:latin typeface="Trebuchet MS" panose="020B0703020202090204" pitchFamily="34" charset="0"/>
              </a:rPr>
              <a:t> </a:t>
            </a:r>
            <a:r>
              <a:rPr lang="it-IT" sz="2000" b="1" dirty="0" err="1">
                <a:latin typeface="Trebuchet MS" panose="020B0703020202090204" pitchFamily="34" charset="0"/>
              </a:rPr>
              <a:t>célok</a:t>
            </a:r>
            <a:endParaRPr lang="it-IT" sz="2000" b="1" dirty="0">
              <a:latin typeface="Trebuchet MS" panose="020B0703020202090204" pitchFamily="34" charset="0"/>
            </a:endParaRPr>
          </a:p>
          <a:p>
            <a:pPr marL="0" indent="0">
              <a:buNone/>
            </a:pPr>
            <a:endParaRPr lang="it-IT" sz="2000" dirty="0">
              <a:latin typeface="Calibri"/>
            </a:endParaRPr>
          </a:p>
          <a:p>
            <a:r>
              <a:rPr lang="it-IT" sz="2800" dirty="0">
                <a:latin typeface="Calibri"/>
              </a:rPr>
              <a:t>Minden </a:t>
            </a:r>
            <a:r>
              <a:rPr lang="it-IT" sz="2800" dirty="0" err="1">
                <a:latin typeface="Calibri"/>
              </a:rPr>
              <a:t>szervezetnek</a:t>
            </a:r>
            <a:r>
              <a:rPr lang="it-IT" sz="2800" dirty="0">
                <a:latin typeface="Calibri"/>
              </a:rPr>
              <a:t> </a:t>
            </a:r>
            <a:r>
              <a:rPr lang="it-IT" sz="2800" dirty="0" err="1">
                <a:latin typeface="Calibri"/>
              </a:rPr>
              <a:t>világos</a:t>
            </a:r>
            <a:r>
              <a:rPr lang="it-IT" sz="2800" dirty="0">
                <a:latin typeface="Calibri"/>
              </a:rPr>
              <a:t> </a:t>
            </a:r>
            <a:r>
              <a:rPr lang="it-IT" sz="2800" dirty="0" err="1">
                <a:latin typeface="Calibri"/>
              </a:rPr>
              <a:t>jövőképre</a:t>
            </a:r>
            <a:r>
              <a:rPr lang="it-IT" sz="2800" dirty="0">
                <a:latin typeface="Calibri"/>
              </a:rPr>
              <a:t>, </a:t>
            </a:r>
            <a:r>
              <a:rPr lang="it-IT" sz="2800" dirty="0" err="1">
                <a:latin typeface="Calibri"/>
              </a:rPr>
              <a:t>küldetésre</a:t>
            </a:r>
            <a:r>
              <a:rPr lang="it-IT" sz="2800" dirty="0">
                <a:latin typeface="Calibri"/>
              </a:rPr>
              <a:t>, </a:t>
            </a:r>
            <a:r>
              <a:rPr lang="it-IT" sz="2800" dirty="0" err="1">
                <a:latin typeface="Calibri"/>
              </a:rPr>
              <a:t>célokra</a:t>
            </a:r>
            <a:r>
              <a:rPr lang="it-IT" sz="2800" dirty="0">
                <a:latin typeface="Calibri"/>
              </a:rPr>
              <a:t> </a:t>
            </a:r>
            <a:r>
              <a:rPr lang="it-IT" sz="2800" dirty="0" err="1">
                <a:latin typeface="Calibri"/>
              </a:rPr>
              <a:t>és</a:t>
            </a:r>
            <a:r>
              <a:rPr lang="it-IT" sz="2800" dirty="0">
                <a:latin typeface="Calibri"/>
              </a:rPr>
              <a:t> </a:t>
            </a:r>
            <a:r>
              <a:rPr lang="it-IT" sz="2800" dirty="0" err="1">
                <a:latin typeface="Calibri"/>
              </a:rPr>
              <a:t>hosszú</a:t>
            </a:r>
            <a:r>
              <a:rPr lang="it-IT" sz="2800" dirty="0">
                <a:latin typeface="Calibri"/>
              </a:rPr>
              <a:t> </a:t>
            </a:r>
            <a:r>
              <a:rPr lang="it-IT" sz="2800" dirty="0" err="1">
                <a:latin typeface="Calibri"/>
              </a:rPr>
              <a:t>távú</a:t>
            </a:r>
            <a:r>
              <a:rPr lang="it-IT" sz="2800" dirty="0">
                <a:latin typeface="Calibri"/>
              </a:rPr>
              <a:t> </a:t>
            </a:r>
            <a:r>
              <a:rPr lang="it-IT" sz="2800" dirty="0" err="1">
                <a:latin typeface="Calibri"/>
              </a:rPr>
              <a:t>stratégiákra</a:t>
            </a:r>
            <a:r>
              <a:rPr lang="it-IT" sz="2800" dirty="0">
                <a:latin typeface="Calibri"/>
              </a:rPr>
              <a:t> van </a:t>
            </a:r>
            <a:r>
              <a:rPr lang="it-IT" sz="2800" dirty="0" err="1">
                <a:latin typeface="Calibri"/>
              </a:rPr>
              <a:t>szüksége</a:t>
            </a:r>
            <a:r>
              <a:rPr lang="it-IT" sz="2800" dirty="0">
                <a:latin typeface="Calibri"/>
              </a:rPr>
              <a:t> </a:t>
            </a:r>
            <a:r>
              <a:rPr lang="it-IT" sz="2800" dirty="0" err="1">
                <a:latin typeface="Calibri"/>
              </a:rPr>
              <a:t>ahhoz</a:t>
            </a:r>
            <a:r>
              <a:rPr lang="it-IT" sz="2800" dirty="0">
                <a:latin typeface="Calibri"/>
              </a:rPr>
              <a:t>, </a:t>
            </a:r>
            <a:r>
              <a:rPr lang="it-IT" sz="2800" dirty="0" err="1">
                <a:latin typeface="Calibri"/>
              </a:rPr>
              <a:t>hogy</a:t>
            </a:r>
            <a:r>
              <a:rPr lang="it-IT" sz="2800" dirty="0">
                <a:latin typeface="Calibri"/>
              </a:rPr>
              <a:t> </a:t>
            </a:r>
            <a:r>
              <a:rPr lang="it-IT" sz="2800" dirty="0" err="1">
                <a:latin typeface="Calibri"/>
              </a:rPr>
              <a:t>tevékenysége</a:t>
            </a:r>
            <a:r>
              <a:rPr lang="it-IT" sz="2800" dirty="0">
                <a:latin typeface="Calibri"/>
              </a:rPr>
              <a:t> </a:t>
            </a:r>
            <a:r>
              <a:rPr lang="it-IT" sz="2800" dirty="0" err="1">
                <a:latin typeface="Calibri"/>
              </a:rPr>
              <a:t>mozgássá</a:t>
            </a:r>
            <a:r>
              <a:rPr lang="it-IT" sz="2800" dirty="0">
                <a:latin typeface="Calibri"/>
              </a:rPr>
              <a:t> </a:t>
            </a:r>
            <a:r>
              <a:rPr lang="it-IT" sz="2800" dirty="0" err="1">
                <a:latin typeface="Calibri"/>
              </a:rPr>
              <a:t>váljon</a:t>
            </a:r>
            <a:r>
              <a:rPr lang="it-IT" sz="2800" dirty="0">
                <a:latin typeface="Calibri"/>
              </a:rPr>
              <a:t>. </a:t>
            </a:r>
            <a:r>
              <a:rPr lang="it-IT" sz="2800" dirty="0" err="1">
                <a:latin typeface="Calibri"/>
              </a:rPr>
              <a:t>Ezek</a:t>
            </a:r>
            <a:r>
              <a:rPr lang="it-IT" sz="2800" dirty="0">
                <a:latin typeface="Calibri"/>
              </a:rPr>
              <a:t> a </a:t>
            </a:r>
            <a:r>
              <a:rPr lang="it-IT" sz="2800" dirty="0" err="1">
                <a:latin typeface="Calibri"/>
              </a:rPr>
              <a:t>kijelentések</a:t>
            </a:r>
            <a:r>
              <a:rPr lang="it-IT" sz="2800" dirty="0">
                <a:latin typeface="Calibri"/>
              </a:rPr>
              <a:t> </a:t>
            </a:r>
            <a:r>
              <a:rPr lang="it-IT" sz="2800" dirty="0" err="1">
                <a:latin typeface="Calibri"/>
              </a:rPr>
              <a:t>segítenek</a:t>
            </a:r>
            <a:r>
              <a:rPr lang="it-IT" sz="2800" dirty="0">
                <a:latin typeface="Calibri"/>
              </a:rPr>
              <a:t> </a:t>
            </a:r>
            <a:r>
              <a:rPr lang="it-IT" sz="2800" dirty="0" err="1">
                <a:latin typeface="Calibri"/>
              </a:rPr>
              <a:t>felvázolni</a:t>
            </a:r>
            <a:r>
              <a:rPr lang="it-IT" sz="2800" dirty="0">
                <a:latin typeface="Calibri"/>
              </a:rPr>
              <a:t> a </a:t>
            </a:r>
            <a:r>
              <a:rPr lang="it-IT" sz="2800" dirty="0" err="1">
                <a:latin typeface="Calibri"/>
              </a:rPr>
              <a:t>szervezet</a:t>
            </a:r>
            <a:r>
              <a:rPr lang="it-IT" sz="2800" dirty="0">
                <a:latin typeface="Calibri"/>
              </a:rPr>
              <a:t> </a:t>
            </a:r>
            <a:r>
              <a:rPr lang="it-IT" sz="2800" dirty="0" err="1">
                <a:latin typeface="Calibri"/>
              </a:rPr>
              <a:t>jövőjét</a:t>
            </a:r>
            <a:r>
              <a:rPr lang="it-IT" sz="2800" dirty="0">
                <a:latin typeface="Calibri"/>
              </a:rPr>
              <a:t>. </a:t>
            </a:r>
            <a:r>
              <a:rPr lang="it-IT" sz="2800" dirty="0" err="1">
                <a:latin typeface="Calibri"/>
              </a:rPr>
              <a:t>Továbbá</a:t>
            </a:r>
            <a:r>
              <a:rPr lang="it-IT" sz="2800" dirty="0">
                <a:latin typeface="Calibri"/>
              </a:rPr>
              <a:t> </a:t>
            </a:r>
            <a:r>
              <a:rPr lang="it-IT" sz="2800" dirty="0" err="1">
                <a:latin typeface="Calibri"/>
              </a:rPr>
              <a:t>mentális</a:t>
            </a:r>
            <a:r>
              <a:rPr lang="it-IT" sz="2800" dirty="0">
                <a:latin typeface="Calibri"/>
              </a:rPr>
              <a:t> </a:t>
            </a:r>
            <a:r>
              <a:rPr lang="it-IT" sz="2800" dirty="0" err="1">
                <a:latin typeface="Calibri"/>
              </a:rPr>
              <a:t>képet</a:t>
            </a:r>
            <a:r>
              <a:rPr lang="it-IT" sz="2800" dirty="0">
                <a:latin typeface="Calibri"/>
              </a:rPr>
              <a:t> </a:t>
            </a:r>
            <a:r>
              <a:rPr lang="it-IT" sz="2800" dirty="0" err="1">
                <a:latin typeface="Calibri"/>
              </a:rPr>
              <a:t>alkotnak</a:t>
            </a:r>
            <a:r>
              <a:rPr lang="it-IT" sz="2800" dirty="0">
                <a:latin typeface="Calibri"/>
              </a:rPr>
              <a:t> a </a:t>
            </a:r>
            <a:r>
              <a:rPr lang="it-IT" sz="2800" dirty="0" err="1">
                <a:latin typeface="Calibri"/>
              </a:rPr>
              <a:t>szervezetről</a:t>
            </a:r>
            <a:r>
              <a:rPr lang="it-IT" sz="2800" dirty="0">
                <a:latin typeface="Calibri"/>
              </a:rPr>
              <a:t> </a:t>
            </a:r>
            <a:r>
              <a:rPr lang="it-IT" sz="2800" dirty="0" err="1">
                <a:latin typeface="Calibri"/>
              </a:rPr>
              <a:t>azon</a:t>
            </a:r>
            <a:r>
              <a:rPr lang="it-IT" sz="2800" dirty="0">
                <a:latin typeface="Calibri"/>
              </a:rPr>
              <a:t> </a:t>
            </a:r>
            <a:r>
              <a:rPr lang="it-IT" sz="2800" dirty="0" err="1">
                <a:latin typeface="Calibri"/>
              </a:rPr>
              <a:t>belül</a:t>
            </a:r>
            <a:r>
              <a:rPr lang="it-IT" sz="2800" dirty="0">
                <a:latin typeface="Calibri"/>
              </a:rPr>
              <a:t> </a:t>
            </a:r>
            <a:r>
              <a:rPr lang="it-IT" sz="2800" dirty="0" err="1">
                <a:latin typeface="Calibri"/>
              </a:rPr>
              <a:t>és</a:t>
            </a:r>
            <a:r>
              <a:rPr lang="it-IT" sz="2800" dirty="0">
                <a:latin typeface="Calibri"/>
              </a:rPr>
              <a:t> </a:t>
            </a:r>
            <a:r>
              <a:rPr lang="it-IT" sz="2800" dirty="0" err="1">
                <a:latin typeface="Calibri"/>
              </a:rPr>
              <a:t>kívül</a:t>
            </a:r>
            <a:r>
              <a:rPr lang="it-IT" sz="2800" dirty="0">
                <a:latin typeface="Calibri"/>
              </a:rPr>
              <a:t> </a:t>
            </a:r>
            <a:r>
              <a:rPr lang="it-IT" sz="2800" dirty="0" err="1">
                <a:latin typeface="Calibri"/>
              </a:rPr>
              <a:t>egyaránt</a:t>
            </a:r>
            <a:r>
              <a:rPr lang="it-IT" sz="2800" dirty="0">
                <a:latin typeface="Calibri"/>
              </a:rPr>
              <a:t>. </a:t>
            </a:r>
            <a:r>
              <a:rPr lang="it-IT" sz="2800" dirty="0" err="1">
                <a:latin typeface="Calibri"/>
              </a:rPr>
              <a:t>ezeket</a:t>
            </a:r>
            <a:r>
              <a:rPr lang="it-IT" sz="2800" dirty="0">
                <a:latin typeface="Calibri"/>
              </a:rPr>
              <a:t> a </a:t>
            </a:r>
            <a:r>
              <a:rPr lang="it-IT" sz="2800" dirty="0" err="1">
                <a:latin typeface="Calibri"/>
              </a:rPr>
              <a:t>kifejezéseket</a:t>
            </a:r>
            <a:r>
              <a:rPr lang="it-IT" sz="2800" dirty="0">
                <a:latin typeface="Calibri"/>
              </a:rPr>
              <a:t> </a:t>
            </a:r>
            <a:r>
              <a:rPr lang="it-IT" sz="2800" dirty="0" err="1">
                <a:latin typeface="Calibri"/>
              </a:rPr>
              <a:t>gyakran</a:t>
            </a:r>
            <a:r>
              <a:rPr lang="it-IT" sz="2800" dirty="0">
                <a:latin typeface="Calibri"/>
              </a:rPr>
              <a:t> </a:t>
            </a:r>
            <a:r>
              <a:rPr lang="it-IT" sz="2800" dirty="0" err="1">
                <a:latin typeface="Calibri"/>
              </a:rPr>
              <a:t>felcserélhetően</a:t>
            </a:r>
            <a:r>
              <a:rPr lang="it-IT" sz="2800" dirty="0">
                <a:latin typeface="Calibri"/>
              </a:rPr>
              <a:t> </a:t>
            </a:r>
            <a:r>
              <a:rPr lang="it-IT" sz="2800" dirty="0" err="1">
                <a:latin typeface="Calibri"/>
              </a:rPr>
              <a:t>használják</a:t>
            </a:r>
            <a:r>
              <a:rPr lang="it-IT" sz="2800" dirty="0">
                <a:latin typeface="Calibri"/>
              </a:rPr>
              <a:t>, </a:t>
            </a:r>
            <a:r>
              <a:rPr lang="it-IT" sz="2800" dirty="0" err="1">
                <a:latin typeface="Calibri"/>
              </a:rPr>
              <a:t>összekeverve</a:t>
            </a:r>
            <a:r>
              <a:rPr lang="it-IT" sz="2800" dirty="0">
                <a:latin typeface="Calibri"/>
              </a:rPr>
              <a:t> a </a:t>
            </a:r>
            <a:r>
              <a:rPr lang="it-IT" sz="2800" dirty="0" err="1">
                <a:latin typeface="Calibri"/>
              </a:rPr>
              <a:t>jelentéseket</a:t>
            </a:r>
            <a:r>
              <a:rPr lang="it-IT" sz="2800" dirty="0">
                <a:latin typeface="Calibri"/>
              </a:rPr>
              <a:t> </a:t>
            </a:r>
            <a:r>
              <a:rPr lang="it-IT" sz="2800" dirty="0" err="1">
                <a:latin typeface="Calibri"/>
              </a:rPr>
              <a:t>és</a:t>
            </a:r>
            <a:r>
              <a:rPr lang="it-IT" sz="2800" dirty="0">
                <a:latin typeface="Calibri"/>
              </a:rPr>
              <a:t> </a:t>
            </a:r>
            <a:r>
              <a:rPr lang="it-IT" sz="2800" dirty="0" err="1">
                <a:latin typeface="Calibri"/>
              </a:rPr>
              <a:t>zavart</a:t>
            </a:r>
            <a:r>
              <a:rPr lang="it-IT" sz="2800" dirty="0">
                <a:latin typeface="Calibri"/>
              </a:rPr>
              <a:t> </a:t>
            </a:r>
            <a:r>
              <a:rPr lang="it-IT" sz="2800" dirty="0" err="1">
                <a:latin typeface="Calibri"/>
              </a:rPr>
              <a:t>keltve</a:t>
            </a:r>
            <a:r>
              <a:rPr lang="it-IT" sz="2800" dirty="0">
                <a:latin typeface="Calibri"/>
              </a:rPr>
              <a:t>.</a:t>
            </a:r>
          </a:p>
          <a:p>
            <a:r>
              <a:rPr lang="it-IT" sz="2800" dirty="0" err="1">
                <a:latin typeface="Calibri"/>
              </a:rPr>
              <a:t>Jövőkép</a:t>
            </a:r>
            <a:r>
              <a:rPr lang="it-IT" sz="2800" dirty="0">
                <a:latin typeface="Calibri"/>
              </a:rPr>
              <a:t>, </a:t>
            </a:r>
            <a:r>
              <a:rPr lang="it-IT" sz="2800" dirty="0" err="1">
                <a:latin typeface="Calibri"/>
              </a:rPr>
              <a:t>Küldetés</a:t>
            </a:r>
            <a:r>
              <a:rPr lang="it-IT" sz="2800" dirty="0">
                <a:latin typeface="Calibri"/>
              </a:rPr>
              <a:t>, </a:t>
            </a:r>
            <a:r>
              <a:rPr lang="it-IT" sz="2800" dirty="0" err="1">
                <a:latin typeface="Calibri"/>
              </a:rPr>
              <a:t>Célok</a:t>
            </a:r>
            <a:r>
              <a:rPr lang="it-IT" sz="2800" dirty="0">
                <a:latin typeface="Calibri"/>
              </a:rPr>
              <a:t>, </a:t>
            </a:r>
            <a:r>
              <a:rPr lang="it-IT" sz="2800" dirty="0" err="1">
                <a:latin typeface="Calibri"/>
              </a:rPr>
              <a:t>Stratégiák</a:t>
            </a:r>
            <a:r>
              <a:rPr lang="it-IT" sz="2800" dirty="0">
                <a:latin typeface="Calibri"/>
              </a:rPr>
              <a:t> </a:t>
            </a:r>
            <a:r>
              <a:rPr lang="it-IT" sz="2800" dirty="0" err="1">
                <a:latin typeface="Calibri"/>
              </a:rPr>
              <a:t>és</a:t>
            </a:r>
            <a:r>
              <a:rPr lang="it-IT" sz="2800" dirty="0">
                <a:latin typeface="Calibri"/>
              </a:rPr>
              <a:t> </a:t>
            </a:r>
            <a:r>
              <a:rPr lang="it-IT" sz="2800" dirty="0" err="1">
                <a:latin typeface="Calibri"/>
              </a:rPr>
              <a:t>Taktika</a:t>
            </a:r>
            <a:r>
              <a:rPr lang="it-IT" sz="2800" dirty="0">
                <a:latin typeface="Calibri"/>
              </a:rPr>
              <a:t> - </a:t>
            </a:r>
            <a:r>
              <a:rPr lang="it-IT" sz="2800" dirty="0" err="1">
                <a:latin typeface="Calibri"/>
              </a:rPr>
              <a:t>olyan</a:t>
            </a:r>
            <a:r>
              <a:rPr lang="it-IT" sz="2800" dirty="0">
                <a:latin typeface="Calibri"/>
              </a:rPr>
              <a:t> </a:t>
            </a:r>
            <a:r>
              <a:rPr lang="it-IT" sz="2800" dirty="0" err="1">
                <a:latin typeface="Calibri"/>
              </a:rPr>
              <a:t>alapvető</a:t>
            </a:r>
            <a:r>
              <a:rPr lang="it-IT" sz="2800" dirty="0">
                <a:latin typeface="Calibri"/>
              </a:rPr>
              <a:t> </a:t>
            </a:r>
            <a:r>
              <a:rPr lang="it-IT" sz="2800" dirty="0" err="1">
                <a:latin typeface="Calibri"/>
              </a:rPr>
              <a:t>paraméterek</a:t>
            </a:r>
            <a:r>
              <a:rPr lang="it-IT" sz="2800" dirty="0">
                <a:latin typeface="Calibri"/>
              </a:rPr>
              <a:t>, </a:t>
            </a:r>
            <a:r>
              <a:rPr lang="it-IT" sz="2800" dirty="0" err="1">
                <a:latin typeface="Calibri"/>
              </a:rPr>
              <a:t>amelyek</a:t>
            </a:r>
            <a:r>
              <a:rPr lang="it-IT" sz="2800" dirty="0">
                <a:latin typeface="Calibri"/>
              </a:rPr>
              <a:t> a </a:t>
            </a:r>
            <a:r>
              <a:rPr lang="it-IT" sz="2800" dirty="0" err="1">
                <a:latin typeface="Calibri"/>
              </a:rPr>
              <a:t>vállalat</a:t>
            </a:r>
            <a:r>
              <a:rPr lang="it-IT" sz="2800" dirty="0">
                <a:latin typeface="Calibri"/>
              </a:rPr>
              <a:t> </a:t>
            </a:r>
            <a:r>
              <a:rPr lang="it-IT" sz="2800" dirty="0" err="1">
                <a:latin typeface="Calibri"/>
              </a:rPr>
              <a:t>hosszú</a:t>
            </a:r>
            <a:r>
              <a:rPr lang="it-IT" sz="2800" dirty="0">
                <a:latin typeface="Calibri"/>
              </a:rPr>
              <a:t> </a:t>
            </a:r>
            <a:r>
              <a:rPr lang="it-IT" sz="2800" dirty="0" err="1">
                <a:latin typeface="Calibri"/>
              </a:rPr>
              <a:t>távú</a:t>
            </a:r>
            <a:r>
              <a:rPr lang="it-IT" sz="2800" dirty="0">
                <a:latin typeface="Calibri"/>
              </a:rPr>
              <a:t> </a:t>
            </a:r>
            <a:r>
              <a:rPr lang="it-IT" sz="2800" dirty="0" err="1">
                <a:latin typeface="Calibri"/>
              </a:rPr>
              <a:t>tevékenységét</a:t>
            </a:r>
            <a:r>
              <a:rPr lang="it-IT" sz="2800" dirty="0">
                <a:latin typeface="Calibri"/>
              </a:rPr>
              <a:t> </a:t>
            </a:r>
            <a:r>
              <a:rPr lang="it-IT" sz="2800" dirty="0" err="1">
                <a:latin typeface="Calibri"/>
              </a:rPr>
              <a:t>jellemzik</a:t>
            </a:r>
            <a:r>
              <a:rPr lang="it-IT" sz="2800" dirty="0">
                <a:latin typeface="Calibri"/>
              </a:rPr>
              <a:t>.</a:t>
            </a:r>
          </a:p>
          <a:p>
            <a:pPr marL="0" indent="0" eaLnBrk="0" fontAlgn="base" hangingPunct="0">
              <a:buNone/>
            </a:pPr>
            <a:endParaRPr lang="sk-SK" sz="2800" dirty="0">
              <a:effectLst/>
            </a:endParaRPr>
          </a:p>
        </p:txBody>
      </p:sp>
    </p:spTree>
    <p:extLst>
      <p:ext uri="{BB962C8B-B14F-4D97-AF65-F5344CB8AC3E}">
        <p14:creationId xmlns:p14="http://schemas.microsoft.com/office/powerpoint/2010/main" val="835478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435280" cy="1143000"/>
          </a:xfrm>
        </p:spPr>
        <p:txBody>
          <a:bodyPr>
            <a:normAutofit fontScale="90000"/>
          </a:bodyPr>
          <a:lstStyle/>
          <a:p>
            <a:r>
              <a:rPr lang="it-IT" sz="2700" b="1" dirty="0"/>
              <a:t>5. </a:t>
            </a:r>
            <a:r>
              <a:rPr lang="it-IT" sz="2800" b="1" dirty="0" err="1"/>
              <a:t>Szcenáriók</a:t>
            </a:r>
            <a:r>
              <a:rPr lang="it-IT" sz="2800" b="1" dirty="0"/>
              <a:t> </a:t>
            </a:r>
            <a:r>
              <a:rPr lang="it-IT" sz="2800" b="1" dirty="0" err="1"/>
              <a:t>készítése</a:t>
            </a:r>
            <a:r>
              <a:rPr lang="it-IT" sz="2800" b="1" dirty="0"/>
              <a:t> a </a:t>
            </a:r>
            <a:r>
              <a:rPr lang="it-IT" sz="2800" b="1" dirty="0" err="1"/>
              <a:t>helyi</a:t>
            </a:r>
            <a:r>
              <a:rPr lang="it-IT" sz="2800" b="1" dirty="0"/>
              <a:t> </a:t>
            </a:r>
            <a:r>
              <a:rPr lang="it-IT" sz="2800" b="1" dirty="0" err="1"/>
              <a:t>terület</a:t>
            </a:r>
            <a:r>
              <a:rPr lang="it-IT" sz="2800" b="1" dirty="0"/>
              <a:t> </a:t>
            </a:r>
            <a:r>
              <a:rPr lang="it-IT" sz="2800" b="1" dirty="0" err="1"/>
              <a:t>lehetőségeinek</a:t>
            </a:r>
            <a:r>
              <a:rPr lang="it-IT" sz="2800" b="1" dirty="0"/>
              <a:t> </a:t>
            </a:r>
            <a:r>
              <a:rPr lang="it-IT" sz="2800" b="1" dirty="0" err="1"/>
              <a:t>megértéséhez</a:t>
            </a:r>
            <a:r>
              <a:rPr lang="it-IT" sz="2800" b="1" dirty="0"/>
              <a:t> </a:t>
            </a:r>
            <a:r>
              <a:rPr lang="it-IT" sz="2800" b="1" dirty="0" err="1"/>
              <a:t>az</a:t>
            </a:r>
            <a:r>
              <a:rPr lang="it-IT" sz="2800" b="1" dirty="0"/>
              <a:t> </a:t>
            </a:r>
            <a:r>
              <a:rPr lang="it-IT" sz="2800" b="1" dirty="0" err="1"/>
              <a:t>Ízközpont</a:t>
            </a:r>
            <a:r>
              <a:rPr lang="it-IT" sz="2800" b="1" dirty="0"/>
              <a:t> </a:t>
            </a:r>
            <a:r>
              <a:rPr lang="it-IT" sz="2800" b="1" dirty="0" err="1"/>
              <a:t>aktiválásához</a:t>
            </a:r>
            <a:br>
              <a:rPr lang="it-IT" sz="4400" dirty="0">
                <a:latin typeface="Trebuchet MS"/>
                <a:ea typeface="Trebuchet MS"/>
                <a:cs typeface="Trebuchet M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251520" y="2276872"/>
            <a:ext cx="7920880" cy="3816424"/>
          </a:xfrm>
        </p:spPr>
        <p:txBody>
          <a:bodyPr>
            <a:normAutofit/>
          </a:bodyPr>
          <a:lstStyle/>
          <a:p>
            <a:pPr marL="0" indent="0">
              <a:buNone/>
            </a:pPr>
            <a:r>
              <a:rPr lang="it-IT" sz="1800" b="1" dirty="0" err="1">
                <a:latin typeface="Trebuchet MS" panose="020B0703020202090204" pitchFamily="34" charset="0"/>
              </a:rPr>
              <a:t>Jövőkép</a:t>
            </a:r>
            <a:r>
              <a:rPr lang="it-IT" sz="1800" b="1" dirty="0">
                <a:latin typeface="Trebuchet MS" panose="020B0703020202090204" pitchFamily="34" charset="0"/>
              </a:rPr>
              <a:t>, </a:t>
            </a:r>
            <a:r>
              <a:rPr lang="it-IT" sz="1800" b="1" dirty="0" err="1">
                <a:latin typeface="Trebuchet MS" panose="020B0703020202090204" pitchFamily="34" charset="0"/>
              </a:rPr>
              <a:t>küldetés</a:t>
            </a:r>
            <a:r>
              <a:rPr lang="it-IT" sz="1800" b="1" dirty="0">
                <a:latin typeface="Trebuchet MS" panose="020B0703020202090204" pitchFamily="34" charset="0"/>
              </a:rPr>
              <a:t> </a:t>
            </a:r>
            <a:r>
              <a:rPr lang="it-IT" sz="1800" b="1" dirty="0" err="1">
                <a:latin typeface="Trebuchet MS" panose="020B0703020202090204" pitchFamily="34" charset="0"/>
              </a:rPr>
              <a:t>és</a:t>
            </a:r>
            <a:r>
              <a:rPr lang="it-IT" sz="1800" b="1" dirty="0">
                <a:latin typeface="Trebuchet MS" panose="020B0703020202090204" pitchFamily="34" charset="0"/>
              </a:rPr>
              <a:t> </a:t>
            </a:r>
            <a:r>
              <a:rPr lang="it-IT" sz="1800" b="1" dirty="0" err="1">
                <a:latin typeface="Trebuchet MS" panose="020B0703020202090204" pitchFamily="34" charset="0"/>
              </a:rPr>
              <a:t>stratégiai</a:t>
            </a:r>
            <a:r>
              <a:rPr lang="it-IT" sz="1800" b="1" dirty="0">
                <a:latin typeface="Trebuchet MS" panose="020B0703020202090204" pitchFamily="34" charset="0"/>
              </a:rPr>
              <a:t> </a:t>
            </a:r>
            <a:r>
              <a:rPr lang="it-IT" sz="1800" b="1" dirty="0" err="1">
                <a:latin typeface="Trebuchet MS" panose="020B0703020202090204" pitchFamily="34" charset="0"/>
              </a:rPr>
              <a:t>célok</a:t>
            </a:r>
            <a:endParaRPr lang="it-IT" sz="1800" b="1" dirty="0">
              <a:latin typeface="Trebuchet MS" panose="020B0703020202090204" pitchFamily="34" charset="0"/>
            </a:endParaRPr>
          </a:p>
          <a:p>
            <a:pPr marL="0" indent="0">
              <a:buNone/>
            </a:pPr>
            <a:endParaRPr lang="it-IT" sz="1600" dirty="0">
              <a:latin typeface="Trebuchet MS" panose="020B0703020202090204" pitchFamily="34" charset="0"/>
            </a:endParaRPr>
          </a:p>
          <a:p>
            <a:pPr marL="228600" indent="-228600">
              <a:buAutoNum type="arabicPeriod"/>
            </a:pPr>
            <a:r>
              <a:rPr lang="it-IT" sz="1700" dirty="0" err="1">
                <a:latin typeface="Trebuchet MS" panose="020B0703020202090204" pitchFamily="34" charset="0"/>
              </a:rPr>
              <a:t>Mit</a:t>
            </a:r>
            <a:r>
              <a:rPr lang="it-IT" sz="1700" dirty="0">
                <a:latin typeface="Trebuchet MS" panose="020B0703020202090204" pitchFamily="34" charset="0"/>
              </a:rPr>
              <a:t> </a:t>
            </a:r>
            <a:r>
              <a:rPr lang="it-IT" sz="1700" dirty="0" err="1">
                <a:latin typeface="Trebuchet MS" panose="020B0703020202090204" pitchFamily="34" charset="0"/>
              </a:rPr>
              <a:t>akarnak</a:t>
            </a:r>
            <a:r>
              <a:rPr lang="it-IT" sz="1700" dirty="0">
                <a:latin typeface="Trebuchet MS" panose="020B0703020202090204" pitchFamily="34" charset="0"/>
              </a:rPr>
              <a:t> </a:t>
            </a:r>
            <a:r>
              <a:rPr lang="it-IT" sz="1700" dirty="0" err="1">
                <a:latin typeface="Trebuchet MS" panose="020B0703020202090204" pitchFamily="34" charset="0"/>
              </a:rPr>
              <a:t>elérni</a:t>
            </a:r>
            <a:r>
              <a:rPr lang="it-IT" sz="1700" dirty="0">
                <a:latin typeface="Trebuchet MS" panose="020B0703020202090204" pitchFamily="34" charset="0"/>
              </a:rPr>
              <a:t> a </a:t>
            </a:r>
            <a:r>
              <a:rPr lang="it-IT" sz="1700" dirty="0" err="1">
                <a:latin typeface="Trebuchet MS" panose="020B0703020202090204" pitchFamily="34" charset="0"/>
              </a:rPr>
              <a:t>szervezetek</a:t>
            </a:r>
            <a:r>
              <a:rPr lang="it-IT" sz="1700" dirty="0">
                <a:latin typeface="Trebuchet MS" panose="020B0703020202090204" pitchFamily="34" charset="0"/>
              </a:rPr>
              <a:t> – </a:t>
            </a:r>
            <a:r>
              <a:rPr lang="it-IT" sz="1700" dirty="0" err="1">
                <a:latin typeface="Trebuchet MS" panose="020B0703020202090204" pitchFamily="34" charset="0"/>
              </a:rPr>
              <a:t>tükrözi</a:t>
            </a:r>
            <a:r>
              <a:rPr lang="it-IT" sz="1700" dirty="0">
                <a:latin typeface="Trebuchet MS" panose="020B0703020202090204" pitchFamily="34" charset="0"/>
              </a:rPr>
              <a:t> a </a:t>
            </a:r>
            <a:r>
              <a:rPr lang="it-IT" sz="1700" dirty="0" err="1">
                <a:latin typeface="Trebuchet MS" panose="020B0703020202090204" pitchFamily="34" charset="0"/>
              </a:rPr>
              <a:t>vállalatok</a:t>
            </a:r>
            <a:r>
              <a:rPr lang="it-IT" sz="1700" dirty="0">
                <a:latin typeface="Trebuchet MS" panose="020B0703020202090204" pitchFamily="34" charset="0"/>
              </a:rPr>
              <a:t> </a:t>
            </a:r>
            <a:r>
              <a:rPr lang="it-IT" sz="1700" dirty="0" err="1">
                <a:latin typeface="Trebuchet MS" panose="020B0703020202090204" pitchFamily="34" charset="0"/>
              </a:rPr>
              <a:t>jövőképe</a:t>
            </a:r>
            <a:r>
              <a:rPr lang="it-IT" sz="1700" dirty="0">
                <a:latin typeface="Trebuchet MS" panose="020B0703020202090204" pitchFamily="34" charset="0"/>
              </a:rPr>
              <a:t>, </a:t>
            </a:r>
            <a:r>
              <a:rPr lang="it-IT" sz="1700" dirty="0" err="1">
                <a:latin typeface="Trebuchet MS" panose="020B0703020202090204" pitchFamily="34" charset="0"/>
              </a:rPr>
              <a:t>küldetése</a:t>
            </a:r>
            <a:r>
              <a:rPr lang="it-IT" sz="1700" dirty="0">
                <a:latin typeface="Trebuchet MS" panose="020B0703020202090204" pitchFamily="34" charset="0"/>
              </a:rPr>
              <a:t> </a:t>
            </a:r>
            <a:r>
              <a:rPr lang="it-IT" sz="1700" dirty="0" err="1">
                <a:latin typeface="Trebuchet MS" panose="020B0703020202090204" pitchFamily="34" charset="0"/>
              </a:rPr>
              <a:t>és</a:t>
            </a:r>
            <a:r>
              <a:rPr lang="it-IT" sz="1700" dirty="0">
                <a:latin typeface="Trebuchet MS" panose="020B0703020202090204" pitchFamily="34" charset="0"/>
              </a:rPr>
              <a:t> </a:t>
            </a:r>
            <a:r>
              <a:rPr lang="it-IT" sz="1700" dirty="0" err="1">
                <a:latin typeface="Trebuchet MS" panose="020B0703020202090204" pitchFamily="34" charset="0"/>
              </a:rPr>
              <a:t>céljai</a:t>
            </a:r>
            <a:r>
              <a:rPr lang="it-IT" sz="1700" dirty="0">
                <a:latin typeface="Trebuchet MS" panose="020B0703020202090204" pitchFamily="34" charset="0"/>
              </a:rPr>
              <a:t>.</a:t>
            </a:r>
          </a:p>
          <a:p>
            <a:pPr marL="228600" indent="-228600">
              <a:buAutoNum type="arabicPeriod"/>
            </a:pPr>
            <a:r>
              <a:rPr lang="it-IT" sz="1700" dirty="0" err="1">
                <a:latin typeface="Trebuchet MS" panose="020B0703020202090204" pitchFamily="34" charset="0"/>
              </a:rPr>
              <a:t>És</a:t>
            </a:r>
            <a:r>
              <a:rPr lang="it-IT" sz="1700" dirty="0">
                <a:latin typeface="Trebuchet MS" panose="020B0703020202090204" pitchFamily="34" charset="0"/>
              </a:rPr>
              <a:t> </a:t>
            </a:r>
            <a:r>
              <a:rPr lang="it-IT" sz="1700" dirty="0" err="1">
                <a:latin typeface="Trebuchet MS" panose="020B0703020202090204" pitchFamily="34" charset="0"/>
              </a:rPr>
              <a:t>hogyan</a:t>
            </a:r>
            <a:r>
              <a:rPr lang="it-IT" sz="1700" dirty="0">
                <a:latin typeface="Trebuchet MS" panose="020B0703020202090204" pitchFamily="34" charset="0"/>
              </a:rPr>
              <a:t> </a:t>
            </a:r>
            <a:r>
              <a:rPr lang="it-IT" sz="1700" dirty="0" err="1">
                <a:latin typeface="Trebuchet MS" panose="020B0703020202090204" pitchFamily="34" charset="0"/>
              </a:rPr>
              <a:t>kell</a:t>
            </a:r>
            <a:r>
              <a:rPr lang="it-IT" sz="1700" dirty="0">
                <a:latin typeface="Trebuchet MS" panose="020B0703020202090204" pitchFamily="34" charset="0"/>
              </a:rPr>
              <a:t> </a:t>
            </a:r>
            <a:r>
              <a:rPr lang="it-IT" sz="1700" dirty="0" err="1">
                <a:latin typeface="Trebuchet MS" panose="020B0703020202090204" pitchFamily="34" charset="0"/>
              </a:rPr>
              <a:t>elérni</a:t>
            </a:r>
            <a:r>
              <a:rPr lang="it-IT" sz="1700" dirty="0">
                <a:latin typeface="Trebuchet MS" panose="020B0703020202090204" pitchFamily="34" charset="0"/>
              </a:rPr>
              <a:t> a „</a:t>
            </a:r>
            <a:r>
              <a:rPr lang="it-IT" sz="1700" dirty="0" err="1">
                <a:latin typeface="Trebuchet MS" panose="020B0703020202090204" pitchFamily="34" charset="0"/>
              </a:rPr>
              <a:t>mit</a:t>
            </a:r>
            <a:r>
              <a:rPr lang="it-IT" sz="1700" dirty="0">
                <a:latin typeface="Trebuchet MS" panose="020B0703020202090204" pitchFamily="34" charset="0"/>
              </a:rPr>
              <a:t>” – </a:t>
            </a:r>
            <a:r>
              <a:rPr lang="it-IT" sz="1700" dirty="0" err="1">
                <a:latin typeface="Trebuchet MS" panose="020B0703020202090204" pitchFamily="34" charset="0"/>
              </a:rPr>
              <a:t>ezt</a:t>
            </a:r>
            <a:r>
              <a:rPr lang="it-IT" sz="1700" dirty="0">
                <a:latin typeface="Trebuchet MS" panose="020B0703020202090204" pitchFamily="34" charset="0"/>
              </a:rPr>
              <a:t> </a:t>
            </a:r>
            <a:r>
              <a:rPr lang="it-IT" sz="1700" dirty="0" err="1">
                <a:latin typeface="Trebuchet MS" panose="020B0703020202090204" pitchFamily="34" charset="0"/>
              </a:rPr>
              <a:t>tükrözik</a:t>
            </a:r>
            <a:r>
              <a:rPr lang="it-IT" sz="1700" dirty="0">
                <a:latin typeface="Trebuchet MS" panose="020B0703020202090204" pitchFamily="34" charset="0"/>
              </a:rPr>
              <a:t> a </a:t>
            </a:r>
            <a:r>
              <a:rPr lang="it-IT" sz="1700" dirty="0" err="1">
                <a:latin typeface="Trebuchet MS" panose="020B0703020202090204" pitchFamily="34" charset="0"/>
              </a:rPr>
              <a:t>stratégiák</a:t>
            </a:r>
            <a:r>
              <a:rPr lang="it-IT" sz="1700" dirty="0">
                <a:latin typeface="Trebuchet MS" panose="020B0703020202090204" pitchFamily="34" charset="0"/>
              </a:rPr>
              <a:t> </a:t>
            </a:r>
            <a:r>
              <a:rPr lang="it-IT" sz="1700" dirty="0" err="1">
                <a:latin typeface="Trebuchet MS" panose="020B0703020202090204" pitchFamily="34" charset="0"/>
              </a:rPr>
              <a:t>és</a:t>
            </a:r>
            <a:r>
              <a:rPr lang="it-IT" sz="1700" dirty="0">
                <a:latin typeface="Trebuchet MS" panose="020B0703020202090204" pitchFamily="34" charset="0"/>
              </a:rPr>
              <a:t> a </a:t>
            </a:r>
            <a:r>
              <a:rPr lang="it-IT" sz="1700" dirty="0" err="1">
                <a:latin typeface="Trebuchet MS" panose="020B0703020202090204" pitchFamily="34" charset="0"/>
              </a:rPr>
              <a:t>taktikák</a:t>
            </a:r>
            <a:r>
              <a:rPr lang="it-IT" sz="1700" dirty="0">
                <a:latin typeface="Trebuchet MS" panose="020B0703020202090204" pitchFamily="34" charset="0"/>
              </a:rPr>
              <a:t>. </a:t>
            </a:r>
            <a:r>
              <a:rPr lang="it-IT" sz="1700" dirty="0" err="1">
                <a:latin typeface="Trebuchet MS" panose="020B0703020202090204" pitchFamily="34" charset="0"/>
              </a:rPr>
              <a:t>Ezek</a:t>
            </a:r>
            <a:r>
              <a:rPr lang="it-IT" sz="1700" dirty="0">
                <a:latin typeface="Trebuchet MS" panose="020B0703020202090204" pitchFamily="34" charset="0"/>
              </a:rPr>
              <a:t> </a:t>
            </a:r>
            <a:r>
              <a:rPr lang="it-IT" sz="1700" dirty="0" err="1">
                <a:latin typeface="Trebuchet MS" panose="020B0703020202090204" pitchFamily="34" charset="0"/>
              </a:rPr>
              <a:t>hosszú</a:t>
            </a:r>
            <a:r>
              <a:rPr lang="it-IT" sz="1700" dirty="0">
                <a:latin typeface="Trebuchet MS" panose="020B0703020202090204" pitchFamily="34" charset="0"/>
              </a:rPr>
              <a:t> </a:t>
            </a:r>
            <a:r>
              <a:rPr lang="it-IT" sz="1700" dirty="0" err="1">
                <a:latin typeface="Trebuchet MS" panose="020B0703020202090204" pitchFamily="34" charset="0"/>
              </a:rPr>
              <a:t>távú</a:t>
            </a:r>
            <a:r>
              <a:rPr lang="it-IT" sz="1700" dirty="0">
                <a:latin typeface="Trebuchet MS" panose="020B0703020202090204" pitchFamily="34" charset="0"/>
              </a:rPr>
              <a:t>, </a:t>
            </a:r>
            <a:r>
              <a:rPr lang="it-IT" sz="1700" dirty="0" err="1">
                <a:latin typeface="Trebuchet MS" panose="020B0703020202090204" pitchFamily="34" charset="0"/>
              </a:rPr>
              <a:t>illetve</a:t>
            </a:r>
            <a:r>
              <a:rPr lang="it-IT" sz="1700" dirty="0">
                <a:latin typeface="Trebuchet MS" panose="020B0703020202090204" pitchFamily="34" charset="0"/>
              </a:rPr>
              <a:t> </a:t>
            </a:r>
            <a:r>
              <a:rPr lang="it-IT" sz="1700" dirty="0" err="1">
                <a:latin typeface="Trebuchet MS" panose="020B0703020202090204" pitchFamily="34" charset="0"/>
              </a:rPr>
              <a:t>rövid</a:t>
            </a:r>
            <a:r>
              <a:rPr lang="it-IT" sz="1700" dirty="0">
                <a:latin typeface="Trebuchet MS" panose="020B0703020202090204" pitchFamily="34" charset="0"/>
              </a:rPr>
              <a:t> </a:t>
            </a:r>
            <a:r>
              <a:rPr lang="it-IT" sz="1700" dirty="0" err="1">
                <a:latin typeface="Trebuchet MS" panose="020B0703020202090204" pitchFamily="34" charset="0"/>
              </a:rPr>
              <a:t>távú</a:t>
            </a:r>
            <a:r>
              <a:rPr lang="it-IT" sz="1700" dirty="0">
                <a:latin typeface="Trebuchet MS" panose="020B0703020202090204" pitchFamily="34" charset="0"/>
              </a:rPr>
              <a:t> </a:t>
            </a:r>
            <a:r>
              <a:rPr lang="it-IT" sz="1700" dirty="0" err="1">
                <a:latin typeface="Trebuchet MS" panose="020B0703020202090204" pitchFamily="34" charset="0"/>
              </a:rPr>
              <a:t>megvalósítási</a:t>
            </a:r>
            <a:r>
              <a:rPr lang="it-IT" sz="1700" dirty="0">
                <a:latin typeface="Trebuchet MS" panose="020B0703020202090204" pitchFamily="34" charset="0"/>
              </a:rPr>
              <a:t> </a:t>
            </a:r>
            <a:r>
              <a:rPr lang="it-IT" sz="1700" dirty="0" err="1">
                <a:latin typeface="Trebuchet MS" panose="020B0703020202090204" pitchFamily="34" charset="0"/>
              </a:rPr>
              <a:t>tervek</a:t>
            </a:r>
            <a:r>
              <a:rPr lang="it-IT" sz="1700" dirty="0">
                <a:latin typeface="Trebuchet MS" panose="020B0703020202090204" pitchFamily="34" charset="0"/>
              </a:rPr>
              <a:t>.</a:t>
            </a:r>
          </a:p>
          <a:p>
            <a:pPr marL="228600" indent="-228600">
              <a:buAutoNum type="arabicPeriod"/>
            </a:pPr>
            <a:endParaRPr lang="it-IT" sz="1700" dirty="0">
              <a:latin typeface="Trebuchet MS" panose="020B0703020202090204" pitchFamily="34" charset="0"/>
            </a:endParaRPr>
          </a:p>
          <a:p>
            <a:pPr marL="228600" indent="-228600">
              <a:buAutoNum type="arabicPeriod"/>
            </a:pPr>
            <a:r>
              <a:rPr lang="it-IT" sz="1700" dirty="0">
                <a:latin typeface="Trebuchet MS" panose="020B0703020202090204" pitchFamily="34" charset="0"/>
              </a:rPr>
              <a:t>A </a:t>
            </a:r>
            <a:r>
              <a:rPr lang="it-IT" sz="1700" dirty="0" err="1">
                <a:latin typeface="Trebuchet MS" panose="020B0703020202090204" pitchFamily="34" charset="0"/>
              </a:rPr>
              <a:t>szervezetek</a:t>
            </a:r>
            <a:r>
              <a:rPr lang="it-IT" sz="1700" dirty="0">
                <a:latin typeface="Trebuchet MS" panose="020B0703020202090204" pitchFamily="34" charset="0"/>
              </a:rPr>
              <a:t> </a:t>
            </a:r>
            <a:r>
              <a:rPr lang="it-IT" sz="1700" dirty="0" err="1">
                <a:latin typeface="Trebuchet MS" panose="020B0703020202090204" pitchFamily="34" charset="0"/>
              </a:rPr>
              <a:t>akkor</a:t>
            </a:r>
            <a:r>
              <a:rPr lang="it-IT" sz="1700" dirty="0">
                <a:latin typeface="Trebuchet MS" panose="020B0703020202090204" pitchFamily="34" charset="0"/>
              </a:rPr>
              <a:t> </a:t>
            </a:r>
            <a:r>
              <a:rPr lang="it-IT" sz="1700" dirty="0" err="1">
                <a:latin typeface="Trebuchet MS" panose="020B0703020202090204" pitchFamily="34" charset="0"/>
              </a:rPr>
              <a:t>nyernek</a:t>
            </a:r>
            <a:r>
              <a:rPr lang="it-IT" sz="1700" dirty="0">
                <a:latin typeface="Trebuchet MS" panose="020B0703020202090204" pitchFamily="34" charset="0"/>
              </a:rPr>
              <a:t> </a:t>
            </a:r>
            <a:r>
              <a:rPr lang="it-IT" sz="1700" dirty="0" err="1">
                <a:latin typeface="Trebuchet MS" panose="020B0703020202090204" pitchFamily="34" charset="0"/>
              </a:rPr>
              <a:t>igazán</a:t>
            </a:r>
            <a:r>
              <a:rPr lang="it-IT" sz="1700" dirty="0">
                <a:latin typeface="Trebuchet MS" panose="020B0703020202090204" pitchFamily="34" charset="0"/>
              </a:rPr>
              <a:t> </a:t>
            </a:r>
            <a:r>
              <a:rPr lang="it-IT" sz="1700" dirty="0" err="1">
                <a:latin typeface="Trebuchet MS" panose="020B0703020202090204" pitchFamily="34" charset="0"/>
              </a:rPr>
              <a:t>erőt</a:t>
            </a:r>
            <a:r>
              <a:rPr lang="it-IT" sz="1700" dirty="0">
                <a:latin typeface="Trebuchet MS" panose="020B0703020202090204" pitchFamily="34" charset="0"/>
              </a:rPr>
              <a:t>, ha </a:t>
            </a:r>
            <a:r>
              <a:rPr lang="it-IT" sz="1700" dirty="0" err="1">
                <a:latin typeface="Trebuchet MS" panose="020B0703020202090204" pitchFamily="34" charset="0"/>
              </a:rPr>
              <a:t>ezek</a:t>
            </a:r>
            <a:r>
              <a:rPr lang="it-IT" sz="1700" dirty="0">
                <a:latin typeface="Trebuchet MS" panose="020B0703020202090204" pitchFamily="34" charset="0"/>
              </a:rPr>
              <a:t> </a:t>
            </a:r>
            <a:r>
              <a:rPr lang="it-IT" sz="1700" dirty="0" err="1">
                <a:latin typeface="Trebuchet MS" panose="020B0703020202090204" pitchFamily="34" charset="0"/>
              </a:rPr>
              <a:t>az</a:t>
            </a:r>
            <a:r>
              <a:rPr lang="it-IT" sz="1700" dirty="0">
                <a:latin typeface="Trebuchet MS" panose="020B0703020202090204" pitchFamily="34" charset="0"/>
              </a:rPr>
              <a:t> </a:t>
            </a:r>
            <a:r>
              <a:rPr lang="it-IT" sz="1700" dirty="0" err="1">
                <a:latin typeface="Trebuchet MS" panose="020B0703020202090204" pitchFamily="34" charset="0"/>
              </a:rPr>
              <a:t>állítások</a:t>
            </a:r>
            <a:r>
              <a:rPr lang="it-IT" sz="1700" dirty="0">
                <a:latin typeface="Trebuchet MS" panose="020B0703020202090204" pitchFamily="34" charset="0"/>
              </a:rPr>
              <a:t> </a:t>
            </a:r>
            <a:r>
              <a:rPr lang="it-IT" sz="1700" dirty="0" err="1">
                <a:latin typeface="Trebuchet MS" panose="020B0703020202090204" pitchFamily="34" charset="0"/>
              </a:rPr>
              <a:t>azt</a:t>
            </a:r>
            <a:r>
              <a:rPr lang="it-IT" sz="1700" dirty="0">
                <a:latin typeface="Trebuchet MS" panose="020B0703020202090204" pitchFamily="34" charset="0"/>
              </a:rPr>
              <a:t> </a:t>
            </a:r>
            <a:r>
              <a:rPr lang="it-IT" sz="1700" dirty="0" err="1">
                <a:latin typeface="Trebuchet MS" panose="020B0703020202090204" pitchFamily="34" charset="0"/>
              </a:rPr>
              <a:t>mutatják</a:t>
            </a:r>
            <a:r>
              <a:rPr lang="it-IT" sz="1700" dirty="0">
                <a:latin typeface="Trebuchet MS" panose="020B0703020202090204" pitchFamily="34" charset="0"/>
              </a:rPr>
              <a:t>:</a:t>
            </a:r>
          </a:p>
          <a:p>
            <a:pPr marL="228600" indent="-228600">
              <a:buAutoNum type="arabicPeriod"/>
            </a:pPr>
            <a:endParaRPr lang="it-IT" sz="1700" dirty="0">
              <a:latin typeface="Trebuchet MS" panose="020B0703020202090204" pitchFamily="34" charset="0"/>
            </a:endParaRPr>
          </a:p>
          <a:p>
            <a:pPr marL="228600" indent="-228600">
              <a:buAutoNum type="arabicPeriod"/>
            </a:pPr>
            <a:r>
              <a:rPr lang="it-IT" sz="1700" dirty="0" err="1">
                <a:latin typeface="Trebuchet MS" panose="020B0703020202090204" pitchFamily="34" charset="0"/>
              </a:rPr>
              <a:t>Egyértelműség</a:t>
            </a:r>
            <a:r>
              <a:rPr lang="it-IT" sz="1700" dirty="0">
                <a:latin typeface="Trebuchet MS" panose="020B0703020202090204" pitchFamily="34" charset="0"/>
              </a:rPr>
              <a:t>,</a:t>
            </a:r>
          </a:p>
          <a:p>
            <a:pPr marL="228600" indent="-228600">
              <a:buAutoNum type="arabicPeriod"/>
            </a:pPr>
            <a:r>
              <a:rPr lang="it-IT" sz="1700" dirty="0" err="1">
                <a:latin typeface="Trebuchet MS" panose="020B0703020202090204" pitchFamily="34" charset="0"/>
              </a:rPr>
              <a:t>Teljessége</a:t>
            </a:r>
            <a:r>
              <a:rPr lang="it-IT" sz="1700" dirty="0">
                <a:latin typeface="Trebuchet MS" panose="020B0703020202090204" pitchFamily="34" charset="0"/>
              </a:rPr>
              <a:t> </a:t>
            </a:r>
            <a:r>
              <a:rPr lang="it-IT" sz="1700" dirty="0" err="1">
                <a:latin typeface="Trebuchet MS" panose="020B0703020202090204" pitchFamily="34" charset="0"/>
              </a:rPr>
              <a:t>és</a:t>
            </a:r>
            <a:r>
              <a:rPr lang="it-IT" sz="1700" dirty="0">
                <a:latin typeface="Trebuchet MS" panose="020B0703020202090204" pitchFamily="34" charset="0"/>
              </a:rPr>
              <a:t> </a:t>
            </a:r>
            <a:r>
              <a:rPr lang="it-IT" sz="1700" dirty="0" err="1">
                <a:latin typeface="Trebuchet MS" panose="020B0703020202090204" pitchFamily="34" charset="0"/>
              </a:rPr>
              <a:t>összhangban</a:t>
            </a:r>
            <a:r>
              <a:rPr lang="it-IT" sz="1700" dirty="0">
                <a:latin typeface="Trebuchet MS" panose="020B0703020202090204" pitchFamily="34" charset="0"/>
              </a:rPr>
              <a:t> </a:t>
            </a:r>
            <a:r>
              <a:rPr lang="it-IT" sz="1700" dirty="0" err="1">
                <a:latin typeface="Trebuchet MS" panose="020B0703020202090204" pitchFamily="34" charset="0"/>
              </a:rPr>
              <a:t>vannak</a:t>
            </a:r>
            <a:r>
              <a:rPr lang="it-IT" sz="1700" dirty="0">
                <a:latin typeface="Trebuchet MS" panose="020B0703020202090204" pitchFamily="34" charset="0"/>
              </a:rPr>
              <a:t> </a:t>
            </a:r>
            <a:r>
              <a:rPr lang="it-IT" sz="1700" dirty="0" err="1">
                <a:latin typeface="Trebuchet MS" panose="020B0703020202090204" pitchFamily="34" charset="0"/>
              </a:rPr>
              <a:t>egymással</a:t>
            </a:r>
            <a:r>
              <a:rPr lang="it-IT" sz="1700" dirty="0">
                <a:latin typeface="Trebuchet MS" panose="020B0703020202090204" pitchFamily="34" charset="0"/>
              </a:rPr>
              <a:t>.</a:t>
            </a:r>
            <a:endParaRPr lang="it-IT" sz="1600" dirty="0">
              <a:latin typeface="Calibri"/>
            </a:endParaRPr>
          </a:p>
          <a:p>
            <a:pPr marL="0" indent="0" eaLnBrk="0" fontAlgn="base" hangingPunct="0">
              <a:buNone/>
            </a:pPr>
            <a:endParaRPr lang="sk-SK" sz="1600" dirty="0">
              <a:effectLst/>
            </a:endParaRPr>
          </a:p>
        </p:txBody>
      </p:sp>
    </p:spTree>
    <p:extLst>
      <p:ext uri="{BB962C8B-B14F-4D97-AF65-F5344CB8AC3E}">
        <p14:creationId xmlns:p14="http://schemas.microsoft.com/office/powerpoint/2010/main" val="20837275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1" y="2276872"/>
            <a:ext cx="6685218" cy="3960440"/>
          </a:xfrm>
        </p:spPr>
        <p:txBody>
          <a:bodyPr>
            <a:normAutofit lnSpcReduction="10000"/>
          </a:bodyPr>
          <a:lstStyle/>
          <a:p>
            <a:pPr marL="0" indent="0" eaLnBrk="0" fontAlgn="base" hangingPunct="0">
              <a:buNone/>
            </a:pPr>
            <a:r>
              <a:rPr lang="sk-SK" sz="1800" b="1" dirty="0"/>
              <a:t>1. JÖVŐKÉP </a:t>
            </a:r>
          </a:p>
          <a:p>
            <a:pPr marL="0" indent="0" eaLnBrk="0" fontAlgn="base" hangingPunct="0">
              <a:buNone/>
            </a:pPr>
            <a:r>
              <a:rPr lang="hu-HU" sz="1800" dirty="0"/>
              <a:t>A jövőkép egy nagy kép arról, hogy „mit” akar a szervezet elérni a jövőben. Inspirálnia kell az embereket a szervezetben. Izgatja az embereket, hogy részesei legyenek a „</a:t>
            </a:r>
            <a:r>
              <a:rPr lang="hu-HU" sz="1800" dirty="0" err="1"/>
              <a:t>What</a:t>
            </a:r>
            <a:r>
              <a:rPr lang="hu-HU" sz="1800" dirty="0"/>
              <a:t>”-</a:t>
            </a:r>
            <a:r>
              <a:rPr lang="hu-HU" sz="1800" dirty="0" err="1"/>
              <a:t>nak</a:t>
            </a:r>
            <a:r>
              <a:rPr lang="hu-HU" sz="1800" dirty="0"/>
              <a:t>. És motiváljanak arra is, hogy energiájukat és idejüket a jövő elérésére fordítsák.</a:t>
            </a:r>
          </a:p>
          <a:p>
            <a:pPr marL="0" indent="0" eaLnBrk="0" fontAlgn="base" hangingPunct="0">
              <a:buNone/>
            </a:pPr>
            <a:endParaRPr lang="hu-HU" sz="1800" dirty="0"/>
          </a:p>
          <a:p>
            <a:pPr marL="0" indent="0" eaLnBrk="0" fontAlgn="base" hangingPunct="0">
              <a:buNone/>
            </a:pPr>
            <a:r>
              <a:rPr lang="hu-HU" sz="1800" dirty="0"/>
              <a:t>Hogyan írj egy jó jövőképet? Mit tartalmaz a látásporzó? Vegyünk egy példát egy mezőgazdasági vállalkozásra:</a:t>
            </a:r>
          </a:p>
          <a:p>
            <a:pPr marL="0" indent="0" eaLnBrk="0" fontAlgn="base" hangingPunct="0">
              <a:buNone/>
            </a:pPr>
            <a:r>
              <a:rPr lang="hu-HU" sz="1800" dirty="0"/>
              <a:t>„Az élénk gazdaságot a hozzáadott értékű mezőgazdaság vezérli” Itt a vibráló gazdaság képes arra, hogy inspirálja a mezőgazdasági vállalkozásban érintett embereket. A jó látásmód mozgalom létrehozására ösztönöz. Leírja a kívánt eredményt a szervezet mentális képének előidézéséhez.</a:t>
            </a:r>
            <a:endParaRPr lang="sk-SK" sz="1800" dirty="0"/>
          </a:p>
        </p:txBody>
      </p:sp>
      <p:graphicFrame>
        <p:nvGraphicFramePr>
          <p:cNvPr id="7" name="Tartalom helye 6">
            <a:extLst>
              <a:ext uri="{FF2B5EF4-FFF2-40B4-BE49-F238E27FC236}">
                <a16:creationId xmlns:a16="http://schemas.microsoft.com/office/drawing/2014/main" id="{79F31514-18C9-8ABD-664A-D1BE03DB9BC2}"/>
              </a:ext>
            </a:extLst>
          </p:cNvPr>
          <p:cNvGraphicFramePr>
            <a:graphicFrameLocks/>
          </p:cNvGraphicFramePr>
          <p:nvPr>
            <p:extLst>
              <p:ext uri="{D42A27DB-BD31-4B8C-83A1-F6EECF244321}">
                <p14:modId xmlns:p14="http://schemas.microsoft.com/office/powerpoint/2010/main" val="3160844610"/>
              </p:ext>
            </p:extLst>
          </p:nvPr>
        </p:nvGraphicFramePr>
        <p:xfrm>
          <a:off x="6516216" y="1772816"/>
          <a:ext cx="2170584" cy="1257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41021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7848874" cy="3960440"/>
          </a:xfrm>
        </p:spPr>
        <p:txBody>
          <a:bodyPr>
            <a:normAutofit/>
          </a:bodyPr>
          <a:lstStyle/>
          <a:p>
            <a:pPr marL="0" indent="0" eaLnBrk="0" fontAlgn="base" hangingPunct="0">
              <a:buNone/>
            </a:pPr>
            <a:r>
              <a:rPr lang="sk-SK" sz="1800" b="1" dirty="0"/>
              <a:t>2. KÜLDETÉS</a:t>
            </a:r>
          </a:p>
          <a:p>
            <a:pPr marL="0" indent="0" eaLnBrk="0" fontAlgn="base" hangingPunct="0">
              <a:buNone/>
            </a:pPr>
            <a:endParaRPr lang="sk-SK" sz="1800" b="1" dirty="0"/>
          </a:p>
          <a:p>
            <a:pPr marL="0" indent="0" eaLnBrk="0" fontAlgn="base" hangingPunct="0">
              <a:buNone/>
            </a:pPr>
            <a:r>
              <a:rPr lang="sk-SK" sz="1800" dirty="0"/>
              <a:t>A </a:t>
            </a:r>
            <a:r>
              <a:rPr lang="sk-SK" sz="1800" dirty="0" err="1"/>
              <a:t>küldetés</a:t>
            </a:r>
            <a:r>
              <a:rPr lang="sk-SK" sz="1800" dirty="0"/>
              <a:t> </a:t>
            </a:r>
            <a:r>
              <a:rPr lang="sk-SK" sz="1800" dirty="0" err="1"/>
              <a:t>arról</a:t>
            </a:r>
            <a:r>
              <a:rPr lang="sk-SK" sz="1800" dirty="0"/>
              <a:t> </a:t>
            </a:r>
            <a:r>
              <a:rPr lang="sk-SK" sz="1800" dirty="0" err="1"/>
              <a:t>szól</a:t>
            </a:r>
            <a:r>
              <a:rPr lang="sk-SK" sz="1800" dirty="0"/>
              <a:t>, </a:t>
            </a:r>
            <a:r>
              <a:rPr lang="sk-SK" sz="1800" dirty="0" err="1"/>
              <a:t>hogy</a:t>
            </a:r>
            <a:r>
              <a:rPr lang="sk-SK" sz="1800" dirty="0"/>
              <a:t> a </a:t>
            </a:r>
            <a:r>
              <a:rPr lang="sk-SK" sz="1800" dirty="0" err="1"/>
              <a:t>szervezet</a:t>
            </a:r>
            <a:r>
              <a:rPr lang="sk-SK" sz="1800" dirty="0"/>
              <a:t> </a:t>
            </a:r>
            <a:r>
              <a:rPr lang="sk-SK" sz="1800" dirty="0" err="1"/>
              <a:t>mit</a:t>
            </a:r>
            <a:r>
              <a:rPr lang="sk-SK" sz="1800" dirty="0"/>
              <a:t> </a:t>
            </a:r>
            <a:r>
              <a:rPr lang="sk-SK" sz="1800" dirty="0" err="1"/>
              <a:t>tesz</a:t>
            </a:r>
            <a:r>
              <a:rPr lang="sk-SK" sz="1800" dirty="0"/>
              <a:t> a </a:t>
            </a:r>
            <a:r>
              <a:rPr lang="sk-SK" sz="1800" dirty="0" err="1"/>
              <a:t>jövőkép</a:t>
            </a:r>
            <a:r>
              <a:rPr lang="sk-SK" sz="1800" dirty="0"/>
              <a:t> </a:t>
            </a:r>
            <a:r>
              <a:rPr lang="sk-SK" sz="1800" dirty="0" err="1"/>
              <a:t>elérése</a:t>
            </a:r>
            <a:r>
              <a:rPr lang="sk-SK" sz="1800" dirty="0"/>
              <a:t> </a:t>
            </a:r>
            <a:r>
              <a:rPr lang="sk-SK" sz="1800" dirty="0" err="1"/>
              <a:t>érdekében</a:t>
            </a:r>
            <a:r>
              <a:rPr lang="sk-SK" sz="1800" dirty="0"/>
              <a:t>. A </a:t>
            </a:r>
            <a:r>
              <a:rPr lang="sk-SK" sz="1800" dirty="0" err="1"/>
              <a:t>küldetés</a:t>
            </a:r>
            <a:r>
              <a:rPr lang="sk-SK" sz="1800" dirty="0"/>
              <a:t> </a:t>
            </a:r>
            <a:r>
              <a:rPr lang="sk-SK" sz="1800" dirty="0" err="1"/>
              <a:t>egy</a:t>
            </a:r>
            <a:r>
              <a:rPr lang="sk-SK" sz="1800" dirty="0"/>
              <a:t> </a:t>
            </a:r>
            <a:r>
              <a:rPr lang="sk-SK" sz="1800" dirty="0" err="1"/>
              <a:t>cselekvési</a:t>
            </a:r>
            <a:r>
              <a:rPr lang="sk-SK" sz="1800" dirty="0"/>
              <a:t> </a:t>
            </a:r>
            <a:r>
              <a:rPr lang="sk-SK" sz="1800" dirty="0" err="1"/>
              <a:t>nyilatkozat</a:t>
            </a:r>
            <a:r>
              <a:rPr lang="sk-SK" sz="1800" dirty="0"/>
              <a:t> a </a:t>
            </a:r>
            <a:r>
              <a:rPr lang="sk-SK" sz="1800" dirty="0" err="1"/>
              <a:t>vízió</a:t>
            </a:r>
            <a:r>
              <a:rPr lang="sk-SK" sz="1800" dirty="0"/>
              <a:t> </a:t>
            </a:r>
            <a:r>
              <a:rPr lang="sk-SK" sz="1800" dirty="0" err="1"/>
              <a:t>megvalósítására</a:t>
            </a:r>
            <a:r>
              <a:rPr lang="sk-SK" sz="1800" dirty="0"/>
              <a:t>. </a:t>
            </a:r>
            <a:r>
              <a:rPr lang="sk-SK" sz="1800" dirty="0" err="1"/>
              <a:t>Világosan</a:t>
            </a:r>
            <a:r>
              <a:rPr lang="sk-SK" sz="1800" dirty="0"/>
              <a:t> </a:t>
            </a:r>
            <a:r>
              <a:rPr lang="sk-SK" sz="1800" dirty="0" err="1"/>
              <a:t>összpontosít</a:t>
            </a:r>
            <a:r>
              <a:rPr lang="sk-SK" sz="1800" dirty="0"/>
              <a:t> </a:t>
            </a:r>
            <a:r>
              <a:rPr lang="sk-SK" sz="1800" dirty="0" err="1"/>
              <a:t>arra</a:t>
            </a:r>
            <a:r>
              <a:rPr lang="sk-SK" sz="1800" dirty="0"/>
              <a:t>, </a:t>
            </a:r>
            <a:r>
              <a:rPr lang="sk-SK" sz="1800" dirty="0" err="1"/>
              <a:t>hogy</a:t>
            </a:r>
            <a:r>
              <a:rPr lang="sk-SK" sz="1800" dirty="0"/>
              <a:t> </a:t>
            </a:r>
            <a:r>
              <a:rPr lang="sk-SK" sz="1800" dirty="0" err="1"/>
              <a:t>egy</a:t>
            </a:r>
            <a:r>
              <a:rPr lang="sk-SK" sz="1800" dirty="0"/>
              <a:t> </a:t>
            </a:r>
            <a:r>
              <a:rPr lang="sk-SK" sz="1800" dirty="0" err="1"/>
              <a:t>szervezet</a:t>
            </a:r>
            <a:r>
              <a:rPr lang="sk-SK" sz="1800" dirty="0"/>
              <a:t> </a:t>
            </a:r>
            <a:r>
              <a:rPr lang="sk-SK" sz="1800" dirty="0" err="1"/>
              <a:t>mit</a:t>
            </a:r>
            <a:r>
              <a:rPr lang="sk-SK" sz="1800" dirty="0"/>
              <a:t> </a:t>
            </a:r>
            <a:r>
              <a:rPr lang="sk-SK" sz="1800" dirty="0" err="1"/>
              <a:t>csinál</a:t>
            </a:r>
            <a:r>
              <a:rPr lang="sk-SK" sz="1800" dirty="0"/>
              <a:t> </a:t>
            </a:r>
            <a:r>
              <a:rPr lang="sk-SK" sz="1800" dirty="0" err="1"/>
              <a:t>és</a:t>
            </a:r>
            <a:r>
              <a:rPr lang="sk-SK" sz="1800" dirty="0"/>
              <a:t> </a:t>
            </a:r>
            <a:r>
              <a:rPr lang="sk-SK" sz="1800" dirty="0" err="1"/>
              <a:t>mit</a:t>
            </a:r>
            <a:r>
              <a:rPr lang="sk-SK" sz="1800" dirty="0"/>
              <a:t> </a:t>
            </a:r>
            <a:r>
              <a:rPr lang="sk-SK" sz="1800" dirty="0" err="1"/>
              <a:t>nem</a:t>
            </a:r>
            <a:r>
              <a:rPr lang="sk-SK" sz="1800" dirty="0"/>
              <a:t>.</a:t>
            </a:r>
          </a:p>
          <a:p>
            <a:pPr marL="0" indent="0" eaLnBrk="0" fontAlgn="base" hangingPunct="0">
              <a:buNone/>
            </a:pPr>
            <a:endParaRPr lang="sk-SK" sz="1800" dirty="0"/>
          </a:p>
          <a:p>
            <a:pPr marL="0" indent="0" eaLnBrk="0" fontAlgn="base" hangingPunct="0">
              <a:buNone/>
            </a:pPr>
            <a:r>
              <a:rPr lang="sk-SK" sz="1800" dirty="0" err="1"/>
              <a:t>Mit</a:t>
            </a:r>
            <a:r>
              <a:rPr lang="sk-SK" sz="1800" dirty="0"/>
              <a:t> </a:t>
            </a:r>
            <a:r>
              <a:rPr lang="sk-SK" sz="1800" dirty="0" err="1"/>
              <a:t>kell</a:t>
            </a:r>
            <a:r>
              <a:rPr lang="sk-SK" sz="1800" dirty="0"/>
              <a:t> </a:t>
            </a:r>
            <a:r>
              <a:rPr lang="sk-SK" sz="1800" dirty="0" err="1"/>
              <a:t>tartalmaznia</a:t>
            </a:r>
            <a:r>
              <a:rPr lang="sk-SK" sz="1800" dirty="0"/>
              <a:t> a </a:t>
            </a:r>
            <a:r>
              <a:rPr lang="sk-SK" sz="1800" dirty="0" err="1"/>
              <a:t>küldetésnyilatkozatnak</a:t>
            </a:r>
            <a:r>
              <a:rPr lang="sk-SK" sz="1800" dirty="0"/>
              <a:t>? </a:t>
            </a:r>
            <a:r>
              <a:rPr lang="sk-SK" sz="1800" dirty="0" err="1"/>
              <a:t>Ön</a:t>
            </a:r>
            <a:r>
              <a:rPr lang="sk-SK" sz="1800" dirty="0"/>
              <a:t> </a:t>
            </a:r>
            <a:r>
              <a:rPr lang="sk-SK" sz="1800" dirty="0" err="1"/>
              <a:t>szerint</a:t>
            </a:r>
            <a:r>
              <a:rPr lang="sk-SK" sz="1800" dirty="0"/>
              <a:t> </a:t>
            </a:r>
            <a:r>
              <a:rPr lang="sk-SK" sz="1800" dirty="0" err="1"/>
              <a:t>hogyan</a:t>
            </a:r>
            <a:r>
              <a:rPr lang="sk-SK" sz="1800" dirty="0"/>
              <a:t> </a:t>
            </a:r>
            <a:r>
              <a:rPr lang="sk-SK" sz="1800" dirty="0" err="1"/>
              <a:t>illeszkedne</a:t>
            </a:r>
            <a:r>
              <a:rPr lang="sk-SK" sz="1800" dirty="0"/>
              <a:t> </a:t>
            </a:r>
            <a:r>
              <a:rPr lang="sk-SK" sz="1800" dirty="0" err="1"/>
              <a:t>egy</a:t>
            </a:r>
            <a:r>
              <a:rPr lang="sk-SK" sz="1800" dirty="0"/>
              <a:t> </a:t>
            </a:r>
            <a:r>
              <a:rPr lang="sk-SK" sz="1800" dirty="0" err="1"/>
              <a:t>jó</a:t>
            </a:r>
            <a:r>
              <a:rPr lang="sk-SK" sz="1800" dirty="0"/>
              <a:t> </a:t>
            </a:r>
            <a:r>
              <a:rPr lang="sk-SK" sz="1800" dirty="0" err="1"/>
              <a:t>küldetésnyilatkozat</a:t>
            </a:r>
            <a:r>
              <a:rPr lang="sk-SK" sz="1800" dirty="0"/>
              <a:t> a </a:t>
            </a:r>
            <a:r>
              <a:rPr lang="sk-SK" sz="1800" dirty="0" err="1"/>
              <a:t>fenti</a:t>
            </a:r>
            <a:r>
              <a:rPr lang="sk-SK" sz="1800" dirty="0"/>
              <a:t> </a:t>
            </a:r>
            <a:r>
              <a:rPr lang="sk-SK" sz="1800" dirty="0" err="1"/>
              <a:t>jövőkép-nyilatkozathoz</a:t>
            </a:r>
            <a:r>
              <a:rPr lang="sk-SK" sz="1800" dirty="0"/>
              <a:t>?</a:t>
            </a:r>
          </a:p>
          <a:p>
            <a:pPr marL="0" indent="0" eaLnBrk="0" fontAlgn="base" hangingPunct="0">
              <a:buNone/>
            </a:pPr>
            <a:endParaRPr lang="sk-SK" sz="1800" dirty="0"/>
          </a:p>
          <a:p>
            <a:pPr marL="0" indent="0" eaLnBrk="0" fontAlgn="base" hangingPunct="0">
              <a:buNone/>
            </a:pPr>
            <a:r>
              <a:rPr lang="sk-SK" sz="1800" dirty="0" err="1"/>
              <a:t>Folytassuk</a:t>
            </a:r>
            <a:r>
              <a:rPr lang="sk-SK" sz="1800" dirty="0"/>
              <a:t> a </a:t>
            </a:r>
            <a:r>
              <a:rPr lang="sk-SK" sz="1800" dirty="0" err="1"/>
              <a:t>mezőgazdasági</a:t>
            </a:r>
            <a:r>
              <a:rPr lang="sk-SK" sz="1800" dirty="0"/>
              <a:t> projekt </a:t>
            </a:r>
            <a:r>
              <a:rPr lang="sk-SK" sz="1800" dirty="0" err="1"/>
              <a:t>példájával</a:t>
            </a:r>
            <a:r>
              <a:rPr lang="sk-SK" sz="1800" dirty="0"/>
              <a:t>:</a:t>
            </a:r>
          </a:p>
          <a:p>
            <a:pPr marL="0" indent="0" eaLnBrk="0" fontAlgn="base" hangingPunct="0">
              <a:buNone/>
            </a:pPr>
            <a:br>
              <a:rPr lang="sk-SK" sz="1600" dirty="0"/>
            </a:br>
            <a:endParaRPr lang="sk-SK" sz="1600" dirty="0"/>
          </a:p>
        </p:txBody>
      </p:sp>
      <p:graphicFrame>
        <p:nvGraphicFramePr>
          <p:cNvPr id="4" name="Tartalom helye 6">
            <a:extLst>
              <a:ext uri="{FF2B5EF4-FFF2-40B4-BE49-F238E27FC236}">
                <a16:creationId xmlns:a16="http://schemas.microsoft.com/office/drawing/2014/main" id="{BF26A4A2-1B4B-312F-576A-225F8000DFC2}"/>
              </a:ext>
            </a:extLst>
          </p:cNvPr>
          <p:cNvGraphicFramePr>
            <a:graphicFrameLocks/>
          </p:cNvGraphicFramePr>
          <p:nvPr>
            <p:extLst>
              <p:ext uri="{D42A27DB-BD31-4B8C-83A1-F6EECF244321}">
                <p14:modId xmlns:p14="http://schemas.microsoft.com/office/powerpoint/2010/main" val="4049441249"/>
              </p:ext>
            </p:extLst>
          </p:nvPr>
        </p:nvGraphicFramePr>
        <p:xfrm>
          <a:off x="6228184" y="1792386"/>
          <a:ext cx="2530624" cy="968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658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7272810" cy="3960440"/>
          </a:xfrm>
        </p:spPr>
        <p:txBody>
          <a:bodyPr>
            <a:normAutofit/>
          </a:bodyPr>
          <a:lstStyle/>
          <a:p>
            <a:pPr marL="0" indent="0" eaLnBrk="0" fontAlgn="base" hangingPunct="0">
              <a:buNone/>
            </a:pPr>
            <a:r>
              <a:rPr lang="sk-SK" sz="1800" b="1" dirty="0"/>
              <a:t>2. </a:t>
            </a:r>
            <a:r>
              <a:rPr lang="sk-SK" sz="1800" b="1" dirty="0" err="1"/>
              <a:t>Küldetés</a:t>
            </a:r>
            <a:endParaRPr lang="sk-SK" sz="1800" b="1" dirty="0"/>
          </a:p>
          <a:p>
            <a:pPr marL="0" indent="0" eaLnBrk="0" fontAlgn="base" hangingPunct="0">
              <a:buNone/>
            </a:pPr>
            <a:endParaRPr lang="sk-SK" sz="1800" b="1" dirty="0"/>
          </a:p>
          <a:p>
            <a:pPr marL="0" indent="0" eaLnBrk="0" fontAlgn="base" hangingPunct="0">
              <a:buNone/>
            </a:pPr>
            <a:r>
              <a:rPr lang="hu-HU" sz="1800" b="1" dirty="0"/>
              <a:t>"A hozzáadott értékű mezőgazdaság létrehozása és fejlesztésének elősegítése".</a:t>
            </a:r>
          </a:p>
          <a:p>
            <a:pPr marL="0" indent="0" eaLnBrk="0" fontAlgn="base" hangingPunct="0">
              <a:buNone/>
            </a:pPr>
            <a:endParaRPr lang="hu-HU" sz="1800" b="1" dirty="0"/>
          </a:p>
          <a:p>
            <a:pPr marL="0" indent="0" eaLnBrk="0" fontAlgn="base" hangingPunct="0">
              <a:buNone/>
            </a:pPr>
            <a:r>
              <a:rPr lang="hu-HU" sz="1800" dirty="0"/>
              <a:t>Ebben az esetben a „Létrehozás és megkönnyítés” két egyértelmű fókuszterület. A szervezet ebbe a két területbe fektette energiáját. A szervezet a mezőgazdasági tevékenység fejlesztésére (teremtésére) és elősegítésére (könnyítésére) törekszik. És mindenben, ami itt nem szerepel, a szervezet nem vesz részt. Ez egyértelműen jelzi, hogy a szervezet mit csinál és mit nem.</a:t>
            </a:r>
            <a:endParaRPr lang="sk-SK" sz="1800" dirty="0"/>
          </a:p>
        </p:txBody>
      </p:sp>
      <p:grpSp>
        <p:nvGrpSpPr>
          <p:cNvPr id="7" name="Csoportba foglalás 6">
            <a:extLst>
              <a:ext uri="{FF2B5EF4-FFF2-40B4-BE49-F238E27FC236}">
                <a16:creationId xmlns:a16="http://schemas.microsoft.com/office/drawing/2014/main" id="{E8254C6E-1546-56FB-E156-75B440888579}"/>
              </a:ext>
            </a:extLst>
          </p:cNvPr>
          <p:cNvGrpSpPr/>
          <p:nvPr/>
        </p:nvGrpSpPr>
        <p:grpSpPr>
          <a:xfrm>
            <a:off x="6411251" y="1792386"/>
            <a:ext cx="2528152" cy="968971"/>
            <a:chOff x="1235" y="0"/>
            <a:chExt cx="2528152" cy="968971"/>
          </a:xfrm>
        </p:grpSpPr>
        <p:sp>
          <p:nvSpPr>
            <p:cNvPr id="8" name="Sávnyíl 7">
              <a:extLst>
                <a:ext uri="{FF2B5EF4-FFF2-40B4-BE49-F238E27FC236}">
                  <a16:creationId xmlns:a16="http://schemas.microsoft.com/office/drawing/2014/main" id="{160CEB82-F5D9-7255-9E05-964F40BA8008}"/>
                </a:ext>
              </a:extLst>
            </p:cNvPr>
            <p:cNvSpPr/>
            <p:nvPr/>
          </p:nvSpPr>
          <p:spPr>
            <a:xfrm>
              <a:off x="1235" y="0"/>
              <a:ext cx="2528152" cy="968971"/>
            </a:xfrm>
            <a:prstGeom prst="chevron">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9" name="Sávnyíl 4">
              <a:extLst>
                <a:ext uri="{FF2B5EF4-FFF2-40B4-BE49-F238E27FC236}">
                  <a16:creationId xmlns:a16="http://schemas.microsoft.com/office/drawing/2014/main" id="{EEFEB921-1418-8DC8-DE9D-09237F1643A1}"/>
                </a:ext>
              </a:extLst>
            </p:cNvPr>
            <p:cNvSpPr txBox="1"/>
            <p:nvPr/>
          </p:nvSpPr>
          <p:spPr>
            <a:xfrm>
              <a:off x="485721" y="0"/>
              <a:ext cx="1559181" cy="968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hu-HU" sz="1700" b="1" kern="1200" dirty="0">
                  <a:solidFill>
                    <a:schemeClr val="tx1"/>
                  </a:solidFill>
                </a:rPr>
                <a:t>Küldetés:</a:t>
              </a:r>
              <a:r>
                <a:rPr lang="hu-HU" sz="1700" kern="1200" dirty="0">
                  <a:solidFill>
                    <a:schemeClr val="tx1"/>
                  </a:solidFill>
                </a:rPr>
                <a:t>
Kik vagyunk
Amit értékelünk</a:t>
              </a:r>
            </a:p>
          </p:txBody>
        </p:sp>
      </p:grpSp>
    </p:spTree>
    <p:extLst>
      <p:ext uri="{BB962C8B-B14F-4D97-AF65-F5344CB8AC3E}">
        <p14:creationId xmlns:p14="http://schemas.microsoft.com/office/powerpoint/2010/main" val="8807929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7704858" cy="4104456"/>
          </a:xfrm>
        </p:spPr>
        <p:txBody>
          <a:bodyPr>
            <a:normAutofit fontScale="55000" lnSpcReduction="20000"/>
          </a:bodyPr>
          <a:lstStyle/>
          <a:p>
            <a:pPr marL="0" indent="0" eaLnBrk="0" fontAlgn="base" hangingPunct="0">
              <a:buNone/>
            </a:pPr>
            <a:r>
              <a:rPr lang="sk-SK" sz="2900" b="1" dirty="0"/>
              <a:t>2. </a:t>
            </a:r>
            <a:r>
              <a:rPr lang="sk-SK" sz="2900" b="1" dirty="0" err="1"/>
              <a:t>Küldetés</a:t>
            </a:r>
            <a:endParaRPr lang="sk-SK" sz="2900" b="1" dirty="0"/>
          </a:p>
          <a:p>
            <a:pPr marL="0" indent="0" eaLnBrk="0" fontAlgn="base" hangingPunct="0">
              <a:buNone/>
            </a:pPr>
            <a:endParaRPr lang="sk-SK" sz="2900" b="1" dirty="0"/>
          </a:p>
          <a:p>
            <a:pPr marL="0" indent="0">
              <a:buNone/>
            </a:pPr>
            <a:r>
              <a:rPr lang="hu-HU" sz="2900" dirty="0">
                <a:latin typeface="Trebuchet MS" panose="020B0703020202090204" pitchFamily="34" charset="0"/>
              </a:rPr>
              <a:t>Lássuk a jó küldetésnyilatkozat alábbi jellemzőit:</a:t>
            </a:r>
          </a:p>
          <a:p>
            <a:pPr marL="0" indent="0">
              <a:buNone/>
            </a:pPr>
            <a:endParaRPr lang="hu-HU" sz="2900" dirty="0">
              <a:latin typeface="Trebuchet MS" panose="020B0703020202090204" pitchFamily="34" charset="0"/>
            </a:endParaRPr>
          </a:p>
          <a:p>
            <a:r>
              <a:rPr lang="hu-HU" sz="2900" dirty="0">
                <a:latin typeface="Trebuchet MS" panose="020B0703020202090204" pitchFamily="34" charset="0"/>
              </a:rPr>
              <a:t>Röviden: A küldetésnyilatkozatnak könnyen megjegyezhetőnek kell lennie. A szervezetekben minden személynek tisztában kell lennie azzal a küldetésnyilatkozattal, amelyet az általa végzett munkával összefüggésben alkalmazni kell.</a:t>
            </a:r>
          </a:p>
          <a:p>
            <a:r>
              <a:rPr lang="hu-HU" sz="2900" dirty="0">
                <a:latin typeface="Trebuchet MS" panose="020B0703020202090204" pitchFamily="34" charset="0"/>
              </a:rPr>
              <a:t>Egyszerű: A küldetésnyilatkozat nyelvezetének a mindennapi életben kell lennie. A mindennapi életben nem használunk olyan szavakat, mint az érdekelt felek értékei, pénzügyi célok és legjobb gyakorlatok. Például egy küldetésnyilatkozat – „Segíts az embereknek a munkavégzésben a legjobb gyakorlatok használatával”. Hány ember álmodik a legjobb gyakorlatokról? A válasz nagyon kevés; hiszed, az emberek ilyen nyelven beszélnek. A válasz nem.'</a:t>
            </a:r>
          </a:p>
          <a:p>
            <a:r>
              <a:rPr lang="hu-HU" sz="2900" dirty="0">
                <a:latin typeface="Trebuchet MS" panose="020B0703020202090204" pitchFamily="34" charset="0"/>
              </a:rPr>
              <a:t>Operatív: A küldetésnyilatkozatnak egyértelmű iránymutatást kell adnia. Arra kell összpontosítania, amit egy szervezet csinál. Világos utat ad a kezdeményezéshez és az erőforrások elosztásához is.</a:t>
            </a:r>
            <a:br>
              <a:rPr lang="sk-SK" sz="2600" dirty="0"/>
            </a:br>
            <a:endParaRPr lang="sk-SK" sz="2600" dirty="0"/>
          </a:p>
        </p:txBody>
      </p:sp>
      <p:grpSp>
        <p:nvGrpSpPr>
          <p:cNvPr id="4" name="Csoportba foglalás 3">
            <a:extLst>
              <a:ext uri="{FF2B5EF4-FFF2-40B4-BE49-F238E27FC236}">
                <a16:creationId xmlns:a16="http://schemas.microsoft.com/office/drawing/2014/main" id="{25E41416-DC22-0FF8-7876-4A0F24B5BD8A}"/>
              </a:ext>
            </a:extLst>
          </p:cNvPr>
          <p:cNvGrpSpPr/>
          <p:nvPr/>
        </p:nvGrpSpPr>
        <p:grpSpPr>
          <a:xfrm>
            <a:off x="6436336" y="1792386"/>
            <a:ext cx="2528152" cy="968971"/>
            <a:chOff x="1235" y="0"/>
            <a:chExt cx="2528152" cy="968971"/>
          </a:xfrm>
        </p:grpSpPr>
        <p:sp>
          <p:nvSpPr>
            <p:cNvPr id="6" name="Sávnyíl 5">
              <a:extLst>
                <a:ext uri="{FF2B5EF4-FFF2-40B4-BE49-F238E27FC236}">
                  <a16:creationId xmlns:a16="http://schemas.microsoft.com/office/drawing/2014/main" id="{8024068A-B452-8548-D695-2AACB347B426}"/>
                </a:ext>
              </a:extLst>
            </p:cNvPr>
            <p:cNvSpPr/>
            <p:nvPr/>
          </p:nvSpPr>
          <p:spPr>
            <a:xfrm>
              <a:off x="1235" y="0"/>
              <a:ext cx="2528152" cy="968971"/>
            </a:xfrm>
            <a:prstGeom prst="chevron">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Sávnyíl 4">
              <a:extLst>
                <a:ext uri="{FF2B5EF4-FFF2-40B4-BE49-F238E27FC236}">
                  <a16:creationId xmlns:a16="http://schemas.microsoft.com/office/drawing/2014/main" id="{EE830EF0-8291-6DFD-A281-1AAE24D86156}"/>
                </a:ext>
              </a:extLst>
            </p:cNvPr>
            <p:cNvSpPr txBox="1"/>
            <p:nvPr/>
          </p:nvSpPr>
          <p:spPr>
            <a:xfrm>
              <a:off x="485721" y="0"/>
              <a:ext cx="1559181" cy="968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hu-HU" sz="1700" b="1" kern="1200" dirty="0">
                  <a:solidFill>
                    <a:schemeClr val="tx1"/>
                  </a:solidFill>
                </a:rPr>
                <a:t>Küldetés:</a:t>
              </a:r>
              <a:r>
                <a:rPr lang="hu-HU" sz="1700" kern="1200" dirty="0">
                  <a:solidFill>
                    <a:schemeClr val="tx1"/>
                  </a:solidFill>
                </a:rPr>
                <a:t>
Kik vagyunk
Amit értékelünk</a:t>
              </a:r>
            </a:p>
          </p:txBody>
        </p:sp>
      </p:grpSp>
    </p:spTree>
    <p:extLst>
      <p:ext uri="{BB962C8B-B14F-4D97-AF65-F5344CB8AC3E}">
        <p14:creationId xmlns:p14="http://schemas.microsoft.com/office/powerpoint/2010/main" val="33580425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6696746" cy="4104456"/>
          </a:xfrm>
        </p:spPr>
        <p:txBody>
          <a:bodyPr>
            <a:normAutofit/>
          </a:bodyPr>
          <a:lstStyle/>
          <a:p>
            <a:pPr marL="0" indent="0" eaLnBrk="0" fontAlgn="base" hangingPunct="0">
              <a:buNone/>
            </a:pPr>
            <a:r>
              <a:rPr lang="sk-SK" sz="2000" b="1" dirty="0"/>
              <a:t>2. </a:t>
            </a:r>
            <a:r>
              <a:rPr lang="sk-SK" sz="2000" b="1" dirty="0" err="1"/>
              <a:t>Küldetés</a:t>
            </a:r>
            <a:endParaRPr lang="sk-SK" sz="2900" b="1" dirty="0"/>
          </a:p>
          <a:p>
            <a:pPr marL="0" indent="0" eaLnBrk="0" fontAlgn="base" hangingPunct="0">
              <a:buNone/>
            </a:pPr>
            <a:r>
              <a:rPr lang="hu-HU" sz="1800" dirty="0"/>
              <a:t>Tehát milyen erőforrásokra van szükség a mezőgazdasági üzletág fent említett küldetésnyilatkozatához?</a:t>
            </a:r>
          </a:p>
          <a:p>
            <a:pPr marL="0" indent="0" eaLnBrk="0" fontAlgn="base" hangingPunct="0">
              <a:buNone/>
            </a:pPr>
            <a:endParaRPr lang="hu-HU" sz="1800" dirty="0"/>
          </a:p>
          <a:p>
            <a:pPr eaLnBrk="0" fontAlgn="base" hangingPunct="0"/>
            <a:r>
              <a:rPr lang="hu-HU" sz="1800" dirty="0"/>
              <a:t>Valószínűleg kkv, akik a mezőgazdasági üzletág fejlesztésére, elősegítésére tudják nyújtani szolgáltatásaikat.</a:t>
            </a:r>
          </a:p>
          <a:p>
            <a:pPr eaLnBrk="0" fontAlgn="base" hangingPunct="0"/>
            <a:r>
              <a:rPr lang="hu-HU" sz="1800" dirty="0"/>
              <a:t>És a gazdálkodók részt vesznek a vállalkozás pénzügyi támogatásában.</a:t>
            </a:r>
            <a:br>
              <a:rPr lang="sk-SK" sz="2600" dirty="0"/>
            </a:br>
            <a:endParaRPr lang="sk-SK" sz="2600" dirty="0"/>
          </a:p>
        </p:txBody>
      </p:sp>
      <p:grpSp>
        <p:nvGrpSpPr>
          <p:cNvPr id="4" name="Csoportba foglalás 3">
            <a:extLst>
              <a:ext uri="{FF2B5EF4-FFF2-40B4-BE49-F238E27FC236}">
                <a16:creationId xmlns:a16="http://schemas.microsoft.com/office/drawing/2014/main" id="{5A4A2616-F4A8-86C2-2C83-69E06CD84470}"/>
              </a:ext>
            </a:extLst>
          </p:cNvPr>
          <p:cNvGrpSpPr/>
          <p:nvPr/>
        </p:nvGrpSpPr>
        <p:grpSpPr>
          <a:xfrm>
            <a:off x="6436336" y="1792386"/>
            <a:ext cx="2528152" cy="968971"/>
            <a:chOff x="1235" y="0"/>
            <a:chExt cx="2528152" cy="968971"/>
          </a:xfrm>
        </p:grpSpPr>
        <p:sp>
          <p:nvSpPr>
            <p:cNvPr id="6" name="Sávnyíl 5">
              <a:extLst>
                <a:ext uri="{FF2B5EF4-FFF2-40B4-BE49-F238E27FC236}">
                  <a16:creationId xmlns:a16="http://schemas.microsoft.com/office/drawing/2014/main" id="{D12D8C10-1347-F78E-DD58-8D987E98086F}"/>
                </a:ext>
              </a:extLst>
            </p:cNvPr>
            <p:cNvSpPr/>
            <p:nvPr/>
          </p:nvSpPr>
          <p:spPr>
            <a:xfrm>
              <a:off x="1235" y="0"/>
              <a:ext cx="2528152" cy="968971"/>
            </a:xfrm>
            <a:prstGeom prst="chevron">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Sávnyíl 4">
              <a:extLst>
                <a:ext uri="{FF2B5EF4-FFF2-40B4-BE49-F238E27FC236}">
                  <a16:creationId xmlns:a16="http://schemas.microsoft.com/office/drawing/2014/main" id="{31C4D738-6D33-599B-26EE-E81C3E86DD9B}"/>
                </a:ext>
              </a:extLst>
            </p:cNvPr>
            <p:cNvSpPr txBox="1"/>
            <p:nvPr/>
          </p:nvSpPr>
          <p:spPr>
            <a:xfrm>
              <a:off x="485721" y="0"/>
              <a:ext cx="1559181" cy="96897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hu-HU" sz="1700" b="1" kern="1200" dirty="0">
                  <a:solidFill>
                    <a:schemeClr val="tx1"/>
                  </a:solidFill>
                </a:rPr>
                <a:t>Küldetés:</a:t>
              </a:r>
              <a:r>
                <a:rPr lang="hu-HU" sz="1700" kern="1200" dirty="0">
                  <a:solidFill>
                    <a:schemeClr val="tx1"/>
                  </a:solidFill>
                </a:rPr>
                <a:t>
Kik vagyunk
Amit értékelünk</a:t>
              </a:r>
            </a:p>
          </p:txBody>
        </p:sp>
      </p:grpSp>
    </p:spTree>
    <p:extLst>
      <p:ext uri="{BB962C8B-B14F-4D97-AF65-F5344CB8AC3E}">
        <p14:creationId xmlns:p14="http://schemas.microsoft.com/office/powerpoint/2010/main" val="34940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6192690" cy="4104456"/>
          </a:xfrm>
        </p:spPr>
        <p:txBody>
          <a:bodyPr>
            <a:normAutofit lnSpcReduction="10000"/>
          </a:bodyPr>
          <a:lstStyle/>
          <a:p>
            <a:pPr marL="0" indent="0" eaLnBrk="0" fontAlgn="base" hangingPunct="0">
              <a:buNone/>
            </a:pPr>
            <a:r>
              <a:rPr lang="sk-SK" sz="2000" b="1" dirty="0"/>
              <a:t>1. Stratégia </a:t>
            </a:r>
          </a:p>
          <a:p>
            <a:pPr marL="0" indent="0" eaLnBrk="0" fontAlgn="base" hangingPunct="0">
              <a:buNone/>
            </a:pPr>
            <a:r>
              <a:rPr lang="hu-HU" sz="1800" dirty="0"/>
              <a:t>A stratégiák hosszú távú megvalósítási tervek a célok és célkitűzések elérése érdekében. Ezek a kijelentések meghatározzák, hogyan érheti el küldetését, és hogyan maradhat végig a befejezésben. A stratégiákat valószínűleg SWOT-elemzést követően határozzák meg, mivel mind a külső, mind a belső környezetértékelésre szükség van a stratégiák kidolgozásához.</a:t>
            </a:r>
          </a:p>
          <a:p>
            <a:pPr marL="0" indent="0" eaLnBrk="0" fontAlgn="base" hangingPunct="0">
              <a:buNone/>
            </a:pPr>
            <a:r>
              <a:rPr lang="hu-HU" sz="1800" dirty="0"/>
              <a:t>Hogyan írjunk szervezeti stratégiát? A stratégiai lehetőségek a következők lehetnek:</a:t>
            </a:r>
          </a:p>
          <a:p>
            <a:pPr marL="0" indent="0" eaLnBrk="0" fontAlgn="base" hangingPunct="0">
              <a:buNone/>
            </a:pPr>
            <a:endParaRPr lang="hu-HU" sz="1800" dirty="0"/>
          </a:p>
          <a:p>
            <a:pPr eaLnBrk="0" fontAlgn="base" hangingPunct="0"/>
            <a:r>
              <a:rPr lang="hu-HU" sz="1800" dirty="0"/>
              <a:t>A piac vagy termék fejlődése </a:t>
            </a:r>
            <a:r>
              <a:rPr lang="hu-HU" sz="1800" dirty="0" err="1"/>
              <a:t>ill</a:t>
            </a:r>
            <a:endParaRPr lang="hu-HU" sz="1800" dirty="0"/>
          </a:p>
          <a:p>
            <a:pPr eaLnBrk="0" fontAlgn="base" hangingPunct="0"/>
            <a:r>
              <a:rPr lang="hu-HU" sz="1800" dirty="0"/>
              <a:t>Bizonyos szerteágazó esetekben mind a piac, mind a termékfejlesztés.</a:t>
            </a:r>
            <a:endParaRPr lang="sk-SK" sz="2600" dirty="0"/>
          </a:p>
        </p:txBody>
      </p:sp>
      <p:graphicFrame>
        <p:nvGraphicFramePr>
          <p:cNvPr id="5" name="Tartalom helye 6">
            <a:extLst>
              <a:ext uri="{FF2B5EF4-FFF2-40B4-BE49-F238E27FC236}">
                <a16:creationId xmlns:a16="http://schemas.microsoft.com/office/drawing/2014/main" id="{2AE82192-A63B-7E2E-F15A-DF5ADDF9FB1C}"/>
              </a:ext>
            </a:extLst>
          </p:cNvPr>
          <p:cNvGraphicFramePr>
            <a:graphicFrameLocks/>
          </p:cNvGraphicFramePr>
          <p:nvPr>
            <p:extLst>
              <p:ext uri="{D42A27DB-BD31-4B8C-83A1-F6EECF244321}">
                <p14:modId xmlns:p14="http://schemas.microsoft.com/office/powerpoint/2010/main" val="3392140785"/>
              </p:ext>
            </p:extLst>
          </p:nvPr>
        </p:nvGraphicFramePr>
        <p:xfrm>
          <a:off x="6372200" y="1844824"/>
          <a:ext cx="2386608" cy="1158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33018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7776866" cy="4104456"/>
          </a:xfrm>
        </p:spPr>
        <p:txBody>
          <a:bodyPr>
            <a:normAutofit/>
          </a:bodyPr>
          <a:lstStyle/>
          <a:p>
            <a:pPr marL="0" indent="0" eaLnBrk="0" fontAlgn="base" hangingPunct="0">
              <a:buNone/>
            </a:pPr>
            <a:r>
              <a:rPr lang="sk-SK" sz="2000" b="1" dirty="0"/>
              <a:t>1. </a:t>
            </a:r>
            <a:r>
              <a:rPr lang="sk-SK" sz="2000" b="1" dirty="0" err="1"/>
              <a:t>Célok</a:t>
            </a:r>
            <a:r>
              <a:rPr lang="sk-SK" sz="2000" b="1" dirty="0"/>
              <a:t> </a:t>
            </a:r>
            <a:r>
              <a:rPr lang="sk-SK" sz="2000" b="1" dirty="0" err="1"/>
              <a:t>és</a:t>
            </a:r>
            <a:r>
              <a:rPr lang="sk-SK" sz="2000" b="1" dirty="0"/>
              <a:t> </a:t>
            </a:r>
            <a:r>
              <a:rPr lang="sk-SK" sz="2000" b="1" dirty="0" err="1"/>
              <a:t>célkitűzések</a:t>
            </a:r>
            <a:r>
              <a:rPr lang="sk-SK" sz="2000" b="1" dirty="0"/>
              <a:t>:</a:t>
            </a:r>
          </a:p>
          <a:p>
            <a:pPr marL="0" indent="0">
              <a:buNone/>
            </a:pPr>
            <a:r>
              <a:rPr lang="hu-HU" sz="1800" dirty="0">
                <a:latin typeface="Calibri"/>
              </a:rPr>
              <a:t>A célok a vízió eléréséhez szükséges lépések kijelentései. A célok leírják, hogy erőfeszítéseiddel mit szeretnél elérni.</a:t>
            </a:r>
          </a:p>
          <a:p>
            <a:pPr marL="0" indent="0">
              <a:buNone/>
            </a:pPr>
            <a:r>
              <a:rPr lang="hu-HU" sz="1800" dirty="0">
                <a:latin typeface="Calibri"/>
              </a:rPr>
              <a:t>A célkitűzés ezzel szemben annak megállapítása, hogy mennyi ideig tart a célok elérése. Ezeket mérhető feltételekkel határoztuk meg.</a:t>
            </a:r>
          </a:p>
          <a:p>
            <a:pPr marL="0" indent="0">
              <a:buNone/>
            </a:pPr>
            <a:endParaRPr lang="hu-HU" sz="1800" dirty="0">
              <a:latin typeface="Calibri"/>
            </a:endParaRPr>
          </a:p>
          <a:p>
            <a:pPr marL="0" indent="0">
              <a:buNone/>
            </a:pPr>
            <a:r>
              <a:rPr lang="hu-HU" sz="1800" dirty="0">
                <a:latin typeface="Calibri"/>
              </a:rPr>
              <a:t>Az Ízközpont jövőkép fenti célkitűzései, de nem kizárólagosan, a következők:</a:t>
            </a:r>
          </a:p>
          <a:p>
            <a:pPr marL="0" indent="0">
              <a:buNone/>
            </a:pPr>
            <a:endParaRPr lang="hu-HU" sz="1800" dirty="0">
              <a:latin typeface="Calibri"/>
            </a:endParaRPr>
          </a:p>
          <a:p>
            <a:r>
              <a:rPr lang="hu-HU" sz="1800" dirty="0">
                <a:latin typeface="Calibri"/>
              </a:rPr>
              <a:t>A jövedelmezőség javítása</a:t>
            </a:r>
          </a:p>
          <a:p>
            <a:r>
              <a:rPr lang="hu-HU" sz="1800" dirty="0">
                <a:latin typeface="Calibri"/>
              </a:rPr>
              <a:t>Hangerő növelése</a:t>
            </a:r>
          </a:p>
          <a:p>
            <a:r>
              <a:rPr lang="hu-HU" sz="1800" dirty="0">
                <a:latin typeface="Calibri"/>
              </a:rPr>
              <a:t>Stabilitás biztosítása</a:t>
            </a:r>
            <a:endParaRPr lang="sk-SK" sz="2600" dirty="0"/>
          </a:p>
        </p:txBody>
      </p:sp>
      <p:graphicFrame>
        <p:nvGraphicFramePr>
          <p:cNvPr id="4" name="Tartalom helye 6">
            <a:extLst>
              <a:ext uri="{FF2B5EF4-FFF2-40B4-BE49-F238E27FC236}">
                <a16:creationId xmlns:a16="http://schemas.microsoft.com/office/drawing/2014/main" id="{4C726A4E-BCD8-578A-D9BE-CCBF90E20777}"/>
              </a:ext>
            </a:extLst>
          </p:cNvPr>
          <p:cNvGraphicFramePr>
            <a:graphicFrameLocks/>
          </p:cNvGraphicFramePr>
          <p:nvPr>
            <p:extLst>
              <p:ext uri="{D42A27DB-BD31-4B8C-83A1-F6EECF244321}">
                <p14:modId xmlns:p14="http://schemas.microsoft.com/office/powerpoint/2010/main" val="683310325"/>
              </p:ext>
            </p:extLst>
          </p:nvPr>
        </p:nvGraphicFramePr>
        <p:xfrm>
          <a:off x="6084168" y="4863269"/>
          <a:ext cx="2602632" cy="126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12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991290"/>
            <a:ext cx="8003232" cy="853534"/>
          </a:xfrm>
        </p:spPr>
        <p:txBody>
          <a:bodyPr>
            <a:noAutofit/>
          </a:bodyPr>
          <a:lstStyle/>
          <a:p>
            <a:r>
              <a:rPr lang="hu-HU" sz="2800" b="1" kern="1200" dirty="0">
                <a:solidFill>
                  <a:schemeClr val="tx1"/>
                </a:solidFill>
                <a:effectLst/>
                <a:latin typeface="Trebuchet MS" panose="020B0603020202020204" pitchFamily="34" charset="0"/>
                <a:ea typeface="+mj-ea"/>
                <a:cs typeface="+mj-cs"/>
              </a:rPr>
              <a:t>1.2 Hogyan készítsünk SWOT-elemzést</a:t>
            </a:r>
            <a:endParaRPr lang="sk-SK" sz="28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62254"/>
            <a:ext cx="8784976" cy="4547066"/>
          </a:xfrm>
        </p:spPr>
        <p:txBody>
          <a:bodyPr>
            <a:normAutofit fontScale="92500" lnSpcReduction="10000"/>
          </a:bodyPr>
          <a:lstStyle/>
          <a:p>
            <a:pPr marL="0" indent="0" eaLnBrk="0" fontAlgn="base" hangingPunct="0">
              <a:buNone/>
            </a:pPr>
            <a:r>
              <a:rPr lang="hu-HU" sz="1800" dirty="0"/>
              <a:t>Ahogy a modul elején említettük, az Ízközpont kialakítása egy speciális tevékenység.</a:t>
            </a:r>
          </a:p>
          <a:p>
            <a:pPr eaLnBrk="0" fontAlgn="base" hangingPunct="0"/>
            <a:r>
              <a:rPr lang="hu-HU" sz="1800" dirty="0"/>
              <a:t>Tükrözi a szóban forgó terület agrárgazdasági elhivatottságát, és ezért tükrözi a közösség társadalmi-kulturális és gazdasági vonatkozását.</a:t>
            </a:r>
          </a:p>
          <a:p>
            <a:pPr eaLnBrk="0" fontAlgn="base" hangingPunct="0"/>
            <a:r>
              <a:rPr lang="hu-HU" sz="1800" dirty="0"/>
              <a:t>Ezért alapvető fontosságú a terület fő társadalmi-gazdasági szereplőinek és valamennyi érdekelt félnek a lehető legszélesebb körben bevonása annak érdekében, hogy a COT a lehető legkollektívabb munka legyen, figyelembe véve mindegyikük igényeit és követelményeit, valamint ezek közül a legmegfelelőbb COT-típus elkészítéséhez.</a:t>
            </a:r>
          </a:p>
          <a:p>
            <a:pPr eaLnBrk="0" fontAlgn="base" hangingPunct="0"/>
            <a:r>
              <a:rPr lang="hu-HU" sz="1800" dirty="0"/>
              <a:t>Ne hagyatkozzon a terület, a közösségek és azok dinamikájának saját részleges megértésére. A feltételezései tévesek lehetnek. Ehelyett állítson össze egy csoportot különböző lehetőségekkel és szinteken dolgozó emberekből, és készítsen egy kiterjedt és átfogó figyelési listát.</a:t>
            </a:r>
          </a:p>
          <a:p>
            <a:pPr eaLnBrk="0" fontAlgn="base" hangingPunct="0"/>
            <a:r>
              <a:rPr lang="hu-HU" sz="1800" dirty="0"/>
              <a:t>Ezután minden alkalommal, amikor azonosít egy erősséget, gyengeséget, lehetőséget vagy veszélyt, írja be a SWOT-elemzés rácsának megfelelő részébe, hogy mindenki láthassa.</a:t>
            </a:r>
          </a:p>
          <a:p>
            <a:pPr eaLnBrk="0" fontAlgn="base" hangingPunct="0"/>
            <a:r>
              <a:rPr lang="hu-HU" sz="1800" dirty="0"/>
              <a:t>Nézze meg az egyes területeket részletesebben és gondolja meg, mi hova illik, és milyen kérdéseket tehet fel az adatgyűjtés részeként.</a:t>
            </a:r>
            <a:endParaRPr lang="en-US" sz="1800" dirty="0"/>
          </a:p>
        </p:txBody>
      </p:sp>
    </p:spTree>
    <p:extLst>
      <p:ext uri="{BB962C8B-B14F-4D97-AF65-F5344CB8AC3E}">
        <p14:creationId xmlns:p14="http://schemas.microsoft.com/office/powerpoint/2010/main" val="26813994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0" y="2276872"/>
            <a:ext cx="7848874" cy="3312368"/>
          </a:xfrm>
        </p:spPr>
        <p:txBody>
          <a:bodyPr>
            <a:normAutofit lnSpcReduction="10000"/>
          </a:bodyPr>
          <a:lstStyle/>
          <a:p>
            <a:pPr marL="0" indent="0" eaLnBrk="0" fontAlgn="base" hangingPunct="0">
              <a:buNone/>
            </a:pPr>
            <a:r>
              <a:rPr lang="sk-SK" sz="2000" b="1" dirty="0"/>
              <a:t>1. </a:t>
            </a:r>
            <a:r>
              <a:rPr lang="sk-SK" sz="2000" b="1" dirty="0" err="1"/>
              <a:t>Célok</a:t>
            </a:r>
            <a:r>
              <a:rPr lang="sk-SK" sz="2000" b="1" dirty="0"/>
              <a:t> </a:t>
            </a:r>
            <a:r>
              <a:rPr lang="sk-SK" sz="2000" b="1" dirty="0" err="1"/>
              <a:t>és</a:t>
            </a:r>
            <a:r>
              <a:rPr lang="sk-SK" sz="2000" b="1" dirty="0"/>
              <a:t> </a:t>
            </a:r>
            <a:r>
              <a:rPr lang="sk-SK" sz="2000" b="1" dirty="0" err="1"/>
              <a:t>célkitűzések</a:t>
            </a:r>
            <a:r>
              <a:rPr lang="sk-SK" sz="2000" b="1" dirty="0"/>
              <a:t> :</a:t>
            </a:r>
          </a:p>
          <a:p>
            <a:pPr marL="0" indent="0">
              <a:buNone/>
            </a:pPr>
            <a:endParaRPr lang="en-US" sz="1800" dirty="0">
              <a:latin typeface="Trebuchet MS" panose="020B0703020202090204" pitchFamily="34" charset="0"/>
            </a:endParaRPr>
          </a:p>
          <a:p>
            <a:pPr marL="0" indent="0">
              <a:buNone/>
            </a:pPr>
            <a:r>
              <a:rPr lang="en-US" sz="1800" dirty="0">
                <a:latin typeface="Trebuchet MS" panose="020B0703020202090204" pitchFamily="34" charset="0"/>
              </a:rPr>
              <a:t>Az </a:t>
            </a:r>
            <a:r>
              <a:rPr lang="en-US" sz="1800" dirty="0" err="1">
                <a:latin typeface="Trebuchet MS" panose="020B0703020202090204" pitchFamily="34" charset="0"/>
              </a:rPr>
              <a:t>egyik</a:t>
            </a:r>
            <a:r>
              <a:rPr lang="en-US" sz="1800" dirty="0">
                <a:latin typeface="Trebuchet MS" panose="020B0703020202090204" pitchFamily="34" charset="0"/>
              </a:rPr>
              <a:t> </a:t>
            </a:r>
            <a:r>
              <a:rPr lang="en-US" sz="1800" dirty="0" err="1">
                <a:latin typeface="Trebuchet MS" panose="020B0703020202090204" pitchFamily="34" charset="0"/>
              </a:rPr>
              <a:t>cél</a:t>
            </a:r>
            <a:r>
              <a:rPr lang="en-US" sz="1800" dirty="0">
                <a:latin typeface="Trebuchet MS" panose="020B0703020202090204" pitchFamily="34" charset="0"/>
              </a:rPr>
              <a:t> </a:t>
            </a:r>
            <a:r>
              <a:rPr lang="en-US" sz="1800" dirty="0" err="1">
                <a:latin typeface="Trebuchet MS" panose="020B0703020202090204" pitchFamily="34" charset="0"/>
              </a:rPr>
              <a:t>egy</a:t>
            </a:r>
            <a:r>
              <a:rPr lang="en-US" sz="1800" dirty="0">
                <a:latin typeface="Trebuchet MS" panose="020B0703020202090204" pitchFamily="34" charset="0"/>
              </a:rPr>
              <a:t> </a:t>
            </a:r>
            <a:r>
              <a:rPr lang="en-US" sz="1800" dirty="0" err="1">
                <a:latin typeface="Trebuchet MS" panose="020B0703020202090204" pitchFamily="34" charset="0"/>
              </a:rPr>
              <a:t>tág</a:t>
            </a:r>
            <a:r>
              <a:rPr lang="en-US" sz="1800" dirty="0">
                <a:latin typeface="Trebuchet MS" panose="020B0703020202090204" pitchFamily="34" charset="0"/>
              </a:rPr>
              <a:t> </a:t>
            </a:r>
            <a:r>
              <a:rPr lang="en-US" sz="1800" dirty="0" err="1">
                <a:latin typeface="Trebuchet MS" panose="020B0703020202090204" pitchFamily="34" charset="0"/>
              </a:rPr>
              <a:t>definíció</a:t>
            </a:r>
            <a:r>
              <a:rPr lang="en-US" sz="1800" dirty="0">
                <a:latin typeface="Trebuchet MS" panose="020B0703020202090204" pitchFamily="34" charset="0"/>
              </a:rPr>
              <a:t>, </a:t>
            </a:r>
            <a:r>
              <a:rPr lang="en-US" sz="1800" dirty="0" err="1">
                <a:latin typeface="Trebuchet MS" panose="020B0703020202090204" pitchFamily="34" charset="0"/>
              </a:rPr>
              <a:t>azaz</a:t>
            </a:r>
            <a:r>
              <a:rPr lang="en-US" sz="1800" dirty="0">
                <a:latin typeface="Trebuchet MS" panose="020B0703020202090204" pitchFamily="34" charset="0"/>
              </a:rPr>
              <a:t> „</a:t>
            </a:r>
            <a:r>
              <a:rPr lang="en-US" sz="1800" dirty="0" err="1">
                <a:latin typeface="Trebuchet MS" panose="020B0703020202090204" pitchFamily="34" charset="0"/>
              </a:rPr>
              <a:t>javítani</a:t>
            </a:r>
            <a:r>
              <a:rPr lang="en-US" sz="1800" dirty="0">
                <a:latin typeface="Trebuchet MS" panose="020B0703020202090204" pitchFamily="34" charset="0"/>
              </a:rPr>
              <a:t> a </a:t>
            </a:r>
            <a:r>
              <a:rPr lang="en-US" sz="1800" dirty="0" err="1">
                <a:latin typeface="Trebuchet MS" panose="020B0703020202090204" pitchFamily="34" charset="0"/>
              </a:rPr>
              <a:t>jövedelmezőséget</a:t>
            </a:r>
            <a:r>
              <a:rPr lang="en-US" sz="1800" dirty="0">
                <a:latin typeface="Trebuchet MS" panose="020B0703020202090204" pitchFamily="34" charset="0"/>
              </a:rPr>
              <a:t>”. </a:t>
            </a:r>
            <a:r>
              <a:rPr lang="en-US" sz="1800" dirty="0" err="1">
                <a:latin typeface="Trebuchet MS" panose="020B0703020202090204" pitchFamily="34" charset="0"/>
              </a:rPr>
              <a:t>Hiányzik</a:t>
            </a:r>
            <a:r>
              <a:rPr lang="en-US" sz="1800" dirty="0">
                <a:latin typeface="Trebuchet MS" panose="020B0703020202090204" pitchFamily="34" charset="0"/>
              </a:rPr>
              <a:t> </a:t>
            </a:r>
            <a:r>
              <a:rPr lang="en-US" sz="1800" dirty="0" err="1">
                <a:latin typeface="Trebuchet MS" panose="020B0703020202090204" pitchFamily="34" charset="0"/>
              </a:rPr>
              <a:t>belőle</a:t>
            </a:r>
            <a:r>
              <a:rPr lang="en-US" sz="1800" dirty="0">
                <a:latin typeface="Trebuchet MS" panose="020B0703020202090204" pitchFamily="34" charset="0"/>
              </a:rPr>
              <a:t> a </a:t>
            </a:r>
            <a:r>
              <a:rPr lang="en-US" sz="1800" dirty="0" err="1">
                <a:latin typeface="Trebuchet MS" panose="020B0703020202090204" pitchFamily="34" charset="0"/>
              </a:rPr>
              <a:t>specifikusság</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tág</a:t>
            </a:r>
            <a:r>
              <a:rPr lang="en-US" sz="1800" dirty="0">
                <a:latin typeface="Trebuchet MS" panose="020B0703020202090204" pitchFamily="34" charset="0"/>
              </a:rPr>
              <a:t>, </a:t>
            </a:r>
            <a:r>
              <a:rPr lang="en-US" sz="1800" dirty="0" err="1">
                <a:latin typeface="Trebuchet MS" panose="020B0703020202090204" pitchFamily="34" charset="0"/>
              </a:rPr>
              <a:t>általános</a:t>
            </a:r>
            <a:r>
              <a:rPr lang="en-US" sz="1800" dirty="0">
                <a:latin typeface="Trebuchet MS" panose="020B0703020202090204" pitchFamily="34" charset="0"/>
              </a:rPr>
              <a:t> </a:t>
            </a:r>
            <a:r>
              <a:rPr lang="en-US" sz="1800" dirty="0" err="1">
                <a:latin typeface="Trebuchet MS" panose="020B0703020202090204" pitchFamily="34" charset="0"/>
              </a:rPr>
              <a:t>fogalmakkal</a:t>
            </a:r>
            <a:r>
              <a:rPr lang="en-US" sz="1800" dirty="0">
                <a:latin typeface="Trebuchet MS" panose="020B0703020202090204" pitchFamily="34" charset="0"/>
              </a:rPr>
              <a:t> </a:t>
            </a:r>
            <a:r>
              <a:rPr lang="en-US" sz="1800" dirty="0" err="1">
                <a:latin typeface="Trebuchet MS" panose="020B0703020202090204" pitchFamily="34" charset="0"/>
              </a:rPr>
              <a:t>határozzák</a:t>
            </a:r>
            <a:r>
              <a:rPr lang="en-US" sz="1800" dirty="0">
                <a:latin typeface="Trebuchet MS" panose="020B0703020202090204" pitchFamily="34" charset="0"/>
              </a:rPr>
              <a:t> meg. A </a:t>
            </a:r>
            <a:r>
              <a:rPr lang="en-US" sz="1800" dirty="0" err="1">
                <a:latin typeface="Trebuchet MS" panose="020B0703020202090204" pitchFamily="34" charset="0"/>
              </a:rPr>
              <a:t>célok</a:t>
            </a:r>
            <a:r>
              <a:rPr lang="en-US" sz="1800" dirty="0">
                <a:latin typeface="Trebuchet MS" panose="020B0703020202090204" pitchFamily="34" charset="0"/>
              </a:rPr>
              <a:t> </a:t>
            </a:r>
            <a:r>
              <a:rPr lang="en-US" sz="1800" dirty="0" err="1">
                <a:latin typeface="Trebuchet MS" panose="020B0703020202090204" pitchFamily="34" charset="0"/>
              </a:rPr>
              <a:t>viszont</a:t>
            </a:r>
            <a:r>
              <a:rPr lang="en-US" sz="1800" dirty="0">
                <a:latin typeface="Trebuchet MS" panose="020B0703020202090204" pitchFamily="34" charset="0"/>
              </a:rPr>
              <a:t> </a:t>
            </a:r>
            <a:r>
              <a:rPr lang="en-US" sz="1800" dirty="0" err="1">
                <a:latin typeface="Trebuchet MS" panose="020B0703020202090204" pitchFamily="34" charset="0"/>
              </a:rPr>
              <a:t>meglehetősen</a:t>
            </a:r>
            <a:r>
              <a:rPr lang="en-US" sz="1800" dirty="0">
                <a:latin typeface="Trebuchet MS" panose="020B0703020202090204" pitchFamily="34" charset="0"/>
              </a:rPr>
              <a:t> </a:t>
            </a:r>
            <a:r>
              <a:rPr lang="en-US" sz="1800" dirty="0" err="1">
                <a:latin typeface="Trebuchet MS" panose="020B0703020202090204" pitchFamily="34" charset="0"/>
              </a:rPr>
              <a:t>konkrétak</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tovább</a:t>
            </a:r>
            <a:r>
              <a:rPr lang="en-US" sz="1800" dirty="0">
                <a:latin typeface="Trebuchet MS" panose="020B0703020202090204" pitchFamily="34" charset="0"/>
              </a:rPr>
              <a:t> </a:t>
            </a:r>
            <a:r>
              <a:rPr lang="en-US" sz="1800" dirty="0" err="1">
                <a:latin typeface="Trebuchet MS" panose="020B0703020202090204" pitchFamily="34" charset="0"/>
              </a:rPr>
              <a:t>határozzák</a:t>
            </a:r>
            <a:r>
              <a:rPr lang="en-US" sz="1800" dirty="0">
                <a:latin typeface="Trebuchet MS" panose="020B0703020202090204" pitchFamily="34" charset="0"/>
              </a:rPr>
              <a:t> meg a </a:t>
            </a:r>
            <a:r>
              <a:rPr lang="en-US" sz="1800" dirty="0" err="1">
                <a:latin typeface="Trebuchet MS" panose="020B0703020202090204" pitchFamily="34" charset="0"/>
              </a:rPr>
              <a:t>célt</a:t>
            </a:r>
            <a:r>
              <a:rPr lang="en-US" sz="1800" dirty="0">
                <a:latin typeface="Trebuchet MS" panose="020B0703020202090204" pitchFamily="34" charset="0"/>
              </a:rPr>
              <a:t>. A „</a:t>
            </a:r>
            <a:r>
              <a:rPr lang="en-US" sz="1800" dirty="0" err="1">
                <a:latin typeface="Trebuchet MS" panose="020B0703020202090204" pitchFamily="34" charset="0"/>
              </a:rPr>
              <a:t>jövedelmezőség</a:t>
            </a:r>
            <a:r>
              <a:rPr lang="en-US" sz="1800" dirty="0">
                <a:latin typeface="Trebuchet MS" panose="020B0703020202090204" pitchFamily="34" charset="0"/>
              </a:rPr>
              <a:t>” </a:t>
            </a:r>
            <a:r>
              <a:rPr lang="en-US" sz="1800" dirty="0" err="1">
                <a:latin typeface="Trebuchet MS" panose="020B0703020202090204" pitchFamily="34" charset="0"/>
              </a:rPr>
              <a:t>példájával</a:t>
            </a:r>
            <a:r>
              <a:rPr lang="en-US" sz="1800" dirty="0">
                <a:latin typeface="Trebuchet MS" panose="020B0703020202090204" pitchFamily="34" charset="0"/>
              </a:rPr>
              <a:t> </a:t>
            </a:r>
            <a:r>
              <a:rPr lang="en-US" sz="1800" dirty="0" err="1">
                <a:latin typeface="Trebuchet MS" panose="020B0703020202090204" pitchFamily="34" charset="0"/>
              </a:rPr>
              <a:t>folytatva</a:t>
            </a:r>
            <a:r>
              <a:rPr lang="en-US" sz="1800" dirty="0">
                <a:latin typeface="Trebuchet MS" panose="020B0703020202090204" pitchFamily="34" charset="0"/>
              </a:rPr>
              <a:t> a </a:t>
            </a:r>
            <a:r>
              <a:rPr lang="en-US" sz="1800" dirty="0" err="1">
                <a:latin typeface="Trebuchet MS" panose="020B0703020202090204" pitchFamily="34" charset="0"/>
              </a:rPr>
              <a:t>célokat</a:t>
            </a:r>
            <a:r>
              <a:rPr lang="en-US" sz="1800" dirty="0">
                <a:latin typeface="Trebuchet MS" panose="020B0703020202090204" pitchFamily="34" charset="0"/>
              </a:rPr>
              <a:t> </a:t>
            </a:r>
            <a:r>
              <a:rPr lang="en-US" sz="1800" dirty="0" err="1">
                <a:latin typeface="Trebuchet MS" panose="020B0703020202090204" pitchFamily="34" charset="0"/>
              </a:rPr>
              <a:t>kulcsfontosságú</a:t>
            </a:r>
            <a:r>
              <a:rPr lang="en-US" sz="1800" dirty="0">
                <a:latin typeface="Trebuchet MS" panose="020B0703020202090204" pitchFamily="34" charset="0"/>
              </a:rPr>
              <a:t> </a:t>
            </a:r>
            <a:r>
              <a:rPr lang="en-US" sz="1800" dirty="0" err="1">
                <a:latin typeface="Trebuchet MS" panose="020B0703020202090204" pitchFamily="34" charset="0"/>
              </a:rPr>
              <a:t>teljesítménymutatók</a:t>
            </a:r>
            <a:r>
              <a:rPr lang="en-US" sz="1800" dirty="0">
                <a:latin typeface="Trebuchet MS" panose="020B0703020202090204" pitchFamily="34" charset="0"/>
              </a:rPr>
              <a:t> – KPI-k </a:t>
            </a:r>
            <a:r>
              <a:rPr lang="en-US" sz="1800" dirty="0" err="1">
                <a:latin typeface="Trebuchet MS" panose="020B0703020202090204" pitchFamily="34" charset="0"/>
              </a:rPr>
              <a:t>sorozataként</a:t>
            </a:r>
            <a:r>
              <a:rPr lang="en-US" sz="1800" dirty="0">
                <a:latin typeface="Trebuchet MS" panose="020B0703020202090204" pitchFamily="34" charset="0"/>
              </a:rPr>
              <a:t> </a:t>
            </a:r>
            <a:r>
              <a:rPr lang="en-US" sz="1800" dirty="0" err="1">
                <a:latin typeface="Trebuchet MS" panose="020B0703020202090204" pitchFamily="34" charset="0"/>
              </a:rPr>
              <a:t>határozhatjuk</a:t>
            </a:r>
            <a:r>
              <a:rPr lang="en-US" sz="1800" dirty="0">
                <a:latin typeface="Trebuchet MS" panose="020B0703020202090204" pitchFamily="34" charset="0"/>
              </a:rPr>
              <a:t> meg:</a:t>
            </a:r>
          </a:p>
          <a:p>
            <a:pPr marL="0" indent="0">
              <a:buNone/>
            </a:pPr>
            <a:endParaRPr lang="en-US" sz="1800" dirty="0">
              <a:latin typeface="Trebuchet MS" panose="020B0703020202090204" pitchFamily="34" charset="0"/>
            </a:endParaRPr>
          </a:p>
          <a:p>
            <a:pPr marL="0" indent="0">
              <a:buNone/>
            </a:pPr>
            <a:r>
              <a:rPr lang="en-US" sz="1800" dirty="0">
                <a:latin typeface="Trebuchet MS" panose="020B0703020202090204" pitchFamily="34" charset="0"/>
              </a:rPr>
              <a:t>15.000 € </a:t>
            </a:r>
            <a:r>
              <a:rPr lang="en-US" sz="1800" dirty="0" err="1">
                <a:latin typeface="Trebuchet MS" panose="020B0703020202090204" pitchFamily="34" charset="0"/>
              </a:rPr>
              <a:t>nettó</a:t>
            </a:r>
            <a:r>
              <a:rPr lang="en-US" sz="1800" dirty="0">
                <a:latin typeface="Trebuchet MS" panose="020B0703020202090204" pitchFamily="34" charset="0"/>
              </a:rPr>
              <a:t> </a:t>
            </a:r>
            <a:r>
              <a:rPr lang="en-US" sz="1800" dirty="0" err="1">
                <a:latin typeface="Trebuchet MS" panose="020B0703020202090204" pitchFamily="34" charset="0"/>
              </a:rPr>
              <a:t>nyereség</a:t>
            </a:r>
            <a:r>
              <a:rPr lang="en-US" sz="1800" dirty="0">
                <a:latin typeface="Trebuchet MS" panose="020B0703020202090204" pitchFamily="34" charset="0"/>
              </a:rPr>
              <a:t> </a:t>
            </a:r>
            <a:r>
              <a:rPr lang="en-US" sz="1800" dirty="0" err="1">
                <a:latin typeface="Trebuchet MS" panose="020B0703020202090204" pitchFamily="34" charset="0"/>
              </a:rPr>
              <a:t>az</a:t>
            </a:r>
            <a:r>
              <a:rPr lang="en-US" sz="1800" dirty="0">
                <a:latin typeface="Trebuchet MS" panose="020B0703020202090204" pitchFamily="34" charset="0"/>
              </a:rPr>
              <a:t> </a:t>
            </a:r>
            <a:r>
              <a:rPr lang="en-US" sz="1800" dirty="0" err="1">
                <a:latin typeface="Trebuchet MS" panose="020B0703020202090204" pitchFamily="34" charset="0"/>
              </a:rPr>
              <a:t>árbevétel</a:t>
            </a:r>
            <a:r>
              <a:rPr lang="en-US" sz="1800" dirty="0">
                <a:latin typeface="Trebuchet MS" panose="020B0703020202090204" pitchFamily="34" charset="0"/>
              </a:rPr>
              <a:t> </a:t>
            </a:r>
            <a:r>
              <a:rPr lang="en-US" sz="1800" dirty="0" err="1">
                <a:latin typeface="Trebuchet MS" panose="020B0703020202090204" pitchFamily="34" charset="0"/>
              </a:rPr>
              <a:t>százalékában</a:t>
            </a:r>
            <a:r>
              <a:rPr lang="en-US" sz="1800" dirty="0">
                <a:latin typeface="Trebuchet MS" panose="020B0703020202090204" pitchFamily="34" charset="0"/>
              </a:rPr>
              <a:t> </a:t>
            </a:r>
            <a:r>
              <a:rPr lang="en-US" sz="1800" dirty="0" err="1">
                <a:latin typeface="Trebuchet MS" panose="020B0703020202090204" pitchFamily="34" charset="0"/>
              </a:rPr>
              <a:t>egy</a:t>
            </a:r>
            <a:r>
              <a:rPr lang="en-US" sz="1800" dirty="0">
                <a:latin typeface="Trebuchet MS" panose="020B0703020202090204" pitchFamily="34" charset="0"/>
              </a:rPr>
              <a:t> </a:t>
            </a:r>
            <a:r>
              <a:rPr lang="en-US" sz="1800" dirty="0" err="1">
                <a:latin typeface="Trebuchet MS" panose="020B0703020202090204" pitchFamily="34" charset="0"/>
              </a:rPr>
              <a:t>évben</a:t>
            </a:r>
            <a:endParaRPr lang="en-US" sz="1800" dirty="0">
              <a:latin typeface="Trebuchet MS" panose="020B0703020202090204" pitchFamily="34" charset="0"/>
            </a:endParaRPr>
          </a:p>
          <a:p>
            <a:pPr marL="0" indent="0">
              <a:buNone/>
            </a:pPr>
            <a:endParaRPr lang="en-US" sz="1800" dirty="0">
              <a:latin typeface="Trebuchet MS" panose="020B0703020202090204" pitchFamily="34" charset="0"/>
            </a:endParaRPr>
          </a:p>
          <a:p>
            <a:pPr marL="0" indent="0">
              <a:buNone/>
            </a:pPr>
            <a:r>
              <a:rPr lang="en-US" sz="1800" dirty="0">
                <a:latin typeface="Trebuchet MS" panose="020B0703020202090204" pitchFamily="34" charset="0"/>
              </a:rPr>
              <a:t>10.000 € </a:t>
            </a:r>
            <a:r>
              <a:rPr lang="en-US" sz="1800" dirty="0" err="1">
                <a:latin typeface="Trebuchet MS" panose="020B0703020202090204" pitchFamily="34" charset="0"/>
              </a:rPr>
              <a:t>nettó</a:t>
            </a:r>
            <a:r>
              <a:rPr lang="en-US" sz="1800" dirty="0">
                <a:latin typeface="Trebuchet MS" panose="020B0703020202090204" pitchFamily="34" charset="0"/>
              </a:rPr>
              <a:t> </a:t>
            </a:r>
            <a:r>
              <a:rPr lang="en-US" sz="1800" dirty="0" err="1">
                <a:latin typeface="Trebuchet MS" panose="020B0703020202090204" pitchFamily="34" charset="0"/>
              </a:rPr>
              <a:t>nyereség</a:t>
            </a:r>
            <a:r>
              <a:rPr lang="en-US" sz="1800" dirty="0">
                <a:latin typeface="Trebuchet MS" panose="020B0703020202090204" pitchFamily="34" charset="0"/>
              </a:rPr>
              <a:t> a </a:t>
            </a:r>
            <a:r>
              <a:rPr lang="en-US" sz="1800" dirty="0" err="1">
                <a:latin typeface="Trebuchet MS" panose="020B0703020202090204" pitchFamily="34" charset="0"/>
              </a:rPr>
              <a:t>befektetés</a:t>
            </a:r>
            <a:r>
              <a:rPr lang="en-US" sz="1800" dirty="0">
                <a:latin typeface="Trebuchet MS" panose="020B0703020202090204" pitchFamily="34" charset="0"/>
              </a:rPr>
              <a:t> %-</a:t>
            </a:r>
            <a:r>
              <a:rPr lang="en-US" sz="1800" dirty="0" err="1">
                <a:latin typeface="Trebuchet MS" panose="020B0703020202090204" pitchFamily="34" charset="0"/>
              </a:rPr>
              <a:t>ában</a:t>
            </a:r>
            <a:r>
              <a:rPr lang="en-US" sz="1800" dirty="0">
                <a:latin typeface="Trebuchet MS" panose="020B0703020202090204" pitchFamily="34" charset="0"/>
              </a:rPr>
              <a:t> </a:t>
            </a:r>
            <a:r>
              <a:rPr lang="en-US" sz="1800" dirty="0" err="1">
                <a:latin typeface="Trebuchet MS" panose="020B0703020202090204" pitchFamily="34" charset="0"/>
              </a:rPr>
              <a:t>egy</a:t>
            </a:r>
            <a:r>
              <a:rPr lang="en-US" sz="1800" dirty="0">
                <a:latin typeface="Trebuchet MS" panose="020B0703020202090204" pitchFamily="34" charset="0"/>
              </a:rPr>
              <a:t> </a:t>
            </a:r>
            <a:r>
              <a:rPr lang="en-US" sz="1800" dirty="0" err="1">
                <a:latin typeface="Trebuchet MS" panose="020B0703020202090204" pitchFamily="34" charset="0"/>
              </a:rPr>
              <a:t>évben</a:t>
            </a:r>
            <a:r>
              <a:rPr lang="en-US" sz="1800" dirty="0">
                <a:latin typeface="Trebuchet MS" panose="020B0703020202090204" pitchFamily="34" charset="0"/>
              </a:rPr>
              <a:t>.</a:t>
            </a:r>
            <a:endParaRPr lang="sk-SK" sz="2600" dirty="0"/>
          </a:p>
        </p:txBody>
      </p:sp>
      <p:graphicFrame>
        <p:nvGraphicFramePr>
          <p:cNvPr id="4" name="Tartalom helye 6">
            <a:extLst>
              <a:ext uri="{FF2B5EF4-FFF2-40B4-BE49-F238E27FC236}">
                <a16:creationId xmlns:a16="http://schemas.microsoft.com/office/drawing/2014/main" id="{0C7996F1-A243-DA87-AC3F-51D0146A5AD1}"/>
              </a:ext>
            </a:extLst>
          </p:cNvPr>
          <p:cNvGraphicFramePr>
            <a:graphicFrameLocks/>
          </p:cNvGraphicFramePr>
          <p:nvPr>
            <p:extLst>
              <p:ext uri="{D42A27DB-BD31-4B8C-83A1-F6EECF244321}">
                <p14:modId xmlns:p14="http://schemas.microsoft.com/office/powerpoint/2010/main" val="3683702002"/>
              </p:ext>
            </p:extLst>
          </p:nvPr>
        </p:nvGraphicFramePr>
        <p:xfrm>
          <a:off x="6084168" y="4863269"/>
          <a:ext cx="2602632" cy="126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67046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988840"/>
            <a:ext cx="5832648" cy="4300600"/>
          </a:xfrm>
        </p:spPr>
        <p:txBody>
          <a:bodyPr>
            <a:normAutofit/>
          </a:bodyPr>
          <a:lstStyle/>
          <a:p>
            <a:pPr marL="0" indent="0" eaLnBrk="0" fontAlgn="base" hangingPunct="0">
              <a:buNone/>
            </a:pPr>
            <a:r>
              <a:rPr lang="sk-SK" sz="2000" b="1" dirty="0"/>
              <a:t>1. </a:t>
            </a:r>
            <a:r>
              <a:rPr lang="sk-SK" sz="2000" b="1" dirty="0" err="1"/>
              <a:t>Célok</a:t>
            </a:r>
            <a:r>
              <a:rPr lang="sk-SK" sz="2000" b="1" dirty="0"/>
              <a:t> </a:t>
            </a:r>
            <a:r>
              <a:rPr lang="sk-SK" sz="2000" b="1" dirty="0" err="1"/>
              <a:t>és</a:t>
            </a:r>
            <a:r>
              <a:rPr lang="sk-SK" sz="2000" b="1" dirty="0"/>
              <a:t> </a:t>
            </a:r>
            <a:r>
              <a:rPr lang="sk-SK" sz="2000" b="1" dirty="0" err="1"/>
              <a:t>célkitűzések</a:t>
            </a:r>
            <a:r>
              <a:rPr lang="sk-SK" sz="2000" b="1" dirty="0"/>
              <a:t> :</a:t>
            </a:r>
          </a:p>
          <a:p>
            <a:pPr marL="0" indent="0">
              <a:buNone/>
            </a:pPr>
            <a:endParaRPr lang="en-US" sz="1800" dirty="0">
              <a:latin typeface="Trebuchet MS" panose="020B0703020202090204" pitchFamily="34" charset="0"/>
            </a:endParaRPr>
          </a:p>
          <a:p>
            <a:pPr marL="0" indent="0">
              <a:buNone/>
            </a:pPr>
            <a:r>
              <a:rPr lang="hu-HU" sz="1800" dirty="0">
                <a:latin typeface="Trebuchet MS" panose="020B0703020202090204" pitchFamily="34" charset="0"/>
              </a:rPr>
              <a:t>Hogyan tűzz ki egy jó célt. Mire használják az intelligens célokat? Nos, a célok magyarázata közben egy SMART betűszót szoktak használni:</a:t>
            </a:r>
          </a:p>
          <a:p>
            <a:pPr marL="0" indent="0">
              <a:buNone/>
            </a:pPr>
            <a:endParaRPr lang="hu-HU" sz="1800" dirty="0">
              <a:latin typeface="Trebuchet MS" panose="020B0703020202090204" pitchFamily="34" charset="0"/>
            </a:endParaRPr>
          </a:p>
          <a:p>
            <a:r>
              <a:rPr lang="hu-HU" sz="1800" dirty="0">
                <a:latin typeface="Trebuchet MS" panose="020B0703020202090204" pitchFamily="34" charset="0"/>
              </a:rPr>
              <a:t>Konkrétan: Teljes mértékben munkához kapcsolódik. A fenti példában az „értékesítés” és a „befektetés” a munkához kapcsolódik.</a:t>
            </a:r>
          </a:p>
          <a:p>
            <a:r>
              <a:rPr lang="hu-HU" sz="1800" dirty="0">
                <a:latin typeface="Trebuchet MS" panose="020B0703020202090204" pitchFamily="34" charset="0"/>
              </a:rPr>
              <a:t>Mérhető: A célokat mindig mérhető feltételekkel határozzuk meg. A fenti célokat 10.000 € és 15.000 € nyereséggel tudjuk mérni.</a:t>
            </a:r>
            <a:endParaRPr lang="sk-SK" sz="2600" dirty="0"/>
          </a:p>
        </p:txBody>
      </p:sp>
      <p:graphicFrame>
        <p:nvGraphicFramePr>
          <p:cNvPr id="4" name="Tartalom helye 6">
            <a:extLst>
              <a:ext uri="{FF2B5EF4-FFF2-40B4-BE49-F238E27FC236}">
                <a16:creationId xmlns:a16="http://schemas.microsoft.com/office/drawing/2014/main" id="{AEC9974F-9B23-5F2F-4429-0BECF3CF6F05}"/>
              </a:ext>
            </a:extLst>
          </p:cNvPr>
          <p:cNvGraphicFramePr>
            <a:graphicFrameLocks/>
          </p:cNvGraphicFramePr>
          <p:nvPr>
            <p:extLst>
              <p:ext uri="{D42A27DB-BD31-4B8C-83A1-F6EECF244321}">
                <p14:modId xmlns:p14="http://schemas.microsoft.com/office/powerpoint/2010/main" val="3455945912"/>
              </p:ext>
            </p:extLst>
          </p:nvPr>
        </p:nvGraphicFramePr>
        <p:xfrm>
          <a:off x="6248872" y="1552228"/>
          <a:ext cx="2602632" cy="126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47771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980728"/>
            <a:ext cx="8229600" cy="1143000"/>
          </a:xfrm>
        </p:spPr>
        <p:txBody>
          <a:bodyPr>
            <a:noAutofit/>
          </a:bodyPr>
          <a:lstStyle/>
          <a:p>
            <a:r>
              <a:rPr lang="hu-HU" sz="2400" b="1" kern="1200" dirty="0">
                <a:solidFill>
                  <a:schemeClr val="tx1"/>
                </a:solidFill>
                <a:effectLst/>
                <a:latin typeface="Trebuchet MS" panose="020B0603020202020204" pitchFamily="34" charset="0"/>
                <a:ea typeface="+mj-ea"/>
                <a:cs typeface="+mj-cs"/>
              </a:rPr>
              <a:t>5. </a:t>
            </a:r>
            <a:r>
              <a:rPr lang="it-IT" sz="2400" b="1" dirty="0" err="1"/>
              <a:t>Szcenáriók</a:t>
            </a:r>
            <a:r>
              <a:rPr lang="it-IT" sz="2400" b="1" dirty="0"/>
              <a:t> </a:t>
            </a:r>
            <a:r>
              <a:rPr lang="it-IT" sz="2400" b="1" dirty="0" err="1"/>
              <a:t>készítése</a:t>
            </a:r>
            <a:r>
              <a:rPr lang="it-IT" sz="2400" b="1" dirty="0"/>
              <a:t> a </a:t>
            </a:r>
            <a:r>
              <a:rPr lang="it-IT" sz="2400" b="1" dirty="0" err="1"/>
              <a:t>helyi</a:t>
            </a:r>
            <a:r>
              <a:rPr lang="it-IT" sz="2400" b="1" dirty="0"/>
              <a:t> </a:t>
            </a:r>
            <a:r>
              <a:rPr lang="it-IT" sz="2400" b="1" dirty="0" err="1"/>
              <a:t>terület</a:t>
            </a:r>
            <a:r>
              <a:rPr lang="it-IT" sz="2400" b="1" dirty="0"/>
              <a:t> </a:t>
            </a:r>
            <a:r>
              <a:rPr lang="it-IT" sz="2400" b="1" dirty="0" err="1"/>
              <a:t>lehetőségeinek</a:t>
            </a:r>
            <a:r>
              <a:rPr lang="it-IT" sz="2400" b="1" dirty="0"/>
              <a:t> </a:t>
            </a:r>
            <a:r>
              <a:rPr lang="it-IT" sz="2400" b="1" dirty="0" err="1"/>
              <a:t>megértéséhez</a:t>
            </a:r>
            <a:r>
              <a:rPr lang="it-IT" sz="2400" b="1" dirty="0"/>
              <a:t> </a:t>
            </a:r>
            <a:r>
              <a:rPr lang="it-IT" sz="2400" b="1" dirty="0" err="1"/>
              <a:t>az</a:t>
            </a:r>
            <a:r>
              <a:rPr lang="it-IT" sz="2400" b="1" dirty="0"/>
              <a:t> </a:t>
            </a:r>
            <a:r>
              <a:rPr lang="it-IT" sz="2400" b="1" dirty="0" err="1"/>
              <a:t>Ízközpont</a:t>
            </a:r>
            <a:r>
              <a:rPr lang="it-IT" sz="2400" b="1" dirty="0"/>
              <a:t> </a:t>
            </a:r>
            <a:r>
              <a:rPr lang="it-IT" sz="2400" b="1" dirty="0" err="1"/>
              <a:t>aktiválásához</a:t>
            </a:r>
            <a:br>
              <a:rPr lang="hu-HU" sz="2400" b="1" kern="1200" dirty="0">
                <a:solidFill>
                  <a:schemeClr val="tx1"/>
                </a:solidFill>
                <a:effectLst/>
                <a:latin typeface="Trebuchet MS" panose="020B0603020202020204" pitchFamily="34" charset="0"/>
                <a:ea typeface="+mj-ea"/>
                <a:cs typeface="+mj-cs"/>
              </a:rPr>
            </a:br>
            <a:endParaRPr lang="sk-SK" sz="2400"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988840"/>
            <a:ext cx="6182344" cy="4300600"/>
          </a:xfrm>
        </p:spPr>
        <p:txBody>
          <a:bodyPr>
            <a:normAutofit/>
          </a:bodyPr>
          <a:lstStyle/>
          <a:p>
            <a:pPr marL="0" indent="0" eaLnBrk="0" fontAlgn="base" hangingPunct="0">
              <a:buNone/>
            </a:pPr>
            <a:r>
              <a:rPr lang="sk-SK" sz="2000" b="1" dirty="0"/>
              <a:t>1. </a:t>
            </a:r>
            <a:r>
              <a:rPr lang="sk-SK" sz="2000" b="1" dirty="0" err="1"/>
              <a:t>Célok</a:t>
            </a:r>
            <a:r>
              <a:rPr lang="sk-SK" sz="2000" b="1" dirty="0"/>
              <a:t> </a:t>
            </a:r>
            <a:r>
              <a:rPr lang="sk-SK" sz="2000" b="1" dirty="0" err="1"/>
              <a:t>és</a:t>
            </a:r>
            <a:r>
              <a:rPr lang="sk-SK" sz="2000" b="1" dirty="0"/>
              <a:t> </a:t>
            </a:r>
            <a:r>
              <a:rPr lang="sk-SK" sz="2000" b="1" dirty="0" err="1"/>
              <a:t>célkitűzések</a:t>
            </a:r>
            <a:r>
              <a:rPr lang="sk-SK" sz="2000" b="1" dirty="0"/>
              <a:t> :</a:t>
            </a:r>
          </a:p>
          <a:p>
            <a:pPr marL="0" indent="0">
              <a:buNone/>
            </a:pPr>
            <a:endParaRPr lang="en-US" sz="1800" dirty="0">
              <a:latin typeface="Trebuchet MS" panose="020B0703020202090204" pitchFamily="34" charset="0"/>
            </a:endParaRPr>
          </a:p>
          <a:p>
            <a:pPr marL="285750" indent="-285750">
              <a:buChar char="•"/>
            </a:pPr>
            <a:r>
              <a:rPr lang="en-US" sz="1800" dirty="0" err="1">
                <a:latin typeface="Trebuchet MS" panose="020B0703020202090204" pitchFamily="34" charset="0"/>
              </a:rPr>
              <a:t>Elérhető</a:t>
            </a:r>
            <a:r>
              <a:rPr lang="en-US" sz="1800" dirty="0">
                <a:latin typeface="Trebuchet MS" panose="020B0703020202090204" pitchFamily="34" charset="0"/>
              </a:rPr>
              <a:t>: A </a:t>
            </a:r>
            <a:r>
              <a:rPr lang="en-US" sz="1800" dirty="0" err="1">
                <a:latin typeface="Trebuchet MS" panose="020B0703020202090204" pitchFamily="34" charset="0"/>
              </a:rPr>
              <a:t>céloknak</a:t>
            </a:r>
            <a:r>
              <a:rPr lang="en-US" sz="1800" dirty="0">
                <a:latin typeface="Trebuchet MS" panose="020B0703020202090204" pitchFamily="34" charset="0"/>
              </a:rPr>
              <a:t> </a:t>
            </a:r>
            <a:r>
              <a:rPr lang="en-US" sz="1800" dirty="0" err="1">
                <a:latin typeface="Trebuchet MS" panose="020B0703020202090204" pitchFamily="34" charset="0"/>
              </a:rPr>
              <a:t>elérhetőnek</a:t>
            </a:r>
            <a:r>
              <a:rPr lang="en-US" sz="1800" dirty="0">
                <a:latin typeface="Trebuchet MS" panose="020B0703020202090204" pitchFamily="34" charset="0"/>
              </a:rPr>
              <a:t> </a:t>
            </a:r>
            <a:r>
              <a:rPr lang="en-US" sz="1800" dirty="0" err="1">
                <a:latin typeface="Trebuchet MS" panose="020B0703020202090204" pitchFamily="34" charset="0"/>
              </a:rPr>
              <a:t>kell</a:t>
            </a:r>
            <a:r>
              <a:rPr lang="en-US" sz="1800" dirty="0">
                <a:latin typeface="Trebuchet MS" panose="020B0703020202090204" pitchFamily="34" charset="0"/>
              </a:rPr>
              <a:t> </a:t>
            </a:r>
            <a:r>
              <a:rPr lang="en-US" sz="1800" dirty="0" err="1">
                <a:latin typeface="Trebuchet MS" panose="020B0703020202090204" pitchFamily="34" charset="0"/>
              </a:rPr>
              <a:t>lenniük</a:t>
            </a:r>
            <a:r>
              <a:rPr lang="en-US" sz="1800" dirty="0">
                <a:latin typeface="Trebuchet MS" panose="020B0703020202090204" pitchFamily="34" charset="0"/>
              </a:rPr>
              <a:t> a </a:t>
            </a:r>
            <a:r>
              <a:rPr lang="en-US" sz="1800" dirty="0" err="1">
                <a:latin typeface="Trebuchet MS" panose="020B0703020202090204" pitchFamily="34" charset="0"/>
              </a:rPr>
              <a:t>biztosított</a:t>
            </a:r>
            <a:r>
              <a:rPr lang="en-US" sz="1800" dirty="0">
                <a:latin typeface="Trebuchet MS" panose="020B0703020202090204" pitchFamily="34" charset="0"/>
              </a:rPr>
              <a:t> </a:t>
            </a:r>
            <a:r>
              <a:rPr lang="en-US" sz="1800" dirty="0" err="1">
                <a:latin typeface="Trebuchet MS" panose="020B0703020202090204" pitchFamily="34" charset="0"/>
              </a:rPr>
              <a:t>környezeten</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erőforrásokon</a:t>
            </a:r>
            <a:r>
              <a:rPr lang="en-US" sz="1800" dirty="0">
                <a:latin typeface="Trebuchet MS" panose="020B0703020202090204" pitchFamily="34" charset="0"/>
              </a:rPr>
              <a:t> </a:t>
            </a:r>
            <a:r>
              <a:rPr lang="en-US" sz="1800" dirty="0" err="1">
                <a:latin typeface="Trebuchet MS" panose="020B0703020202090204" pitchFamily="34" charset="0"/>
              </a:rPr>
              <a:t>belül</a:t>
            </a:r>
            <a:r>
              <a:rPr lang="en-US" sz="1800" dirty="0">
                <a:latin typeface="Trebuchet MS" panose="020B0703020202090204" pitchFamily="34" charset="0"/>
              </a:rPr>
              <a:t>. A </a:t>
            </a:r>
            <a:r>
              <a:rPr lang="en-US" sz="1800" dirty="0" err="1">
                <a:latin typeface="Trebuchet MS" panose="020B0703020202090204" pitchFamily="34" charset="0"/>
              </a:rPr>
              <a:t>szervezeteknek</a:t>
            </a:r>
            <a:r>
              <a:rPr lang="en-US" sz="1800" dirty="0">
                <a:latin typeface="Trebuchet MS" panose="020B0703020202090204" pitchFamily="34" charset="0"/>
              </a:rPr>
              <a:t> </a:t>
            </a:r>
            <a:r>
              <a:rPr lang="en-US" sz="1800" dirty="0" err="1">
                <a:latin typeface="Trebuchet MS" panose="020B0703020202090204" pitchFamily="34" charset="0"/>
              </a:rPr>
              <a:t>elemezniük</a:t>
            </a:r>
            <a:r>
              <a:rPr lang="en-US" sz="1800" dirty="0">
                <a:latin typeface="Trebuchet MS" panose="020B0703020202090204" pitchFamily="34" charset="0"/>
              </a:rPr>
              <a:t> </a:t>
            </a:r>
            <a:r>
              <a:rPr lang="en-US" sz="1800" dirty="0" err="1">
                <a:latin typeface="Trebuchet MS" panose="020B0703020202090204" pitchFamily="34" charset="0"/>
              </a:rPr>
              <a:t>kell</a:t>
            </a:r>
            <a:r>
              <a:rPr lang="en-US" sz="1800" dirty="0">
                <a:latin typeface="Trebuchet MS" panose="020B0703020202090204" pitchFamily="34" charset="0"/>
              </a:rPr>
              <a:t>, </a:t>
            </a:r>
            <a:r>
              <a:rPr lang="en-US" sz="1800" dirty="0" err="1">
                <a:latin typeface="Trebuchet MS" panose="020B0703020202090204" pitchFamily="34" charset="0"/>
              </a:rPr>
              <a:t>hogy</a:t>
            </a:r>
            <a:r>
              <a:rPr lang="en-US" sz="1800" dirty="0">
                <a:latin typeface="Trebuchet MS" panose="020B0703020202090204" pitchFamily="34" charset="0"/>
              </a:rPr>
              <a:t> mire van </a:t>
            </a:r>
            <a:r>
              <a:rPr lang="en-US" sz="1800" dirty="0" err="1">
                <a:latin typeface="Trebuchet MS" panose="020B0703020202090204" pitchFamily="34" charset="0"/>
              </a:rPr>
              <a:t>szükség</a:t>
            </a:r>
            <a:r>
              <a:rPr lang="en-US" sz="1800" dirty="0">
                <a:latin typeface="Trebuchet MS" panose="020B0703020202090204" pitchFamily="34" charset="0"/>
              </a:rPr>
              <a:t> a </a:t>
            </a:r>
            <a:r>
              <a:rPr lang="en-US" sz="1800" dirty="0" err="1">
                <a:latin typeface="Trebuchet MS" panose="020B0703020202090204" pitchFamily="34" charset="0"/>
              </a:rPr>
              <a:t>meghatározott</a:t>
            </a:r>
            <a:r>
              <a:rPr lang="en-US" sz="1800" dirty="0">
                <a:latin typeface="Trebuchet MS" panose="020B0703020202090204" pitchFamily="34" charset="0"/>
              </a:rPr>
              <a:t> </a:t>
            </a:r>
            <a:r>
              <a:rPr lang="en-US" sz="1800" dirty="0" err="1">
                <a:latin typeface="Trebuchet MS" panose="020B0703020202090204" pitchFamily="34" charset="0"/>
              </a:rPr>
              <a:t>célok</a:t>
            </a:r>
            <a:r>
              <a:rPr lang="en-US" sz="1800" dirty="0">
                <a:latin typeface="Trebuchet MS" panose="020B0703020202090204" pitchFamily="34" charset="0"/>
              </a:rPr>
              <a:t> </a:t>
            </a:r>
            <a:r>
              <a:rPr lang="en-US" sz="1800" dirty="0" err="1">
                <a:latin typeface="Trebuchet MS" panose="020B0703020202090204" pitchFamily="34" charset="0"/>
              </a:rPr>
              <a:t>eléréséhez</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ezt</a:t>
            </a:r>
            <a:r>
              <a:rPr lang="en-US" sz="1800" dirty="0">
                <a:latin typeface="Trebuchet MS" panose="020B0703020202090204" pitchFamily="34" charset="0"/>
              </a:rPr>
              <a:t> </a:t>
            </a:r>
            <a:r>
              <a:rPr lang="en-US" sz="1800" dirty="0" err="1">
                <a:latin typeface="Trebuchet MS" panose="020B0703020202090204" pitchFamily="34" charset="0"/>
              </a:rPr>
              <a:t>folyamatosan</a:t>
            </a:r>
            <a:r>
              <a:rPr lang="en-US" sz="1800" dirty="0">
                <a:latin typeface="Trebuchet MS" panose="020B0703020202090204" pitchFamily="34" charset="0"/>
              </a:rPr>
              <a:t> </a:t>
            </a:r>
            <a:r>
              <a:rPr lang="en-US" sz="1800" dirty="0" err="1">
                <a:latin typeface="Trebuchet MS" panose="020B0703020202090204" pitchFamily="34" charset="0"/>
              </a:rPr>
              <a:t>biztosítaniuk</a:t>
            </a:r>
            <a:r>
              <a:rPr lang="en-US" sz="1800" dirty="0">
                <a:latin typeface="Trebuchet MS" panose="020B0703020202090204" pitchFamily="34" charset="0"/>
              </a:rPr>
              <a:t> </a:t>
            </a:r>
            <a:r>
              <a:rPr lang="en-US" sz="1800" dirty="0" err="1">
                <a:latin typeface="Trebuchet MS" panose="020B0703020202090204" pitchFamily="34" charset="0"/>
              </a:rPr>
              <a:t>kell</a:t>
            </a:r>
            <a:r>
              <a:rPr lang="en-US" sz="1800" dirty="0">
                <a:latin typeface="Trebuchet MS" panose="020B0703020202090204" pitchFamily="34" charset="0"/>
              </a:rPr>
              <a:t>.</a:t>
            </a:r>
          </a:p>
          <a:p>
            <a:pPr marL="285750" indent="-285750">
              <a:buChar char="•"/>
            </a:pPr>
            <a:r>
              <a:rPr lang="en-US" sz="1800" dirty="0" err="1">
                <a:latin typeface="Trebuchet MS" panose="020B0703020202090204" pitchFamily="34" charset="0"/>
              </a:rPr>
              <a:t>Releváns</a:t>
            </a:r>
            <a:r>
              <a:rPr lang="en-US" sz="1800" dirty="0">
                <a:latin typeface="Trebuchet MS" panose="020B0703020202090204" pitchFamily="34" charset="0"/>
              </a:rPr>
              <a:t>:  A </a:t>
            </a:r>
            <a:r>
              <a:rPr lang="en-US" sz="1800" dirty="0" err="1">
                <a:latin typeface="Trebuchet MS" panose="020B0703020202090204" pitchFamily="34" charset="0"/>
              </a:rPr>
              <a:t>céloknak</a:t>
            </a:r>
            <a:r>
              <a:rPr lang="en-US" sz="1800" dirty="0">
                <a:latin typeface="Trebuchet MS" panose="020B0703020202090204" pitchFamily="34" charset="0"/>
              </a:rPr>
              <a:t> </a:t>
            </a:r>
            <a:r>
              <a:rPr lang="en-US" sz="1800" dirty="0" err="1">
                <a:latin typeface="Trebuchet MS" panose="020B0703020202090204" pitchFamily="34" charset="0"/>
              </a:rPr>
              <a:t>összhangban</a:t>
            </a:r>
            <a:r>
              <a:rPr lang="en-US" sz="1800" dirty="0">
                <a:latin typeface="Trebuchet MS" panose="020B0703020202090204" pitchFamily="34" charset="0"/>
              </a:rPr>
              <a:t> </a:t>
            </a:r>
            <a:r>
              <a:rPr lang="en-US" sz="1800" dirty="0" err="1">
                <a:latin typeface="Trebuchet MS" panose="020B0703020202090204" pitchFamily="34" charset="0"/>
              </a:rPr>
              <a:t>kell</a:t>
            </a:r>
            <a:r>
              <a:rPr lang="en-US" sz="1800" dirty="0">
                <a:latin typeface="Trebuchet MS" panose="020B0703020202090204" pitchFamily="34" charset="0"/>
              </a:rPr>
              <a:t> </a:t>
            </a:r>
            <a:r>
              <a:rPr lang="en-US" sz="1800" dirty="0" err="1">
                <a:latin typeface="Trebuchet MS" panose="020B0703020202090204" pitchFamily="34" charset="0"/>
              </a:rPr>
              <a:t>lenniük</a:t>
            </a:r>
            <a:r>
              <a:rPr lang="en-US" sz="1800" dirty="0">
                <a:latin typeface="Trebuchet MS" panose="020B0703020202090204" pitchFamily="34" charset="0"/>
              </a:rPr>
              <a:t> a </a:t>
            </a:r>
            <a:r>
              <a:rPr lang="en-US" sz="1800" dirty="0" err="1">
                <a:latin typeface="Trebuchet MS" panose="020B0703020202090204" pitchFamily="34" charset="0"/>
              </a:rPr>
              <a:t>célokkal</a:t>
            </a:r>
            <a:r>
              <a:rPr lang="en-US" sz="1800" dirty="0">
                <a:latin typeface="Trebuchet MS" panose="020B0703020202090204" pitchFamily="34" charset="0"/>
              </a:rPr>
              <a:t>. </a:t>
            </a:r>
            <a:r>
              <a:rPr lang="en-US" sz="1800" dirty="0" err="1">
                <a:latin typeface="Trebuchet MS" panose="020B0703020202090204" pitchFamily="34" charset="0"/>
              </a:rPr>
              <a:t>Ezek</a:t>
            </a:r>
            <a:r>
              <a:rPr lang="en-US" sz="1800" dirty="0">
                <a:latin typeface="Trebuchet MS" panose="020B0703020202090204" pitchFamily="34" charset="0"/>
              </a:rPr>
              <a:t> a </a:t>
            </a:r>
            <a:r>
              <a:rPr lang="en-US" sz="1800" dirty="0" err="1">
                <a:latin typeface="Trebuchet MS" panose="020B0703020202090204" pitchFamily="34" charset="0"/>
              </a:rPr>
              <a:t>célok</a:t>
            </a:r>
            <a:r>
              <a:rPr lang="en-US" sz="1800" dirty="0">
                <a:latin typeface="Trebuchet MS" panose="020B0703020202090204" pitchFamily="34" charset="0"/>
              </a:rPr>
              <a:t> </a:t>
            </a:r>
            <a:r>
              <a:rPr lang="en-US" sz="1800" dirty="0" err="1">
                <a:latin typeface="Trebuchet MS" panose="020B0703020202090204" pitchFamily="34" charset="0"/>
              </a:rPr>
              <a:t>még</a:t>
            </a:r>
            <a:r>
              <a:rPr lang="en-US" sz="1800" dirty="0">
                <a:latin typeface="Trebuchet MS" panose="020B0703020202090204" pitchFamily="34" charset="0"/>
              </a:rPr>
              <a:t> </a:t>
            </a:r>
            <a:r>
              <a:rPr lang="en-US" sz="1800" dirty="0" err="1">
                <a:latin typeface="Trebuchet MS" panose="020B0703020202090204" pitchFamily="34" charset="0"/>
              </a:rPr>
              <a:t>jobban</a:t>
            </a:r>
            <a:r>
              <a:rPr lang="en-US" sz="1800" dirty="0">
                <a:latin typeface="Trebuchet MS" panose="020B0703020202090204" pitchFamily="34" charset="0"/>
              </a:rPr>
              <a:t> </a:t>
            </a:r>
            <a:r>
              <a:rPr lang="en-US" sz="1800" dirty="0" err="1">
                <a:latin typeface="Trebuchet MS" panose="020B0703020202090204" pitchFamily="34" charset="0"/>
              </a:rPr>
              <a:t>illeszkednek</a:t>
            </a:r>
            <a:r>
              <a:rPr lang="en-US" sz="1800" dirty="0">
                <a:latin typeface="Trebuchet MS" panose="020B0703020202090204" pitchFamily="34" charset="0"/>
              </a:rPr>
              <a:t> a </a:t>
            </a:r>
            <a:r>
              <a:rPr lang="en-US" sz="1800" dirty="0" err="1">
                <a:latin typeface="Trebuchet MS" panose="020B0703020202090204" pitchFamily="34" charset="0"/>
              </a:rPr>
              <a:t>szervezet</a:t>
            </a:r>
            <a:r>
              <a:rPr lang="en-US" sz="1800" dirty="0">
                <a:latin typeface="Trebuchet MS" panose="020B0703020202090204" pitchFamily="34" charset="0"/>
              </a:rPr>
              <a:t> </a:t>
            </a:r>
            <a:r>
              <a:rPr lang="en-US" sz="1800" dirty="0" err="1">
                <a:latin typeface="Trebuchet MS" panose="020B0703020202090204" pitchFamily="34" charset="0"/>
              </a:rPr>
              <a:t>küldetéséhez</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jövőképéhez</a:t>
            </a:r>
            <a:r>
              <a:rPr lang="en-US" sz="1800" dirty="0">
                <a:latin typeface="Trebuchet MS" panose="020B0703020202090204" pitchFamily="34" charset="0"/>
              </a:rPr>
              <a:t>.</a:t>
            </a:r>
          </a:p>
          <a:p>
            <a:pPr marL="285750" indent="-285750">
              <a:buChar char="•"/>
            </a:pPr>
            <a:r>
              <a:rPr lang="en-US" sz="1800" dirty="0" err="1">
                <a:latin typeface="Trebuchet MS" panose="020B0703020202090204" pitchFamily="34" charset="0"/>
              </a:rPr>
              <a:t>Időhöz</a:t>
            </a:r>
            <a:r>
              <a:rPr lang="en-US" sz="1800" dirty="0">
                <a:latin typeface="Trebuchet MS" panose="020B0703020202090204" pitchFamily="34" charset="0"/>
              </a:rPr>
              <a:t> </a:t>
            </a:r>
            <a:r>
              <a:rPr lang="en-US" sz="1800" dirty="0" err="1">
                <a:latin typeface="Trebuchet MS" panose="020B0703020202090204" pitchFamily="34" charset="0"/>
              </a:rPr>
              <a:t>kötött</a:t>
            </a:r>
            <a:r>
              <a:rPr lang="en-US" sz="1800" dirty="0">
                <a:latin typeface="Trebuchet MS" panose="020B0703020202090204" pitchFamily="34" charset="0"/>
              </a:rPr>
              <a:t>: A </a:t>
            </a:r>
            <a:r>
              <a:rPr lang="en-US" sz="1800" dirty="0" err="1">
                <a:latin typeface="Trebuchet MS" panose="020B0703020202090204" pitchFamily="34" charset="0"/>
              </a:rPr>
              <a:t>céloknak</a:t>
            </a:r>
            <a:r>
              <a:rPr lang="en-US" sz="1800" dirty="0">
                <a:latin typeface="Trebuchet MS" panose="020B0703020202090204" pitchFamily="34" charset="0"/>
              </a:rPr>
              <a:t> </a:t>
            </a:r>
            <a:r>
              <a:rPr lang="en-US" sz="1800" dirty="0" err="1">
                <a:latin typeface="Trebuchet MS" panose="020B0703020202090204" pitchFamily="34" charset="0"/>
              </a:rPr>
              <a:t>elérhetőnek</a:t>
            </a:r>
            <a:r>
              <a:rPr lang="en-US" sz="1800" dirty="0">
                <a:latin typeface="Trebuchet MS" panose="020B0703020202090204" pitchFamily="34" charset="0"/>
              </a:rPr>
              <a:t> </a:t>
            </a:r>
            <a:r>
              <a:rPr lang="en-US" sz="1800" dirty="0" err="1">
                <a:latin typeface="Trebuchet MS" panose="020B0703020202090204" pitchFamily="34" charset="0"/>
              </a:rPr>
              <a:t>kell</a:t>
            </a:r>
            <a:r>
              <a:rPr lang="en-US" sz="1800" dirty="0">
                <a:latin typeface="Trebuchet MS" panose="020B0703020202090204" pitchFamily="34" charset="0"/>
              </a:rPr>
              <a:t> </a:t>
            </a:r>
            <a:r>
              <a:rPr lang="en-US" sz="1800" dirty="0" err="1">
                <a:latin typeface="Trebuchet MS" panose="020B0703020202090204" pitchFamily="34" charset="0"/>
              </a:rPr>
              <a:t>lenniük</a:t>
            </a:r>
            <a:r>
              <a:rPr lang="en-US" sz="1800" dirty="0">
                <a:latin typeface="Trebuchet MS" panose="020B0703020202090204" pitchFamily="34" charset="0"/>
              </a:rPr>
              <a:t> a </a:t>
            </a:r>
            <a:r>
              <a:rPr lang="en-US" sz="1800" dirty="0" err="1">
                <a:latin typeface="Trebuchet MS" panose="020B0703020202090204" pitchFamily="34" charset="0"/>
              </a:rPr>
              <a:t>megadott</a:t>
            </a:r>
            <a:r>
              <a:rPr lang="en-US" sz="1800" dirty="0">
                <a:latin typeface="Trebuchet MS" panose="020B0703020202090204" pitchFamily="34" charset="0"/>
              </a:rPr>
              <a:t> </a:t>
            </a:r>
            <a:r>
              <a:rPr lang="en-US" sz="1800" dirty="0" err="1">
                <a:latin typeface="Trebuchet MS" panose="020B0703020202090204" pitchFamily="34" charset="0"/>
              </a:rPr>
              <a:t>időtartamon</a:t>
            </a:r>
            <a:r>
              <a:rPr lang="en-US" sz="1800" dirty="0">
                <a:latin typeface="Trebuchet MS" panose="020B0703020202090204" pitchFamily="34" charset="0"/>
              </a:rPr>
              <a:t> </a:t>
            </a:r>
            <a:r>
              <a:rPr lang="en-US" sz="1800" dirty="0" err="1">
                <a:latin typeface="Trebuchet MS" panose="020B0703020202090204" pitchFamily="34" charset="0"/>
              </a:rPr>
              <a:t>belül</a:t>
            </a:r>
            <a:r>
              <a:rPr lang="en-US" sz="1800" dirty="0">
                <a:latin typeface="Trebuchet MS" panose="020B0703020202090204" pitchFamily="34" charset="0"/>
              </a:rPr>
              <a:t>, </a:t>
            </a:r>
            <a:r>
              <a:rPr lang="en-US" sz="1800" dirty="0" err="1">
                <a:latin typeface="Trebuchet MS" panose="020B0703020202090204" pitchFamily="34" charset="0"/>
              </a:rPr>
              <a:t>és</a:t>
            </a:r>
            <a:r>
              <a:rPr lang="en-US" sz="1800" dirty="0">
                <a:latin typeface="Trebuchet MS" panose="020B0703020202090204" pitchFamily="34" charset="0"/>
              </a:rPr>
              <a:t> </a:t>
            </a:r>
            <a:r>
              <a:rPr lang="en-US" sz="1800" dirty="0" err="1">
                <a:latin typeface="Trebuchet MS" panose="020B0703020202090204" pitchFamily="34" charset="0"/>
              </a:rPr>
              <a:t>példánkban</a:t>
            </a:r>
            <a:r>
              <a:rPr lang="en-US" sz="1800" dirty="0">
                <a:latin typeface="Trebuchet MS" panose="020B0703020202090204" pitchFamily="34" charset="0"/>
              </a:rPr>
              <a:t> </a:t>
            </a:r>
            <a:r>
              <a:rPr lang="en-US" sz="1800" dirty="0" err="1">
                <a:latin typeface="Trebuchet MS" panose="020B0703020202090204" pitchFamily="34" charset="0"/>
              </a:rPr>
              <a:t>az</a:t>
            </a:r>
            <a:r>
              <a:rPr lang="en-US" sz="1800" dirty="0">
                <a:latin typeface="Trebuchet MS" panose="020B0703020202090204" pitchFamily="34" charset="0"/>
              </a:rPr>
              <a:t> „</a:t>
            </a:r>
            <a:r>
              <a:rPr lang="en-US" sz="1800" dirty="0" err="1">
                <a:latin typeface="Trebuchet MS" panose="020B0703020202090204" pitchFamily="34" charset="0"/>
              </a:rPr>
              <a:t>év</a:t>
            </a:r>
            <a:r>
              <a:rPr lang="en-US" sz="1800" dirty="0">
                <a:latin typeface="Trebuchet MS" panose="020B0703020202090204" pitchFamily="34" charset="0"/>
              </a:rPr>
              <a:t>” </a:t>
            </a:r>
            <a:r>
              <a:rPr lang="en-US" sz="1800" dirty="0" err="1">
                <a:latin typeface="Trebuchet MS" panose="020B0703020202090204" pitchFamily="34" charset="0"/>
              </a:rPr>
              <a:t>időpontot</a:t>
            </a:r>
            <a:r>
              <a:rPr lang="en-US" sz="1800" dirty="0">
                <a:latin typeface="Trebuchet MS" panose="020B0703020202090204" pitchFamily="34" charset="0"/>
              </a:rPr>
              <a:t> </a:t>
            </a:r>
            <a:r>
              <a:rPr lang="en-US" sz="1800" dirty="0" err="1">
                <a:latin typeface="Trebuchet MS" panose="020B0703020202090204" pitchFamily="34" charset="0"/>
              </a:rPr>
              <a:t>azonosítottuk</a:t>
            </a:r>
            <a:r>
              <a:rPr lang="en-US" sz="1800" dirty="0">
                <a:latin typeface="Trebuchet MS" panose="020B0703020202090204" pitchFamily="34" charset="0"/>
              </a:rPr>
              <a:t>.</a:t>
            </a:r>
            <a:endParaRPr lang="sk-SK" sz="2600" dirty="0"/>
          </a:p>
        </p:txBody>
      </p:sp>
      <p:graphicFrame>
        <p:nvGraphicFramePr>
          <p:cNvPr id="4" name="Tartalom helye 6">
            <a:extLst>
              <a:ext uri="{FF2B5EF4-FFF2-40B4-BE49-F238E27FC236}">
                <a16:creationId xmlns:a16="http://schemas.microsoft.com/office/drawing/2014/main" id="{F2E1D8C8-7EDC-C554-5CC3-5B12F6387D88}"/>
              </a:ext>
            </a:extLst>
          </p:cNvPr>
          <p:cNvGraphicFramePr>
            <a:graphicFrameLocks/>
          </p:cNvGraphicFramePr>
          <p:nvPr>
            <p:extLst>
              <p:ext uri="{D42A27DB-BD31-4B8C-83A1-F6EECF244321}">
                <p14:modId xmlns:p14="http://schemas.microsoft.com/office/powerpoint/2010/main" val="586196419"/>
              </p:ext>
            </p:extLst>
          </p:nvPr>
        </p:nvGraphicFramePr>
        <p:xfrm>
          <a:off x="6361856" y="1868946"/>
          <a:ext cx="2602632" cy="126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0600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179512" y="1340768"/>
            <a:ext cx="8784976" cy="1143000"/>
          </a:xfrm>
        </p:spPr>
        <p:txBody>
          <a:bodyPr>
            <a:noAutofit/>
          </a:bodyPr>
          <a:lstStyle/>
          <a:p>
            <a:pPr marL="0" indent="0" algn="l"/>
            <a:r>
              <a:rPr lang="it-IT" sz="2000" b="1" dirty="0"/>
              <a:t>5. 11 </a:t>
            </a:r>
            <a:r>
              <a:rPr lang="it-IT" sz="2000" b="1" dirty="0" err="1"/>
              <a:t>Gyakorlat</a:t>
            </a:r>
            <a:r>
              <a:rPr lang="it-IT" sz="2000" b="1" dirty="0"/>
              <a:t> </a:t>
            </a:r>
            <a:br>
              <a:rPr lang="it-IT" sz="2000" b="1" dirty="0"/>
            </a:br>
            <a:br>
              <a:rPr lang="it-IT" sz="2000" b="1" dirty="0"/>
            </a:br>
            <a:r>
              <a:rPr lang="it-IT" sz="2000" b="1" dirty="0" err="1"/>
              <a:t>Próbáljon</a:t>
            </a:r>
            <a:r>
              <a:rPr lang="it-IT" sz="2000" b="1" dirty="0"/>
              <a:t> </a:t>
            </a:r>
            <a:r>
              <a:rPr lang="it-IT" sz="2000" b="1" dirty="0" err="1"/>
              <a:t>meg</a:t>
            </a:r>
            <a:r>
              <a:rPr lang="it-IT" sz="2000" b="1" dirty="0"/>
              <a:t> </a:t>
            </a:r>
            <a:r>
              <a:rPr lang="it-IT" sz="2000" b="1" dirty="0" err="1"/>
              <a:t>vázlatos</a:t>
            </a:r>
            <a:r>
              <a:rPr lang="it-IT" sz="2000" b="1" dirty="0"/>
              <a:t> </a:t>
            </a:r>
            <a:r>
              <a:rPr lang="it-IT" sz="2000" b="1" dirty="0" err="1"/>
              <a:t>változatot</a:t>
            </a:r>
            <a:r>
              <a:rPr lang="it-IT" sz="2000" b="1" dirty="0"/>
              <a:t> </a:t>
            </a:r>
            <a:r>
              <a:rPr lang="it-IT" sz="2000" b="1" dirty="0" err="1"/>
              <a:t>készíteni</a:t>
            </a:r>
            <a:r>
              <a:rPr lang="it-IT" sz="2000" b="1" dirty="0"/>
              <a:t> </a:t>
            </a:r>
            <a:r>
              <a:rPr lang="it-IT" sz="2000" b="1" dirty="0" err="1"/>
              <a:t>az</a:t>
            </a:r>
            <a:r>
              <a:rPr lang="it-IT" sz="2000" b="1" dirty="0"/>
              <a:t> </a:t>
            </a:r>
            <a:r>
              <a:rPr lang="it-IT" sz="2000" b="1" dirty="0" err="1"/>
              <a:t>ideális</a:t>
            </a:r>
            <a:r>
              <a:rPr lang="it-IT" sz="2000" b="1" dirty="0"/>
              <a:t> </a:t>
            </a:r>
            <a:r>
              <a:rPr lang="it-IT" sz="2000" b="1" dirty="0" err="1"/>
              <a:t>Ízközpont</a:t>
            </a:r>
            <a:r>
              <a:rPr lang="it-IT" sz="2000" b="1" dirty="0"/>
              <a:t> </a:t>
            </a:r>
            <a:r>
              <a:rPr lang="it-IT" sz="2000" b="1" dirty="0" err="1"/>
              <a:t>küldetéséről</a:t>
            </a:r>
            <a:r>
              <a:rPr lang="it-IT" sz="2000" b="1" dirty="0"/>
              <a:t> </a:t>
            </a:r>
            <a:r>
              <a:rPr lang="it-IT" sz="2000" b="1" dirty="0" err="1"/>
              <a:t>és</a:t>
            </a:r>
            <a:r>
              <a:rPr lang="it-IT" sz="2000" b="1" dirty="0"/>
              <a:t> </a:t>
            </a:r>
            <a:r>
              <a:rPr lang="it-IT" sz="2000" b="1" dirty="0" err="1"/>
              <a:t>jövőképéről</a:t>
            </a:r>
            <a:endParaRPr lang="it-IT" sz="2000" b="1" dirty="0">
              <a:latin typeface="Trebuchet MS"/>
              <a:ea typeface="Trebuchet MS"/>
              <a:cs typeface="Trebuchet MS"/>
            </a:endParaRPr>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2636912"/>
            <a:ext cx="8507288" cy="3489251"/>
          </a:xfrm>
        </p:spPr>
        <p:txBody>
          <a:bodyPr>
            <a:normAutofit/>
          </a:bodyPr>
          <a:lstStyle/>
          <a:p>
            <a:pPr marL="0" indent="0" eaLnBrk="0" fontAlgn="base" hangingPunct="0">
              <a:buNone/>
            </a:pPr>
            <a:endParaRPr lang="sk-SK" sz="2000" dirty="0"/>
          </a:p>
          <a:p>
            <a:pPr marL="0" indent="0" eaLnBrk="0" fontAlgn="base" hangingPunct="0">
              <a:buNone/>
            </a:pPr>
            <a:endParaRPr lang="sk-SK" sz="2000" dirty="0"/>
          </a:p>
          <a:p>
            <a:pPr marL="0" indent="0" eaLnBrk="0" fontAlgn="base" hangingPunct="0">
              <a:buNone/>
            </a:pPr>
            <a:r>
              <a:rPr lang="sk-SK" sz="1800" dirty="0" err="1"/>
              <a:t>Küldetés</a:t>
            </a:r>
            <a:r>
              <a:rPr lang="sk-SK" sz="1800" dirty="0"/>
              <a:t>:</a:t>
            </a:r>
          </a:p>
          <a:p>
            <a:pPr marL="0" indent="0" eaLnBrk="0" fontAlgn="base" hangingPunct="0">
              <a:buNone/>
            </a:pPr>
            <a:endParaRPr lang="sk-SK" sz="1800" dirty="0"/>
          </a:p>
          <a:p>
            <a:pPr marL="0" indent="0" eaLnBrk="0" fontAlgn="base" hangingPunct="0">
              <a:buNone/>
            </a:pPr>
            <a:endParaRPr lang="sk-SK" sz="1800" dirty="0"/>
          </a:p>
          <a:p>
            <a:pPr marL="0" indent="0" eaLnBrk="0" fontAlgn="base" hangingPunct="0">
              <a:buNone/>
            </a:pPr>
            <a:endParaRPr lang="sk-SK" sz="1800" dirty="0"/>
          </a:p>
          <a:p>
            <a:pPr marL="0" indent="0" eaLnBrk="0" fontAlgn="base" hangingPunct="0">
              <a:buNone/>
            </a:pPr>
            <a:r>
              <a:rPr lang="sk-SK" sz="1800" dirty="0" err="1"/>
              <a:t>Jövőkép</a:t>
            </a:r>
            <a:r>
              <a:rPr lang="sk-SK" sz="1800" dirty="0"/>
              <a:t>:</a:t>
            </a:r>
          </a:p>
          <a:p>
            <a:pPr marL="0" indent="0" eaLnBrk="0" fontAlgn="base" hangingPunct="0">
              <a:buNone/>
            </a:pPr>
            <a:endParaRPr lang="sk-SK" sz="2800" dirty="0"/>
          </a:p>
          <a:p>
            <a:pPr marL="0" indent="0" eaLnBrk="0" fontAlgn="base" hangingPunct="0">
              <a:buNone/>
            </a:pPr>
            <a:endParaRPr lang="sk-SK" sz="2800" dirty="0">
              <a:effectLst/>
            </a:endParaRPr>
          </a:p>
        </p:txBody>
      </p:sp>
    </p:spTree>
    <p:extLst>
      <p:ext uri="{BB962C8B-B14F-4D97-AF65-F5344CB8AC3E}">
        <p14:creationId xmlns:p14="http://schemas.microsoft.com/office/powerpoint/2010/main" val="3611310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55000" lnSpcReduction="20000"/>
          </a:bodyPr>
          <a:lstStyle/>
          <a:p>
            <a:pPr marL="0" indent="0" eaLnBrk="0" fontAlgn="base" hangingPunct="0">
              <a:buNone/>
            </a:pPr>
            <a:r>
              <a:rPr lang="sk-SK" sz="4400" b="1" dirty="0" err="1">
                <a:effectLst/>
              </a:rPr>
              <a:t>Erősségek</a:t>
            </a:r>
            <a:endParaRPr lang="sk-SK" sz="2800" b="1" dirty="0">
              <a:effectLst/>
            </a:endParaRPr>
          </a:p>
          <a:p>
            <a:pPr marL="0" indent="0" eaLnBrk="0" fontAlgn="base" hangingPunct="0">
              <a:buNone/>
            </a:pPr>
            <a:endParaRPr lang="sk-SK" sz="2800" dirty="0">
              <a:effectLst/>
            </a:endParaRPr>
          </a:p>
          <a:p>
            <a:pPr marL="0" indent="0" eaLnBrk="0" fontAlgn="base" hangingPunct="0">
              <a:buNone/>
            </a:pPr>
            <a:r>
              <a:rPr lang="hu-HU" dirty="0">
                <a:effectLst/>
              </a:rPr>
              <a:t>Az erősségek olyan dolgok, amelyeket szervezete különösen jól teljesít, vagy olyan módon, amely megkülönbözteti a versenytársaitól.</a:t>
            </a:r>
          </a:p>
          <a:p>
            <a:pPr marL="0" indent="0" eaLnBrk="0" fontAlgn="base" hangingPunct="0">
              <a:buNone/>
            </a:pPr>
            <a:endParaRPr lang="hu-HU" dirty="0">
              <a:effectLst/>
            </a:endParaRPr>
          </a:p>
          <a:p>
            <a:pPr marL="0" indent="0" eaLnBrk="0" fontAlgn="base" hangingPunct="0">
              <a:buNone/>
            </a:pPr>
            <a:r>
              <a:rPr lang="hu-HU" dirty="0">
                <a:effectLst/>
              </a:rPr>
              <a:t>Gondolja át, milyen előnyei vannak az Ön szervezetének más szervezetekkel szemben.</a:t>
            </a:r>
          </a:p>
          <a:p>
            <a:pPr marL="0" indent="0" eaLnBrk="0" fontAlgn="base" hangingPunct="0">
              <a:buNone/>
            </a:pPr>
            <a:endParaRPr lang="hu-HU" dirty="0">
              <a:effectLst/>
            </a:endParaRPr>
          </a:p>
          <a:p>
            <a:pPr eaLnBrk="0" fontAlgn="base" hangingPunct="0">
              <a:buFont typeface="Wingdings" pitchFamily="2" charset="2"/>
              <a:buChar char="ü"/>
            </a:pPr>
            <a:r>
              <a:rPr lang="hu-HU" dirty="0">
                <a:effectLst/>
              </a:rPr>
              <a:t>Ez lehet az alkalmazottak motivációja, bizonyos anyagokhoz való hozzáférés vagy a gyártási folyamatok erős halmaza.</a:t>
            </a:r>
          </a:p>
          <a:p>
            <a:pPr eaLnBrk="0" fontAlgn="base" hangingPunct="0">
              <a:buFont typeface="Wingdings" pitchFamily="2" charset="2"/>
              <a:buChar char="ü"/>
            </a:pPr>
            <a:endParaRPr lang="hu-HU" dirty="0">
              <a:effectLst/>
            </a:endParaRPr>
          </a:p>
          <a:p>
            <a:pPr eaLnBrk="0" fontAlgn="base" hangingPunct="0">
              <a:buFont typeface="Wingdings" pitchFamily="2" charset="2"/>
              <a:buChar char="ü"/>
            </a:pPr>
            <a:r>
              <a:rPr lang="hu-HU" dirty="0">
                <a:effectLst/>
              </a:rPr>
              <a:t>Ebbe beletartozik a helyi minőségi élelmiszertermékek erőssége és piaci </a:t>
            </a:r>
            <a:r>
              <a:rPr lang="hu-HU" dirty="0" err="1">
                <a:effectLst/>
              </a:rPr>
              <a:t>vonzereje</a:t>
            </a:r>
            <a:r>
              <a:rPr lang="hu-HU" dirty="0">
                <a:effectLst/>
              </a:rPr>
              <a:t> is, amelyek versenyelőnyre tehetnek szert egy talán egy nagy vállalkozással szemben, amely ugyanazt a tipikus helyi terméket gyártja, de ipari szinten, elvonva a helyi termelés kézműves tudásának minden hozzáadott értékét. . (Erre sok példa van az agrár-élelmiszeripari ágazatban).</a:t>
            </a:r>
            <a:endParaRPr lang="sk-SK" sz="2800" dirty="0">
              <a:effectLst/>
            </a:endParaRPr>
          </a:p>
        </p:txBody>
      </p:sp>
    </p:spTree>
    <p:extLst>
      <p:ext uri="{BB962C8B-B14F-4D97-AF65-F5344CB8AC3E}">
        <p14:creationId xmlns:p14="http://schemas.microsoft.com/office/powerpoint/2010/main" val="383977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52937A-12AE-420F-ACA4-C8D07ECA6A91}"/>
              </a:ext>
            </a:extLst>
          </p:cNvPr>
          <p:cNvSpPr>
            <a:spLocks noGrp="1"/>
          </p:cNvSpPr>
          <p:nvPr>
            <p:ph type="title"/>
          </p:nvPr>
        </p:nvSpPr>
        <p:spPr>
          <a:xfrm>
            <a:off x="457200" y="1340768"/>
            <a:ext cx="8507288" cy="648072"/>
          </a:xfrm>
        </p:spPr>
        <p:txBody>
          <a:bodyPr>
            <a:noAutofit/>
          </a:bodyPr>
          <a:lstStyle/>
          <a:p>
            <a: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t>1.2 </a:t>
            </a:r>
            <a:r>
              <a:rPr lang="hu-HU" sz="2800" b="1" kern="1200" dirty="0">
                <a:solidFill>
                  <a:schemeClr val="tx1"/>
                </a:solidFill>
                <a:effectLst/>
                <a:latin typeface="Trebuchet MS" panose="020B0603020202020204" pitchFamily="34" charset="0"/>
                <a:ea typeface="+mj-ea"/>
                <a:cs typeface="+mj-cs"/>
              </a:rPr>
              <a:t>Hogyan készítsünk SWOT-elemzést</a:t>
            </a:r>
            <a:br>
              <a:rPr kumimoji="0" lang="hu-HU" sz="2800" b="1" i="0" u="none" strike="noStrike" kern="1200" cap="none" spc="0" normalizeH="0" baseline="0" noProof="0" dirty="0">
                <a:ln>
                  <a:noFill/>
                </a:ln>
                <a:solidFill>
                  <a:prstClr val="black"/>
                </a:solidFill>
                <a:effectLst/>
                <a:uLnTx/>
                <a:uFillTx/>
                <a:latin typeface="Trebuchet MS" panose="020B0603020202020204" pitchFamily="34" charset="0"/>
                <a:ea typeface="+mj-ea"/>
                <a:cs typeface="+mj-cs"/>
              </a:rPr>
            </a:br>
            <a:endParaRPr lang="sk-SK" dirty="0"/>
          </a:p>
        </p:txBody>
      </p:sp>
      <p:sp>
        <p:nvSpPr>
          <p:cNvPr id="3" name="Zástupný objekt pre obsah 2">
            <a:extLst>
              <a:ext uri="{FF2B5EF4-FFF2-40B4-BE49-F238E27FC236}">
                <a16:creationId xmlns:a16="http://schemas.microsoft.com/office/drawing/2014/main" id="{0804D55C-5356-47F2-86FA-47D13DDF19C3}"/>
              </a:ext>
            </a:extLst>
          </p:cNvPr>
          <p:cNvSpPr>
            <a:spLocks noGrp="1"/>
          </p:cNvSpPr>
          <p:nvPr>
            <p:ph idx="1"/>
          </p:nvPr>
        </p:nvSpPr>
        <p:spPr>
          <a:xfrm>
            <a:off x="179512" y="1700808"/>
            <a:ext cx="8964488" cy="4464496"/>
          </a:xfrm>
        </p:spPr>
        <p:txBody>
          <a:bodyPr>
            <a:normAutofit fontScale="92500"/>
          </a:bodyPr>
          <a:lstStyle/>
          <a:p>
            <a:pPr marL="0" indent="0" eaLnBrk="0" fontAlgn="base" hangingPunct="0">
              <a:buNone/>
            </a:pPr>
            <a:r>
              <a:rPr lang="sk-SK" sz="2600" b="1" dirty="0" err="1">
                <a:effectLst/>
              </a:rPr>
              <a:t>Erősségek</a:t>
            </a:r>
            <a:r>
              <a:rPr lang="sk-SK" sz="2600" b="1" dirty="0">
                <a:effectLst/>
              </a:rPr>
              <a:t> </a:t>
            </a:r>
            <a:endParaRPr lang="sk-SK" sz="2800" dirty="0">
              <a:effectLst/>
            </a:endParaRPr>
          </a:p>
          <a:p>
            <a:pPr marL="0" indent="0" eaLnBrk="0" fontAlgn="base" hangingPunct="0">
              <a:buNone/>
            </a:pPr>
            <a:r>
              <a:rPr lang="sk-SK" sz="2600" dirty="0" err="1">
                <a:effectLst/>
              </a:rPr>
              <a:t>Erősségei</a:t>
            </a:r>
            <a:r>
              <a:rPr lang="sk-SK" sz="2600" dirty="0">
                <a:effectLst/>
              </a:rPr>
              <a:t> </a:t>
            </a:r>
            <a:r>
              <a:rPr lang="sk-SK" sz="2600" dirty="0" err="1">
                <a:effectLst/>
              </a:rPr>
              <a:t>szerves</a:t>
            </a:r>
            <a:r>
              <a:rPr lang="sk-SK" sz="2600" dirty="0">
                <a:effectLst/>
              </a:rPr>
              <a:t> </a:t>
            </a:r>
            <a:r>
              <a:rPr lang="sk-SK" sz="2600" dirty="0" err="1">
                <a:effectLst/>
              </a:rPr>
              <a:t>részét</a:t>
            </a:r>
            <a:r>
              <a:rPr lang="sk-SK" sz="2600" dirty="0">
                <a:effectLst/>
              </a:rPr>
              <a:t> </a:t>
            </a:r>
            <a:r>
              <a:rPr lang="sk-SK" sz="2600" dirty="0" err="1">
                <a:effectLst/>
              </a:rPr>
              <a:t>képezik</a:t>
            </a:r>
            <a:r>
              <a:rPr lang="sk-SK" sz="2600" dirty="0">
                <a:effectLst/>
              </a:rPr>
              <a:t> </a:t>
            </a:r>
            <a:r>
              <a:rPr lang="sk-SK" sz="2600" dirty="0" err="1">
                <a:effectLst/>
              </a:rPr>
              <a:t>szervezetének</a:t>
            </a:r>
            <a:r>
              <a:rPr lang="sk-SK" sz="2600" dirty="0">
                <a:effectLst/>
              </a:rPr>
              <a:t>, </a:t>
            </a:r>
            <a:r>
              <a:rPr lang="sk-SK" sz="2600" dirty="0" err="1">
                <a:effectLst/>
              </a:rPr>
              <a:t>területének</a:t>
            </a:r>
            <a:r>
              <a:rPr lang="sk-SK" sz="2600" dirty="0">
                <a:effectLst/>
              </a:rPr>
              <a:t> </a:t>
            </a:r>
            <a:r>
              <a:rPr lang="sk-SK" sz="2600" dirty="0" err="1">
                <a:effectLst/>
              </a:rPr>
              <a:t>és</a:t>
            </a:r>
            <a:r>
              <a:rPr lang="sk-SK" sz="2600" dirty="0">
                <a:effectLst/>
              </a:rPr>
              <a:t> </a:t>
            </a:r>
            <a:r>
              <a:rPr lang="sk-SK" sz="2600" dirty="0" err="1">
                <a:effectLst/>
              </a:rPr>
              <a:t>közösségének</a:t>
            </a:r>
            <a:r>
              <a:rPr lang="sk-SK" sz="2600" dirty="0">
                <a:effectLst/>
              </a:rPr>
              <a:t>, </a:t>
            </a:r>
            <a:r>
              <a:rPr lang="sk-SK" sz="2600" dirty="0" err="1">
                <a:effectLst/>
              </a:rPr>
              <a:t>ezért</a:t>
            </a:r>
            <a:r>
              <a:rPr lang="sk-SK" sz="2600" dirty="0">
                <a:effectLst/>
              </a:rPr>
              <a:t> </a:t>
            </a:r>
            <a:r>
              <a:rPr lang="sk-SK" sz="2600" dirty="0" err="1">
                <a:effectLst/>
              </a:rPr>
              <a:t>gondolja</a:t>
            </a:r>
            <a:r>
              <a:rPr lang="sk-SK" sz="2600" dirty="0">
                <a:effectLst/>
              </a:rPr>
              <a:t> </a:t>
            </a:r>
            <a:r>
              <a:rPr lang="sk-SK" sz="2600" dirty="0" err="1">
                <a:effectLst/>
              </a:rPr>
              <a:t>át</a:t>
            </a:r>
            <a:r>
              <a:rPr lang="sk-SK" sz="2600" dirty="0">
                <a:effectLst/>
              </a:rPr>
              <a:t>, </a:t>
            </a:r>
            <a:r>
              <a:rPr lang="sk-SK" sz="2600" dirty="0" err="1">
                <a:effectLst/>
              </a:rPr>
              <a:t>hogy</a:t>
            </a:r>
            <a:r>
              <a:rPr lang="sk-SK" sz="2600" dirty="0">
                <a:effectLst/>
              </a:rPr>
              <a:t> </a:t>
            </a:r>
            <a:r>
              <a:rPr lang="sk-SK" sz="2600" dirty="0" err="1">
                <a:effectLst/>
              </a:rPr>
              <a:t>mit</a:t>
            </a:r>
            <a:r>
              <a:rPr lang="sk-SK" sz="2600" dirty="0">
                <a:effectLst/>
              </a:rPr>
              <a:t> „</a:t>
            </a:r>
            <a:r>
              <a:rPr lang="sk-SK" sz="2600" dirty="0" err="1">
                <a:effectLst/>
              </a:rPr>
              <a:t>kipipáljni</a:t>
            </a:r>
            <a:r>
              <a:rPr lang="sk-SK" sz="2600" dirty="0">
                <a:effectLst/>
              </a:rPr>
              <a:t>”.</a:t>
            </a:r>
          </a:p>
          <a:p>
            <a:pPr marL="0" indent="0" eaLnBrk="0" fontAlgn="base" hangingPunct="0">
              <a:buNone/>
            </a:pPr>
            <a:endParaRPr lang="sk-SK" sz="2600" dirty="0">
              <a:effectLst/>
            </a:endParaRPr>
          </a:p>
          <a:p>
            <a:pPr eaLnBrk="0" fontAlgn="base" hangingPunct="0">
              <a:buFont typeface="Wingdings" pitchFamily="2" charset="2"/>
              <a:buChar char="ü"/>
            </a:pPr>
            <a:r>
              <a:rPr lang="sk-SK" sz="2600" dirty="0" err="1">
                <a:effectLst/>
              </a:rPr>
              <a:t>Mit</a:t>
            </a:r>
            <a:r>
              <a:rPr lang="sk-SK" sz="2600" dirty="0">
                <a:effectLst/>
              </a:rPr>
              <a:t> </a:t>
            </a:r>
            <a:r>
              <a:rPr lang="sk-SK" sz="2600" dirty="0" err="1">
                <a:effectLst/>
              </a:rPr>
              <a:t>csinál</a:t>
            </a:r>
            <a:r>
              <a:rPr lang="sk-SK" sz="2600" dirty="0">
                <a:effectLst/>
              </a:rPr>
              <a:t> </a:t>
            </a:r>
            <a:r>
              <a:rPr lang="sk-SK" sz="2600" dirty="0" err="1">
                <a:effectLst/>
              </a:rPr>
              <a:t>jobban</a:t>
            </a:r>
            <a:r>
              <a:rPr lang="sk-SK" sz="2600" dirty="0">
                <a:effectLst/>
              </a:rPr>
              <a:t>, </a:t>
            </a:r>
            <a:r>
              <a:rPr lang="sk-SK" sz="2600" dirty="0" err="1">
                <a:effectLst/>
              </a:rPr>
              <a:t>mint</a:t>
            </a:r>
            <a:r>
              <a:rPr lang="sk-SK" sz="2600" dirty="0">
                <a:effectLst/>
              </a:rPr>
              <a:t> </a:t>
            </a:r>
            <a:r>
              <a:rPr lang="sk-SK" sz="2600" dirty="0" err="1">
                <a:effectLst/>
              </a:rPr>
              <a:t>bárki</a:t>
            </a:r>
            <a:r>
              <a:rPr lang="sk-SK" sz="2600" dirty="0">
                <a:effectLst/>
              </a:rPr>
              <a:t> más?</a:t>
            </a:r>
          </a:p>
          <a:p>
            <a:pPr eaLnBrk="0" fontAlgn="base" hangingPunct="0">
              <a:buFont typeface="Wingdings" pitchFamily="2" charset="2"/>
              <a:buChar char="ü"/>
            </a:pPr>
            <a:r>
              <a:rPr lang="sk-SK" sz="2600" dirty="0" err="1">
                <a:effectLst/>
              </a:rPr>
              <a:t>Milyen</a:t>
            </a:r>
            <a:r>
              <a:rPr lang="sk-SK" sz="2600" dirty="0">
                <a:effectLst/>
              </a:rPr>
              <a:t> </a:t>
            </a:r>
            <a:r>
              <a:rPr lang="sk-SK" sz="2600" dirty="0" err="1">
                <a:effectLst/>
              </a:rPr>
              <a:t>értékek</a:t>
            </a:r>
            <a:r>
              <a:rPr lang="sk-SK" sz="2600" dirty="0">
                <a:effectLst/>
              </a:rPr>
              <a:t> </a:t>
            </a:r>
            <a:r>
              <a:rPr lang="sk-SK" sz="2600" dirty="0" err="1">
                <a:effectLst/>
              </a:rPr>
              <a:t>vezetik</a:t>
            </a:r>
            <a:r>
              <a:rPr lang="sk-SK" sz="2600" dirty="0">
                <a:effectLst/>
              </a:rPr>
              <a:t> </a:t>
            </a:r>
            <a:r>
              <a:rPr lang="sk-SK" sz="2600" dirty="0" err="1">
                <a:effectLst/>
              </a:rPr>
              <a:t>vállalkozását</a:t>
            </a:r>
            <a:r>
              <a:rPr lang="sk-SK" sz="2600" dirty="0">
                <a:effectLst/>
              </a:rPr>
              <a:t>?</a:t>
            </a:r>
          </a:p>
          <a:p>
            <a:pPr eaLnBrk="0" fontAlgn="base" hangingPunct="0">
              <a:buFont typeface="Wingdings" pitchFamily="2" charset="2"/>
              <a:buChar char="ü"/>
            </a:pPr>
            <a:r>
              <a:rPr lang="sk-SK" sz="2600" dirty="0" err="1">
                <a:effectLst/>
              </a:rPr>
              <a:t>Milyen</a:t>
            </a:r>
            <a:r>
              <a:rPr lang="sk-SK" sz="2600" dirty="0">
                <a:effectLst/>
              </a:rPr>
              <a:t> </a:t>
            </a:r>
            <a:r>
              <a:rPr lang="sk-SK" sz="2600" dirty="0" err="1">
                <a:effectLst/>
              </a:rPr>
              <a:t>egyedi</a:t>
            </a:r>
            <a:r>
              <a:rPr lang="sk-SK" sz="2600" dirty="0">
                <a:effectLst/>
              </a:rPr>
              <a:t> </a:t>
            </a:r>
            <a:r>
              <a:rPr lang="sk-SK" sz="2600" dirty="0" err="1">
                <a:effectLst/>
              </a:rPr>
              <a:t>erőforrásokból</a:t>
            </a:r>
            <a:r>
              <a:rPr lang="sk-SK" sz="2600" dirty="0">
                <a:effectLst/>
              </a:rPr>
              <a:t> </a:t>
            </a:r>
            <a:r>
              <a:rPr lang="sk-SK" sz="2600" dirty="0" err="1">
                <a:effectLst/>
              </a:rPr>
              <a:t>meríthet</a:t>
            </a:r>
            <a:r>
              <a:rPr lang="sk-SK" sz="2600" dirty="0">
                <a:effectLst/>
              </a:rPr>
              <a:t>, </a:t>
            </a:r>
            <a:r>
              <a:rPr lang="sk-SK" sz="2600" dirty="0" err="1">
                <a:effectLst/>
              </a:rPr>
              <a:t>amelyekből</a:t>
            </a:r>
            <a:r>
              <a:rPr lang="sk-SK" sz="2600" dirty="0">
                <a:effectLst/>
              </a:rPr>
              <a:t> </a:t>
            </a:r>
            <a:r>
              <a:rPr lang="sk-SK" sz="2600" dirty="0" err="1">
                <a:effectLst/>
              </a:rPr>
              <a:t>mások</a:t>
            </a:r>
            <a:r>
              <a:rPr lang="sk-SK" sz="2600" dirty="0">
                <a:effectLst/>
              </a:rPr>
              <a:t> </a:t>
            </a:r>
            <a:r>
              <a:rPr lang="sk-SK" sz="2600" dirty="0" err="1">
                <a:effectLst/>
              </a:rPr>
              <a:t>nem</a:t>
            </a:r>
            <a:r>
              <a:rPr lang="sk-SK" sz="2600" dirty="0">
                <a:effectLst/>
              </a:rPr>
              <a:t>?</a:t>
            </a:r>
          </a:p>
          <a:p>
            <a:pPr eaLnBrk="0" fontAlgn="base" hangingPunct="0">
              <a:buFont typeface="Wingdings" pitchFamily="2" charset="2"/>
              <a:buChar char="ü"/>
            </a:pPr>
            <a:r>
              <a:rPr lang="sk-SK" sz="2600" dirty="0" err="1">
                <a:effectLst/>
              </a:rPr>
              <a:t>Azonosítsa</a:t>
            </a:r>
            <a:r>
              <a:rPr lang="sk-SK" sz="2600" dirty="0">
                <a:effectLst/>
              </a:rPr>
              <a:t> </a:t>
            </a:r>
            <a:r>
              <a:rPr lang="sk-SK" sz="2600" dirty="0" err="1">
                <a:effectLst/>
              </a:rPr>
              <a:t>és</a:t>
            </a:r>
            <a:r>
              <a:rPr lang="sk-SK" sz="2600" dirty="0">
                <a:effectLst/>
              </a:rPr>
              <a:t> </a:t>
            </a:r>
            <a:r>
              <a:rPr lang="sk-SK" sz="2600" dirty="0" err="1">
                <a:effectLst/>
              </a:rPr>
              <a:t>elemezze</a:t>
            </a:r>
            <a:r>
              <a:rPr lang="sk-SK" sz="2600" dirty="0">
                <a:effectLst/>
              </a:rPr>
              <a:t> a </a:t>
            </a:r>
            <a:r>
              <a:rPr lang="sk-SK" sz="2600" dirty="0" err="1">
                <a:effectLst/>
              </a:rPr>
              <a:t>szervezete</a:t>
            </a:r>
            <a:r>
              <a:rPr lang="sk-SK" sz="2600" dirty="0">
                <a:effectLst/>
              </a:rPr>
              <a:t> </a:t>
            </a:r>
            <a:r>
              <a:rPr lang="sk-SK" sz="2600" dirty="0" err="1">
                <a:effectLst/>
              </a:rPr>
              <a:t>egyedi</a:t>
            </a:r>
            <a:r>
              <a:rPr lang="sk-SK" sz="2600" dirty="0">
                <a:effectLst/>
              </a:rPr>
              <a:t> </a:t>
            </a:r>
            <a:r>
              <a:rPr lang="sk-SK" sz="2600" dirty="0" err="1">
                <a:effectLst/>
              </a:rPr>
              <a:t>értékesítési</a:t>
            </a:r>
            <a:r>
              <a:rPr lang="sk-SK" sz="2600" dirty="0">
                <a:effectLst/>
              </a:rPr>
              <a:t> </a:t>
            </a:r>
            <a:r>
              <a:rPr lang="sk-SK" sz="2600" dirty="0" err="1">
                <a:effectLst/>
              </a:rPr>
              <a:t>ajánlatát</a:t>
            </a:r>
            <a:r>
              <a:rPr lang="sk-SK" sz="2600" dirty="0">
                <a:effectLst/>
              </a:rPr>
              <a:t> (USP), </a:t>
            </a:r>
            <a:r>
              <a:rPr lang="sk-SK" sz="2600" dirty="0" err="1">
                <a:effectLst/>
              </a:rPr>
              <a:t>és</a:t>
            </a:r>
            <a:r>
              <a:rPr lang="sk-SK" sz="2600" dirty="0">
                <a:effectLst/>
              </a:rPr>
              <a:t> </a:t>
            </a:r>
            <a:r>
              <a:rPr lang="sk-SK" sz="2600" dirty="0" err="1">
                <a:effectLst/>
              </a:rPr>
              <a:t>adja</a:t>
            </a:r>
            <a:r>
              <a:rPr lang="sk-SK" sz="2600" dirty="0">
                <a:effectLst/>
              </a:rPr>
              <a:t> </a:t>
            </a:r>
            <a:r>
              <a:rPr lang="sk-SK" sz="2600" dirty="0" err="1">
                <a:effectLst/>
              </a:rPr>
              <a:t>hozzá</a:t>
            </a:r>
            <a:r>
              <a:rPr lang="sk-SK" sz="2600" dirty="0">
                <a:effectLst/>
              </a:rPr>
              <a:t> </a:t>
            </a:r>
            <a:r>
              <a:rPr lang="sk-SK" sz="2600" dirty="0" err="1">
                <a:effectLst/>
              </a:rPr>
              <a:t>az</a:t>
            </a:r>
            <a:r>
              <a:rPr lang="sk-SK" sz="2600" dirty="0">
                <a:effectLst/>
              </a:rPr>
              <a:t> </a:t>
            </a:r>
            <a:r>
              <a:rPr lang="sk-SK" sz="2600" dirty="0" err="1">
                <a:effectLst/>
              </a:rPr>
              <a:t>Erősségek</a:t>
            </a:r>
            <a:r>
              <a:rPr lang="sk-SK" sz="2600" dirty="0">
                <a:effectLst/>
              </a:rPr>
              <a:t> </a:t>
            </a:r>
            <a:r>
              <a:rPr lang="sk-SK" sz="2600" dirty="0" err="1">
                <a:effectLst/>
              </a:rPr>
              <a:t>szakaszhoz</a:t>
            </a:r>
            <a:r>
              <a:rPr lang="sk-SK" sz="2600" dirty="0">
                <a:effectLst/>
              </a:rPr>
              <a:t>.</a:t>
            </a:r>
            <a:endParaRPr lang="sk-SK" sz="2800" dirty="0">
              <a:effectLst/>
            </a:endParaRPr>
          </a:p>
        </p:txBody>
      </p:sp>
    </p:spTree>
    <p:extLst>
      <p:ext uri="{BB962C8B-B14F-4D97-AF65-F5344CB8AC3E}">
        <p14:creationId xmlns:p14="http://schemas.microsoft.com/office/powerpoint/2010/main" val="411278207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15528D5E10BA49B6643C35E826D0AA" ma:contentTypeVersion="17" ma:contentTypeDescription="Create a new document." ma:contentTypeScope="" ma:versionID="dde5a2b2e717748552c702a8b0aa1378">
  <xsd:schema xmlns:xsd="http://www.w3.org/2001/XMLSchema" xmlns:xs="http://www.w3.org/2001/XMLSchema" xmlns:p="http://schemas.microsoft.com/office/2006/metadata/properties" xmlns:ns2="f5d98e21-7858-42b8-a513-89b049052d4e" xmlns:ns3="ebb57fef-aa04-4b64-85cb-dbd122f3ef38" targetNamespace="http://schemas.microsoft.com/office/2006/metadata/properties" ma:root="true" ma:fieldsID="20cddff7c090a5822eab3b5467930ab6" ns2:_="" ns3:_="">
    <xsd:import namespace="f5d98e21-7858-42b8-a513-89b049052d4e"/>
    <xsd:import namespace="ebb57fef-aa04-4b64-85cb-dbd122f3ef38"/>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ServiceLocation" minOccurs="0"/>
                <xsd:element ref="ns2:lcf76f155ced4ddcb4097134ff3c332f" minOccurs="0"/>
                <xsd:element ref="ns3:TaxCatchAll" minOccurs="0"/>
                <xsd:element ref="ns3:SharedWithUsers" minOccurs="0"/>
                <xsd:element ref="ns3:SharedWithDetail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d98e21-7858-42b8-a513-89b049052d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104055d-a7a1-4227-823d-893947fae55f"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b57fef-aa04-4b64-85cb-dbd122f3ef38"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17a2fb5e-3e71-46c2-8cfb-b18f0a1e2fa7}" ma:internalName="TaxCatchAll" ma:showField="CatchAllData" ma:web="ebb57fef-aa04-4b64-85cb-dbd122f3ef3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5d98e21-7858-42b8-a513-89b049052d4e">
      <Terms xmlns="http://schemas.microsoft.com/office/infopath/2007/PartnerControls"/>
    </lcf76f155ced4ddcb4097134ff3c332f>
    <TaxCatchAll xmlns="ebb57fef-aa04-4b64-85cb-dbd122f3ef3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B8069D-7124-461B-9204-7DC2D1D7E1C9}"/>
</file>

<file path=customXml/itemProps2.xml><?xml version="1.0" encoding="utf-8"?>
<ds:datastoreItem xmlns:ds="http://schemas.openxmlformats.org/officeDocument/2006/customXml" ds:itemID="{96E9D5D7-AE03-4D10-9A11-E4A93AB82CE7}">
  <ds:schemaRefs>
    <ds:schemaRef ds:uri="http://schemas.microsoft.com/office/2006/metadata/properties"/>
    <ds:schemaRef ds:uri="http://schemas.microsoft.com/office/infopath/2007/PartnerControls"/>
    <ds:schemaRef ds:uri="f5d98e21-7858-42b8-a513-89b049052d4e"/>
    <ds:schemaRef ds:uri="ebb57fef-aa04-4b64-85cb-dbd122f3ef38"/>
  </ds:schemaRefs>
</ds:datastoreItem>
</file>

<file path=customXml/itemProps3.xml><?xml version="1.0" encoding="utf-8"?>
<ds:datastoreItem xmlns:ds="http://schemas.openxmlformats.org/officeDocument/2006/customXml" ds:itemID="{AA69C323-4DE6-44BE-8571-2A3D4A171C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2357</TotalTime>
  <Words>7610</Words>
  <Application>Microsoft Macintosh PowerPoint</Application>
  <PresentationFormat>Diavetítés a képernyőre (4:3 oldalarány)</PresentationFormat>
  <Paragraphs>710</Paragraphs>
  <Slides>73</Slides>
  <Notes>1</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73</vt:i4>
      </vt:variant>
    </vt:vector>
  </HeadingPairs>
  <TitlesOfParts>
    <vt:vector size="79" baseType="lpstr">
      <vt:lpstr>Arial</vt:lpstr>
      <vt:lpstr>Calibri</vt:lpstr>
      <vt:lpstr>Noto Sans Symbols</vt:lpstr>
      <vt:lpstr>Trebuchet MS</vt:lpstr>
      <vt:lpstr>Wingdings</vt:lpstr>
      <vt:lpstr>Motyw pakietu Office</vt:lpstr>
      <vt:lpstr>1. modul</vt:lpstr>
      <vt:lpstr>Modul kivonata</vt:lpstr>
      <vt:lpstr>Fejezetek</vt:lpstr>
      <vt:lpstr>1. A helyi kontextus területi hivatásának elemzése 1.1  Az erősségek és gyengeségek elemzése </vt:lpstr>
      <vt:lpstr>1.1  Az erősségek és gyengeségek elemzése </vt:lpstr>
      <vt:lpstr>Vidéki üzleti stratégia céljai</vt:lpstr>
      <vt:lpstr>1.2 Hogyan készítsünk SWOT-elemzést</vt:lpstr>
      <vt:lpstr>1.2 Hogyan készítsünk SWOT-elemzést </vt:lpstr>
      <vt:lpstr>1.2 Hogyan készítsünk SWOT-elemzést </vt:lpstr>
      <vt:lpstr>1.2 Hogyan készítsünk SWOT-elemzést </vt:lpstr>
      <vt:lpstr>1.2 Hogyan készítsünk SWOT-elemzést </vt:lpstr>
      <vt:lpstr>1.2 Hogyan készítsünk SWOT-elemzést </vt:lpstr>
      <vt:lpstr>1.2 Hogyan készítsünk SWOT-elemzést </vt:lpstr>
      <vt:lpstr>1.3 A SWOT-elemzés használata</vt:lpstr>
      <vt:lpstr>Főbb szempontok </vt:lpstr>
      <vt:lpstr>1 gyakorlat: Videón az esettanulmány – CENTER OF TASTE – TROIA (Olaszország)</vt:lpstr>
      <vt:lpstr>2. gyakorlat: Mik az ERŐSSÉGEI - GYENGESÉGEI - LEHETŐSÉGEI - VESZÉLYEI? Készítse el SWOT-mátrixát az Önnek biztosított AGATA-sablonból.</vt:lpstr>
      <vt:lpstr> 2. Az elterjedt hivatások diagnosztizálása 2.1 mi a legerősebb hivatás a térségben, melyek történeti, gazdasági, társadalmi és stratégiai elemei?  </vt:lpstr>
      <vt:lpstr> 2. Az elterjedt hivatások diagnosztizálása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  2.1 mi a legerősebb hivatás a térségben, melyek történeti, gazdasági, társadalmi és stratégiai elemei?  </vt:lpstr>
      <vt:lpstr>1. gyakorlat: Tesztelje magát: próbálja meg felépíteni saját fókuszcsoportját lehetséges kérdésekkel, amelyekkel felteheti a terület fő érdekelt feleit.</vt:lpstr>
      <vt:lpstr>2. gyakorlat: Ön szerint mi lenne az Ízlésközpont legjobb formája az Ön régiójában? </vt:lpstr>
      <vt:lpstr>3. A terület demográfiai és vállalkozói kontextusának elemzése 3.1 A helyi közösségről és a helyi vállalkozók jelenlegi képe, társadalmi-gazdasági elemzés  </vt:lpstr>
      <vt:lpstr> 3.1 A helyi közösségről és a helyi vállalkozók jelenlegi képe, társadalmi-gazdasági elemzés  </vt:lpstr>
      <vt:lpstr>3.2 Eszközök</vt:lpstr>
      <vt:lpstr>3.3 Eszközök</vt:lpstr>
      <vt:lpstr>3.4 Eszközök</vt:lpstr>
      <vt:lpstr>3.5 Eszközök</vt:lpstr>
      <vt:lpstr>3.6 Eszközök</vt:lpstr>
      <vt:lpstr>3.7 Találkozók – Hogyan szervezzünk megbeszélést : </vt:lpstr>
      <vt:lpstr>3.8 Környezetelemzési folyamat</vt:lpstr>
      <vt:lpstr>3.9 Gyakorlat: Próbáljon meg válaszolni a következő kérdésekre, határozza a meg kontextust, amelyben a COT-t létrehozni</vt:lpstr>
      <vt:lpstr>3.10 Gyakorlat: Próbáljon meg válaszolni a következő kérdésekre, hogy meghatározza a kontextust, amelyben a COT-t létrehozni</vt:lpstr>
      <vt:lpstr>4. A térség vállalatai pénzügyi teljesítményének elemzése</vt:lpstr>
      <vt:lpstr>4. A térség vállalatai pénzügyi teljesítményének elemzése</vt:lpstr>
      <vt:lpstr>4. A térség vállalatai pénzügyi teljesítményének elemzése</vt:lpstr>
      <vt:lpstr>4. A térség vállalatai pénzügyi teljesítményének elemzése</vt:lpstr>
      <vt:lpstr>4.1 Beruházási kapacitás a vidéki területeken</vt:lpstr>
      <vt:lpstr>4.1 Beruházási kapacitás a vidéki területeken</vt:lpstr>
      <vt:lpstr>4.1 Beruházási kapacitás a vidéki területeken</vt:lpstr>
      <vt:lpstr>4.1 Beruházási kapacitás a vidéki területeken</vt:lpstr>
      <vt:lpstr>4.1 Beruházási kapacitás a vidéki területeken</vt:lpstr>
      <vt:lpstr>4.1 Beruházási kapacitás a vidéki területeken</vt:lpstr>
      <vt:lpstr>4.1 Beruházási kapacitás a vidéki területeken</vt:lpstr>
      <vt:lpstr>4.1 Beruházási kapacitás a vidéki területeken</vt:lpstr>
      <vt:lpstr>4.1 Beruházási kapacitás a vidéki területeken</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 </vt:lpstr>
      <vt:lpstr>5. Szcenáriók készítése a helyi terület lehetőségeinek megértéséhez az Ízközpont aktiválásához</vt:lpstr>
      <vt:lpstr>5. Szcenáriók készítése a helyi terület lehetőségeinek megértéséhez az Ízközpont aktiválásához</vt:lpstr>
      <vt:lpstr>5. Szcenáriók készítése a helyi terület lehetőségeinek megértéséhez az Ízközpont aktiválásához</vt:lpstr>
      <vt:lpstr>5. Szcenáriók készítése a helyi terület lehetőségeinek megértéséhez az Ízközpont aktiválásához </vt:lpstr>
      <vt:lpstr>5. Szcenáriók készítése a helyi terület lehetőségeinek megértéséhez az Ízközpont aktiválásához </vt:lpstr>
      <vt:lpstr>5. 11 Gyakorlat   Próbáljon meg vázlatos változatot készíteni az ideális Ízközpont küldetéséről és jövőképéről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Ola</dc:creator>
  <cp:lastModifiedBy>Microsoft Office User</cp:lastModifiedBy>
  <cp:revision>72</cp:revision>
  <dcterms:created xsi:type="dcterms:W3CDTF">2019-11-16T17:02:36Z</dcterms:created>
  <dcterms:modified xsi:type="dcterms:W3CDTF">2023-01-22T12:33:10Z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0x0101006215528D5E10BA49B6643C35E826D0AA</vt:lpwstr>
  </property>
  <property fmtid="{D5CDD505-2E9C-101B-9397-08002B2CF9AE}" pid="3" name="MediaServiceImageTags">
    <vt:lpwstr/>
  </property>
</Properties>
</file>