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462" r:id="rId62"/>
    <p:sldId id="463" r:id="rId63"/>
    <p:sldId id="464" r:id="rId64"/>
    <p:sldId id="465" r:id="rId65"/>
    <p:sldId id="466" r:id="rId66"/>
    <p:sldId id="467" r:id="rId67"/>
    <p:sldId id="468" r:id="rId68"/>
    <p:sldId id="470" r:id="rId69"/>
    <p:sldId id="471" r:id="rId70"/>
    <p:sldId id="472" r:id="rId71"/>
    <p:sldId id="473" r:id="rId72"/>
    <p:sldId id="474" r:id="rId73"/>
    <p:sldId id="475" r:id="rId74"/>
    <p:sldId id="476" r:id="rId75"/>
    <p:sldId id="477" r:id="rId7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690"/>
    <a:srgbClr val="129126"/>
    <a:srgbClr val="F07D00"/>
    <a:srgbClr val="FFFFCC"/>
    <a:srgbClr val="D92A93"/>
    <a:srgbClr val="264F05"/>
    <a:srgbClr val="62013C"/>
    <a:srgbClr val="E47266"/>
    <a:srgbClr val="DA3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62" autoAdjust="0"/>
    <p:restoredTop sz="86472" autoAdjust="0"/>
  </p:normalViewPr>
  <p:slideViewPr>
    <p:cSldViewPr>
      <p:cViewPr varScale="1">
        <p:scale>
          <a:sx n="75" d="100"/>
          <a:sy n="75" d="100"/>
        </p:scale>
        <p:origin x="1277" y="43"/>
      </p:cViewPr>
      <p:guideLst>
        <p:guide orient="horz" pos="2160"/>
        <p:guide pos="2880"/>
      </p:guideLst>
    </p:cSldViewPr>
  </p:slideViewPr>
  <p:outlineViewPr>
    <p:cViewPr>
      <p:scale>
        <a:sx n="33" d="100"/>
        <a:sy n="33" d="100"/>
      </p:scale>
      <p:origin x="0" y="-137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4178B-DD69-4048-BED3-DBEE43E3BF09}" type="doc">
      <dgm:prSet loTypeId="urn:microsoft.com/office/officeart/2005/8/layout/pyramid1" loCatId="pyramid" qsTypeId="urn:microsoft.com/office/officeart/2005/8/quickstyle/simple3" qsCatId="simple" csTypeId="urn:microsoft.com/office/officeart/2005/8/colors/accent3_4" csCatId="accent3" phldr="1"/>
      <dgm:spPr/>
    </dgm:pt>
    <dgm:pt modelId="{A8ABA4F5-CD81-4231-985C-F7DBBFD2D89F}">
      <dgm:prSet phldr="0"/>
      <dgm:spPr/>
      <dgm:t>
        <a:bodyPr/>
        <a:lstStyle/>
        <a:p>
          <a:pPr algn="l" rtl="0"/>
          <a:r>
            <a:rPr lang="it-IT" b="1" dirty="0" err="1">
              <a:latin typeface="Calibri"/>
              <a:cs typeface="Calibri"/>
            </a:rPr>
            <a:t>Niech każdy uczestnik </a:t>
          </a:r>
          <a:r>
            <a:rPr lang="it-IT" b="1" dirty="0">
              <a:latin typeface="Calibri"/>
              <a:cs typeface="Calibri"/>
            </a:rPr>
            <a:t>opowie o </a:t>
          </a:r>
          <a:r>
            <a:rPr lang="it-IT" b="1" dirty="0" err="1">
              <a:latin typeface="Calibri"/>
              <a:cs typeface="Calibri"/>
            </a:rPr>
            <a:t>swoich doświadczeniach</a:t>
          </a:r>
          <a:endParaRPr lang="en-US" b="1" dirty="0">
            <a:latin typeface="Calibri"/>
            <a:cs typeface="Calibri"/>
          </a:endParaRPr>
        </a:p>
      </dgm:t>
    </dgm:pt>
    <dgm:pt modelId="{73382659-AD90-42EB-A0CB-AE3E0F4DA066}" type="parTrans" cxnId="{FDCB396A-646F-4269-88DE-BCD8233AB4A2}">
      <dgm:prSet/>
      <dgm:spPr/>
      <dgm:t>
        <a:bodyPr/>
        <a:lstStyle/>
        <a:p>
          <a:endParaRPr lang="it-IT"/>
        </a:p>
      </dgm:t>
    </dgm:pt>
    <dgm:pt modelId="{AEA76444-679F-415A-86F7-5B6FEAA6E168}" type="sibTrans" cxnId="{FDCB396A-646F-4269-88DE-BCD8233AB4A2}">
      <dgm:prSet/>
      <dgm:spPr/>
      <dgm:t>
        <a:bodyPr/>
        <a:lstStyle/>
        <a:p>
          <a:endParaRPr lang="it-IT"/>
        </a:p>
      </dgm:t>
    </dgm:pt>
    <dgm:pt modelId="{B5E97EE5-038A-4CBA-9A89-8154AB7F01C6}">
      <dgm:prSet phldr="0"/>
      <dgm:spPr/>
      <dgm:t>
        <a:bodyPr/>
        <a:lstStyle/>
        <a:p>
          <a:pPr algn="l" rtl="0"/>
          <a:r>
            <a:rPr lang="it-IT" b="1" dirty="0">
              <a:latin typeface="Calibri"/>
              <a:cs typeface="Calibri"/>
            </a:rPr>
            <a:t>Stymulowanie do</a:t>
          </a:r>
          <a:r>
            <a:rPr lang="pl-PL" b="1" dirty="0">
              <a:latin typeface="Calibri"/>
              <a:cs typeface="Calibri"/>
            </a:rPr>
            <a:t> </a:t>
          </a:r>
          <a:r>
            <a:rPr lang="it-IT" b="1" dirty="0">
              <a:latin typeface="Calibri"/>
              <a:cs typeface="Calibri"/>
            </a:rPr>
            <a:t>interakcji między uczestnikami</a:t>
          </a:r>
          <a:endParaRPr lang="en-US" b="1" dirty="0">
            <a:latin typeface="Calibri"/>
            <a:cs typeface="Calibri"/>
          </a:endParaRPr>
        </a:p>
      </dgm:t>
    </dgm:pt>
    <dgm:pt modelId="{6B234277-AE53-4413-AAED-28CCA0D7FDD0}" type="parTrans" cxnId="{B0B87122-458F-4CC0-9322-1D9A14E4E0BC}">
      <dgm:prSet/>
      <dgm:spPr/>
      <dgm:t>
        <a:bodyPr/>
        <a:lstStyle/>
        <a:p>
          <a:endParaRPr lang="it-IT"/>
        </a:p>
      </dgm:t>
    </dgm:pt>
    <dgm:pt modelId="{082A1FE0-58CB-480E-A878-EDEA50F13811}" type="sibTrans" cxnId="{B0B87122-458F-4CC0-9322-1D9A14E4E0BC}">
      <dgm:prSet/>
      <dgm:spPr/>
      <dgm:t>
        <a:bodyPr/>
        <a:lstStyle/>
        <a:p>
          <a:endParaRPr lang="it-IT"/>
        </a:p>
      </dgm:t>
    </dgm:pt>
    <dgm:pt modelId="{B2EC9A86-9A2D-461D-B94D-947B5582C145}">
      <dgm:prSet phldr="0"/>
      <dgm:spPr/>
      <dgm:t>
        <a:bodyPr/>
        <a:lstStyle/>
        <a:p>
          <a:pPr algn="l" rtl="0"/>
          <a:r>
            <a:rPr lang="it-IT" b="1" dirty="0" err="1">
              <a:latin typeface="Calibri"/>
              <a:cs typeface="Calibri"/>
            </a:rPr>
            <a:t>Temat </a:t>
          </a:r>
          <a:r>
            <a:rPr lang="it-IT" b="1" dirty="0">
              <a:latin typeface="Calibri"/>
              <a:cs typeface="Calibri"/>
            </a:rPr>
            <a:t>główny</a:t>
          </a:r>
          <a:endParaRPr lang="en-US" b="1" dirty="0">
            <a:latin typeface="Calibri"/>
            <a:cs typeface="Calibri"/>
          </a:endParaRPr>
        </a:p>
      </dgm:t>
    </dgm:pt>
    <dgm:pt modelId="{3570FB28-C379-4D49-B3B5-68622A749978}" type="parTrans" cxnId="{FCD36862-E308-4098-98C5-B998166588C4}">
      <dgm:prSet/>
      <dgm:spPr/>
      <dgm:t>
        <a:bodyPr/>
        <a:lstStyle/>
        <a:p>
          <a:endParaRPr lang="it-IT"/>
        </a:p>
      </dgm:t>
    </dgm:pt>
    <dgm:pt modelId="{B21EA82E-7DEC-45A5-A501-E6C4FA390A1D}" type="sibTrans" cxnId="{FCD36862-E308-4098-98C5-B998166588C4}">
      <dgm:prSet/>
      <dgm:spPr/>
      <dgm:t>
        <a:bodyPr/>
        <a:lstStyle/>
        <a:p>
          <a:endParaRPr lang="it-IT"/>
        </a:p>
      </dgm:t>
    </dgm:pt>
    <dgm:pt modelId="{6688D13A-6738-4140-8E80-1FF54C0A7EE8}">
      <dgm:prSet phldr="0"/>
      <dgm:spPr/>
      <dgm:t>
        <a:bodyPr/>
        <a:lstStyle/>
        <a:p>
          <a:pPr algn="l" rtl="0"/>
          <a:r>
            <a:rPr lang="pl-PL" b="1" dirty="0">
              <a:latin typeface="Calibri"/>
              <a:cs typeface="Calibri"/>
            </a:rPr>
            <a:t>Przedstaw</a:t>
          </a:r>
          <a:r>
            <a:rPr lang="it-IT" b="1" dirty="0">
              <a:latin typeface="Calibri"/>
              <a:cs typeface="Calibri"/>
            </a:rPr>
            <a:t> konkretny cel</a:t>
          </a:r>
          <a:endParaRPr lang="en-US" b="1" dirty="0">
            <a:latin typeface="Calibri"/>
            <a:cs typeface="Calibri"/>
          </a:endParaRPr>
        </a:p>
      </dgm:t>
    </dgm:pt>
    <dgm:pt modelId="{B0086F6E-4899-4A83-B191-874BE92457E8}" type="parTrans" cxnId="{00FF9D49-A600-423D-AF7A-25CD45F71E09}">
      <dgm:prSet/>
      <dgm:spPr/>
      <dgm:t>
        <a:bodyPr/>
        <a:lstStyle/>
        <a:p>
          <a:endParaRPr lang="it-IT"/>
        </a:p>
      </dgm:t>
    </dgm:pt>
    <dgm:pt modelId="{A201140B-9634-45D0-A45F-C6974793C0B5}" type="sibTrans" cxnId="{00FF9D49-A600-423D-AF7A-25CD45F71E09}">
      <dgm:prSet/>
      <dgm:spPr/>
      <dgm:t>
        <a:bodyPr/>
        <a:lstStyle/>
        <a:p>
          <a:endParaRPr lang="it-IT"/>
        </a:p>
      </dgm:t>
    </dgm:pt>
    <dgm:pt modelId="{422AF026-284B-4D5F-9AC4-71933C0124AA}">
      <dgm:prSet phldr="0"/>
      <dgm:spPr/>
      <dgm:t>
        <a:bodyPr/>
        <a:lstStyle/>
        <a:p>
          <a:pPr algn="l" rtl="0"/>
          <a:r>
            <a:rPr lang="pl-PL" b="1" dirty="0">
              <a:latin typeface="Calibri"/>
              <a:cs typeface="Calibri"/>
            </a:rPr>
            <a:t>Luźne, przyjacielskie podejście</a:t>
          </a:r>
          <a:endParaRPr lang="en-US" b="1" dirty="0">
            <a:latin typeface="Calibri"/>
            <a:cs typeface="Calibri"/>
          </a:endParaRPr>
        </a:p>
      </dgm:t>
    </dgm:pt>
    <dgm:pt modelId="{DD11D7D2-6CA4-4FEB-97E8-7440F8D90A0E}" type="parTrans" cxnId="{B3604A17-14B2-4068-AC9E-1F76347AA703}">
      <dgm:prSet/>
      <dgm:spPr/>
      <dgm:t>
        <a:bodyPr/>
        <a:lstStyle/>
        <a:p>
          <a:endParaRPr lang="it-IT"/>
        </a:p>
      </dgm:t>
    </dgm:pt>
    <dgm:pt modelId="{7ABCBF80-C01D-4DFB-A586-66F4105D6CCE}" type="sibTrans" cxnId="{B3604A17-14B2-4068-AC9E-1F76347AA703}">
      <dgm:prSet/>
      <dgm:spPr/>
      <dgm:t>
        <a:bodyPr/>
        <a:lstStyle/>
        <a:p>
          <a:endParaRPr lang="it-IT"/>
        </a:p>
      </dgm:t>
    </dgm:pt>
    <dgm:pt modelId="{68D50E3A-3728-42C2-A0E8-F5D49BF01320}" type="pres">
      <dgm:prSet presAssocID="{BB54178B-DD69-4048-BED3-DBEE43E3BF09}" presName="Name0" presStyleCnt="0">
        <dgm:presLayoutVars>
          <dgm:dir/>
          <dgm:animLvl val="lvl"/>
          <dgm:resizeHandles val="exact"/>
        </dgm:presLayoutVars>
      </dgm:prSet>
      <dgm:spPr/>
    </dgm:pt>
    <dgm:pt modelId="{2CE63136-8661-42ED-83F6-501B143918E7}" type="pres">
      <dgm:prSet presAssocID="{B2EC9A86-9A2D-461D-B94D-947B5582C145}" presName="Name8" presStyleCnt="0"/>
      <dgm:spPr/>
    </dgm:pt>
    <dgm:pt modelId="{6AE6BB09-8668-4ED1-BC3D-C0A10C383FD9}" type="pres">
      <dgm:prSet presAssocID="{B2EC9A86-9A2D-461D-B94D-947B5582C145}" presName="level" presStyleLbl="node1" presStyleIdx="0" presStyleCnt="5">
        <dgm:presLayoutVars>
          <dgm:chMax val="1"/>
          <dgm:bulletEnabled val="1"/>
        </dgm:presLayoutVars>
      </dgm:prSet>
      <dgm:spPr/>
    </dgm:pt>
    <dgm:pt modelId="{9D798A08-C813-47E7-BD7D-D39BEDE22692}" type="pres">
      <dgm:prSet presAssocID="{B2EC9A86-9A2D-461D-B94D-947B5582C145}" presName="levelTx" presStyleLbl="revTx" presStyleIdx="0" presStyleCnt="0">
        <dgm:presLayoutVars>
          <dgm:chMax val="1"/>
          <dgm:bulletEnabled val="1"/>
        </dgm:presLayoutVars>
      </dgm:prSet>
      <dgm:spPr/>
    </dgm:pt>
    <dgm:pt modelId="{5FB02656-0B91-44D4-9763-A3602F2776D9}" type="pres">
      <dgm:prSet presAssocID="{6688D13A-6738-4140-8E80-1FF54C0A7EE8}" presName="Name8" presStyleCnt="0"/>
      <dgm:spPr/>
    </dgm:pt>
    <dgm:pt modelId="{9BC1A68C-B8CE-4569-89B3-90F9DD4CE36F}" type="pres">
      <dgm:prSet presAssocID="{6688D13A-6738-4140-8E80-1FF54C0A7EE8}" presName="level" presStyleLbl="node1" presStyleIdx="1" presStyleCnt="5">
        <dgm:presLayoutVars>
          <dgm:chMax val="1"/>
          <dgm:bulletEnabled val="1"/>
        </dgm:presLayoutVars>
      </dgm:prSet>
      <dgm:spPr/>
    </dgm:pt>
    <dgm:pt modelId="{0F24C144-C936-45B8-9F02-7146F51B30CE}" type="pres">
      <dgm:prSet presAssocID="{6688D13A-6738-4140-8E80-1FF54C0A7EE8}" presName="levelTx" presStyleLbl="revTx" presStyleIdx="0" presStyleCnt="0">
        <dgm:presLayoutVars>
          <dgm:chMax val="1"/>
          <dgm:bulletEnabled val="1"/>
        </dgm:presLayoutVars>
      </dgm:prSet>
      <dgm:spPr/>
    </dgm:pt>
    <dgm:pt modelId="{9BA6ACE3-FF78-4736-ADE0-B826728E3813}" type="pres">
      <dgm:prSet presAssocID="{422AF026-284B-4D5F-9AC4-71933C0124AA}" presName="Name8" presStyleCnt="0"/>
      <dgm:spPr/>
    </dgm:pt>
    <dgm:pt modelId="{1F977E7A-D4A5-4231-ABBE-041181584979}" type="pres">
      <dgm:prSet presAssocID="{422AF026-284B-4D5F-9AC4-71933C0124AA}" presName="level" presStyleLbl="node1" presStyleIdx="2" presStyleCnt="5">
        <dgm:presLayoutVars>
          <dgm:chMax val="1"/>
          <dgm:bulletEnabled val="1"/>
        </dgm:presLayoutVars>
      </dgm:prSet>
      <dgm:spPr/>
    </dgm:pt>
    <dgm:pt modelId="{964271C5-4440-4839-9ADE-575C3D9137F1}" type="pres">
      <dgm:prSet presAssocID="{422AF026-284B-4D5F-9AC4-71933C0124AA}" presName="levelTx" presStyleLbl="revTx" presStyleIdx="0" presStyleCnt="0">
        <dgm:presLayoutVars>
          <dgm:chMax val="1"/>
          <dgm:bulletEnabled val="1"/>
        </dgm:presLayoutVars>
      </dgm:prSet>
      <dgm:spPr/>
    </dgm:pt>
    <dgm:pt modelId="{4CC47829-6611-4868-9267-4886E3634E6B}" type="pres">
      <dgm:prSet presAssocID="{A8ABA4F5-CD81-4231-985C-F7DBBFD2D89F}" presName="Name8" presStyleCnt="0"/>
      <dgm:spPr/>
    </dgm:pt>
    <dgm:pt modelId="{FCE3B07D-C97A-412F-B52F-58CFFE8099A6}" type="pres">
      <dgm:prSet presAssocID="{A8ABA4F5-CD81-4231-985C-F7DBBFD2D89F}" presName="level" presStyleLbl="node1" presStyleIdx="3" presStyleCnt="5">
        <dgm:presLayoutVars>
          <dgm:chMax val="1"/>
          <dgm:bulletEnabled val="1"/>
        </dgm:presLayoutVars>
      </dgm:prSet>
      <dgm:spPr/>
    </dgm:pt>
    <dgm:pt modelId="{5F324137-90E5-45D9-B87D-0B227D6C7B5E}" type="pres">
      <dgm:prSet presAssocID="{A8ABA4F5-CD81-4231-985C-F7DBBFD2D89F}" presName="levelTx" presStyleLbl="revTx" presStyleIdx="0" presStyleCnt="0">
        <dgm:presLayoutVars>
          <dgm:chMax val="1"/>
          <dgm:bulletEnabled val="1"/>
        </dgm:presLayoutVars>
      </dgm:prSet>
      <dgm:spPr/>
    </dgm:pt>
    <dgm:pt modelId="{D52E944C-AFB2-4B35-876A-5960E925E958}" type="pres">
      <dgm:prSet presAssocID="{B5E97EE5-038A-4CBA-9A89-8154AB7F01C6}" presName="Name8" presStyleCnt="0"/>
      <dgm:spPr/>
    </dgm:pt>
    <dgm:pt modelId="{5C95CCE6-0B88-4DD1-BC8B-0123EBA527C0}" type="pres">
      <dgm:prSet presAssocID="{B5E97EE5-038A-4CBA-9A89-8154AB7F01C6}" presName="level" presStyleLbl="node1" presStyleIdx="4" presStyleCnt="5">
        <dgm:presLayoutVars>
          <dgm:chMax val="1"/>
          <dgm:bulletEnabled val="1"/>
        </dgm:presLayoutVars>
      </dgm:prSet>
      <dgm:spPr/>
    </dgm:pt>
    <dgm:pt modelId="{737EA87D-1230-49B7-88E1-D255CC984E73}" type="pres">
      <dgm:prSet presAssocID="{B5E97EE5-038A-4CBA-9A89-8154AB7F01C6}" presName="levelTx" presStyleLbl="revTx" presStyleIdx="0" presStyleCnt="0">
        <dgm:presLayoutVars>
          <dgm:chMax val="1"/>
          <dgm:bulletEnabled val="1"/>
        </dgm:presLayoutVars>
      </dgm:prSet>
      <dgm:spPr/>
    </dgm:pt>
  </dgm:ptLst>
  <dgm:cxnLst>
    <dgm:cxn modelId="{642D270C-83D4-4B1B-BE61-6519A087C762}" type="presOf" srcId="{A8ABA4F5-CD81-4231-985C-F7DBBFD2D89F}" destId="{FCE3B07D-C97A-412F-B52F-58CFFE8099A6}" srcOrd="0" destOrd="0" presId="urn:microsoft.com/office/officeart/2005/8/layout/pyramid1"/>
    <dgm:cxn modelId="{B3604A17-14B2-4068-AC9E-1F76347AA703}" srcId="{BB54178B-DD69-4048-BED3-DBEE43E3BF09}" destId="{422AF026-284B-4D5F-9AC4-71933C0124AA}" srcOrd="2" destOrd="0" parTransId="{DD11D7D2-6CA4-4FEB-97E8-7440F8D90A0E}" sibTransId="{7ABCBF80-C01D-4DFB-A586-66F4105D6CCE}"/>
    <dgm:cxn modelId="{D67A5D21-99AE-4B68-88FF-DFEA0DC5DA2B}" type="presOf" srcId="{422AF026-284B-4D5F-9AC4-71933C0124AA}" destId="{964271C5-4440-4839-9ADE-575C3D9137F1}" srcOrd="1" destOrd="0" presId="urn:microsoft.com/office/officeart/2005/8/layout/pyramid1"/>
    <dgm:cxn modelId="{B0B87122-458F-4CC0-9322-1D9A14E4E0BC}" srcId="{BB54178B-DD69-4048-BED3-DBEE43E3BF09}" destId="{B5E97EE5-038A-4CBA-9A89-8154AB7F01C6}" srcOrd="4" destOrd="0" parTransId="{6B234277-AE53-4413-AAED-28CCA0D7FDD0}" sibTransId="{082A1FE0-58CB-480E-A878-EDEA50F13811}"/>
    <dgm:cxn modelId="{34858029-3AC2-493F-A108-B6ECB8054658}" type="presOf" srcId="{422AF026-284B-4D5F-9AC4-71933C0124AA}" destId="{1F977E7A-D4A5-4231-ABBE-041181584979}" srcOrd="0" destOrd="0" presId="urn:microsoft.com/office/officeart/2005/8/layout/pyramid1"/>
    <dgm:cxn modelId="{FBA25A35-1F5A-40D1-B732-F36C8CDBCEC3}" type="presOf" srcId="{BB54178B-DD69-4048-BED3-DBEE43E3BF09}" destId="{68D50E3A-3728-42C2-A0E8-F5D49BF01320}" srcOrd="0" destOrd="0" presId="urn:microsoft.com/office/officeart/2005/8/layout/pyramid1"/>
    <dgm:cxn modelId="{3C884C38-8E86-4A0F-9242-DB576E16F31B}" type="presOf" srcId="{6688D13A-6738-4140-8E80-1FF54C0A7EE8}" destId="{9BC1A68C-B8CE-4569-89B3-90F9DD4CE36F}" srcOrd="0" destOrd="0" presId="urn:microsoft.com/office/officeart/2005/8/layout/pyramid1"/>
    <dgm:cxn modelId="{FCD36862-E308-4098-98C5-B998166588C4}" srcId="{BB54178B-DD69-4048-BED3-DBEE43E3BF09}" destId="{B2EC9A86-9A2D-461D-B94D-947B5582C145}" srcOrd="0" destOrd="0" parTransId="{3570FB28-C379-4D49-B3B5-68622A749978}" sibTransId="{B21EA82E-7DEC-45A5-A501-E6C4FA390A1D}"/>
    <dgm:cxn modelId="{FFFFCF63-0382-49FD-A0FA-06D49DA33726}" type="presOf" srcId="{B5E97EE5-038A-4CBA-9A89-8154AB7F01C6}" destId="{737EA87D-1230-49B7-88E1-D255CC984E73}" srcOrd="1" destOrd="0" presId="urn:microsoft.com/office/officeart/2005/8/layout/pyramid1"/>
    <dgm:cxn modelId="{2D986D47-9C42-4CFA-9710-41E5A2569079}" type="presOf" srcId="{B5E97EE5-038A-4CBA-9A89-8154AB7F01C6}" destId="{5C95CCE6-0B88-4DD1-BC8B-0123EBA527C0}" srcOrd="0" destOrd="0" presId="urn:microsoft.com/office/officeart/2005/8/layout/pyramid1"/>
    <dgm:cxn modelId="{00FF9D49-A600-423D-AF7A-25CD45F71E09}" srcId="{BB54178B-DD69-4048-BED3-DBEE43E3BF09}" destId="{6688D13A-6738-4140-8E80-1FF54C0A7EE8}" srcOrd="1" destOrd="0" parTransId="{B0086F6E-4899-4A83-B191-874BE92457E8}" sibTransId="{A201140B-9634-45D0-A45F-C6974793C0B5}"/>
    <dgm:cxn modelId="{FDCB396A-646F-4269-88DE-BCD8233AB4A2}" srcId="{BB54178B-DD69-4048-BED3-DBEE43E3BF09}" destId="{A8ABA4F5-CD81-4231-985C-F7DBBFD2D89F}" srcOrd="3" destOrd="0" parTransId="{73382659-AD90-42EB-A0CB-AE3E0F4DA066}" sibTransId="{AEA76444-679F-415A-86F7-5B6FEAA6E168}"/>
    <dgm:cxn modelId="{E7436B97-0540-4865-AEB2-AEA1DCF524C9}" type="presOf" srcId="{6688D13A-6738-4140-8E80-1FF54C0A7EE8}" destId="{0F24C144-C936-45B8-9F02-7146F51B30CE}" srcOrd="1" destOrd="0" presId="urn:microsoft.com/office/officeart/2005/8/layout/pyramid1"/>
    <dgm:cxn modelId="{E96EF8B6-CD20-4B1B-9A13-DCC8D1146D59}" type="presOf" srcId="{B2EC9A86-9A2D-461D-B94D-947B5582C145}" destId="{9D798A08-C813-47E7-BD7D-D39BEDE22692}" srcOrd="1" destOrd="0" presId="urn:microsoft.com/office/officeart/2005/8/layout/pyramid1"/>
    <dgm:cxn modelId="{0E1BDDCF-BA2A-4CCF-B553-A79952630834}" type="presOf" srcId="{B2EC9A86-9A2D-461D-B94D-947B5582C145}" destId="{6AE6BB09-8668-4ED1-BC3D-C0A10C383FD9}" srcOrd="0" destOrd="0" presId="urn:microsoft.com/office/officeart/2005/8/layout/pyramid1"/>
    <dgm:cxn modelId="{60AFF8EA-A2F5-4A4D-80FD-2BAA256AEA8C}" type="presOf" srcId="{A8ABA4F5-CD81-4231-985C-F7DBBFD2D89F}" destId="{5F324137-90E5-45D9-B87D-0B227D6C7B5E}" srcOrd="1" destOrd="0" presId="urn:microsoft.com/office/officeart/2005/8/layout/pyramid1"/>
    <dgm:cxn modelId="{4CEF7D8E-25E4-431F-AC2F-353A4B66B1E7}" type="presParOf" srcId="{68D50E3A-3728-42C2-A0E8-F5D49BF01320}" destId="{2CE63136-8661-42ED-83F6-501B143918E7}" srcOrd="0" destOrd="0" presId="urn:microsoft.com/office/officeart/2005/8/layout/pyramid1"/>
    <dgm:cxn modelId="{48B99DE2-BD96-4E93-8B37-C1F5F296C179}" type="presParOf" srcId="{2CE63136-8661-42ED-83F6-501B143918E7}" destId="{6AE6BB09-8668-4ED1-BC3D-C0A10C383FD9}" srcOrd="0" destOrd="0" presId="urn:microsoft.com/office/officeart/2005/8/layout/pyramid1"/>
    <dgm:cxn modelId="{1165B5C8-DF54-434C-A11D-5F53A14C52B1}" type="presParOf" srcId="{2CE63136-8661-42ED-83F6-501B143918E7}" destId="{9D798A08-C813-47E7-BD7D-D39BEDE22692}" srcOrd="1" destOrd="0" presId="urn:microsoft.com/office/officeart/2005/8/layout/pyramid1"/>
    <dgm:cxn modelId="{EA8BE06C-F6BA-4F34-9A5A-033A6D19151A}" type="presParOf" srcId="{68D50E3A-3728-42C2-A0E8-F5D49BF01320}" destId="{5FB02656-0B91-44D4-9763-A3602F2776D9}" srcOrd="1" destOrd="0" presId="urn:microsoft.com/office/officeart/2005/8/layout/pyramid1"/>
    <dgm:cxn modelId="{14EEB515-6047-4499-BB29-78541B439282}" type="presParOf" srcId="{5FB02656-0B91-44D4-9763-A3602F2776D9}" destId="{9BC1A68C-B8CE-4569-89B3-90F9DD4CE36F}" srcOrd="0" destOrd="0" presId="urn:microsoft.com/office/officeart/2005/8/layout/pyramid1"/>
    <dgm:cxn modelId="{85953708-C96F-44F8-AB3B-A8CE693711D8}" type="presParOf" srcId="{5FB02656-0B91-44D4-9763-A3602F2776D9}" destId="{0F24C144-C936-45B8-9F02-7146F51B30CE}" srcOrd="1" destOrd="0" presId="urn:microsoft.com/office/officeart/2005/8/layout/pyramid1"/>
    <dgm:cxn modelId="{0D38518C-3336-4BDB-9E0F-B21454C2F08D}" type="presParOf" srcId="{68D50E3A-3728-42C2-A0E8-F5D49BF01320}" destId="{9BA6ACE3-FF78-4736-ADE0-B826728E3813}" srcOrd="2" destOrd="0" presId="urn:microsoft.com/office/officeart/2005/8/layout/pyramid1"/>
    <dgm:cxn modelId="{1BD7ABC2-FBB3-448D-90C8-C0DDBD3F9AB3}" type="presParOf" srcId="{9BA6ACE3-FF78-4736-ADE0-B826728E3813}" destId="{1F977E7A-D4A5-4231-ABBE-041181584979}" srcOrd="0" destOrd="0" presId="urn:microsoft.com/office/officeart/2005/8/layout/pyramid1"/>
    <dgm:cxn modelId="{224D0082-798F-4C64-8671-FE03BBAD4605}" type="presParOf" srcId="{9BA6ACE3-FF78-4736-ADE0-B826728E3813}" destId="{964271C5-4440-4839-9ADE-575C3D9137F1}" srcOrd="1" destOrd="0" presId="urn:microsoft.com/office/officeart/2005/8/layout/pyramid1"/>
    <dgm:cxn modelId="{C02FD180-BFBC-4C91-B47A-520A1C458F19}" type="presParOf" srcId="{68D50E3A-3728-42C2-A0E8-F5D49BF01320}" destId="{4CC47829-6611-4868-9267-4886E3634E6B}" srcOrd="3" destOrd="0" presId="urn:microsoft.com/office/officeart/2005/8/layout/pyramid1"/>
    <dgm:cxn modelId="{B1BB41DF-E7E6-44AD-828A-CE914874E510}" type="presParOf" srcId="{4CC47829-6611-4868-9267-4886E3634E6B}" destId="{FCE3B07D-C97A-412F-B52F-58CFFE8099A6}" srcOrd="0" destOrd="0" presId="urn:microsoft.com/office/officeart/2005/8/layout/pyramid1"/>
    <dgm:cxn modelId="{86F4ECE9-6ECD-42C1-9745-DE20179B8215}" type="presParOf" srcId="{4CC47829-6611-4868-9267-4886E3634E6B}" destId="{5F324137-90E5-45D9-B87D-0B227D6C7B5E}" srcOrd="1" destOrd="0" presId="urn:microsoft.com/office/officeart/2005/8/layout/pyramid1"/>
    <dgm:cxn modelId="{D24D592D-B501-4F43-B7FF-C5E7BE9F919D}" type="presParOf" srcId="{68D50E3A-3728-42C2-A0E8-F5D49BF01320}" destId="{D52E944C-AFB2-4B35-876A-5960E925E958}" srcOrd="4" destOrd="0" presId="urn:microsoft.com/office/officeart/2005/8/layout/pyramid1"/>
    <dgm:cxn modelId="{BB0F3292-AA6D-4E28-B3A1-944059D640E0}" type="presParOf" srcId="{D52E944C-AFB2-4B35-876A-5960E925E958}" destId="{5C95CCE6-0B88-4DD1-BC8B-0123EBA527C0}" srcOrd="0" destOrd="0" presId="urn:microsoft.com/office/officeart/2005/8/layout/pyramid1"/>
    <dgm:cxn modelId="{EEC42783-6D0D-45DA-9C99-661179253611}" type="presParOf" srcId="{D52E944C-AFB2-4B35-876A-5960E925E958}" destId="{737EA87D-1230-49B7-88E1-D255CC984E7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BB09-8668-4ED1-BC3D-C0A10C383FD9}">
      <dsp:nvSpPr>
        <dsp:cNvPr id="0" name=""/>
        <dsp:cNvSpPr/>
      </dsp:nvSpPr>
      <dsp:spPr>
        <a:xfrm>
          <a:off x="2822713" y="0"/>
          <a:ext cx="1411356" cy="741054"/>
        </a:xfrm>
        <a:prstGeom prst="trapezoid">
          <a:avLst>
            <a:gd name="adj" fmla="val 95226"/>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l" defTabSz="1022350" rtl="0">
            <a:lnSpc>
              <a:spcPct val="90000"/>
            </a:lnSpc>
            <a:spcBef>
              <a:spcPct val="0"/>
            </a:spcBef>
            <a:spcAft>
              <a:spcPct val="35000"/>
            </a:spcAft>
            <a:buNone/>
          </a:pPr>
          <a:r>
            <a:rPr lang="it-IT" sz="2300" b="1" kern="1200" dirty="0" err="1">
              <a:latin typeface="Calibri"/>
              <a:cs typeface="Calibri"/>
            </a:rPr>
            <a:t>Temat </a:t>
          </a:r>
          <a:r>
            <a:rPr lang="it-IT" sz="2300" b="1" kern="1200" dirty="0">
              <a:latin typeface="Calibri"/>
              <a:cs typeface="Calibri"/>
            </a:rPr>
            <a:t>główny</a:t>
          </a:r>
          <a:endParaRPr lang="en-US" sz="2300" b="1" kern="1200" dirty="0">
            <a:latin typeface="Calibri"/>
            <a:cs typeface="Calibri"/>
          </a:endParaRPr>
        </a:p>
      </dsp:txBody>
      <dsp:txXfrm>
        <a:off x="2822713" y="0"/>
        <a:ext cx="1411356" cy="741054"/>
      </dsp:txXfrm>
    </dsp:sp>
    <dsp:sp modelId="{9BC1A68C-B8CE-4569-89B3-90F9DD4CE36F}">
      <dsp:nvSpPr>
        <dsp:cNvPr id="0" name=""/>
        <dsp:cNvSpPr/>
      </dsp:nvSpPr>
      <dsp:spPr>
        <a:xfrm>
          <a:off x="2117035" y="741054"/>
          <a:ext cx="2822713" cy="741054"/>
        </a:xfrm>
        <a:prstGeom prst="trapezoid">
          <a:avLst>
            <a:gd name="adj" fmla="val 95226"/>
          </a:avLst>
        </a:prstGeom>
        <a:gradFill rotWithShape="0">
          <a:gsLst>
            <a:gs pos="0">
              <a:schemeClr val="accent3">
                <a:shade val="50000"/>
                <a:hueOff val="107022"/>
                <a:satOff val="-1708"/>
                <a:lumOff val="16443"/>
                <a:alphaOff val="0"/>
                <a:tint val="50000"/>
                <a:satMod val="300000"/>
              </a:schemeClr>
            </a:gs>
            <a:gs pos="35000">
              <a:schemeClr val="accent3">
                <a:shade val="50000"/>
                <a:hueOff val="107022"/>
                <a:satOff val="-1708"/>
                <a:lumOff val="16443"/>
                <a:alphaOff val="0"/>
                <a:tint val="37000"/>
                <a:satMod val="300000"/>
              </a:schemeClr>
            </a:gs>
            <a:gs pos="100000">
              <a:schemeClr val="accent3">
                <a:shade val="50000"/>
                <a:hueOff val="107022"/>
                <a:satOff val="-1708"/>
                <a:lumOff val="164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l" defTabSz="1022350" rtl="0">
            <a:lnSpc>
              <a:spcPct val="90000"/>
            </a:lnSpc>
            <a:spcBef>
              <a:spcPct val="0"/>
            </a:spcBef>
            <a:spcAft>
              <a:spcPct val="35000"/>
            </a:spcAft>
            <a:buNone/>
          </a:pPr>
          <a:r>
            <a:rPr lang="pl-PL" sz="2300" b="1" kern="1200" dirty="0">
              <a:latin typeface="Calibri"/>
              <a:cs typeface="Calibri"/>
            </a:rPr>
            <a:t>Przedstaw</a:t>
          </a:r>
          <a:r>
            <a:rPr lang="it-IT" sz="2300" b="1" kern="1200" dirty="0">
              <a:latin typeface="Calibri"/>
              <a:cs typeface="Calibri"/>
            </a:rPr>
            <a:t> konkretny cel</a:t>
          </a:r>
          <a:endParaRPr lang="en-US" sz="2300" b="1" kern="1200" dirty="0">
            <a:latin typeface="Calibri"/>
            <a:cs typeface="Calibri"/>
          </a:endParaRPr>
        </a:p>
      </dsp:txBody>
      <dsp:txXfrm>
        <a:off x="2611010" y="741054"/>
        <a:ext cx="1834763" cy="741054"/>
      </dsp:txXfrm>
    </dsp:sp>
    <dsp:sp modelId="{1F977E7A-D4A5-4231-ABBE-041181584979}">
      <dsp:nvSpPr>
        <dsp:cNvPr id="0" name=""/>
        <dsp:cNvSpPr/>
      </dsp:nvSpPr>
      <dsp:spPr>
        <a:xfrm>
          <a:off x="1411356" y="1482109"/>
          <a:ext cx="4234070" cy="741054"/>
        </a:xfrm>
        <a:prstGeom prst="trapezoid">
          <a:avLst>
            <a:gd name="adj" fmla="val 95226"/>
          </a:avLst>
        </a:prstGeom>
        <a:gradFill rotWithShape="0">
          <a:gsLst>
            <a:gs pos="0">
              <a:schemeClr val="accent3">
                <a:shade val="50000"/>
                <a:hueOff val="214045"/>
                <a:satOff val="-3415"/>
                <a:lumOff val="32886"/>
                <a:alphaOff val="0"/>
                <a:tint val="50000"/>
                <a:satMod val="300000"/>
              </a:schemeClr>
            </a:gs>
            <a:gs pos="35000">
              <a:schemeClr val="accent3">
                <a:shade val="50000"/>
                <a:hueOff val="214045"/>
                <a:satOff val="-3415"/>
                <a:lumOff val="32886"/>
                <a:alphaOff val="0"/>
                <a:tint val="37000"/>
                <a:satMod val="300000"/>
              </a:schemeClr>
            </a:gs>
            <a:gs pos="100000">
              <a:schemeClr val="accent3">
                <a:shade val="50000"/>
                <a:hueOff val="214045"/>
                <a:satOff val="-3415"/>
                <a:lumOff val="328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l" defTabSz="1022350" rtl="0">
            <a:lnSpc>
              <a:spcPct val="90000"/>
            </a:lnSpc>
            <a:spcBef>
              <a:spcPct val="0"/>
            </a:spcBef>
            <a:spcAft>
              <a:spcPct val="35000"/>
            </a:spcAft>
            <a:buNone/>
          </a:pPr>
          <a:r>
            <a:rPr lang="pl-PL" sz="2300" b="1" kern="1200" dirty="0">
              <a:latin typeface="Calibri"/>
              <a:cs typeface="Calibri"/>
            </a:rPr>
            <a:t>Luźne, przyjacielskie podejście</a:t>
          </a:r>
          <a:endParaRPr lang="en-US" sz="2300" b="1" kern="1200" dirty="0">
            <a:latin typeface="Calibri"/>
            <a:cs typeface="Calibri"/>
          </a:endParaRPr>
        </a:p>
      </dsp:txBody>
      <dsp:txXfrm>
        <a:off x="2152319" y="1482109"/>
        <a:ext cx="2752145" cy="741054"/>
      </dsp:txXfrm>
    </dsp:sp>
    <dsp:sp modelId="{FCE3B07D-C97A-412F-B52F-58CFFE8099A6}">
      <dsp:nvSpPr>
        <dsp:cNvPr id="0" name=""/>
        <dsp:cNvSpPr/>
      </dsp:nvSpPr>
      <dsp:spPr>
        <a:xfrm>
          <a:off x="705678" y="2223165"/>
          <a:ext cx="5645427" cy="741054"/>
        </a:xfrm>
        <a:prstGeom prst="trapezoid">
          <a:avLst>
            <a:gd name="adj" fmla="val 95226"/>
          </a:avLst>
        </a:prstGeom>
        <a:gradFill rotWithShape="0">
          <a:gsLst>
            <a:gs pos="0">
              <a:schemeClr val="accent3">
                <a:shade val="50000"/>
                <a:hueOff val="214045"/>
                <a:satOff val="-3415"/>
                <a:lumOff val="32886"/>
                <a:alphaOff val="0"/>
                <a:tint val="50000"/>
                <a:satMod val="300000"/>
              </a:schemeClr>
            </a:gs>
            <a:gs pos="35000">
              <a:schemeClr val="accent3">
                <a:shade val="50000"/>
                <a:hueOff val="214045"/>
                <a:satOff val="-3415"/>
                <a:lumOff val="32886"/>
                <a:alphaOff val="0"/>
                <a:tint val="37000"/>
                <a:satMod val="300000"/>
              </a:schemeClr>
            </a:gs>
            <a:gs pos="100000">
              <a:schemeClr val="accent3">
                <a:shade val="50000"/>
                <a:hueOff val="214045"/>
                <a:satOff val="-3415"/>
                <a:lumOff val="328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l" defTabSz="1022350" rtl="0">
            <a:lnSpc>
              <a:spcPct val="90000"/>
            </a:lnSpc>
            <a:spcBef>
              <a:spcPct val="0"/>
            </a:spcBef>
            <a:spcAft>
              <a:spcPct val="35000"/>
            </a:spcAft>
            <a:buNone/>
          </a:pPr>
          <a:r>
            <a:rPr lang="it-IT" sz="2300" b="1" kern="1200" dirty="0" err="1">
              <a:latin typeface="Calibri"/>
              <a:cs typeface="Calibri"/>
            </a:rPr>
            <a:t>Niech każdy uczestnik </a:t>
          </a:r>
          <a:r>
            <a:rPr lang="it-IT" sz="2300" b="1" kern="1200" dirty="0">
              <a:latin typeface="Calibri"/>
              <a:cs typeface="Calibri"/>
            </a:rPr>
            <a:t>opowie o </a:t>
          </a:r>
          <a:r>
            <a:rPr lang="it-IT" sz="2300" b="1" kern="1200" dirty="0" err="1">
              <a:latin typeface="Calibri"/>
              <a:cs typeface="Calibri"/>
            </a:rPr>
            <a:t>swoich doświadczeniach</a:t>
          </a:r>
          <a:endParaRPr lang="en-US" sz="2300" b="1" kern="1200" dirty="0">
            <a:latin typeface="Calibri"/>
            <a:cs typeface="Calibri"/>
          </a:endParaRPr>
        </a:p>
      </dsp:txBody>
      <dsp:txXfrm>
        <a:off x="1693628" y="2223165"/>
        <a:ext cx="3669527" cy="741054"/>
      </dsp:txXfrm>
    </dsp:sp>
    <dsp:sp modelId="{5C95CCE6-0B88-4DD1-BC8B-0123EBA527C0}">
      <dsp:nvSpPr>
        <dsp:cNvPr id="0" name=""/>
        <dsp:cNvSpPr/>
      </dsp:nvSpPr>
      <dsp:spPr>
        <a:xfrm>
          <a:off x="0" y="2964219"/>
          <a:ext cx="7056784" cy="741054"/>
        </a:xfrm>
        <a:prstGeom prst="trapezoid">
          <a:avLst>
            <a:gd name="adj" fmla="val 95226"/>
          </a:avLst>
        </a:prstGeom>
        <a:gradFill rotWithShape="0">
          <a:gsLst>
            <a:gs pos="0">
              <a:schemeClr val="accent3">
                <a:shade val="50000"/>
                <a:hueOff val="107022"/>
                <a:satOff val="-1708"/>
                <a:lumOff val="16443"/>
                <a:alphaOff val="0"/>
                <a:tint val="50000"/>
                <a:satMod val="300000"/>
              </a:schemeClr>
            </a:gs>
            <a:gs pos="35000">
              <a:schemeClr val="accent3">
                <a:shade val="50000"/>
                <a:hueOff val="107022"/>
                <a:satOff val="-1708"/>
                <a:lumOff val="16443"/>
                <a:alphaOff val="0"/>
                <a:tint val="37000"/>
                <a:satMod val="300000"/>
              </a:schemeClr>
            </a:gs>
            <a:gs pos="100000">
              <a:schemeClr val="accent3">
                <a:shade val="50000"/>
                <a:hueOff val="107022"/>
                <a:satOff val="-1708"/>
                <a:lumOff val="164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l" defTabSz="1022350" rtl="0">
            <a:lnSpc>
              <a:spcPct val="90000"/>
            </a:lnSpc>
            <a:spcBef>
              <a:spcPct val="0"/>
            </a:spcBef>
            <a:spcAft>
              <a:spcPct val="35000"/>
            </a:spcAft>
            <a:buNone/>
          </a:pPr>
          <a:r>
            <a:rPr lang="it-IT" sz="2300" b="1" kern="1200" dirty="0">
              <a:latin typeface="Calibri"/>
              <a:cs typeface="Calibri"/>
            </a:rPr>
            <a:t>Stymulowanie do</a:t>
          </a:r>
          <a:r>
            <a:rPr lang="pl-PL" sz="2300" b="1" kern="1200" dirty="0">
              <a:latin typeface="Calibri"/>
              <a:cs typeface="Calibri"/>
            </a:rPr>
            <a:t> </a:t>
          </a:r>
          <a:r>
            <a:rPr lang="it-IT" sz="2300" b="1" kern="1200" dirty="0">
              <a:latin typeface="Calibri"/>
              <a:cs typeface="Calibri"/>
            </a:rPr>
            <a:t>interakcji między uczestnikami</a:t>
          </a:r>
          <a:endParaRPr lang="en-US" sz="2300" b="1" kern="1200" dirty="0">
            <a:latin typeface="Calibri"/>
            <a:cs typeface="Calibri"/>
          </a:endParaRPr>
        </a:p>
      </dsp:txBody>
      <dsp:txXfrm>
        <a:off x="1234937" y="2964219"/>
        <a:ext cx="4586909" cy="7410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93182" y="414849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Tree>
    <p:extLst>
      <p:ext uri="{BB962C8B-B14F-4D97-AF65-F5344CB8AC3E}">
        <p14:creationId xmlns:p14="http://schemas.microsoft.com/office/powerpoint/2010/main" val="3123878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0230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extLst>
      <p:ext uri="{BB962C8B-B14F-4D97-AF65-F5344CB8AC3E}">
        <p14:creationId xmlns:p14="http://schemas.microsoft.com/office/powerpoint/2010/main" val="300555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276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a:xfrm>
            <a:off x="457200" y="6356350"/>
            <a:ext cx="2133600" cy="365125"/>
          </a:xfrm>
          <a:prstGeom prst="rect">
            <a:avLst/>
          </a:prstGeom>
        </p:spPr>
        <p:txBody>
          <a:bodyPr/>
          <a:lstStyle/>
          <a:p>
            <a:fld id="{55FE6968-264B-4DA2-ACB8-14F351E8A92E}" type="datetimeFigureOut">
              <a:rPr lang="pl-PL" smtClean="0"/>
              <a:t>07.12.2022</a:t>
            </a:fld>
            <a:endParaRPr lang="pl-PL"/>
          </a:p>
        </p:txBody>
      </p:sp>
      <p:sp>
        <p:nvSpPr>
          <p:cNvPr id="4" name="Symbol zastępczy stopki 3"/>
          <p:cNvSpPr>
            <a:spLocks noGrp="1"/>
          </p:cNvSpPr>
          <p:nvPr>
            <p:ph type="ftr" sz="quarter" idx="11"/>
          </p:nvPr>
        </p:nvSpPr>
        <p:spPr>
          <a:xfrm>
            <a:off x="3124200" y="6356350"/>
            <a:ext cx="2895600" cy="365125"/>
          </a:xfrm>
          <a:prstGeom prst="rect">
            <a:avLst/>
          </a:prstGeom>
        </p:spPr>
        <p:txBody>
          <a:bodyPr/>
          <a:lstStyle/>
          <a:p>
            <a:endParaRPr lang="pl-PL"/>
          </a:p>
        </p:txBody>
      </p:sp>
      <p:sp>
        <p:nvSpPr>
          <p:cNvPr id="5" name="Symbol zastępczy numeru slajdu 4"/>
          <p:cNvSpPr>
            <a:spLocks noGrp="1"/>
          </p:cNvSpPr>
          <p:nvPr>
            <p:ph type="sldNum" sz="quarter" idx="12"/>
          </p:nvPr>
        </p:nvSpPr>
        <p:spPr>
          <a:xfrm>
            <a:off x="6553200" y="6356350"/>
            <a:ext cx="2133600" cy="365125"/>
          </a:xfrm>
          <a:prstGeom prst="rect">
            <a:avLst/>
          </a:prstGeom>
        </p:spPr>
        <p:txBody>
          <a:bodyPr/>
          <a:lstStyle/>
          <a:p>
            <a:fld id="{46AA96C9-9ABD-48A9-9A95-A642DDF54E79}" type="slidenum">
              <a:rPr lang="pl-PL" smtClean="0"/>
              <a:t>‹#›</a:t>
            </a:fld>
            <a:endParaRPr lang="pl-PL"/>
          </a:p>
        </p:txBody>
      </p:sp>
    </p:spTree>
    <p:extLst>
      <p:ext uri="{BB962C8B-B14F-4D97-AF65-F5344CB8AC3E}">
        <p14:creationId xmlns:p14="http://schemas.microsoft.com/office/powerpoint/2010/main" val="78678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57200" y="6356350"/>
            <a:ext cx="2133600" cy="365125"/>
          </a:xfrm>
          <a:prstGeom prst="rect">
            <a:avLst/>
          </a:prstGeom>
        </p:spPr>
        <p:txBody>
          <a:bodyPr/>
          <a:lstStyle/>
          <a:p>
            <a:fld id="{55FE6968-264B-4DA2-ACB8-14F351E8A92E}" type="datetimeFigureOut">
              <a:rPr lang="pl-PL" smtClean="0"/>
              <a:t>07.12.2022</a:t>
            </a:fld>
            <a:endParaRPr lang="pl-PL"/>
          </a:p>
        </p:txBody>
      </p:sp>
      <p:sp>
        <p:nvSpPr>
          <p:cNvPr id="3" name="Symbol zastępczy stopki 2"/>
          <p:cNvSpPr>
            <a:spLocks noGrp="1"/>
          </p:cNvSpPr>
          <p:nvPr>
            <p:ph type="ftr" sz="quarter" idx="11"/>
          </p:nvPr>
        </p:nvSpPr>
        <p:spPr>
          <a:xfrm>
            <a:off x="3124200" y="6356350"/>
            <a:ext cx="2895600" cy="365125"/>
          </a:xfrm>
          <a:prstGeom prst="rect">
            <a:avLst/>
          </a:prstGeom>
        </p:spPr>
        <p:txBody>
          <a:bodyPr/>
          <a:lstStyle/>
          <a:p>
            <a:endParaRPr lang="pl-PL"/>
          </a:p>
        </p:txBody>
      </p:sp>
      <p:sp>
        <p:nvSpPr>
          <p:cNvPr id="4" name="Symbol zastępczy numeru slajdu 3"/>
          <p:cNvSpPr>
            <a:spLocks noGrp="1"/>
          </p:cNvSpPr>
          <p:nvPr>
            <p:ph type="sldNum" sz="quarter" idx="12"/>
          </p:nvPr>
        </p:nvSpPr>
        <p:spPr>
          <a:xfrm>
            <a:off x="6553200" y="6356350"/>
            <a:ext cx="2133600" cy="365125"/>
          </a:xfrm>
          <a:prstGeom prst="rect">
            <a:avLst/>
          </a:prstGeom>
        </p:spPr>
        <p:txBody>
          <a:bodyPr/>
          <a:lstStyle/>
          <a:p>
            <a:fld id="{46AA96C9-9ABD-48A9-9A95-A642DDF54E79}" type="slidenum">
              <a:rPr lang="pl-PL" smtClean="0"/>
              <a:t>‹#›</a:t>
            </a:fld>
            <a:endParaRPr lang="pl-PL"/>
          </a:p>
        </p:txBody>
      </p:sp>
    </p:spTree>
    <p:extLst>
      <p:ext uri="{BB962C8B-B14F-4D97-AF65-F5344CB8AC3E}">
        <p14:creationId xmlns:p14="http://schemas.microsoft.com/office/powerpoint/2010/main" val="6333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5251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134076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2636912"/>
            <a:ext cx="8229600" cy="3489251"/>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7" name="LogosBeneficairesErasmus+RIGHT_EN.eps.pdf" descr="LogosBeneficairesErasmus+RIGHT_EN.eps.pdf">
            <a:extLst>
              <a:ext uri="{FF2B5EF4-FFF2-40B4-BE49-F238E27FC236}">
                <a16:creationId xmlns:a16="http://schemas.microsoft.com/office/drawing/2014/main" id="{A4CE8664-2D04-4586-AD93-73F51779BB4C}"/>
              </a:ext>
            </a:extLst>
          </p:cNvPr>
          <p:cNvPicPr/>
          <p:nvPr userDrawn="1"/>
        </p:nvPicPr>
        <p:blipFill>
          <a:blip r:embed="rId9" cstate="print">
            <a:extLst>
              <a:ext uri="{28A0092B-C50C-407E-A947-70E740481C1C}">
                <a14:useLocalDpi xmlns:a14="http://schemas.microsoft.com/office/drawing/2010/main" val="0"/>
              </a:ext>
            </a:extLst>
          </a:blip>
          <a:srcRect r="43789"/>
          <a:stretch>
            <a:fillRect/>
          </a:stretch>
        </p:blipFill>
        <p:spPr>
          <a:xfrm>
            <a:off x="154728" y="326581"/>
            <a:ext cx="1872208" cy="405256"/>
          </a:xfrm>
          <a:prstGeom prst="rect">
            <a:avLst/>
          </a:prstGeom>
          <a:ln w="12700">
            <a:miter lim="400000"/>
          </a:ln>
        </p:spPr>
      </p:pic>
      <p:sp>
        <p:nvSpPr>
          <p:cNvPr id="8" name="Prostokąt 7">
            <a:extLst>
              <a:ext uri="{FF2B5EF4-FFF2-40B4-BE49-F238E27FC236}">
                <a16:creationId xmlns:a16="http://schemas.microsoft.com/office/drawing/2014/main" id="{9BACE855-7B7F-4E30-96C6-2E588DF943C5}"/>
              </a:ext>
            </a:extLst>
          </p:cNvPr>
          <p:cNvSpPr/>
          <p:nvPr userDrawn="1"/>
        </p:nvSpPr>
        <p:spPr>
          <a:xfrm>
            <a:off x="1905326" y="237819"/>
            <a:ext cx="5400600" cy="646331"/>
          </a:xfrm>
          <a:prstGeom prst="rect">
            <a:avLst/>
          </a:prstGeom>
        </p:spPr>
        <p:txBody>
          <a:bodyPr wrap="square">
            <a:spAutoFit/>
          </a:bodyPr>
          <a:lstStyle/>
          <a:p>
            <a:pPr algn="ctr"/>
            <a:r>
              <a:rPr lang="pl-PL" sz="1200" b="1" kern="1200" dirty="0">
                <a:solidFill>
                  <a:schemeClr val="tx1"/>
                </a:solidFill>
                <a:effectLst/>
                <a:latin typeface="+mn-lt"/>
                <a:ea typeface="+mn-ea"/>
                <a:cs typeface="+mn-cs"/>
              </a:rPr>
              <a:t>AGATA</a:t>
            </a:r>
          </a:p>
          <a:p>
            <a:pPr algn="ctr"/>
            <a:r>
              <a:rPr lang="en-US" sz="1200" b="1" kern="1200" dirty="0">
                <a:solidFill>
                  <a:schemeClr val="tx1"/>
                </a:solidFill>
                <a:effectLst/>
                <a:latin typeface="+mn-lt"/>
                <a:ea typeface="+mn-ea"/>
                <a:cs typeface="+mn-cs"/>
              </a:rPr>
              <a:t>Activating agricultural and tourism specializations through Center of Taste </a:t>
            </a:r>
            <a:endParaRPr lang="pl-PL" sz="1200" b="1" kern="1200" dirty="0">
              <a:solidFill>
                <a:schemeClr val="tx1"/>
              </a:solidFill>
              <a:effectLst/>
              <a:latin typeface="+mn-lt"/>
              <a:ea typeface="+mn-ea"/>
              <a:cs typeface="+mn-cs"/>
            </a:endParaRPr>
          </a:p>
          <a:p>
            <a:pPr algn="ctr"/>
            <a:r>
              <a:rPr lang="en-GB" sz="1200" b="1" kern="1200" dirty="0">
                <a:solidFill>
                  <a:schemeClr val="tx1"/>
                </a:solidFill>
                <a:effectLst/>
                <a:latin typeface="+mn-lt"/>
                <a:ea typeface="+mn-ea"/>
                <a:cs typeface="+mn-cs"/>
              </a:rPr>
              <a:t>2020-1-SK01-KA202-078207</a:t>
            </a:r>
            <a:endParaRPr lang="pl-PL" sz="1200" dirty="0"/>
          </a:p>
        </p:txBody>
      </p:sp>
      <p:pic>
        <p:nvPicPr>
          <p:cNvPr id="9" name="Obraz 8">
            <a:extLst>
              <a:ext uri="{FF2B5EF4-FFF2-40B4-BE49-F238E27FC236}">
                <a16:creationId xmlns:a16="http://schemas.microsoft.com/office/drawing/2014/main" id="{335E8B0E-BF9F-4DA7-9256-0D84EF0A326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272418" y="82599"/>
            <a:ext cx="1716316" cy="1048144"/>
          </a:xfrm>
          <a:prstGeom prst="rect">
            <a:avLst/>
          </a:prstGeom>
        </p:spPr>
      </p:pic>
      <p:sp>
        <p:nvSpPr>
          <p:cNvPr id="11" name="BlokTextu 10">
            <a:extLst>
              <a:ext uri="{FF2B5EF4-FFF2-40B4-BE49-F238E27FC236}">
                <a16:creationId xmlns:a16="http://schemas.microsoft.com/office/drawing/2014/main" id="{E60BCCD9-DF40-44CE-BE07-253489CEB008}"/>
              </a:ext>
            </a:extLst>
          </p:cNvPr>
          <p:cNvSpPr txBox="1"/>
          <p:nvPr userDrawn="1"/>
        </p:nvSpPr>
        <p:spPr>
          <a:xfrm>
            <a:off x="490826" y="6315975"/>
            <a:ext cx="8229600" cy="430887"/>
          </a:xfrm>
          <a:prstGeom prst="rect">
            <a:avLst/>
          </a:prstGeom>
          <a:noFill/>
        </p:spPr>
        <p:txBody>
          <a:bodyPr wrap="square">
            <a:spAutoFit/>
          </a:bodyPr>
          <a:lstStyle/>
          <a:p>
            <a:pPr algn="ctr"/>
            <a:r>
              <a:rPr lang="pl-PL" sz="1050" kern="1200" dirty="0">
                <a:solidFill>
                  <a:schemeClr val="tx1"/>
                </a:solidFill>
                <a:effectLst/>
                <a:latin typeface="+mn-lt"/>
                <a:ea typeface="+mn-ea"/>
                <a:cs typeface="+mn-cs"/>
              </a:rPr>
              <a:t>T</a:t>
            </a:r>
            <a:r>
              <a:rPr lang="en-US" sz="1050" kern="1200" dirty="0">
                <a:solidFill>
                  <a:schemeClr val="tx1"/>
                </a:solidFill>
                <a:effectLst/>
                <a:latin typeface="+mn-lt"/>
                <a:ea typeface="+mn-ea"/>
                <a:cs typeface="+mn-cs"/>
              </a:rPr>
              <a:t>his project has been funded with support from the European Commission. This publication [communication] reflects he views only of the author,  and the Commission cannot be held responsible for any use which may be made of the information contained therein.</a:t>
            </a:r>
            <a:endParaRPr lang="pl-PL"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5249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3MfHR8WtCCE"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YtCfDzyKAPg" TargetMode="External"/><Relationship Id="rId2" Type="http://schemas.openxmlformats.org/officeDocument/2006/relationships/hyperlink" Target="https://www.youtube.com/watch?v=4EtgF8ZG9t8" TargetMode="External"/><Relationship Id="rId1" Type="http://schemas.openxmlformats.org/officeDocument/2006/relationships/slideLayout" Target="../slideLayouts/slideLayout2.xml"/><Relationship Id="rId4" Type="http://schemas.openxmlformats.org/officeDocument/2006/relationships/hyperlink" Target="https://www.youtube.com/watch?v=nA0_OywGC5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mdpi.com/2077-0472/11/3/242"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948706"/>
            <a:ext cx="7772400" cy="1470025"/>
          </a:xfrm>
        </p:spPr>
        <p:txBody>
          <a:bodyPr/>
          <a:lstStyle/>
          <a:p>
            <a:r>
              <a:rPr lang="en-GB" dirty="0"/>
              <a:t>Moduł </a:t>
            </a:r>
            <a:r>
              <a:rPr lang="hu-HU" dirty="0"/>
              <a:t>1</a:t>
            </a:r>
            <a:endParaRPr lang="pl-PL" dirty="0"/>
          </a:p>
        </p:txBody>
      </p:sp>
      <p:sp>
        <p:nvSpPr>
          <p:cNvPr id="3" name="Podtytuł 2"/>
          <p:cNvSpPr>
            <a:spLocks noGrp="1"/>
          </p:cNvSpPr>
          <p:nvPr>
            <p:ph type="subTitle" idx="1"/>
          </p:nvPr>
        </p:nvSpPr>
        <p:spPr>
          <a:xfrm>
            <a:off x="1371600" y="3600450"/>
            <a:ext cx="6400800" cy="1752600"/>
          </a:xfrm>
        </p:spPr>
        <p:txBody>
          <a:bodyPr/>
          <a:lstStyle/>
          <a:p>
            <a:r>
              <a:rPr lang="it-IT" b="1" dirty="0" err="1">
                <a:latin typeface="+mn-lt"/>
              </a:rPr>
              <a:t>Potencjał </a:t>
            </a:r>
            <a:r>
              <a:rPr lang="it-IT" b="1" dirty="0">
                <a:latin typeface="+mn-lt"/>
              </a:rPr>
              <a:t>dla Centrum Smaku w </a:t>
            </a:r>
            <a:r>
              <a:rPr lang="it-IT" b="1" dirty="0" err="1">
                <a:latin typeface="+mn-lt"/>
              </a:rPr>
              <a:t>Twoim </a:t>
            </a:r>
            <a:r>
              <a:rPr lang="it-IT" b="1" dirty="0">
                <a:latin typeface="+mn-lt"/>
              </a:rPr>
              <a:t>regionie </a:t>
            </a:r>
            <a:endParaRPr lang="pl-PL" dirty="0"/>
          </a:p>
        </p:txBody>
      </p:sp>
    </p:spTree>
    <p:extLst>
      <p:ext uri="{BB962C8B-B14F-4D97-AF65-F5344CB8AC3E}">
        <p14:creationId xmlns:p14="http://schemas.microsoft.com/office/powerpoint/2010/main" val="311252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507288" cy="648072"/>
          </a:xfrm>
        </p:spPr>
        <p:txBody>
          <a:bodyPr>
            <a:noAutofit/>
          </a:bodyPr>
          <a:lstStyle/>
          <a:p>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1.2 </a:t>
            </a:r>
            <a:r>
              <a:rPr kumimoji="0" lang="hu-HU" sz="2800" b="1" i="0" u="none" strike="noStrike" kern="1200" cap="none" spc="0" normalizeH="0" baseline="0" noProof="0" dirty="0" err="1">
                <a:ln>
                  <a:noFill/>
                </a:ln>
                <a:solidFill>
                  <a:prstClr val="black"/>
                </a:solidFill>
                <a:effectLst/>
                <a:uLnTx/>
                <a:uFillTx/>
                <a:latin typeface="Trebuchet MS" panose="020B0603020202020204" pitchFamily="34" charset="0"/>
                <a:ea typeface="+mj-ea"/>
                <a:cs typeface="+mj-cs"/>
              </a:rPr>
              <a:t>Jak przeprowadzić analizę </a:t>
            </a:r>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SWOT</a:t>
            </a:r>
            <a:b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1700808"/>
            <a:ext cx="8964488" cy="4464496"/>
          </a:xfrm>
        </p:spPr>
        <p:txBody>
          <a:bodyPr>
            <a:noAutofit/>
          </a:bodyPr>
          <a:lstStyle/>
          <a:p>
            <a:pPr marL="0" indent="0" eaLnBrk="0" fontAlgn="base" hangingPunct="0">
              <a:buNone/>
            </a:pPr>
            <a:r>
              <a:rPr lang="sk-SK" sz="1600" b="1" dirty="0" err="1">
                <a:effectLst/>
              </a:rPr>
              <a:t>Mocne stron</a:t>
            </a:r>
            <a:r>
              <a:rPr lang="sk-SK" sz="1600" b="1" dirty="0">
                <a:effectLst/>
              </a:rPr>
              <a:t>y </a:t>
            </a:r>
            <a:endParaRPr lang="sk-SK" sz="1600" dirty="0">
              <a:effectLst/>
            </a:endParaRPr>
          </a:p>
          <a:p>
            <a:pPr marL="0" indent="0" eaLnBrk="0" fontAlgn="base" hangingPunct="0">
              <a:buNone/>
            </a:pPr>
            <a:endParaRPr lang="sk-SK" sz="1600" dirty="0">
              <a:effectLst/>
            </a:endParaRPr>
          </a:p>
          <a:p>
            <a:pPr marL="0" indent="0" eaLnBrk="0" fontAlgn="base" hangingPunct="0">
              <a:buNone/>
            </a:pPr>
            <a:r>
              <a:rPr lang="sk-SK" sz="1600" dirty="0" err="1">
                <a:effectLst/>
              </a:rPr>
              <a:t>Następnie odwróć perspektywę </a:t>
            </a:r>
            <a:r>
              <a:rPr lang="sk-SK" sz="1600" dirty="0">
                <a:effectLst/>
              </a:rPr>
              <a:t>i </a:t>
            </a:r>
            <a:r>
              <a:rPr lang="sk-SK" sz="1600" dirty="0" err="1">
                <a:effectLst/>
              </a:rPr>
              <a:t>zadaj sobie pytanie, co Twoi konkurenci mogą uznać </a:t>
            </a:r>
            <a:r>
              <a:rPr lang="sk-SK" sz="1600" dirty="0">
                <a:effectLst/>
              </a:rPr>
              <a:t>za </a:t>
            </a:r>
            <a:r>
              <a:rPr lang="sk-SK" sz="1600" dirty="0" err="1">
                <a:effectLst/>
              </a:rPr>
              <a:t>Twoje mocne strony</a:t>
            </a:r>
            <a:r>
              <a:rPr lang="sk-SK" sz="1600" dirty="0">
                <a:effectLst/>
              </a:rPr>
              <a:t>. </a:t>
            </a:r>
          </a:p>
          <a:p>
            <a:pPr marL="0" indent="0" eaLnBrk="0" fontAlgn="base" hangingPunct="0">
              <a:buNone/>
            </a:pPr>
            <a:endParaRPr lang="sk-SK" sz="1600" dirty="0">
              <a:effectLst/>
            </a:endParaRPr>
          </a:p>
          <a:p>
            <a:pPr marL="0" indent="0" eaLnBrk="0" fontAlgn="base" hangingPunct="0">
              <a:buNone/>
            </a:pPr>
            <a:r>
              <a:rPr lang="sk-SK" sz="1600" dirty="0" err="1">
                <a:effectLst/>
              </a:rPr>
              <a:t>Jakie czynniki sprawiają, że zdobywasz sprzedaż przed nimi</a:t>
            </a:r>
            <a:r>
              <a:rPr lang="sk-SK" sz="1600" dirty="0">
                <a:effectLst/>
              </a:rPr>
              <a:t>? </a:t>
            </a:r>
          </a:p>
          <a:p>
            <a:pPr marL="0" indent="0" eaLnBrk="0" fontAlgn="base" hangingPunct="0">
              <a:buNone/>
            </a:pPr>
            <a:endParaRPr lang="sk-SK" sz="1600" dirty="0">
              <a:effectLst/>
            </a:endParaRPr>
          </a:p>
          <a:p>
            <a:pPr eaLnBrk="0" fontAlgn="base" hangingPunct="0">
              <a:buFont typeface="Wingdings" pitchFamily="2" charset="2"/>
              <a:buChar char="v"/>
            </a:pPr>
            <a:r>
              <a:rPr lang="sk-SK" sz="1600" dirty="0">
                <a:effectLst/>
              </a:rPr>
              <a:t>np. </a:t>
            </a:r>
            <a:r>
              <a:rPr lang="sk-SK" sz="1600" dirty="0" err="1">
                <a:effectLst/>
              </a:rPr>
              <a:t>Rosnący </a:t>
            </a:r>
            <a:r>
              <a:rPr lang="sk-SK" sz="1600" dirty="0">
                <a:effectLst/>
              </a:rPr>
              <a:t>trend </a:t>
            </a:r>
            <a:r>
              <a:rPr lang="sk-SK" sz="1600" dirty="0" err="1">
                <a:effectLst/>
              </a:rPr>
              <a:t>konsumentów preferujących rzeczy naturalne </a:t>
            </a:r>
            <a:r>
              <a:rPr lang="sk-SK" sz="1600" dirty="0">
                <a:effectLst/>
              </a:rPr>
              <a:t>i </a:t>
            </a:r>
            <a:r>
              <a:rPr lang="sk-SK" sz="1600" dirty="0" err="1">
                <a:effectLst/>
              </a:rPr>
              <a:t>lokalne</a:t>
            </a:r>
            <a:r>
              <a:rPr lang="sk-SK" sz="1600" dirty="0">
                <a:effectLst/>
              </a:rPr>
              <a:t>, </a:t>
            </a:r>
            <a:r>
              <a:rPr lang="sk-SK" sz="1600" dirty="0" err="1">
                <a:effectLst/>
              </a:rPr>
              <a:t>chcących odwiedzać miejsca produkcji</a:t>
            </a:r>
            <a:r>
              <a:rPr lang="sk-SK" sz="1600" dirty="0">
                <a:effectLst/>
              </a:rPr>
              <a:t>, </a:t>
            </a:r>
            <a:r>
              <a:rPr lang="sk-SK" sz="1600" dirty="0" err="1">
                <a:effectLst/>
              </a:rPr>
              <a:t>które stają się wtedy również atrakcją turystyczną</a:t>
            </a:r>
            <a:r>
              <a:rPr lang="sk-SK" sz="1600" dirty="0">
                <a:effectLst/>
              </a:rPr>
              <a:t>.</a:t>
            </a:r>
          </a:p>
          <a:p>
            <a:pPr marL="0" indent="0" eaLnBrk="0" fontAlgn="base" hangingPunct="0">
              <a:buNone/>
            </a:pPr>
            <a:endParaRPr lang="sk-SK" sz="1600" dirty="0">
              <a:effectLst/>
            </a:endParaRPr>
          </a:p>
          <a:p>
            <a:pPr marL="0" indent="0" eaLnBrk="0" fontAlgn="base" hangingPunct="0">
              <a:buNone/>
            </a:pPr>
            <a:r>
              <a:rPr lang="sk-SK" sz="1600" dirty="0" err="1">
                <a:effectLst/>
              </a:rPr>
              <a:t>Pamiętaj, że każdy aspekt Twojej organizacji jest mocną </a:t>
            </a:r>
            <a:r>
              <a:rPr lang="sk-SK" sz="1600" dirty="0">
                <a:effectLst/>
              </a:rPr>
              <a:t>stroną </a:t>
            </a:r>
            <a:r>
              <a:rPr lang="sk-SK" sz="1600" dirty="0" err="1">
                <a:effectLst/>
              </a:rPr>
              <a:t>tylko wtedy</a:t>
            </a:r>
            <a:r>
              <a:rPr lang="sk-SK" sz="1600" dirty="0">
                <a:effectLst/>
              </a:rPr>
              <a:t>, </a:t>
            </a:r>
            <a:r>
              <a:rPr lang="sk-SK" sz="1600" dirty="0" err="1">
                <a:effectLst/>
              </a:rPr>
              <a:t>gdy przynosi Ci wyraźną przewagę</a:t>
            </a:r>
            <a:r>
              <a:rPr lang="sk-SK" sz="1600" dirty="0">
                <a:effectLst/>
              </a:rPr>
              <a:t>.</a:t>
            </a:r>
          </a:p>
          <a:p>
            <a:pPr marL="0" indent="0" eaLnBrk="0" fontAlgn="base" hangingPunct="0">
              <a:buNone/>
            </a:pPr>
            <a:endParaRPr lang="sk-SK" sz="1600" dirty="0">
              <a:effectLst/>
            </a:endParaRPr>
          </a:p>
          <a:p>
            <a:pPr eaLnBrk="0" fontAlgn="base" hangingPunct="0">
              <a:buFont typeface="Wingdings" pitchFamily="2" charset="2"/>
              <a:buChar char="v"/>
            </a:pPr>
            <a:r>
              <a:rPr lang="sk-SK" sz="1600" dirty="0" err="1">
                <a:effectLst/>
              </a:rPr>
              <a:t>np. jeśli wszyscy twoi konkurenci dostarczają produkty wysokiej jakości</a:t>
            </a:r>
            <a:r>
              <a:rPr lang="sk-SK" sz="1600" dirty="0">
                <a:effectLst/>
              </a:rPr>
              <a:t>, </a:t>
            </a:r>
            <a:r>
              <a:rPr lang="sk-SK" sz="1600" dirty="0" err="1">
                <a:effectLst/>
              </a:rPr>
              <a:t>to wysoka jakość procesu produkcyjnego nie jest mocną </a:t>
            </a:r>
            <a:r>
              <a:rPr lang="sk-SK" sz="1600" dirty="0">
                <a:effectLst/>
              </a:rPr>
              <a:t>stroną na </a:t>
            </a:r>
            <a:r>
              <a:rPr lang="sk-SK" sz="1600" dirty="0" err="1">
                <a:effectLst/>
              </a:rPr>
              <a:t>twoim rynku</a:t>
            </a:r>
            <a:r>
              <a:rPr lang="sk-SK" sz="1600" dirty="0">
                <a:effectLst/>
              </a:rPr>
              <a:t>: </a:t>
            </a:r>
            <a:r>
              <a:rPr lang="sk-SK" sz="1600" dirty="0" err="1">
                <a:effectLst/>
              </a:rPr>
              <a:t>jest koniecznością</a:t>
            </a:r>
            <a:r>
              <a:rPr lang="sk-SK" sz="1600" dirty="0">
                <a:effectLst/>
              </a:rPr>
              <a:t>.</a:t>
            </a:r>
          </a:p>
          <a:p>
            <a:pPr marL="0" indent="0" eaLnBrk="0" fontAlgn="base" hangingPunct="0">
              <a:buNone/>
            </a:pPr>
            <a:endParaRPr lang="sk-SK" sz="1600" dirty="0">
              <a:effectLst/>
            </a:endParaRPr>
          </a:p>
        </p:txBody>
      </p:sp>
    </p:spTree>
    <p:extLst>
      <p:ext uri="{BB962C8B-B14F-4D97-AF65-F5344CB8AC3E}">
        <p14:creationId xmlns:p14="http://schemas.microsoft.com/office/powerpoint/2010/main" val="47930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484784"/>
            <a:ext cx="8507288" cy="648072"/>
          </a:xfrm>
        </p:spPr>
        <p:txBody>
          <a:bodyPr>
            <a:noAutofit/>
          </a:bodyPr>
          <a:lstStyle/>
          <a:p>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1.2 </a:t>
            </a:r>
            <a:r>
              <a:rPr kumimoji="0" lang="hu-HU" sz="2800" b="1" i="0" u="none" strike="noStrike" kern="1200" cap="none" spc="0" normalizeH="0" baseline="0" noProof="0" dirty="0" err="1">
                <a:ln>
                  <a:noFill/>
                </a:ln>
                <a:solidFill>
                  <a:prstClr val="black"/>
                </a:solidFill>
                <a:effectLst/>
                <a:uLnTx/>
                <a:uFillTx/>
                <a:latin typeface="Trebuchet MS" panose="020B0603020202020204" pitchFamily="34" charset="0"/>
                <a:ea typeface="+mj-ea"/>
                <a:cs typeface="+mj-cs"/>
              </a:rPr>
              <a:t>Jak przeprowadzić analizę </a:t>
            </a:r>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SWOT</a:t>
            </a:r>
            <a:b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132856"/>
            <a:ext cx="8964488" cy="4464496"/>
          </a:xfrm>
        </p:spPr>
        <p:txBody>
          <a:bodyPr>
            <a:normAutofit/>
          </a:bodyPr>
          <a:lstStyle/>
          <a:p>
            <a:pPr marL="0" indent="0" eaLnBrk="0" fontAlgn="base" hangingPunct="0">
              <a:buNone/>
            </a:pPr>
            <a:r>
              <a:rPr lang="it-IT" sz="1800" b="1" dirty="0" err="1"/>
              <a:t>Możliwośc</a:t>
            </a:r>
            <a:r>
              <a:rPr lang="sk-SK" sz="1800" b="1" dirty="0">
                <a:effectLst/>
              </a:rPr>
              <a:t>i </a:t>
            </a:r>
            <a:endParaRPr lang="sk-SK" sz="1800" dirty="0">
              <a:effectLst/>
            </a:endParaRPr>
          </a:p>
          <a:p>
            <a:pPr marL="0" indent="0" eaLnBrk="0" fontAlgn="base" hangingPunct="0">
              <a:buNone/>
            </a:pPr>
            <a:endParaRPr lang="sk-SK" sz="1800" dirty="0">
              <a:effectLst/>
            </a:endParaRPr>
          </a:p>
          <a:p>
            <a:pPr marL="0" lvl="0" indent="0" algn="just" rtl="0">
              <a:spcBef>
                <a:spcPts val="0"/>
              </a:spcBef>
              <a:spcAft>
                <a:spcPts val="0"/>
              </a:spcAft>
              <a:buClr>
                <a:schemeClr val="dk1"/>
              </a:buClr>
              <a:buSzPts val="2000"/>
              <a:buNone/>
            </a:pPr>
            <a:r>
              <a:rPr lang="it-IT" sz="1800" dirty="0">
                <a:latin typeface="Trebuchet MS" panose="020B0703020202090204" pitchFamily="34" charset="0"/>
              </a:rPr>
              <a:t>S</a:t>
            </a:r>
            <a:r>
              <a:rPr lang="pl-PL" sz="1800" dirty="0">
                <a:latin typeface="Trebuchet MS" panose="020B0703020202090204" pitchFamily="34" charset="0"/>
              </a:rPr>
              <a:t>ą to s</a:t>
            </a:r>
            <a:r>
              <a:rPr lang="it-IT" sz="1800" dirty="0">
                <a:latin typeface="Trebuchet MS" panose="020B0703020202090204" pitchFamily="34" charset="0"/>
              </a:rPr>
              <a:t>zanse</a:t>
            </a:r>
            <a:r>
              <a:rPr lang="pl-PL" sz="1800" dirty="0">
                <a:latin typeface="Trebuchet MS" panose="020B0703020202090204" pitchFamily="34" charset="0"/>
              </a:rPr>
              <a:t>,</a:t>
            </a:r>
            <a:r>
              <a:rPr lang="it-IT" sz="1800" dirty="0">
                <a:latin typeface="Trebuchet MS" panose="020B0703020202090204" pitchFamily="34" charset="0"/>
              </a:rPr>
              <a:t> o</a:t>
            </a:r>
            <a:r>
              <a:rPr lang="pl-PL" sz="1800" dirty="0" err="1">
                <a:latin typeface="Trebuchet MS" panose="020B0703020202090204" pitchFamily="34" charset="0"/>
              </a:rPr>
              <a:t>kazje</a:t>
            </a:r>
            <a:r>
              <a:rPr lang="it-IT" sz="1800" dirty="0">
                <a:latin typeface="Trebuchet MS" panose="020B0703020202090204" pitchFamily="34" charset="0"/>
              </a:rPr>
              <a:t> lub możliwości</a:t>
            </a:r>
          </a:p>
          <a:p>
            <a:pPr marL="393700" algn="just">
              <a:spcBef>
                <a:spcPts val="0"/>
              </a:spcBef>
              <a:buClr>
                <a:schemeClr val="dk1"/>
              </a:buClr>
              <a:buSzPts val="1200"/>
            </a:pPr>
            <a:r>
              <a:rPr lang="it-IT" sz="1800" dirty="0">
                <a:latin typeface="Trebuchet MS" panose="020B0703020202090204" pitchFamily="34" charset="0"/>
              </a:rPr>
              <a:t>Zazwyczaj wynikają one z sytuacji poza organizacją i wymagają </a:t>
            </a:r>
            <a:r>
              <a:rPr lang="pl-PL" sz="1800" dirty="0">
                <a:latin typeface="Trebuchet MS" panose="020B0703020202090204" pitchFamily="34" charset="0"/>
              </a:rPr>
              <a:t>analizy</a:t>
            </a:r>
            <a:r>
              <a:rPr lang="it-IT" sz="1800" dirty="0">
                <a:latin typeface="Trebuchet MS" panose="020B0703020202090204" pitchFamily="34" charset="0"/>
              </a:rPr>
              <a:t> </a:t>
            </a:r>
            <a:r>
              <a:rPr lang="pl-PL" sz="1800" dirty="0">
                <a:latin typeface="Trebuchet MS" panose="020B0703020202090204" pitchFamily="34" charset="0"/>
              </a:rPr>
              <a:t>tego,</a:t>
            </a:r>
            <a:r>
              <a:rPr lang="it-IT" sz="1800" dirty="0">
                <a:latin typeface="Trebuchet MS" panose="020B0703020202090204" pitchFamily="34" charset="0"/>
              </a:rPr>
              <a:t> co może wydarzyć się w przyszłości.</a:t>
            </a:r>
          </a:p>
          <a:p>
            <a:pPr marL="0" indent="0"/>
            <a:endParaRPr lang="it-IT" sz="1800" dirty="0">
              <a:latin typeface="Trebuchet MS" panose="020B0703020202090204" pitchFamily="34" charset="0"/>
            </a:endParaRPr>
          </a:p>
          <a:p>
            <a:pPr marL="0" lvl="0" indent="0" algn="just" rtl="0">
              <a:spcBef>
                <a:spcPts val="0"/>
              </a:spcBef>
              <a:spcAft>
                <a:spcPts val="0"/>
              </a:spcAft>
              <a:buNone/>
            </a:pPr>
            <a:r>
              <a:rPr lang="it-IT" sz="1800" dirty="0" err="1">
                <a:latin typeface="Trebuchet MS" panose="020B0703020202090204" pitchFamily="34" charset="0"/>
              </a:rPr>
              <a:t>Mogą one powstać w wyniku rozwoju </a:t>
            </a:r>
            <a:r>
              <a:rPr lang="it-IT" sz="1800" dirty="0">
                <a:latin typeface="Trebuchet MS" panose="020B0703020202090204" pitchFamily="34" charset="0"/>
              </a:rPr>
              <a:t>rynku, </a:t>
            </a:r>
            <a:r>
              <a:rPr lang="it-IT" sz="1800" dirty="0" err="1">
                <a:latin typeface="Trebuchet MS" panose="020B0703020202090204" pitchFamily="34" charset="0"/>
              </a:rPr>
              <a:t>który </a:t>
            </a:r>
            <a:r>
              <a:rPr lang="it-IT" sz="1800" dirty="0">
                <a:latin typeface="Trebuchet MS" panose="020B0703020202090204" pitchFamily="34" charset="0"/>
              </a:rPr>
              <a:t>obsługujesz, lub </a:t>
            </a:r>
            <a:r>
              <a:rPr lang="it-IT" sz="1800" dirty="0" err="1">
                <a:latin typeface="Trebuchet MS" panose="020B0703020202090204" pitchFamily="34" charset="0"/>
              </a:rPr>
              <a:t>technologii, z której </a:t>
            </a:r>
            <a:r>
              <a:rPr lang="it-IT" sz="1800" dirty="0">
                <a:latin typeface="Trebuchet MS" panose="020B0703020202090204" pitchFamily="34" charset="0"/>
              </a:rPr>
              <a:t>korzystasz. </a:t>
            </a:r>
          </a:p>
          <a:p>
            <a:pPr marL="0" lvl="0" indent="0" algn="just" rtl="0">
              <a:spcBef>
                <a:spcPts val="0"/>
              </a:spcBef>
              <a:spcAft>
                <a:spcPts val="0"/>
              </a:spcAft>
              <a:buNone/>
            </a:pPr>
            <a:endParaRPr lang="it-IT" sz="1800" dirty="0">
              <a:latin typeface="Trebuchet MS" panose="020B0703020202090204" pitchFamily="34" charset="0"/>
            </a:endParaRPr>
          </a:p>
          <a:p>
            <a:pPr marL="393700" algn="just">
              <a:spcBef>
                <a:spcPts val="0"/>
              </a:spcBef>
              <a:buClr>
                <a:schemeClr val="dk1"/>
              </a:buClr>
              <a:buSzPts val="1200"/>
            </a:pPr>
            <a:r>
              <a:rPr lang="it-IT" sz="1800" dirty="0">
                <a:latin typeface="Trebuchet MS" panose="020B0703020202090204" pitchFamily="34" charset="0"/>
              </a:rPr>
              <a:t>Zdolność do </a:t>
            </a:r>
            <a:r>
              <a:rPr lang="it-IT" sz="1800" dirty="0" err="1">
                <a:latin typeface="Trebuchet MS" panose="020B0703020202090204" pitchFamily="34" charset="0"/>
              </a:rPr>
              <a:t>identyfikowania </a:t>
            </a:r>
            <a:r>
              <a:rPr lang="it-IT" sz="1800" dirty="0">
                <a:latin typeface="Trebuchet MS" panose="020B0703020202090204" pitchFamily="34" charset="0"/>
              </a:rPr>
              <a:t>i wykorzystywania </a:t>
            </a:r>
            <a:r>
              <a:rPr lang="it-IT" sz="1800" dirty="0" err="1">
                <a:latin typeface="Trebuchet MS" panose="020B0703020202090204" pitchFamily="34" charset="0"/>
              </a:rPr>
              <a:t>szans </a:t>
            </a:r>
            <a:r>
              <a:rPr lang="it-IT" sz="1800" dirty="0">
                <a:latin typeface="Trebuchet MS" panose="020B0703020202090204" pitchFamily="34" charset="0"/>
              </a:rPr>
              <a:t>może stanowić </a:t>
            </a:r>
            <a:r>
              <a:rPr lang="it-IT" sz="1800" dirty="0" err="1">
                <a:latin typeface="Trebuchet MS" panose="020B0703020202090204" pitchFamily="34" charset="0"/>
              </a:rPr>
              <a:t>ogromną różnicę w zdolności organizacji do </a:t>
            </a:r>
            <a:r>
              <a:rPr lang="it-IT" sz="1800" dirty="0">
                <a:latin typeface="Trebuchet MS" panose="020B0703020202090204" pitchFamily="34" charset="0"/>
              </a:rPr>
              <a:t>konkurowania i objęcia prowadzenia na </a:t>
            </a:r>
            <a:r>
              <a:rPr lang="it-IT" sz="1800" dirty="0" err="1">
                <a:latin typeface="Trebuchet MS" panose="020B0703020202090204" pitchFamily="34" charset="0"/>
              </a:rPr>
              <a:t>swoim </a:t>
            </a:r>
            <a:r>
              <a:rPr lang="it-IT" sz="1800" dirty="0">
                <a:latin typeface="Trebuchet MS" panose="020B0703020202090204" pitchFamily="34" charset="0"/>
              </a:rPr>
              <a:t>rynku.</a:t>
            </a:r>
          </a:p>
          <a:p>
            <a:pPr marL="0" indent="0" eaLnBrk="0" fontAlgn="base" hangingPunct="0">
              <a:buNone/>
            </a:pPr>
            <a:endParaRPr lang="sk-SK" sz="1800" dirty="0">
              <a:effectLst/>
            </a:endParaRPr>
          </a:p>
        </p:txBody>
      </p:sp>
    </p:spTree>
    <p:extLst>
      <p:ext uri="{BB962C8B-B14F-4D97-AF65-F5344CB8AC3E}">
        <p14:creationId xmlns:p14="http://schemas.microsoft.com/office/powerpoint/2010/main" val="40205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507288" cy="648072"/>
          </a:xfrm>
        </p:spPr>
        <p:txBody>
          <a:bodyPr>
            <a:noAutofit/>
          </a:bodyPr>
          <a:lstStyle/>
          <a:p>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1.2 </a:t>
            </a:r>
            <a:r>
              <a:rPr kumimoji="0" lang="hu-HU" sz="2800" b="1" i="0" u="none" strike="noStrike" kern="1200" cap="none" spc="0" normalizeH="0" baseline="0" noProof="0" dirty="0" err="1">
                <a:ln>
                  <a:noFill/>
                </a:ln>
                <a:solidFill>
                  <a:prstClr val="black"/>
                </a:solidFill>
                <a:effectLst/>
                <a:uLnTx/>
                <a:uFillTx/>
                <a:latin typeface="Trebuchet MS" panose="020B0603020202020204" pitchFamily="34" charset="0"/>
                <a:ea typeface="+mj-ea"/>
                <a:cs typeface="+mj-cs"/>
              </a:rPr>
              <a:t>Jak przeprowadzić analizę </a:t>
            </a:r>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SWOT</a:t>
            </a:r>
            <a:b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1988840"/>
            <a:ext cx="8964488" cy="4464496"/>
          </a:xfrm>
        </p:spPr>
        <p:txBody>
          <a:bodyPr>
            <a:normAutofit/>
          </a:bodyPr>
          <a:lstStyle/>
          <a:p>
            <a:pPr marL="0" indent="0" eaLnBrk="0" fontAlgn="base" hangingPunct="0">
              <a:buNone/>
            </a:pPr>
            <a:r>
              <a:rPr lang="it-IT" sz="1800" b="1" dirty="0" err="1"/>
              <a:t>Możliwośc</a:t>
            </a:r>
            <a:r>
              <a:rPr lang="sk-SK" sz="1800" b="1" dirty="0">
                <a:effectLst/>
              </a:rPr>
              <a:t>i </a:t>
            </a:r>
            <a:endParaRPr lang="sk-SK" sz="1800" dirty="0">
              <a:effectLst/>
            </a:endParaRPr>
          </a:p>
          <a:p>
            <a:pPr marL="0" indent="0" eaLnBrk="0" fontAlgn="base" hangingPunct="0">
              <a:buNone/>
            </a:pPr>
            <a:endParaRPr lang="sk-SK" sz="1600" dirty="0">
              <a:effectLst/>
            </a:endParaRPr>
          </a:p>
          <a:p>
            <a:pPr marL="0" lvl="0" indent="0" algn="just" rtl="0">
              <a:spcBef>
                <a:spcPts val="0"/>
              </a:spcBef>
              <a:spcAft>
                <a:spcPts val="0"/>
              </a:spcAft>
              <a:buClr>
                <a:schemeClr val="dk1"/>
              </a:buClr>
              <a:buSzPts val="2000"/>
              <a:buNone/>
            </a:pPr>
            <a:r>
              <a:rPr lang="it-IT" sz="1600" dirty="0" err="1">
                <a:latin typeface="Trebuchet MS" panose="020B0703020202090204" pitchFamily="34" charset="0"/>
              </a:rPr>
              <a:t>Pomyśl </a:t>
            </a:r>
            <a:r>
              <a:rPr lang="it-IT" sz="1600" dirty="0">
                <a:latin typeface="Trebuchet MS" panose="020B0703020202090204" pitchFamily="34" charset="0"/>
              </a:rPr>
              <a:t>o dobrych </a:t>
            </a:r>
            <a:r>
              <a:rPr lang="it-IT" sz="1600" dirty="0" err="1">
                <a:latin typeface="Trebuchet MS" panose="020B0703020202090204" pitchFamily="34" charset="0"/>
              </a:rPr>
              <a:t>okazjach, które </a:t>
            </a:r>
            <a:r>
              <a:rPr lang="it-IT" sz="1600" dirty="0">
                <a:latin typeface="Trebuchet MS" panose="020B0703020202090204" pitchFamily="34" charset="0"/>
              </a:rPr>
              <a:t>możesz </a:t>
            </a:r>
            <a:r>
              <a:rPr lang="it-IT" sz="1600" dirty="0" err="1">
                <a:latin typeface="Trebuchet MS" panose="020B0703020202090204" pitchFamily="34" charset="0"/>
              </a:rPr>
              <a:t>natychmiast </a:t>
            </a:r>
            <a:r>
              <a:rPr lang="it-IT" sz="1600" dirty="0">
                <a:latin typeface="Trebuchet MS" panose="020B0703020202090204" pitchFamily="34" charset="0"/>
              </a:rPr>
              <a:t>wykorzystać. Nie muszą to być</a:t>
            </a:r>
            <a:r>
              <a:rPr lang="pl-PL" sz="1600" dirty="0">
                <a:latin typeface="Trebuchet MS" panose="020B0703020202090204" pitchFamily="34" charset="0"/>
              </a:rPr>
              <a:t> duże</a:t>
            </a:r>
            <a:r>
              <a:rPr lang="it-IT" sz="1600" dirty="0">
                <a:latin typeface="Trebuchet MS" panose="020B0703020202090204" pitchFamily="34" charset="0"/>
              </a:rPr>
              <a:t> zmiany: nawet niewielkie korzyści mogą zwiększyć konkurencyjność Twojej organizacji.</a:t>
            </a:r>
          </a:p>
          <a:p>
            <a:pPr marL="0" lvl="0" indent="0" algn="just" rtl="0">
              <a:spcBef>
                <a:spcPts val="0"/>
              </a:spcBef>
              <a:spcAft>
                <a:spcPts val="0"/>
              </a:spcAft>
              <a:buClr>
                <a:schemeClr val="dk1"/>
              </a:buClr>
              <a:buSzPts val="2000"/>
              <a:buNone/>
            </a:pPr>
            <a:endParaRPr lang="it-IT" sz="1600" dirty="0">
              <a:latin typeface="Trebuchet MS" panose="020B0703020202090204" pitchFamily="34" charset="0"/>
            </a:endParaRPr>
          </a:p>
          <a:p>
            <a:pPr lvl="0" algn="just" rtl="0">
              <a:spcBef>
                <a:spcPts val="0"/>
              </a:spcBef>
              <a:spcAft>
                <a:spcPts val="0"/>
              </a:spcAft>
              <a:buClr>
                <a:schemeClr val="dk1"/>
              </a:buClr>
              <a:buSzPts val="2000"/>
              <a:buFont typeface="Wingdings" pitchFamily="2" charset="2"/>
              <a:buChar char="ü"/>
            </a:pPr>
            <a:r>
              <a:rPr lang="it-IT" sz="1600" dirty="0" err="1">
                <a:latin typeface="Trebuchet MS" panose="020B0703020202090204" pitchFamily="34" charset="0"/>
              </a:rPr>
              <a:t>Jakie ciekawe </a:t>
            </a:r>
            <a:r>
              <a:rPr lang="it-IT" sz="1600" dirty="0">
                <a:latin typeface="Trebuchet MS" panose="020B0703020202090204" pitchFamily="34" charset="0"/>
              </a:rPr>
              <a:t>trendy rynkowe są </a:t>
            </a:r>
            <a:r>
              <a:rPr lang="it-IT" sz="1600" dirty="0" err="1">
                <a:latin typeface="Trebuchet MS" panose="020B0703020202090204" pitchFamily="34" charset="0"/>
              </a:rPr>
              <a:t>Ci znane</a:t>
            </a:r>
            <a:r>
              <a:rPr lang="it-IT" sz="1600" dirty="0">
                <a:latin typeface="Trebuchet MS" panose="020B0703020202090204" pitchFamily="34" charset="0"/>
              </a:rPr>
              <a:t>, duże lub małe, </a:t>
            </a:r>
            <a:r>
              <a:rPr lang="it-IT" sz="1600" dirty="0" err="1">
                <a:latin typeface="Trebuchet MS" panose="020B0703020202090204" pitchFamily="34" charset="0"/>
              </a:rPr>
              <a:t>które mogą mieć </a:t>
            </a:r>
            <a:r>
              <a:rPr lang="it-IT" sz="1600" dirty="0">
                <a:latin typeface="Trebuchet MS" panose="020B0703020202090204" pitchFamily="34" charset="0"/>
              </a:rPr>
              <a:t>wpływ?</a:t>
            </a:r>
          </a:p>
          <a:p>
            <a:pPr marL="0" lvl="0" indent="0" algn="just" rtl="0">
              <a:spcBef>
                <a:spcPts val="0"/>
              </a:spcBef>
              <a:spcAft>
                <a:spcPts val="0"/>
              </a:spcAft>
              <a:buClr>
                <a:schemeClr val="dk1"/>
              </a:buClr>
              <a:buSzPts val="2000"/>
              <a:buNone/>
            </a:pPr>
            <a:endParaRPr lang="it-IT" sz="1600" i="1" u="sng"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600" i="1" u="sng" dirty="0">
                <a:latin typeface="Trebuchet MS" panose="020B0703020202090204" pitchFamily="34" charset="0"/>
              </a:rPr>
              <a:t>N.B. </a:t>
            </a:r>
            <a:r>
              <a:rPr lang="it-IT" sz="1600" i="1" u="sng" dirty="0" err="1">
                <a:latin typeface="Trebuchet MS" panose="020B0703020202090204" pitchFamily="34" charset="0"/>
              </a:rPr>
              <a:t>jest to również związane </a:t>
            </a:r>
            <a:r>
              <a:rPr lang="it-IT" sz="1600" i="1" u="sng" dirty="0">
                <a:latin typeface="Trebuchet MS" panose="020B0703020202090204" pitchFamily="34" charset="0"/>
              </a:rPr>
              <a:t>z </a:t>
            </a:r>
            <a:r>
              <a:rPr lang="it-IT" sz="1600" i="1" u="sng" dirty="0" err="1">
                <a:latin typeface="Trebuchet MS" panose="020B0703020202090204" pitchFamily="34" charset="0"/>
              </a:rPr>
              <a:t>rodzajem </a:t>
            </a:r>
            <a:r>
              <a:rPr lang="it-IT" sz="1600" i="1" u="sng" dirty="0">
                <a:latin typeface="Trebuchet MS" panose="020B0703020202090204" pitchFamily="34" charset="0"/>
              </a:rPr>
              <a:t>Centrum Smaku, </a:t>
            </a:r>
            <a:r>
              <a:rPr lang="it-IT" sz="1600" i="1" u="sng" dirty="0" err="1">
                <a:latin typeface="Trebuchet MS" panose="020B0703020202090204" pitchFamily="34" charset="0"/>
              </a:rPr>
              <a:t>które chcesz </a:t>
            </a:r>
            <a:r>
              <a:rPr lang="it-IT" sz="1600" i="1" u="sng" dirty="0">
                <a:latin typeface="Trebuchet MS" panose="020B0703020202090204" pitchFamily="34" charset="0"/>
              </a:rPr>
              <a:t>stworzyć, </a:t>
            </a:r>
            <a:r>
              <a:rPr lang="it-IT" sz="1600" i="1" u="sng" dirty="0" err="1">
                <a:latin typeface="Trebuchet MS" panose="020B0703020202090204" pitchFamily="34" charset="0"/>
              </a:rPr>
              <a:t>czy jest to </a:t>
            </a:r>
            <a:r>
              <a:rPr lang="it-IT" sz="1600" i="1" u="sng" dirty="0">
                <a:latin typeface="Trebuchet MS" panose="020B0703020202090204" pitchFamily="34" charset="0"/>
              </a:rPr>
              <a:t>miejsce </a:t>
            </a:r>
            <a:r>
              <a:rPr lang="it-IT" sz="1600" i="1" u="sng" dirty="0" err="1">
                <a:latin typeface="Trebuchet MS" panose="020B0703020202090204" pitchFamily="34" charset="0"/>
              </a:rPr>
              <a:t>przyciągające turystów </a:t>
            </a:r>
            <a:r>
              <a:rPr lang="it-IT" sz="1600" i="1" u="sng" dirty="0">
                <a:latin typeface="Trebuchet MS" panose="020B0703020202090204" pitchFamily="34" charset="0"/>
              </a:rPr>
              <a:t>i pokazujące </a:t>
            </a:r>
            <a:r>
              <a:rPr lang="it-IT" sz="1600" i="1" u="sng" dirty="0" err="1">
                <a:latin typeface="Trebuchet MS" panose="020B0703020202090204" pitchFamily="34" charset="0"/>
              </a:rPr>
              <a:t>lokalne </a:t>
            </a:r>
            <a:r>
              <a:rPr lang="it-IT" sz="1600" i="1" u="sng" dirty="0">
                <a:latin typeface="Trebuchet MS" panose="020B0703020202090204" pitchFamily="34" charset="0"/>
              </a:rPr>
              <a:t>produkty, czy miejsce, </a:t>
            </a:r>
            <a:r>
              <a:rPr lang="it-IT" sz="1600" i="1" u="sng" dirty="0" err="1">
                <a:latin typeface="Trebuchet MS" panose="020B0703020202090204" pitchFamily="34" charset="0"/>
              </a:rPr>
              <a:t>w którym lokalni </a:t>
            </a:r>
            <a:r>
              <a:rPr lang="it-IT" sz="1600" i="1" u="sng" dirty="0">
                <a:latin typeface="Trebuchet MS" panose="020B0703020202090204" pitchFamily="34" charset="0"/>
              </a:rPr>
              <a:t>producenci łączą </a:t>
            </a:r>
            <a:r>
              <a:rPr lang="it-IT" sz="1600" i="1" u="sng" dirty="0" err="1">
                <a:latin typeface="Trebuchet MS" panose="020B0703020202090204" pitchFamily="34" charset="0"/>
              </a:rPr>
              <a:t>się również po to, </a:t>
            </a:r>
            <a:r>
              <a:rPr lang="it-IT" sz="1600" i="1" u="sng" dirty="0">
                <a:latin typeface="Trebuchet MS" panose="020B0703020202090204" pitchFamily="34" charset="0"/>
              </a:rPr>
              <a:t>aby </a:t>
            </a:r>
            <a:r>
              <a:rPr lang="it-IT" sz="1600" i="1" u="sng" dirty="0" err="1">
                <a:latin typeface="Trebuchet MS" panose="020B0703020202090204" pitchFamily="34" charset="0"/>
              </a:rPr>
              <a:t>uzyskać </a:t>
            </a:r>
            <a:r>
              <a:rPr lang="it-IT" sz="1600" i="1" u="sng" dirty="0">
                <a:latin typeface="Trebuchet MS" panose="020B0703020202090204" pitchFamily="34" charset="0"/>
              </a:rPr>
              <a:t>większe </a:t>
            </a:r>
            <a:r>
              <a:rPr lang="it-IT" sz="1600" i="1" u="sng" dirty="0" err="1">
                <a:latin typeface="Trebuchet MS" panose="020B0703020202090204" pitchFamily="34" charset="0"/>
              </a:rPr>
              <a:t>możliwości </a:t>
            </a:r>
            <a:r>
              <a:rPr lang="it-IT" sz="1600" i="1" u="sng" dirty="0">
                <a:latin typeface="Trebuchet MS" panose="020B0703020202090204" pitchFamily="34" charset="0"/>
              </a:rPr>
              <a:t>na rynku, a </a:t>
            </a:r>
            <a:r>
              <a:rPr lang="it-IT" sz="1600" i="1" u="sng" dirty="0" err="1">
                <a:latin typeface="Trebuchet MS" panose="020B0703020202090204" pitchFamily="34" charset="0"/>
              </a:rPr>
              <a:t>może jedno i drugie</a:t>
            </a:r>
            <a:r>
              <a:rPr lang="it-IT" sz="1600" i="1" u="sng" dirty="0">
                <a:latin typeface="Trebuchet MS" panose="020B0703020202090204" pitchFamily="34" charset="0"/>
              </a:rPr>
              <a:t>....</a:t>
            </a:r>
          </a:p>
          <a:p>
            <a:pPr lvl="0" algn="just" rtl="0">
              <a:spcBef>
                <a:spcPts val="0"/>
              </a:spcBef>
              <a:spcAft>
                <a:spcPts val="0"/>
              </a:spcAft>
              <a:buClr>
                <a:schemeClr val="dk1"/>
              </a:buClr>
              <a:buSzPts val="2000"/>
              <a:buFont typeface="Wingdings" pitchFamily="2" charset="2"/>
              <a:buChar char="ü"/>
            </a:pPr>
            <a:endParaRPr lang="it-IT" sz="1600" dirty="0">
              <a:latin typeface="Trebuchet MS" panose="020B0703020202090204" pitchFamily="34" charset="0"/>
            </a:endParaRPr>
          </a:p>
          <a:p>
            <a:pPr lvl="0" algn="just" rtl="0">
              <a:spcBef>
                <a:spcPts val="0"/>
              </a:spcBef>
              <a:spcAft>
                <a:spcPts val="0"/>
              </a:spcAft>
              <a:buClr>
                <a:schemeClr val="dk1"/>
              </a:buClr>
              <a:buSzPts val="2000"/>
              <a:buFont typeface="Wingdings" pitchFamily="2" charset="2"/>
              <a:buChar char="ü"/>
            </a:pPr>
            <a:r>
              <a:rPr lang="it-IT" sz="1600" dirty="0" err="1">
                <a:latin typeface="Trebuchet MS" panose="020B0703020202090204" pitchFamily="34" charset="0"/>
              </a:rPr>
              <a:t>Powinieneś również zwrócić uwagę </a:t>
            </a:r>
            <a:r>
              <a:rPr lang="it-IT" sz="1600" dirty="0">
                <a:latin typeface="Trebuchet MS" panose="020B0703020202090204" pitchFamily="34" charset="0"/>
              </a:rPr>
              <a:t>na </a:t>
            </a:r>
            <a:r>
              <a:rPr lang="it-IT" sz="1600" dirty="0" err="1">
                <a:latin typeface="Trebuchet MS" panose="020B0703020202090204" pitchFamily="34" charset="0"/>
              </a:rPr>
              <a:t>zmiany </a:t>
            </a:r>
            <a:r>
              <a:rPr lang="it-IT" sz="1600" dirty="0">
                <a:latin typeface="Trebuchet MS" panose="020B0703020202090204" pitchFamily="34" charset="0"/>
              </a:rPr>
              <a:t>w polityce rządu </a:t>
            </a:r>
            <a:r>
              <a:rPr lang="it-IT" sz="1600" dirty="0" err="1">
                <a:latin typeface="Trebuchet MS" panose="020B0703020202090204" pitchFamily="34" charset="0"/>
              </a:rPr>
              <a:t>związane </a:t>
            </a:r>
            <a:r>
              <a:rPr lang="it-IT" sz="1600" dirty="0">
                <a:latin typeface="Trebuchet MS" panose="020B0703020202090204" pitchFamily="34" charset="0"/>
              </a:rPr>
              <a:t>z </a:t>
            </a:r>
            <a:r>
              <a:rPr lang="it-IT" sz="1600" dirty="0" err="1">
                <a:latin typeface="Trebuchet MS" panose="020B0703020202090204" pitchFamily="34" charset="0"/>
              </a:rPr>
              <a:t>Twoją </a:t>
            </a:r>
            <a:r>
              <a:rPr lang="it-IT" sz="1600" dirty="0">
                <a:latin typeface="Trebuchet MS" panose="020B0703020202090204" pitchFamily="34" charset="0"/>
              </a:rPr>
              <a:t>dziedziną. A </a:t>
            </a:r>
            <a:r>
              <a:rPr lang="it-IT" sz="1600" dirty="0" err="1">
                <a:latin typeface="Trebuchet MS" panose="020B0703020202090204" pitchFamily="34" charset="0"/>
              </a:rPr>
              <a:t>zmiany we </a:t>
            </a:r>
            <a:r>
              <a:rPr lang="it-IT" sz="1600" dirty="0">
                <a:latin typeface="Trebuchet MS" panose="020B0703020202090204" pitchFamily="34" charset="0"/>
              </a:rPr>
              <a:t>wzorcach społecznych, </a:t>
            </a:r>
            <a:r>
              <a:rPr lang="it-IT" sz="1600" dirty="0" err="1">
                <a:latin typeface="Trebuchet MS" panose="020B0703020202090204" pitchFamily="34" charset="0"/>
              </a:rPr>
              <a:t>profilach populacji </a:t>
            </a:r>
            <a:r>
              <a:rPr lang="it-IT" sz="1600" dirty="0">
                <a:latin typeface="Trebuchet MS" panose="020B0703020202090204" pitchFamily="34" charset="0"/>
              </a:rPr>
              <a:t>i stylach życia </a:t>
            </a:r>
            <a:r>
              <a:rPr lang="it-IT" sz="1600" dirty="0" err="1">
                <a:latin typeface="Trebuchet MS" panose="020B0703020202090204" pitchFamily="34" charset="0"/>
              </a:rPr>
              <a:t>mogą oferować interesujące możliwości</a:t>
            </a:r>
            <a:r>
              <a:rPr lang="it-IT" sz="1600" dirty="0">
                <a:latin typeface="Trebuchet MS" panose="020B0703020202090204" pitchFamily="34" charset="0"/>
              </a:rPr>
              <a:t>.</a:t>
            </a:r>
          </a:p>
          <a:p>
            <a:pPr marL="0" indent="0" eaLnBrk="0" fontAlgn="base" hangingPunct="0">
              <a:buNone/>
            </a:pPr>
            <a:endParaRPr lang="sk-SK" sz="1600" dirty="0">
              <a:effectLst/>
            </a:endParaRPr>
          </a:p>
        </p:txBody>
      </p:sp>
    </p:spTree>
    <p:extLst>
      <p:ext uri="{BB962C8B-B14F-4D97-AF65-F5344CB8AC3E}">
        <p14:creationId xmlns:p14="http://schemas.microsoft.com/office/powerpoint/2010/main" val="309445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507288" cy="648072"/>
          </a:xfrm>
        </p:spPr>
        <p:txBody>
          <a:bodyPr>
            <a:noAutofit/>
          </a:bodyPr>
          <a:lstStyle/>
          <a:p>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1.2 </a:t>
            </a:r>
            <a:r>
              <a:rPr kumimoji="0" lang="hu-HU" sz="2800" b="1" i="0" u="none" strike="noStrike" kern="1200" cap="none" spc="0" normalizeH="0" baseline="0" noProof="0" dirty="0" err="1">
                <a:ln>
                  <a:noFill/>
                </a:ln>
                <a:solidFill>
                  <a:prstClr val="black"/>
                </a:solidFill>
                <a:effectLst/>
                <a:uLnTx/>
                <a:uFillTx/>
                <a:latin typeface="Trebuchet MS" panose="020B0603020202020204" pitchFamily="34" charset="0"/>
                <a:ea typeface="+mj-ea"/>
                <a:cs typeface="+mj-cs"/>
              </a:rPr>
              <a:t>Jak przeprowadzić analizę </a:t>
            </a:r>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SWOT</a:t>
            </a:r>
            <a:b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9319" y="1772816"/>
            <a:ext cx="8964488" cy="4464496"/>
          </a:xfrm>
        </p:spPr>
        <p:txBody>
          <a:bodyPr>
            <a:normAutofit fontScale="85000" lnSpcReduction="20000"/>
          </a:bodyPr>
          <a:lstStyle/>
          <a:p>
            <a:pPr marL="0" indent="0" eaLnBrk="0" fontAlgn="base" hangingPunct="0">
              <a:buNone/>
            </a:pPr>
            <a:r>
              <a:rPr lang="it-IT" sz="2800" b="1" dirty="0" err="1"/>
              <a:t>Zagrożenia</a:t>
            </a:r>
            <a:endParaRPr lang="it-IT" sz="1400" b="1" dirty="0"/>
          </a:p>
          <a:p>
            <a:pPr marL="0" indent="0" eaLnBrk="0" fontAlgn="base" hangingPunct="0">
              <a:buNone/>
            </a:pPr>
            <a:endParaRPr lang="sk-SK" sz="2000" dirty="0">
              <a:effectLst/>
            </a:endParaRPr>
          </a:p>
          <a:p>
            <a:pPr marL="0" lvl="0" indent="0" algn="just" rtl="0">
              <a:spcBef>
                <a:spcPts val="0"/>
              </a:spcBef>
              <a:spcAft>
                <a:spcPts val="0"/>
              </a:spcAft>
              <a:buClr>
                <a:schemeClr val="dk1"/>
              </a:buClr>
              <a:buSzPts val="2000"/>
              <a:buNone/>
            </a:pPr>
            <a:r>
              <a:rPr lang="it-IT" sz="2000" dirty="0" err="1">
                <a:latin typeface="Calibri"/>
              </a:rPr>
              <a:t>Zagrożenia </a:t>
            </a:r>
            <a:r>
              <a:rPr lang="it-IT" sz="2000" dirty="0">
                <a:latin typeface="Calibri"/>
              </a:rPr>
              <a:t>to </a:t>
            </a:r>
            <a:r>
              <a:rPr lang="it-IT" sz="2000" dirty="0" err="1">
                <a:latin typeface="Calibri"/>
              </a:rPr>
              <a:t>wszystko</a:t>
            </a:r>
            <a:r>
              <a:rPr lang="it-IT" sz="2000" dirty="0">
                <a:latin typeface="Calibri"/>
              </a:rPr>
              <a:t>, </a:t>
            </a:r>
            <a:r>
              <a:rPr lang="it-IT" sz="2000" dirty="0" err="1">
                <a:latin typeface="Calibri"/>
              </a:rPr>
              <a:t>co </a:t>
            </a:r>
            <a:r>
              <a:rPr lang="it-IT" sz="2000" dirty="0">
                <a:latin typeface="Calibri"/>
              </a:rPr>
              <a:t>może </a:t>
            </a:r>
            <a:r>
              <a:rPr lang="it-IT" sz="2000" dirty="0" err="1">
                <a:latin typeface="Calibri"/>
              </a:rPr>
              <a:t>negatywnie wpłynąć na Twoją </a:t>
            </a:r>
            <a:r>
              <a:rPr lang="it-IT" sz="2000" dirty="0">
                <a:latin typeface="Calibri"/>
              </a:rPr>
              <a:t>firmę z </a:t>
            </a:r>
            <a:r>
              <a:rPr lang="it-IT" sz="2000" dirty="0" err="1">
                <a:latin typeface="Calibri"/>
              </a:rPr>
              <a:t>zewnątrz, np. problemy z </a:t>
            </a:r>
            <a:r>
              <a:rPr lang="it-IT" sz="2000" dirty="0">
                <a:latin typeface="Calibri"/>
              </a:rPr>
              <a:t>łańcuchem dostaw, zmiany w </a:t>
            </a:r>
            <a:r>
              <a:rPr lang="it-IT" sz="2000" dirty="0" err="1">
                <a:latin typeface="Calibri"/>
              </a:rPr>
              <a:t>wymaganiach </a:t>
            </a:r>
            <a:r>
              <a:rPr lang="it-IT" sz="2000" dirty="0">
                <a:latin typeface="Calibri"/>
              </a:rPr>
              <a:t>rynkowych czy brak </a:t>
            </a:r>
            <a:r>
              <a:rPr lang="it-IT" sz="2000" dirty="0" err="1">
                <a:latin typeface="Calibri"/>
              </a:rPr>
              <a:t>pracowników</a:t>
            </a:r>
            <a:r>
              <a:rPr lang="it-IT" sz="2000" dirty="0">
                <a:latin typeface="Calibri"/>
              </a:rPr>
              <a:t>. Bardzo </a:t>
            </a:r>
            <a:r>
              <a:rPr lang="it-IT" sz="2000" dirty="0" err="1">
                <a:latin typeface="Calibri"/>
              </a:rPr>
              <a:t>ważne jest, </a:t>
            </a:r>
            <a:r>
              <a:rPr lang="it-IT" sz="2000" dirty="0">
                <a:latin typeface="Calibri"/>
              </a:rPr>
              <a:t>aby przewidywać </a:t>
            </a:r>
            <a:r>
              <a:rPr lang="it-IT" sz="2000" dirty="0" err="1">
                <a:latin typeface="Calibri"/>
              </a:rPr>
              <a:t>zagrożenia </a:t>
            </a:r>
            <a:r>
              <a:rPr lang="it-IT" sz="2000" dirty="0">
                <a:latin typeface="Calibri"/>
              </a:rPr>
              <a:t>i podejmować działania </a:t>
            </a:r>
            <a:r>
              <a:rPr lang="it-IT" sz="2000" dirty="0" err="1">
                <a:latin typeface="Calibri"/>
              </a:rPr>
              <a:t>przeciwko nim, zanim staniesz się ich ofiarą </a:t>
            </a:r>
            <a:r>
              <a:rPr lang="it-IT" sz="2000" dirty="0">
                <a:latin typeface="Calibri"/>
              </a:rPr>
              <a:t>i </a:t>
            </a:r>
            <a:r>
              <a:rPr lang="it-IT" sz="2000" dirty="0" err="1">
                <a:latin typeface="Calibri"/>
              </a:rPr>
              <a:t>Twój rozwój zostanie zahamowany</a:t>
            </a:r>
            <a:r>
              <a:rPr lang="it-IT" sz="2000" dirty="0">
                <a:latin typeface="Calibri"/>
              </a:rPr>
              <a:t>.</a:t>
            </a:r>
          </a:p>
          <a:p>
            <a:pPr marL="0" lvl="0" indent="0" algn="just" rtl="0">
              <a:spcBef>
                <a:spcPts val="0"/>
              </a:spcBef>
              <a:spcAft>
                <a:spcPts val="0"/>
              </a:spcAft>
              <a:buClr>
                <a:schemeClr val="dk1"/>
              </a:buClr>
              <a:buSzPts val="2000"/>
              <a:buNone/>
            </a:pPr>
            <a:endParaRPr lang="it-IT" sz="2000" dirty="0">
              <a:latin typeface="Calibri"/>
            </a:endParaRPr>
          </a:p>
          <a:p>
            <a:pPr marL="342900" lvl="0" indent="-292100" algn="just" rtl="0">
              <a:spcBef>
                <a:spcPts val="0"/>
              </a:spcBef>
              <a:spcAft>
                <a:spcPts val="0"/>
              </a:spcAft>
              <a:buClr>
                <a:schemeClr val="dk1"/>
              </a:buClr>
              <a:buSzPts val="1200"/>
              <a:buFont typeface="Wingdings" pitchFamily="2" charset="2"/>
              <a:buChar char="Ø"/>
            </a:pPr>
            <a:r>
              <a:rPr lang="it-IT" sz="2000" dirty="0" err="1">
                <a:latin typeface="Calibri"/>
              </a:rPr>
              <a:t>Pomyśl o przeszkodach, </a:t>
            </a:r>
            <a:r>
              <a:rPr lang="it-IT" sz="2000" dirty="0">
                <a:latin typeface="Calibri"/>
              </a:rPr>
              <a:t>jakie napotykasz, aby </a:t>
            </a:r>
            <a:r>
              <a:rPr lang="it-IT" sz="2000" dirty="0" err="1">
                <a:latin typeface="Calibri"/>
              </a:rPr>
              <a:t>wprowadzić swój </a:t>
            </a:r>
            <a:r>
              <a:rPr lang="it-IT" sz="2000" dirty="0">
                <a:latin typeface="Calibri"/>
              </a:rPr>
              <a:t>produkt na rynek i sprzedać. </a:t>
            </a:r>
            <a:r>
              <a:rPr lang="it-IT" sz="2000" dirty="0" err="1">
                <a:latin typeface="Calibri"/>
              </a:rPr>
              <a:t>Możesz zauważyć, że </a:t>
            </a:r>
            <a:r>
              <a:rPr lang="it-IT" sz="2000" dirty="0">
                <a:latin typeface="Calibri"/>
              </a:rPr>
              <a:t>normy </a:t>
            </a:r>
            <a:r>
              <a:rPr lang="it-IT" sz="2000" dirty="0" err="1">
                <a:latin typeface="Calibri"/>
              </a:rPr>
              <a:t>jakościowe </a:t>
            </a:r>
            <a:r>
              <a:rPr lang="it-IT" sz="2000" dirty="0">
                <a:latin typeface="Calibri"/>
              </a:rPr>
              <a:t>lub </a:t>
            </a:r>
            <a:r>
              <a:rPr lang="it-IT" sz="2000" dirty="0" err="1">
                <a:latin typeface="Calibri"/>
              </a:rPr>
              <a:t>specyfikacje </a:t>
            </a:r>
            <a:r>
              <a:rPr lang="it-IT" sz="2000" dirty="0">
                <a:latin typeface="Calibri"/>
              </a:rPr>
              <a:t>dla </a:t>
            </a:r>
            <a:r>
              <a:rPr lang="it-IT" sz="2000" dirty="0" err="1">
                <a:latin typeface="Calibri"/>
              </a:rPr>
              <a:t>Twoich </a:t>
            </a:r>
            <a:r>
              <a:rPr lang="it-IT" sz="2000" dirty="0">
                <a:latin typeface="Calibri"/>
              </a:rPr>
              <a:t>produktów </a:t>
            </a:r>
            <a:r>
              <a:rPr lang="it-IT" sz="2000" dirty="0" err="1">
                <a:latin typeface="Calibri"/>
              </a:rPr>
              <a:t>zmieniają się </a:t>
            </a:r>
            <a:r>
              <a:rPr lang="it-IT" sz="2000" dirty="0">
                <a:latin typeface="Calibri"/>
              </a:rPr>
              <a:t>i </a:t>
            </a:r>
            <a:r>
              <a:rPr lang="it-IT" sz="2000" dirty="0" err="1">
                <a:latin typeface="Calibri"/>
              </a:rPr>
              <a:t>że będziesz </a:t>
            </a:r>
            <a:r>
              <a:rPr lang="it-IT" sz="2000" dirty="0">
                <a:latin typeface="Calibri"/>
              </a:rPr>
              <a:t>musiał </a:t>
            </a:r>
            <a:r>
              <a:rPr lang="it-IT" sz="2000" dirty="0" err="1">
                <a:latin typeface="Calibri"/>
              </a:rPr>
              <a:t>je zmienić, jeśli </a:t>
            </a:r>
            <a:r>
              <a:rPr lang="it-IT" sz="2000" dirty="0">
                <a:latin typeface="Calibri"/>
              </a:rPr>
              <a:t>chcesz pozostać w czołówce. </a:t>
            </a:r>
            <a:r>
              <a:rPr lang="it-IT" sz="2000" dirty="0" err="1">
                <a:latin typeface="Calibri"/>
              </a:rPr>
              <a:t>Rozwijająca się technologia to wszechobecne zagrożenie</a:t>
            </a:r>
            <a:r>
              <a:rPr lang="it-IT" sz="2000" dirty="0">
                <a:latin typeface="Calibri"/>
              </a:rPr>
              <a:t>, </a:t>
            </a:r>
            <a:r>
              <a:rPr lang="it-IT" sz="2000" dirty="0" err="1">
                <a:latin typeface="Calibri"/>
              </a:rPr>
              <a:t>a także szansa</a:t>
            </a:r>
            <a:r>
              <a:rPr lang="it-IT" sz="2000" dirty="0">
                <a:latin typeface="Calibri"/>
              </a:rPr>
              <a:t>!</a:t>
            </a:r>
          </a:p>
          <a:p>
            <a:pPr lvl="0" algn="just" rtl="0">
              <a:spcBef>
                <a:spcPts val="0"/>
              </a:spcBef>
              <a:spcAft>
                <a:spcPts val="0"/>
              </a:spcAft>
              <a:buFont typeface="Wingdings" pitchFamily="2" charset="2"/>
              <a:buChar char="Ø"/>
            </a:pPr>
            <a:endParaRPr lang="it-IT" sz="2000" dirty="0">
              <a:latin typeface="Calibri"/>
            </a:endParaRPr>
          </a:p>
          <a:p>
            <a:pPr marL="342900" lvl="0" indent="-292100" algn="just" rtl="0">
              <a:spcBef>
                <a:spcPts val="0"/>
              </a:spcBef>
              <a:spcAft>
                <a:spcPts val="0"/>
              </a:spcAft>
              <a:buSzPts val="1200"/>
              <a:buFont typeface="Wingdings" pitchFamily="2" charset="2"/>
              <a:buChar char="Ø"/>
            </a:pPr>
            <a:r>
              <a:rPr lang="it-IT" sz="2000" dirty="0">
                <a:latin typeface="Calibri"/>
              </a:rPr>
              <a:t>Zawsze </a:t>
            </a:r>
            <a:r>
              <a:rPr lang="it-IT" sz="2000" dirty="0" err="1">
                <a:latin typeface="Calibri"/>
              </a:rPr>
              <a:t>rozważaj, co robią Twoi </a:t>
            </a:r>
            <a:r>
              <a:rPr lang="it-IT" sz="2000" dirty="0">
                <a:latin typeface="Calibri"/>
              </a:rPr>
              <a:t>konkurenci i </a:t>
            </a:r>
            <a:r>
              <a:rPr lang="it-IT" sz="2000" dirty="0" err="1">
                <a:latin typeface="Calibri"/>
              </a:rPr>
              <a:t>czy </a:t>
            </a:r>
            <a:r>
              <a:rPr lang="it-IT" sz="2000" dirty="0">
                <a:latin typeface="Calibri"/>
              </a:rPr>
              <a:t>powinieneś </a:t>
            </a:r>
            <a:r>
              <a:rPr lang="it-IT" sz="2000" dirty="0" err="1">
                <a:latin typeface="Calibri"/>
              </a:rPr>
              <a:t>zmienić akcenty swojej organizacji, </a:t>
            </a:r>
            <a:r>
              <a:rPr lang="it-IT" sz="2000" dirty="0">
                <a:latin typeface="Calibri"/>
              </a:rPr>
              <a:t>aby </a:t>
            </a:r>
            <a:r>
              <a:rPr lang="it-IT" sz="2000" dirty="0" err="1">
                <a:latin typeface="Calibri"/>
              </a:rPr>
              <a:t>sprostać </a:t>
            </a:r>
            <a:r>
              <a:rPr lang="it-IT" sz="2000" dirty="0">
                <a:latin typeface="Calibri"/>
              </a:rPr>
              <a:t>wyzwaniu. </a:t>
            </a:r>
            <a:r>
              <a:rPr lang="it-IT" sz="2000" dirty="0" err="1">
                <a:latin typeface="Calibri"/>
              </a:rPr>
              <a:t>Pamiętaj </a:t>
            </a:r>
            <a:r>
              <a:rPr lang="it-IT" sz="2000" dirty="0">
                <a:latin typeface="Calibri"/>
              </a:rPr>
              <a:t>jednak, </a:t>
            </a:r>
            <a:r>
              <a:rPr lang="it-IT" sz="2000" dirty="0" err="1">
                <a:latin typeface="Calibri"/>
              </a:rPr>
              <a:t>że to, co oni robią, może nie </a:t>
            </a:r>
            <a:r>
              <a:rPr lang="it-IT" sz="2000" dirty="0">
                <a:latin typeface="Calibri"/>
              </a:rPr>
              <a:t>być </a:t>
            </a:r>
            <a:r>
              <a:rPr lang="it-IT" sz="2000" dirty="0" err="1">
                <a:latin typeface="Calibri"/>
              </a:rPr>
              <a:t>właściwą rzeczą </a:t>
            </a:r>
            <a:r>
              <a:rPr lang="it-IT" sz="2000" dirty="0">
                <a:latin typeface="Calibri"/>
              </a:rPr>
              <a:t>dla </a:t>
            </a:r>
            <a:r>
              <a:rPr lang="it-IT" sz="2000" dirty="0" err="1">
                <a:latin typeface="Calibri"/>
              </a:rPr>
              <a:t>Ciebie</a:t>
            </a:r>
            <a:r>
              <a:rPr lang="it-IT" sz="2000" dirty="0">
                <a:latin typeface="Calibri"/>
              </a:rPr>
              <a:t>. Unikaj więc kopiowania ich bez wiedzy, jak </a:t>
            </a:r>
            <a:r>
              <a:rPr lang="pl-PL" sz="2000" dirty="0">
                <a:latin typeface="Calibri"/>
              </a:rPr>
              <a:t>może </a:t>
            </a:r>
            <a:r>
              <a:rPr lang="it-IT" sz="2000" dirty="0">
                <a:latin typeface="Calibri"/>
              </a:rPr>
              <a:t>to poprawi</a:t>
            </a:r>
            <a:r>
              <a:rPr lang="pl-PL" sz="2000" dirty="0">
                <a:latin typeface="Calibri"/>
              </a:rPr>
              <a:t>ć</a:t>
            </a:r>
            <a:r>
              <a:rPr lang="it-IT" sz="2000" dirty="0">
                <a:latin typeface="Calibri"/>
              </a:rPr>
              <a:t> Twoją pozycję.</a:t>
            </a:r>
          </a:p>
          <a:p>
            <a:pPr lvl="0" algn="just" rtl="0">
              <a:spcBef>
                <a:spcPts val="0"/>
              </a:spcBef>
              <a:spcAft>
                <a:spcPts val="0"/>
              </a:spcAft>
              <a:buClr>
                <a:schemeClr val="dk1"/>
              </a:buClr>
              <a:buSzPts val="2000"/>
              <a:buFont typeface="Wingdings" pitchFamily="2" charset="2"/>
              <a:buChar char="Ø"/>
            </a:pPr>
            <a:endParaRPr lang="it-IT" sz="2000" dirty="0">
              <a:latin typeface="Calibri"/>
            </a:endParaRPr>
          </a:p>
          <a:p>
            <a:pPr marL="342900" lvl="0" indent="-292100" algn="just" rtl="0">
              <a:spcBef>
                <a:spcPts val="0"/>
              </a:spcBef>
              <a:spcAft>
                <a:spcPts val="0"/>
              </a:spcAft>
              <a:buSzPts val="1200"/>
              <a:buFont typeface="Wingdings" pitchFamily="2" charset="2"/>
              <a:buChar char="Ø"/>
            </a:pPr>
            <a:r>
              <a:rPr lang="it-IT" sz="2000" dirty="0">
                <a:latin typeface="Calibri"/>
              </a:rPr>
              <a:t>Należy pamiętać o </a:t>
            </a:r>
            <a:r>
              <a:rPr lang="it-IT" sz="2000" dirty="0" err="1">
                <a:latin typeface="Calibri"/>
              </a:rPr>
              <a:t>zbadaniu, czy nasza organizacja jest szczególnie narażona </a:t>
            </a:r>
            <a:r>
              <a:rPr lang="it-IT" sz="2000" dirty="0">
                <a:latin typeface="Calibri"/>
              </a:rPr>
              <a:t>na wyzwania </a:t>
            </a:r>
            <a:r>
              <a:rPr lang="it-IT" sz="2000" dirty="0" err="1">
                <a:latin typeface="Calibri"/>
              </a:rPr>
              <a:t>zewnętrzne</a:t>
            </a:r>
            <a:r>
              <a:rPr lang="it-IT" sz="2000" dirty="0">
                <a:latin typeface="Calibri"/>
              </a:rPr>
              <a:t>. Czy na przykład masz długi lub problemy z przepływem gotówki, które mogą sprawić, że będziesz podatny na nawet niewielkie zmiany na rynku? </a:t>
            </a:r>
            <a:r>
              <a:rPr lang="it-IT" sz="2000" dirty="0" err="1">
                <a:latin typeface="Calibri"/>
              </a:rPr>
              <a:t>Jest </a:t>
            </a:r>
            <a:r>
              <a:rPr lang="it-IT" sz="2000" dirty="0">
                <a:latin typeface="Calibri"/>
              </a:rPr>
              <a:t>to rodzaj </a:t>
            </a:r>
            <a:r>
              <a:rPr lang="it-IT" sz="2000" dirty="0" err="1">
                <a:latin typeface="Calibri"/>
              </a:rPr>
              <a:t>zagrożenia, które </a:t>
            </a:r>
            <a:r>
              <a:rPr lang="it-IT" sz="2000" dirty="0">
                <a:latin typeface="Calibri"/>
              </a:rPr>
              <a:t>może </a:t>
            </a:r>
            <a:r>
              <a:rPr lang="it-IT" sz="2000" dirty="0" err="1">
                <a:latin typeface="Calibri"/>
              </a:rPr>
              <a:t>poważnie zaszkodzić Twojej firmie, </a:t>
            </a:r>
            <a:r>
              <a:rPr lang="it-IT" sz="2000" dirty="0">
                <a:latin typeface="Calibri"/>
              </a:rPr>
              <a:t>więc bądź </a:t>
            </a:r>
            <a:r>
              <a:rPr lang="it-IT" sz="2000" dirty="0" err="1">
                <a:latin typeface="Calibri"/>
              </a:rPr>
              <a:t>czujny</a:t>
            </a:r>
            <a:r>
              <a:rPr lang="it-IT" sz="2000" dirty="0">
                <a:latin typeface="Calibri"/>
              </a:rPr>
              <a:t>.</a:t>
            </a:r>
          </a:p>
          <a:p>
            <a:pPr marL="0" indent="0" eaLnBrk="0" fontAlgn="base" hangingPunct="0">
              <a:buNone/>
            </a:pPr>
            <a:endParaRPr lang="sk-SK" sz="2800" dirty="0">
              <a:effectLst/>
            </a:endParaRPr>
          </a:p>
        </p:txBody>
      </p:sp>
    </p:spTree>
    <p:extLst>
      <p:ext uri="{BB962C8B-B14F-4D97-AF65-F5344CB8AC3E}">
        <p14:creationId xmlns:p14="http://schemas.microsoft.com/office/powerpoint/2010/main" val="62424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82896" y="1124744"/>
            <a:ext cx="8229600" cy="1143000"/>
          </a:xfrm>
        </p:spPr>
        <p:txBody>
          <a:bodyPr>
            <a:normAutofit/>
          </a:bodyPr>
          <a:lstStyle/>
          <a:p>
            <a:pPr marL="0" lvl="0" indent="0" algn="l" rtl="0">
              <a:spcBef>
                <a:spcPts val="0"/>
              </a:spcBef>
              <a:spcAft>
                <a:spcPts val="0"/>
              </a:spcAft>
              <a:buClr>
                <a:srgbClr val="008000"/>
              </a:buClr>
              <a:buSzPts val="1800"/>
              <a:buNone/>
            </a:pPr>
            <a:r>
              <a:rPr lang="it-IT" sz="2800" dirty="0"/>
              <a:t>1.3 Jak korzystać z analizy SWOT</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457200" y="2060848"/>
            <a:ext cx="8229600" cy="3744416"/>
          </a:xfrm>
        </p:spPr>
        <p:txBody>
          <a:bodyPr>
            <a:noAutofit/>
          </a:bodyPr>
          <a:lstStyle/>
          <a:p>
            <a:pPr marL="342900" lvl="0" indent="-215900" algn="just" rtl="0">
              <a:spcBef>
                <a:spcPts val="0"/>
              </a:spcBef>
              <a:spcAft>
                <a:spcPts val="0"/>
              </a:spcAft>
              <a:buClr>
                <a:schemeClr val="dk1"/>
              </a:buClr>
              <a:buSzPts val="2000"/>
              <a:buFont typeface="Noto Sans Symbols"/>
              <a:buNone/>
            </a:pPr>
            <a:endParaRPr lang="it-IT" sz="1800" dirty="0">
              <a:latin typeface="Calibri"/>
            </a:endParaRPr>
          </a:p>
          <a:p>
            <a:pPr marL="342900" lvl="0" indent="-292100" rtl="0">
              <a:spcBef>
                <a:spcPts val="0"/>
              </a:spcBef>
              <a:spcAft>
                <a:spcPts val="0"/>
              </a:spcAft>
              <a:buClr>
                <a:schemeClr val="dk1"/>
              </a:buClr>
              <a:buSzPts val="1200"/>
              <a:buFont typeface="Noto Sans Symbols"/>
              <a:buChar char="✔"/>
            </a:pPr>
            <a:r>
              <a:rPr lang="it-IT" sz="1800" dirty="0">
                <a:latin typeface="Calibri"/>
              </a:rPr>
              <a:t>Wreszcie nadszedł czas, aby bezlitośnie przyciąć i uszeregować pomysły, aby skupić czas i pieniądze na </a:t>
            </a:r>
            <a:r>
              <a:rPr lang="pl-PL" sz="1800" dirty="0">
                <a:latin typeface="Calibri"/>
              </a:rPr>
              <a:t>działaniach</a:t>
            </a:r>
            <a:r>
              <a:rPr lang="it-IT" sz="1800" dirty="0">
                <a:latin typeface="Calibri"/>
              </a:rPr>
              <a:t> najbardziej znaczących i mających wpływ. </a:t>
            </a:r>
            <a:r>
              <a:rPr lang="it-IT" sz="1800" dirty="0" err="1">
                <a:latin typeface="Calibri"/>
              </a:rPr>
              <a:t>Doprecyzuj każdy </a:t>
            </a:r>
            <a:r>
              <a:rPr lang="it-IT" sz="1800" dirty="0">
                <a:latin typeface="Calibri"/>
              </a:rPr>
              <a:t>punkt, aby </a:t>
            </a:r>
            <a:r>
              <a:rPr lang="it-IT" sz="1800" dirty="0" err="1">
                <a:latin typeface="Calibri"/>
              </a:rPr>
              <a:t>Twoje porównania były bardziej przejrzyste</a:t>
            </a:r>
            <a:r>
              <a:rPr lang="it-IT" sz="1800" dirty="0">
                <a:latin typeface="Calibri"/>
              </a:rPr>
              <a:t>. Na przykład, akceptuj tylko precyzyjne i sprawdzalne stwierdzenia, takie jak: "Przewaga kosztowa 30 USD/tonę w pozyskiwaniu surowca x", a nie: "Najlepszy stosunek jakości do ceny".</a:t>
            </a:r>
          </a:p>
          <a:p>
            <a:pPr marL="342900" lvl="0" indent="-215900" rtl="0">
              <a:spcBef>
                <a:spcPts val="0"/>
              </a:spcBef>
              <a:spcAft>
                <a:spcPts val="0"/>
              </a:spcAft>
              <a:buClr>
                <a:schemeClr val="dk1"/>
              </a:buClr>
              <a:buSzPts val="2000"/>
              <a:buFont typeface="Noto Sans Symbols"/>
              <a:buNone/>
            </a:pPr>
            <a:endParaRPr lang="it-IT" sz="1800" dirty="0">
              <a:latin typeface="Calibri"/>
            </a:endParaRPr>
          </a:p>
          <a:p>
            <a:pPr marL="342900" lvl="0" indent="-292100" rtl="0">
              <a:spcBef>
                <a:spcPts val="0"/>
              </a:spcBef>
              <a:spcAft>
                <a:spcPts val="0"/>
              </a:spcAft>
              <a:buClr>
                <a:schemeClr val="dk1"/>
              </a:buClr>
              <a:buSzPts val="1200"/>
              <a:buFont typeface="Noto Sans Symbols"/>
              <a:buChar char="✔"/>
            </a:pPr>
            <a:r>
              <a:rPr lang="it-IT" sz="1800" dirty="0" err="1">
                <a:latin typeface="Calibri"/>
              </a:rPr>
              <a:t>Pamiętaj, </a:t>
            </a:r>
            <a:r>
              <a:rPr lang="it-IT" sz="1800" dirty="0">
                <a:latin typeface="Calibri"/>
              </a:rPr>
              <a:t>aby </a:t>
            </a:r>
            <a:r>
              <a:rPr lang="it-IT" sz="1800" dirty="0" err="1">
                <a:latin typeface="Calibri"/>
              </a:rPr>
              <a:t>stosować swoją </a:t>
            </a:r>
            <a:r>
              <a:rPr lang="it-IT" sz="1800" dirty="0">
                <a:latin typeface="Calibri"/>
              </a:rPr>
              <a:t>wiedzę </a:t>
            </a:r>
            <a:r>
              <a:rPr lang="it-IT" sz="1800" dirty="0" err="1">
                <a:latin typeface="Calibri"/>
              </a:rPr>
              <a:t>na odpowiednim poziomie </a:t>
            </a:r>
            <a:r>
              <a:rPr lang="it-IT" sz="1800" dirty="0">
                <a:latin typeface="Calibri"/>
              </a:rPr>
              <a:t>w </a:t>
            </a:r>
            <a:r>
              <a:rPr lang="it-IT" sz="1800" dirty="0" err="1">
                <a:latin typeface="Calibri"/>
              </a:rPr>
              <a:t>organizacji</a:t>
            </a:r>
            <a:r>
              <a:rPr lang="it-IT" sz="1800" dirty="0">
                <a:latin typeface="Calibri"/>
              </a:rPr>
              <a:t>. Na </a:t>
            </a:r>
            <a:r>
              <a:rPr lang="it-IT" sz="1800" dirty="0" err="1">
                <a:latin typeface="Calibri"/>
              </a:rPr>
              <a:t>przykład na poziomie </a:t>
            </a:r>
            <a:r>
              <a:rPr lang="it-IT" sz="1800" dirty="0">
                <a:latin typeface="Calibri"/>
              </a:rPr>
              <a:t>produktu lub linii produktowej, </a:t>
            </a:r>
            <a:r>
              <a:rPr lang="it-IT" sz="1800" dirty="0" err="1">
                <a:latin typeface="Calibri"/>
              </a:rPr>
              <a:t>a nie na znacznie </a:t>
            </a:r>
            <a:r>
              <a:rPr lang="it-IT" sz="1800" dirty="0">
                <a:latin typeface="Calibri"/>
              </a:rPr>
              <a:t>bardziej </a:t>
            </a:r>
            <a:r>
              <a:rPr lang="it-IT" sz="1800" dirty="0" err="1">
                <a:latin typeface="Calibri"/>
              </a:rPr>
              <a:t>ogólnikowym poziomie całej </a:t>
            </a:r>
            <a:r>
              <a:rPr lang="it-IT" sz="1800" dirty="0">
                <a:latin typeface="Calibri"/>
              </a:rPr>
              <a:t>firmy. A </a:t>
            </a:r>
            <a:r>
              <a:rPr lang="it-IT" sz="1800" dirty="0" err="1">
                <a:latin typeface="Calibri"/>
              </a:rPr>
              <a:t>analizę </a:t>
            </a:r>
            <a:r>
              <a:rPr lang="it-IT" sz="1800" dirty="0">
                <a:latin typeface="Calibri"/>
              </a:rPr>
              <a:t>SWOT stosuj </a:t>
            </a:r>
            <a:r>
              <a:rPr lang="it-IT" sz="1800" dirty="0" err="1">
                <a:latin typeface="Calibri"/>
              </a:rPr>
              <a:t>razem </a:t>
            </a:r>
            <a:r>
              <a:rPr lang="it-IT" sz="1800" dirty="0">
                <a:latin typeface="Calibri"/>
              </a:rPr>
              <a:t>z </a:t>
            </a:r>
            <a:r>
              <a:rPr lang="it-IT" sz="1800" dirty="0" err="1">
                <a:latin typeface="Calibri"/>
              </a:rPr>
              <a:t>innymi </a:t>
            </a:r>
            <a:r>
              <a:rPr lang="it-IT" sz="1800" dirty="0">
                <a:latin typeface="Calibri"/>
              </a:rPr>
              <a:t>narzędziami strategicznymi (moduł 3 i 4), tak </a:t>
            </a:r>
            <a:r>
              <a:rPr lang="it-IT" sz="1800" dirty="0" err="1">
                <a:latin typeface="Calibri"/>
              </a:rPr>
              <a:t>aby uzyskać </a:t>
            </a:r>
            <a:r>
              <a:rPr lang="it-IT" sz="1800" dirty="0">
                <a:latin typeface="Calibri"/>
              </a:rPr>
              <a:t>pełny obraz sytuacji, w której się </a:t>
            </a:r>
            <a:r>
              <a:rPr lang="it-IT" sz="1800" dirty="0" err="1">
                <a:latin typeface="Calibri"/>
              </a:rPr>
              <a:t>znajdujesz</a:t>
            </a:r>
            <a:r>
              <a:rPr lang="it-IT" sz="1800" dirty="0">
                <a:latin typeface="Calibri"/>
              </a:rPr>
              <a:t>.</a:t>
            </a:r>
            <a:endParaRPr lang="it-IT" sz="1800" dirty="0"/>
          </a:p>
        </p:txBody>
      </p:sp>
    </p:spTree>
    <p:extLst>
      <p:ext uri="{BB962C8B-B14F-4D97-AF65-F5344CB8AC3E}">
        <p14:creationId xmlns:p14="http://schemas.microsoft.com/office/powerpoint/2010/main" val="332084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683568" y="908720"/>
            <a:ext cx="7128792" cy="854968"/>
          </a:xfrm>
        </p:spPr>
        <p:txBody>
          <a:bodyPr>
            <a:normAutofit/>
          </a:bodyPr>
          <a:lstStyle/>
          <a:p>
            <a:r>
              <a:rPr lang="hu-HU" sz="2800" b="1" kern="1200" dirty="0">
                <a:solidFill>
                  <a:schemeClr val="tx1"/>
                </a:solidFill>
                <a:effectLst/>
                <a:latin typeface="Trebuchet MS" panose="020B0603020202020204" pitchFamily="34" charset="0"/>
                <a:ea typeface="+mj-ea"/>
                <a:cs typeface="+mj-cs"/>
              </a:rPr>
              <a:t>Kluczowe punkty </a:t>
            </a:r>
            <a:endParaRPr lang="sk-SK" sz="28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390364" y="1844824"/>
            <a:ext cx="8363272" cy="4608512"/>
          </a:xfrm>
        </p:spPr>
        <p:txBody>
          <a:bodyPr>
            <a:noAutofit/>
          </a:bodyPr>
          <a:lstStyle/>
          <a:p>
            <a:pPr marL="342900" lvl="0" indent="-241300" algn="just" rtl="0">
              <a:spcBef>
                <a:spcPts val="0"/>
              </a:spcBef>
              <a:spcAft>
                <a:spcPts val="0"/>
              </a:spcAft>
              <a:buClr>
                <a:schemeClr val="dk1"/>
              </a:buClr>
              <a:buSzPts val="1600"/>
              <a:buFont typeface="Noto Sans Symbols"/>
              <a:buNone/>
            </a:pPr>
            <a:endParaRPr lang="it-IT" sz="1800" dirty="0">
              <a:latin typeface="Calibri"/>
            </a:endParaRPr>
          </a:p>
          <a:p>
            <a:pPr marL="342900" lvl="0" indent="-317500" algn="just" rtl="0">
              <a:spcBef>
                <a:spcPts val="0"/>
              </a:spcBef>
              <a:spcAft>
                <a:spcPts val="0"/>
              </a:spcAft>
              <a:buClr>
                <a:schemeClr val="dk1"/>
              </a:buClr>
              <a:buSzPts val="1200"/>
              <a:buFont typeface="Noto Sans Symbols"/>
              <a:buChar char="✔"/>
            </a:pPr>
            <a:r>
              <a:rPr lang="it-IT" sz="1800" dirty="0">
                <a:latin typeface="Calibri"/>
              </a:rPr>
              <a:t>Analiza SWOT pomaga określić mocne strony organizacji, słabe strony, szanse i zagrożenia.</a:t>
            </a:r>
          </a:p>
          <a:p>
            <a:pPr marL="342900" lvl="0" indent="-317500" algn="just" rtl="0">
              <a:spcBef>
                <a:spcPts val="0"/>
              </a:spcBef>
              <a:spcAft>
                <a:spcPts val="0"/>
              </a:spcAft>
              <a:buClr>
                <a:schemeClr val="dk1"/>
              </a:buClr>
              <a:buSzPts val="1200"/>
              <a:buFont typeface="Noto Sans Symbols"/>
              <a:buChar char="✔"/>
            </a:pPr>
            <a:r>
              <a:rPr lang="it-IT" sz="1800" dirty="0">
                <a:latin typeface="Calibri"/>
              </a:rPr>
              <a:t>Prowadzi cię do budowania na tym, co robisz dobrze, do zajęcia się tym, czego ci brakuje, do wykorzystania nowych możliwości i zminimalizowania ryzyka.</a:t>
            </a:r>
          </a:p>
          <a:p>
            <a:pPr marL="342900" lvl="0" indent="-317500" algn="just" rtl="0">
              <a:spcBef>
                <a:spcPts val="0"/>
              </a:spcBef>
              <a:spcAft>
                <a:spcPts val="0"/>
              </a:spcAft>
              <a:buClr>
                <a:schemeClr val="dk1"/>
              </a:buClr>
              <a:buSzPts val="1200"/>
              <a:buFont typeface="Noto Sans Symbols"/>
              <a:buChar char="✔"/>
            </a:pPr>
            <a:r>
              <a:rPr lang="it-IT" sz="1800" dirty="0">
                <a:latin typeface="Calibri"/>
              </a:rPr>
              <a:t>Zastosuj analizę SWOT, aby ocenić pozycję swojej organizacji, zanim zdecydujesz się na jakąkolwiek nową strategię.</a:t>
            </a:r>
          </a:p>
          <a:p>
            <a:pPr marL="342900" lvl="0" indent="-317500" algn="just" rtl="0">
              <a:spcBef>
                <a:spcPts val="0"/>
              </a:spcBef>
              <a:spcAft>
                <a:spcPts val="0"/>
              </a:spcAft>
              <a:buClr>
                <a:schemeClr val="dk1"/>
              </a:buClr>
              <a:buSzPts val="1200"/>
              <a:buFont typeface="Noto Sans Symbols"/>
              <a:buChar char="✔"/>
            </a:pPr>
            <a:r>
              <a:rPr lang="it-IT" sz="1800" dirty="0">
                <a:latin typeface="Calibri"/>
              </a:rPr>
              <a:t>Współpracuj z zespołem ludzi z </a:t>
            </a:r>
            <a:r>
              <a:rPr lang="it-IT" sz="1800" dirty="0" err="1">
                <a:latin typeface="Calibri"/>
              </a:rPr>
              <a:t>całej </a:t>
            </a:r>
            <a:r>
              <a:rPr lang="it-IT" sz="1800" dirty="0">
                <a:latin typeface="Calibri"/>
              </a:rPr>
              <a:t>firmy. Pomoże to odkryć bardziej dokładny i uczciwy obraz.</a:t>
            </a:r>
          </a:p>
          <a:p>
            <a:pPr marL="342900" lvl="0" indent="-317500" algn="just" rtl="0">
              <a:spcBef>
                <a:spcPts val="0"/>
              </a:spcBef>
              <a:spcAft>
                <a:spcPts val="0"/>
              </a:spcAft>
              <a:buClr>
                <a:schemeClr val="dk1"/>
              </a:buClr>
              <a:buSzPts val="1200"/>
              <a:buFont typeface="Noto Sans Symbols"/>
              <a:buChar char="✔"/>
            </a:pPr>
            <a:r>
              <a:rPr lang="it-IT" sz="1800" dirty="0">
                <a:latin typeface="Calibri"/>
              </a:rPr>
              <a:t>Użyj matrycy SWOT, aby podpowiedzieć swoje badania i zapisać swoje pomysły.</a:t>
            </a:r>
          </a:p>
          <a:p>
            <a:pPr marL="342900" lvl="0" indent="-317500" algn="just" rtl="0">
              <a:spcBef>
                <a:spcPts val="0"/>
              </a:spcBef>
              <a:spcAft>
                <a:spcPts val="0"/>
              </a:spcAft>
              <a:buClr>
                <a:schemeClr val="dk1"/>
              </a:buClr>
              <a:buSzPts val="1200"/>
              <a:buFont typeface="Noto Sans Symbols"/>
              <a:buChar char="✔"/>
            </a:pPr>
            <a:r>
              <a:rPr lang="it-IT" sz="1800" dirty="0">
                <a:latin typeface="Calibri"/>
              </a:rPr>
              <a:t>Dowiedz się, co działa dobrze, a co nie </a:t>
            </a:r>
            <a:r>
              <a:rPr lang="pl-PL" sz="1800" dirty="0">
                <a:latin typeface="Calibri"/>
              </a:rPr>
              <a:t>do końca</a:t>
            </a:r>
            <a:r>
              <a:rPr lang="it-IT" sz="1800" dirty="0">
                <a:latin typeface="Calibri"/>
              </a:rPr>
              <a:t>. Zapytaj siebie, gdzie chcesz iść, jak możesz tam dotrzeć - i co może stanąć na drodze.</a:t>
            </a:r>
          </a:p>
          <a:p>
            <a:pPr marL="342900" lvl="0" indent="-317500" algn="just" rtl="0">
              <a:spcBef>
                <a:spcPts val="0"/>
              </a:spcBef>
              <a:spcAft>
                <a:spcPts val="0"/>
              </a:spcAft>
              <a:buClr>
                <a:schemeClr val="dk1"/>
              </a:buClr>
              <a:buSzPts val="1200"/>
              <a:buFont typeface="Noto Sans Symbols"/>
              <a:buChar char="✔"/>
            </a:pPr>
            <a:r>
              <a:rPr lang="it-IT" sz="1800" dirty="0">
                <a:latin typeface="Calibri"/>
              </a:rPr>
              <a:t>Bądź </a:t>
            </a:r>
            <a:r>
              <a:rPr lang="it-IT" sz="1800" dirty="0" err="1">
                <a:latin typeface="Calibri"/>
              </a:rPr>
              <a:t>realistyczny </a:t>
            </a:r>
            <a:r>
              <a:rPr lang="it-IT" sz="1800" dirty="0">
                <a:latin typeface="Calibri"/>
              </a:rPr>
              <a:t>i </a:t>
            </a:r>
            <a:r>
              <a:rPr lang="it-IT" sz="1800" dirty="0" err="1">
                <a:latin typeface="Calibri"/>
              </a:rPr>
              <a:t>rygorystyczny</a:t>
            </a:r>
            <a:r>
              <a:rPr lang="it-IT" sz="1800" dirty="0">
                <a:latin typeface="Calibri"/>
              </a:rPr>
              <a:t>. Ograniczaj i </a:t>
            </a:r>
            <a:r>
              <a:rPr lang="it-IT" sz="1800" dirty="0" err="1">
                <a:latin typeface="Calibri"/>
              </a:rPr>
              <a:t>ustalaj priorytety swoich pomysłów</a:t>
            </a:r>
            <a:r>
              <a:rPr lang="it-IT" sz="1800" dirty="0">
                <a:latin typeface="Calibri"/>
              </a:rPr>
              <a:t>, aby skupić czas i pieniądze na </a:t>
            </a:r>
            <a:r>
              <a:rPr lang="it-IT" sz="1800" dirty="0" err="1">
                <a:latin typeface="Calibri"/>
              </a:rPr>
              <a:t>najbardziej znaczących </a:t>
            </a:r>
            <a:r>
              <a:rPr lang="it-IT" sz="1800" dirty="0">
                <a:latin typeface="Calibri"/>
              </a:rPr>
              <a:t>i </a:t>
            </a:r>
            <a:r>
              <a:rPr lang="it-IT" sz="1800" dirty="0" err="1">
                <a:latin typeface="Calibri"/>
              </a:rPr>
              <a:t>wpływowych </a:t>
            </a:r>
            <a:r>
              <a:rPr lang="it-IT" sz="1800" dirty="0">
                <a:latin typeface="Calibri"/>
              </a:rPr>
              <a:t>działaniach i </a:t>
            </a:r>
            <a:r>
              <a:rPr lang="it-IT" sz="1800" dirty="0" err="1">
                <a:latin typeface="Calibri"/>
              </a:rPr>
              <a:t>rozwiązaniach.</a:t>
            </a:r>
            <a:endParaRPr lang="it-IT" sz="1800" dirty="0">
              <a:latin typeface="Calibri"/>
            </a:endParaRPr>
          </a:p>
          <a:p>
            <a:pPr marL="0" indent="0" eaLnBrk="0" fontAlgn="base" hangingPunct="0">
              <a:buNone/>
            </a:pPr>
            <a:endParaRPr lang="sk-SK" sz="1800" dirty="0">
              <a:effectLst/>
            </a:endParaRPr>
          </a:p>
        </p:txBody>
      </p:sp>
    </p:spTree>
    <p:extLst>
      <p:ext uri="{BB962C8B-B14F-4D97-AF65-F5344CB8AC3E}">
        <p14:creationId xmlns:p14="http://schemas.microsoft.com/office/powerpoint/2010/main" val="110818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p:txBody>
          <a:bodyPr>
            <a:noAutofit/>
          </a:bodyPr>
          <a:lstStyle/>
          <a:p>
            <a:pPr marL="0" lvl="0" indent="0" algn="just" rtl="0">
              <a:spcBef>
                <a:spcPts val="0"/>
              </a:spcBef>
              <a:spcAft>
                <a:spcPts val="0"/>
              </a:spcAft>
              <a:buClr>
                <a:srgbClr val="00B050"/>
              </a:buClr>
              <a:buSzPts val="2400"/>
              <a:buNone/>
            </a:pPr>
            <a:r>
              <a:rPr lang="it-IT" sz="2400" b="1" dirty="0" err="1"/>
              <a:t>Ćwiczenie </a:t>
            </a:r>
            <a:r>
              <a:rPr lang="it-IT" sz="2400" b="1" dirty="0"/>
              <a:t>1: Obejrzyj wideo studium przypadku - CENTRUM SMAKU - TROJA (WŁOCHY)</a:t>
            </a:r>
          </a:p>
        </p:txBody>
      </p:sp>
      <p:pic>
        <p:nvPicPr>
          <p:cNvPr id="4" name="Google Shape;162;p18">
            <a:extLst>
              <a:ext uri="{FF2B5EF4-FFF2-40B4-BE49-F238E27FC236}">
                <a16:creationId xmlns:a16="http://schemas.microsoft.com/office/drawing/2014/main" id="{86FBA33C-F07B-0F71-BDD7-5ED2BDD2CC97}"/>
              </a:ext>
            </a:extLst>
          </p:cNvPr>
          <p:cNvPicPr preferRelativeResize="0">
            <a:picLocks noGrp="1"/>
          </p:cNvPicPr>
          <p:nvPr>
            <p:ph idx="1"/>
          </p:nvPr>
        </p:nvPicPr>
        <p:blipFill rotWithShape="1">
          <a:blip r:embed="rId2">
            <a:alphaModFix/>
          </a:blip>
          <a:srcRect/>
          <a:stretch/>
        </p:blipFill>
        <p:spPr>
          <a:xfrm>
            <a:off x="2915816" y="2859218"/>
            <a:ext cx="3240360" cy="2081950"/>
          </a:xfrm>
          <a:prstGeom prst="roundRect">
            <a:avLst>
              <a:gd name="adj" fmla="val 0"/>
            </a:avLst>
          </a:prstGeom>
          <a:noFill/>
          <a:ln>
            <a:noFill/>
          </a:ln>
        </p:spPr>
      </p:pic>
      <p:sp>
        <p:nvSpPr>
          <p:cNvPr id="5" name="Google Shape;163;p18">
            <a:extLst>
              <a:ext uri="{FF2B5EF4-FFF2-40B4-BE49-F238E27FC236}">
                <a16:creationId xmlns:a16="http://schemas.microsoft.com/office/drawing/2014/main" id="{EB906A5A-31CD-25BE-2F09-D75EE4BF0857}"/>
              </a:ext>
            </a:extLst>
          </p:cNvPr>
          <p:cNvSpPr txBox="1"/>
          <p:nvPr/>
        </p:nvSpPr>
        <p:spPr>
          <a:xfrm>
            <a:off x="113016" y="5424755"/>
            <a:ext cx="95344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dirty="0">
                <a:solidFill>
                  <a:schemeClr val="dk1"/>
                </a:solidFill>
                <a:latin typeface="Trebuchet MS"/>
                <a:ea typeface="Trebuchet MS"/>
                <a:cs typeface="Trebuchet MS"/>
                <a:sym typeface="Trebuchet MS"/>
              </a:rPr>
              <a:t>OGLĄDAJ NA YOUTUBE Z ANGIELSKIMI </a:t>
            </a:r>
            <a:r>
              <a:rPr lang="pl-PL" b="1" dirty="0">
                <a:solidFill>
                  <a:schemeClr val="dk1"/>
                </a:solidFill>
                <a:latin typeface="Trebuchet MS"/>
                <a:ea typeface="Trebuchet MS"/>
                <a:cs typeface="Trebuchet MS"/>
                <a:sym typeface="Trebuchet MS"/>
              </a:rPr>
              <a:t>NAPISAMI</a:t>
            </a:r>
            <a:r>
              <a:rPr lang="it-IT" sz="1800" b="0" i="0" u="none" strike="noStrike" cap="none" dirty="0">
                <a:solidFill>
                  <a:schemeClr val="dk1"/>
                </a:solidFill>
                <a:latin typeface="Trebuchet MS"/>
                <a:ea typeface="Trebuchet MS"/>
                <a:cs typeface="Trebuchet MS"/>
                <a:sym typeface="Trebuchet MS"/>
              </a:rPr>
              <a:t>: </a:t>
            </a:r>
            <a:r>
              <a:rPr lang="it-IT" sz="1800" b="0" i="0" u="sng" strike="noStrike" cap="none" dirty="0">
                <a:solidFill>
                  <a:schemeClr val="dk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Troia, apre il Centro del Gusto dei Monti Dauni - </a:t>
            </a:r>
            <a:r>
              <a:rPr lang="it-IT" sz="1800" b="0" i="0" u="none" strike="noStrike" cap="none" dirty="0">
                <a:solidFill>
                  <a:schemeClr val="dk1"/>
                </a:solidFill>
                <a:latin typeface="Trebuchet MS"/>
                <a:ea typeface="Trebuchet MS"/>
                <a:cs typeface="Trebuchet MS"/>
                <a:sym typeface="Trebuchet MS"/>
              </a:rPr>
              <a:t>YouTube </a:t>
            </a:r>
            <a:endParaRPr dirty="0"/>
          </a:p>
        </p:txBody>
      </p:sp>
    </p:spTree>
    <p:extLst>
      <p:ext uri="{BB962C8B-B14F-4D97-AF65-F5344CB8AC3E}">
        <p14:creationId xmlns:p14="http://schemas.microsoft.com/office/powerpoint/2010/main" val="36883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484784"/>
            <a:ext cx="8229600" cy="1008112"/>
          </a:xfrm>
        </p:spPr>
        <p:txBody>
          <a:bodyPr>
            <a:noAutofit/>
          </a:bodyPr>
          <a:lstStyle/>
          <a:p>
            <a:pPr marL="0" lvl="0" indent="0" algn="l" rtl="0">
              <a:spcBef>
                <a:spcPts val="0"/>
              </a:spcBef>
              <a:spcAft>
                <a:spcPts val="0"/>
              </a:spcAft>
              <a:buClr>
                <a:srgbClr val="00B050"/>
              </a:buClr>
              <a:buSzPts val="2400"/>
              <a:buNone/>
            </a:pPr>
            <a:r>
              <a:rPr lang="it-IT" sz="1800" b="1" dirty="0"/>
              <a:t>Ćwiczenie 2: Jakie są Twoje </a:t>
            </a:r>
            <a:r>
              <a:rPr lang="pl-PL" sz="1800" b="1" dirty="0"/>
              <a:t>MOCNE STRONY</a:t>
            </a:r>
            <a:r>
              <a:rPr lang="it-IT" sz="1800" b="1" dirty="0"/>
              <a:t> – </a:t>
            </a:r>
            <a:r>
              <a:rPr lang="pl-PL" sz="1800" b="1" dirty="0"/>
              <a:t>SŁABE STRONY</a:t>
            </a:r>
            <a:r>
              <a:rPr lang="it-IT" sz="1800" b="1" dirty="0"/>
              <a:t> - </a:t>
            </a:r>
            <a:r>
              <a:rPr lang="pl-PL" sz="1800" b="1" dirty="0"/>
              <a:t>SZANSE</a:t>
            </a:r>
            <a:r>
              <a:rPr lang="it-IT" sz="1800" b="1" dirty="0"/>
              <a:t> - </a:t>
            </a:r>
            <a:r>
              <a:rPr lang="pl-PL" sz="1800" b="1" dirty="0"/>
              <a:t>ZAGROŻENIA</a:t>
            </a:r>
            <a:r>
              <a:rPr lang="it-IT" sz="1800" b="1" dirty="0"/>
              <a:t>? Skonstruuj swoją macierz SWOT na podstawie</a:t>
            </a:r>
            <a:r>
              <a:rPr lang="pl-PL" sz="1800" b="1" dirty="0"/>
              <a:t> </a:t>
            </a:r>
            <a:r>
              <a:rPr lang="it-IT" sz="1800" b="1" dirty="0"/>
              <a:t>dostarczonego Ci szablonu AGATA</a:t>
            </a:r>
            <a:r>
              <a:rPr lang="it-IT" sz="2800" b="1" dirty="0"/>
              <a:t>.</a:t>
            </a:r>
            <a:br>
              <a:rPr lang="it-IT" sz="2800" b="1" dirty="0"/>
            </a:br>
            <a:endParaRPr lang="it-IT" sz="2800" b="1" dirty="0"/>
          </a:p>
        </p:txBody>
      </p:sp>
      <p:pic>
        <p:nvPicPr>
          <p:cNvPr id="8" name="Segnaposto contenuto 7">
            <a:extLst>
              <a:ext uri="{FF2B5EF4-FFF2-40B4-BE49-F238E27FC236}">
                <a16:creationId xmlns:a16="http://schemas.microsoft.com/office/drawing/2014/main" id="{CB36C22A-0ADC-F5AC-19D1-BD1DCC5761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2349480"/>
            <a:ext cx="7200800" cy="3906434"/>
          </a:xfrm>
        </p:spPr>
      </p:pic>
    </p:spTree>
    <p:extLst>
      <p:ext uri="{BB962C8B-B14F-4D97-AF65-F5344CB8AC3E}">
        <p14:creationId xmlns:p14="http://schemas.microsoft.com/office/powerpoint/2010/main" val="383072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772816"/>
            <a:ext cx="7787208" cy="504056"/>
          </a:xfrm>
        </p:spPr>
        <p:txBody>
          <a:bodyPr>
            <a:normAutofit fontScale="90000"/>
          </a:bodyPr>
          <a:lstStyle/>
          <a:p>
            <a:pPr marL="0" marR="0" lvl="0" indent="0" algn="l" defTabSz="914400" rtl="0" eaLnBrk="0" fontAlgn="base" latinLnBrk="0" hangingPunct="0">
              <a:lnSpc>
                <a:spcPct val="150000"/>
              </a:lnSpc>
              <a:spcBef>
                <a:spcPct val="20000"/>
              </a:spcBef>
              <a:spcAft>
                <a:spcPts val="0"/>
              </a:spcAft>
              <a:buClrTx/>
              <a:buSzTx/>
              <a:buFont typeface="Arial" panose="020B0604020202020204" pitchFamily="34" charset="0"/>
              <a:buNone/>
              <a:tabLst/>
              <a:defRPr/>
            </a:pPr>
            <a:br>
              <a:rPr lang="hu-HU" sz="4400" b="1" kern="1200" dirty="0">
                <a:solidFill>
                  <a:schemeClr val="tx1"/>
                </a:solidFill>
                <a:effectLst/>
                <a:latin typeface="Trebuchet MS" panose="020B0603020202020204" pitchFamily="34" charset="0"/>
                <a:ea typeface="+mj-ea"/>
                <a:cs typeface="+mj-cs"/>
              </a:rPr>
            </a:br>
            <a:r>
              <a:rPr lang="hu-HU" sz="3100" b="1" kern="1200" dirty="0">
                <a:solidFill>
                  <a:schemeClr val="tx1"/>
                </a:solidFill>
                <a:effectLst/>
                <a:latin typeface="Trebuchet MS" panose="020B0603020202020204" pitchFamily="34" charset="0"/>
                <a:ea typeface="+mj-ea"/>
                <a:cs typeface="+mj-cs"/>
              </a:rPr>
              <a:t>2. Diagnoza dominujących </a:t>
            </a:r>
            <a:r>
              <a:rPr lang="hu-HU" sz="3100" b="1" dirty="0"/>
              <a:t>dzia</a:t>
            </a:r>
            <a:r>
              <a:rPr lang="hu-HU" sz="3100" b="1" kern="1200" dirty="0">
                <a:solidFill>
                  <a:schemeClr val="tx1"/>
                </a:solidFill>
                <a:effectLst/>
                <a:latin typeface="Trebuchet MS" panose="020B0603020202020204" pitchFamily="34" charset="0"/>
                <a:ea typeface="+mj-ea"/>
                <a:cs typeface="+mj-cs"/>
              </a:rPr>
              <a:t>łań</a:t>
            </a:r>
            <a:br>
              <a:rPr lang="hu-HU" sz="3100" b="1" kern="1200" dirty="0">
                <a:solidFill>
                  <a:schemeClr val="tx1"/>
                </a:solidFill>
                <a:effectLst/>
                <a:latin typeface="Trebuchet MS" panose="020B0603020202020204" pitchFamily="34" charset="0"/>
                <a:ea typeface="+mj-ea"/>
                <a:cs typeface="+mj-cs"/>
              </a:rPr>
            </a:b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jakie jest najsilniejsze </a:t>
            </a:r>
            <a:r>
              <a:rPr lang="sk-SK" sz="1800" b="1" dirty="0">
                <a:solidFill>
                  <a:prstClr val="black"/>
                </a:solidFill>
                <a:ea typeface="+mn-ea"/>
                <a:cs typeface="+mn-cs"/>
              </a:rPr>
              <a:t>działanie</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na danym obszarze, jakie są jego elementy gospodarcze, społeczne i strategiczne?</a:t>
            </a:r>
            <a:b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br>
              <a:rPr lang="hu-HU" sz="4400" b="1" kern="1200" dirty="0">
                <a:solidFill>
                  <a:schemeClr val="tx1"/>
                </a:solidFill>
                <a:effectLst/>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2564904"/>
            <a:ext cx="9036496" cy="4176464"/>
          </a:xfrm>
        </p:spPr>
        <p:txBody>
          <a:bodyPr>
            <a:noAutofit/>
          </a:bodyPr>
          <a:lstStyle/>
          <a:p>
            <a:pPr marL="0" indent="0" eaLnBrk="0" fontAlgn="base" hangingPunct="0">
              <a:buNone/>
            </a:pPr>
            <a:r>
              <a:rPr lang="sk-SK" sz="1800" dirty="0"/>
              <a:t>Jak już wspomniano, nie ma jednego rodzaju Centre of Taste, który można zastosować w każdym kontekście. </a:t>
            </a:r>
          </a:p>
          <a:p>
            <a:pPr eaLnBrk="0" fontAlgn="base" hangingPunct="0"/>
            <a:r>
              <a:rPr lang="sk-SK" sz="1800" u="sng" dirty="0" err="1"/>
              <a:t>Każdy obszar </a:t>
            </a:r>
            <a:r>
              <a:rPr lang="sk-SK" sz="1800" u="sng" dirty="0"/>
              <a:t>ma </a:t>
            </a:r>
            <a:r>
              <a:rPr lang="sk-SK" sz="1800" u="sng" dirty="0" err="1"/>
              <a:t>swoje specyficzne cechy społeczno-gospodarcze </a:t>
            </a:r>
            <a:r>
              <a:rPr lang="sk-SK" sz="1800" u="sng" dirty="0"/>
              <a:t>i </a:t>
            </a:r>
            <a:r>
              <a:rPr lang="sk-SK" sz="1800" u="sng" dirty="0" err="1"/>
              <a:t>należy je uwzględnić, jeśli nie chcemy </a:t>
            </a:r>
            <a:r>
              <a:rPr lang="sk-SK" sz="1800" u="sng" dirty="0"/>
              <a:t>stworzyć </a:t>
            </a:r>
            <a:r>
              <a:rPr lang="sk-SK" sz="1800" u="sng" dirty="0" err="1"/>
              <a:t>działalności</a:t>
            </a:r>
            <a:r>
              <a:rPr lang="sk-SK" sz="1800" u="sng" dirty="0"/>
              <a:t>, </a:t>
            </a:r>
            <a:r>
              <a:rPr lang="sk-SK" sz="1800" u="sng" dirty="0" err="1"/>
              <a:t>która stanie się katedrą na pustyni bez żadnych rzeczywistych </a:t>
            </a:r>
            <a:r>
              <a:rPr lang="sk-SK" sz="1800" u="sng" dirty="0"/>
              <a:t>korzyści </a:t>
            </a:r>
            <a:r>
              <a:rPr lang="sk-SK" sz="1800" u="sng" dirty="0" err="1"/>
              <a:t>dla tego obszaru</a:t>
            </a:r>
            <a:r>
              <a:rPr lang="sk-SK" sz="1800" u="sng" dirty="0"/>
              <a:t>, </a:t>
            </a:r>
            <a:r>
              <a:rPr lang="sk-SK" sz="1800" u="sng" dirty="0" err="1"/>
              <a:t>społeczności, </a:t>
            </a:r>
            <a:r>
              <a:rPr lang="sk-SK" sz="1800" u="sng" dirty="0"/>
              <a:t>a </a:t>
            </a:r>
            <a:r>
              <a:rPr lang="sk-SK" sz="1800" u="sng" dirty="0" err="1"/>
              <a:t>więc prawdziwych zainteresowanych. </a:t>
            </a:r>
          </a:p>
          <a:p>
            <a:pPr marL="0" indent="0" eaLnBrk="0" fontAlgn="base" hangingPunct="0">
              <a:buNone/>
            </a:pPr>
            <a:endParaRPr lang="sk-SK" sz="1800" dirty="0"/>
          </a:p>
          <a:p>
            <a:pPr eaLnBrk="0" fontAlgn="base" hangingPunct="0"/>
            <a:r>
              <a:rPr lang="sk-SK" sz="1800" dirty="0"/>
              <a:t>Centrum Smaku" </a:t>
            </a:r>
            <a:r>
              <a:rPr lang="sk-SK" sz="1800" dirty="0" err="1"/>
              <a:t>może </a:t>
            </a:r>
            <a:r>
              <a:rPr lang="sk-SK" sz="1800" dirty="0"/>
              <a:t>stanowić </a:t>
            </a:r>
            <a:r>
              <a:rPr lang="sk-SK" sz="1800" dirty="0" err="1"/>
              <a:t>znaczący przykład ewolucji lokalnych systemów produkcyjnych</a:t>
            </a:r>
            <a:r>
              <a:rPr lang="sk-SK" sz="1800" dirty="0"/>
              <a:t>, </a:t>
            </a:r>
            <a:r>
              <a:rPr lang="sk-SK" sz="1800" dirty="0" err="1"/>
              <a:t>które </a:t>
            </a:r>
            <a:r>
              <a:rPr lang="sk-SK" sz="1800" dirty="0"/>
              <a:t>podążając </a:t>
            </a:r>
            <a:r>
              <a:rPr lang="sk-SK" sz="1800" dirty="0" err="1"/>
              <a:t>w kierunku coraz bardziej symbolicznego popytu</a:t>
            </a:r>
            <a:r>
              <a:rPr lang="sk-SK" sz="1800" dirty="0"/>
              <a:t>, </a:t>
            </a:r>
            <a:r>
              <a:rPr lang="sk-SK" sz="1800" dirty="0" err="1"/>
              <a:t>mogą dostarczyć odpowiednich odpowiedzi nie tylko </a:t>
            </a:r>
            <a:r>
              <a:rPr lang="sk-SK" sz="1800" dirty="0"/>
              <a:t>poprzez </a:t>
            </a:r>
            <a:r>
              <a:rPr lang="sk-SK" sz="1800" dirty="0" err="1"/>
              <a:t>wzmocnienie jednostek produkcyjnych </a:t>
            </a:r>
            <a:r>
              <a:rPr lang="sk-SK" sz="1800" dirty="0"/>
              <a:t>lub </a:t>
            </a:r>
            <a:r>
              <a:rPr lang="sk-SK" sz="1800" dirty="0" err="1"/>
              <a:t>systemów spółdzielczych przedsiębiorstw, ale także </a:t>
            </a:r>
            <a:r>
              <a:rPr lang="sk-SK" sz="1800" dirty="0"/>
              <a:t>poprzez </a:t>
            </a:r>
            <a:r>
              <a:rPr lang="sk-SK" sz="1800" dirty="0" err="1"/>
              <a:t>uczynienie terytoriów atrakcyjnymi </a:t>
            </a:r>
            <a:r>
              <a:rPr lang="sk-SK" sz="1800" dirty="0"/>
              <a:t>jako </a:t>
            </a:r>
            <a:r>
              <a:rPr lang="sk-SK" sz="1800" dirty="0" err="1"/>
              <a:t>całość.</a:t>
            </a:r>
          </a:p>
        </p:txBody>
      </p:sp>
    </p:spTree>
    <p:extLst>
      <p:ext uri="{BB962C8B-B14F-4D97-AF65-F5344CB8AC3E}">
        <p14:creationId xmlns:p14="http://schemas.microsoft.com/office/powerpoint/2010/main" val="342953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484784"/>
            <a:ext cx="8003232" cy="864096"/>
          </a:xfrm>
        </p:spPr>
        <p:txBody>
          <a:bodyPr>
            <a:normAutofit fontScale="90000"/>
          </a:bodyPr>
          <a:lstStyle/>
          <a:p>
            <a:pPr marL="0" marR="0" lvl="0" indent="0" algn="l" defTabSz="914400" rtl="0" eaLnBrk="0" fontAlgn="base" latinLnBrk="0" hangingPunct="0">
              <a:lnSpc>
                <a:spcPct val="150000"/>
              </a:lnSpc>
              <a:spcBef>
                <a:spcPct val="20000"/>
              </a:spcBef>
              <a:spcAft>
                <a:spcPts val="0"/>
              </a:spcAft>
              <a:buClrTx/>
              <a:buSzTx/>
              <a:buFont typeface="Arial" panose="020B0604020202020204" pitchFamily="34" charset="0"/>
              <a:buNone/>
              <a:tabLst/>
              <a:defRPr/>
            </a:pPr>
            <a:br>
              <a:rPr lang="hu-HU" sz="4400" b="1" kern="1200" dirty="0">
                <a:solidFill>
                  <a:schemeClr val="tx1"/>
                </a:solidFill>
                <a:effectLst/>
                <a:latin typeface="Trebuchet MS" panose="020B0603020202020204" pitchFamily="34" charset="0"/>
                <a:ea typeface="+mj-ea"/>
                <a:cs typeface="+mj-cs"/>
              </a:rPr>
            </a:br>
            <a:r>
              <a:rPr lang="hu-HU" sz="3100" b="1" kern="1200" dirty="0">
                <a:solidFill>
                  <a:schemeClr val="tx1"/>
                </a:solidFill>
                <a:effectLst/>
                <a:latin typeface="Trebuchet MS" panose="020B0603020202020204" pitchFamily="34" charset="0"/>
                <a:ea typeface="+mj-ea"/>
                <a:cs typeface="+mj-cs"/>
              </a:rPr>
              <a:t>2. Diagnoza dominujących </a:t>
            </a:r>
            <a:r>
              <a:rPr lang="hu-HU" sz="3100" b="1" dirty="0"/>
              <a:t>dzia</a:t>
            </a:r>
            <a:r>
              <a:rPr lang="hu-HU" sz="3100" b="1" kern="1200" dirty="0">
                <a:solidFill>
                  <a:schemeClr val="tx1"/>
                </a:solidFill>
                <a:effectLst/>
                <a:latin typeface="Trebuchet MS" panose="020B0603020202020204" pitchFamily="34" charset="0"/>
                <a:ea typeface="+mj-ea"/>
                <a:cs typeface="+mj-cs"/>
              </a:rPr>
              <a:t>łań</a:t>
            </a:r>
            <a:br>
              <a:rPr lang="hu-HU" sz="3100" b="1" kern="1200" dirty="0">
                <a:solidFill>
                  <a:schemeClr val="tx1"/>
                </a:solidFill>
                <a:effectLst/>
                <a:latin typeface="Trebuchet MS" panose="020B0603020202020204" pitchFamily="34" charset="0"/>
                <a:ea typeface="+mj-ea"/>
                <a:cs typeface="+mj-cs"/>
              </a:rPr>
            </a:b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jakie jest najsilniejsze powołanie </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na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danym obszarze</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jakie </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są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jego elementy piętrowe</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gospodarcze</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społeczne </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 </a:t>
            </a:r>
            <a:r>
              <a:rPr kumimoji="0" lang="sk-SK" sz="18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strategiczne</a:t>
            </a:r>
            <a: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br>
              <a:rPr kumimoji="0" lang="sk-SK"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br>
              <a:rPr lang="hu-HU" sz="4400" b="1" kern="1200" dirty="0">
                <a:solidFill>
                  <a:schemeClr val="tx1"/>
                </a:solidFill>
                <a:effectLst/>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2276872"/>
            <a:ext cx="9036496" cy="4176464"/>
          </a:xfrm>
        </p:spPr>
        <p:txBody>
          <a:bodyPr>
            <a:noAutofit/>
          </a:bodyPr>
          <a:lstStyle/>
          <a:p>
            <a:pPr eaLnBrk="0" fontAlgn="base" hangingPunct="0"/>
            <a:r>
              <a:rPr lang="sk-SK" sz="1800" dirty="0" err="1"/>
              <a:t>Wzmocnienie wielu innych komponentów obecnych w kontekście środowiskowym</a:t>
            </a:r>
            <a:r>
              <a:rPr lang="sk-SK" sz="1800" dirty="0"/>
              <a:t>, </a:t>
            </a:r>
            <a:r>
              <a:rPr lang="sk-SK" sz="1800" dirty="0" err="1"/>
              <a:t>od dóbr dziedzictwa kulturowego </a:t>
            </a:r>
            <a:r>
              <a:rPr lang="sk-SK" sz="1800" dirty="0"/>
              <a:t>po </a:t>
            </a:r>
            <a:r>
              <a:rPr lang="sk-SK" sz="1800" dirty="0" err="1"/>
              <a:t>centra historyczne, </a:t>
            </a:r>
            <a:r>
              <a:rPr lang="sk-SK" sz="1800" dirty="0"/>
              <a:t>które </a:t>
            </a:r>
            <a:r>
              <a:rPr lang="sk-SK" sz="1800" dirty="0" err="1"/>
              <a:t>nadal w dużej mierze </a:t>
            </a:r>
            <a:r>
              <a:rPr lang="sk-SK" sz="1800" dirty="0"/>
              <a:t>wymagają </a:t>
            </a:r>
            <a:r>
              <a:rPr lang="sk-SK" sz="1800" dirty="0" err="1"/>
              <a:t>ponownego odkrycia </a:t>
            </a:r>
            <a:r>
              <a:rPr lang="sk-SK" sz="1800" dirty="0"/>
              <a:t>i </a:t>
            </a:r>
            <a:r>
              <a:rPr lang="sk-SK" sz="1800" dirty="0" err="1"/>
              <a:t>wzmocnienia</a:t>
            </a:r>
            <a:r>
              <a:rPr lang="sk-SK" sz="1800" dirty="0"/>
              <a:t>, </a:t>
            </a:r>
            <a:r>
              <a:rPr lang="sk-SK" sz="1800" dirty="0" err="1"/>
              <a:t>co oczywiście ma istotny wpływ na ofertę turystyczną </a:t>
            </a:r>
            <a:r>
              <a:rPr lang="sk-SK" sz="1800" dirty="0"/>
              <a:t>danego </a:t>
            </a:r>
            <a:r>
              <a:rPr lang="sk-SK" sz="1800" dirty="0" err="1"/>
              <a:t>terytorium.</a:t>
            </a:r>
          </a:p>
          <a:p>
            <a:pPr eaLnBrk="0" fontAlgn="base" hangingPunct="0"/>
            <a:endParaRPr lang="sk-SK" sz="1800" dirty="0"/>
          </a:p>
          <a:p>
            <a:pPr eaLnBrk="0" fontAlgn="base" hangingPunct="0"/>
            <a:r>
              <a:rPr lang="sk-SK" sz="1800" dirty="0"/>
              <a:t>Centrum Smaku </a:t>
            </a:r>
            <a:r>
              <a:rPr lang="sk-SK" sz="1800" dirty="0" err="1"/>
              <a:t>to fizyczna przestrzeń, </a:t>
            </a:r>
            <a:r>
              <a:rPr lang="sk-SK" sz="1800" dirty="0"/>
              <a:t>osadzona w </a:t>
            </a:r>
            <a:r>
              <a:rPr lang="sk-SK" sz="1800" dirty="0" err="1"/>
              <a:t>kontekście terytorialnym</a:t>
            </a:r>
            <a:r>
              <a:rPr lang="sk-SK" sz="1800" dirty="0"/>
              <a:t>, </a:t>
            </a:r>
            <a:r>
              <a:rPr lang="sk-SK" sz="1800" dirty="0" err="1"/>
              <a:t>stworzona w </a:t>
            </a:r>
            <a:r>
              <a:rPr lang="sk-SK" sz="1800" dirty="0"/>
              <a:t>celu promocji i </a:t>
            </a:r>
            <a:r>
              <a:rPr lang="sk-SK" sz="1800" dirty="0" err="1"/>
              <a:t>wzmocnienia wielu doskonałych produktów żywnościowych </a:t>
            </a:r>
            <a:r>
              <a:rPr lang="sk-SK" sz="1800" dirty="0"/>
              <a:t>i </a:t>
            </a:r>
            <a:r>
              <a:rPr lang="sk-SK" sz="1800" dirty="0" err="1"/>
              <a:t>winiarskich danego obszaru </a:t>
            </a:r>
            <a:r>
              <a:rPr lang="sk-SK" sz="1800" dirty="0"/>
              <a:t>jako </a:t>
            </a:r>
            <a:r>
              <a:rPr lang="sk-SK" sz="1800" dirty="0" err="1"/>
              <a:t>atrakcji turystycznej</a:t>
            </a:r>
            <a:r>
              <a:rPr lang="sk-SK" sz="1800" dirty="0"/>
              <a:t>. </a:t>
            </a:r>
          </a:p>
          <a:p>
            <a:pPr eaLnBrk="0" fontAlgn="base" hangingPunct="0"/>
            <a:endParaRPr lang="sk-SK" sz="1800" dirty="0"/>
          </a:p>
          <a:p>
            <a:pPr eaLnBrk="0" fontAlgn="base" hangingPunct="0"/>
            <a:r>
              <a:rPr lang="sk-SK" sz="1800" dirty="0" err="1"/>
              <a:t>Jest odpowiedzią </a:t>
            </a:r>
            <a:r>
              <a:rPr lang="sk-SK" sz="1800" dirty="0"/>
              <a:t>na nową </a:t>
            </a:r>
            <a:r>
              <a:rPr lang="sk-SK" sz="1800" dirty="0" err="1"/>
              <a:t>koncepcję jedzenia </a:t>
            </a:r>
            <a:r>
              <a:rPr lang="sk-SK" sz="1800" dirty="0"/>
              <a:t>jako </a:t>
            </a:r>
            <a:r>
              <a:rPr lang="sk-SK" sz="1800" dirty="0" err="1"/>
              <a:t>wyrazu kultury</a:t>
            </a:r>
            <a:r>
              <a:rPr lang="sk-SK" sz="1800" dirty="0"/>
              <a:t>.</a:t>
            </a:r>
          </a:p>
          <a:p>
            <a:pPr eaLnBrk="0" fontAlgn="base" hangingPunct="0"/>
            <a:endParaRPr lang="sk-SK" sz="1800" dirty="0"/>
          </a:p>
          <a:p>
            <a:pPr eaLnBrk="0" fontAlgn="base" hangingPunct="0"/>
            <a:r>
              <a:rPr lang="sk-SK" sz="1800" dirty="0" err="1"/>
              <a:t>Oferuje użytkownikom wielozmysłową podróż przez tradycję</a:t>
            </a:r>
            <a:r>
              <a:rPr lang="sk-SK" sz="1800" dirty="0"/>
              <a:t>, </a:t>
            </a:r>
            <a:r>
              <a:rPr lang="sk-SK" sz="1800" dirty="0" err="1"/>
              <a:t>terytorium</a:t>
            </a:r>
            <a:r>
              <a:rPr lang="sk-SK" sz="1800" dirty="0"/>
              <a:t>, </a:t>
            </a:r>
            <a:r>
              <a:rPr lang="sk-SK" sz="1800" dirty="0" err="1"/>
              <a:t>historię</a:t>
            </a:r>
            <a:r>
              <a:rPr lang="sk-SK" sz="1800" dirty="0"/>
              <a:t>, </a:t>
            </a:r>
            <a:r>
              <a:rPr lang="sk-SK" sz="1800" dirty="0" err="1"/>
              <a:t>wiedzę zbiorową </a:t>
            </a:r>
            <a:r>
              <a:rPr lang="sk-SK" sz="1800" dirty="0"/>
              <a:t>i </a:t>
            </a:r>
            <a:r>
              <a:rPr lang="sk-SK" sz="1800" dirty="0" err="1"/>
              <a:t>edukację </a:t>
            </a:r>
            <a:r>
              <a:rPr lang="sk-SK" sz="1800" dirty="0"/>
              <a:t>żywieniową.</a:t>
            </a:r>
          </a:p>
          <a:p>
            <a:pPr marL="0" indent="0" eaLnBrk="0" fontAlgn="base" hangingPunct="0">
              <a:buNone/>
            </a:pPr>
            <a:endParaRPr lang="sk-SK" sz="1800" dirty="0"/>
          </a:p>
        </p:txBody>
      </p:sp>
    </p:spTree>
    <p:extLst>
      <p:ext uri="{BB962C8B-B14F-4D97-AF65-F5344CB8AC3E}">
        <p14:creationId xmlns:p14="http://schemas.microsoft.com/office/powerpoint/2010/main" val="26214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1ECF8-0008-4330-BEE3-90A991A42A01}"/>
              </a:ext>
            </a:extLst>
          </p:cNvPr>
          <p:cNvSpPr>
            <a:spLocks noGrp="1"/>
          </p:cNvSpPr>
          <p:nvPr>
            <p:ph type="title"/>
          </p:nvPr>
        </p:nvSpPr>
        <p:spPr/>
        <p:txBody>
          <a:bodyPr/>
          <a:lstStyle/>
          <a:p>
            <a:pPr marL="0" indent="0"/>
            <a:r>
              <a:rPr lang="en-GB" b="1" dirty="0">
                <a:latin typeface="Calibri"/>
              </a:rPr>
              <a:t>Streszczenie modułu</a:t>
            </a:r>
            <a:endParaRPr lang="en-US" sz="4400" b="1" dirty="0">
              <a:latin typeface="Calibri"/>
            </a:endParaRPr>
          </a:p>
        </p:txBody>
      </p:sp>
      <p:sp>
        <p:nvSpPr>
          <p:cNvPr id="3" name="Zástupný objekt pre obsah 2">
            <a:extLst>
              <a:ext uri="{FF2B5EF4-FFF2-40B4-BE49-F238E27FC236}">
                <a16:creationId xmlns:a16="http://schemas.microsoft.com/office/drawing/2014/main" id="{33940893-5151-4C84-A99F-AF686728A875}"/>
              </a:ext>
            </a:extLst>
          </p:cNvPr>
          <p:cNvSpPr>
            <a:spLocks noGrp="1"/>
          </p:cNvSpPr>
          <p:nvPr>
            <p:ph idx="1"/>
          </p:nvPr>
        </p:nvSpPr>
        <p:spPr/>
        <p:txBody>
          <a:bodyPr>
            <a:normAutofit/>
          </a:bodyPr>
          <a:lstStyle/>
          <a:p>
            <a:pPr marL="0" indent="0">
              <a:buSzPts val="2000"/>
            </a:pPr>
            <a:r>
              <a:rPr lang="it-IT" sz="1800" dirty="0">
                <a:latin typeface="Trebuchet MS" panose="020B0703020202090204" pitchFamily="34" charset="0"/>
              </a:rPr>
              <a:t>Centrum Smaku (COT) można </a:t>
            </a:r>
            <a:r>
              <a:rPr lang="it-IT" sz="1800" dirty="0" err="1">
                <a:latin typeface="Trebuchet MS" panose="020B0703020202090204" pitchFamily="34" charset="0"/>
              </a:rPr>
              <a:t>zdefiniować jako dynamiczny proces </a:t>
            </a:r>
            <a:r>
              <a:rPr lang="it-IT" sz="1800" dirty="0">
                <a:latin typeface="Trebuchet MS" panose="020B0703020202090204" pitchFamily="34" charset="0"/>
              </a:rPr>
              <a:t>interakcji </a:t>
            </a:r>
            <a:r>
              <a:rPr lang="it-IT" sz="1800" dirty="0" err="1">
                <a:latin typeface="Trebuchet MS" panose="020B0703020202090204" pitchFamily="34" charset="0"/>
              </a:rPr>
              <a:t>pomiędzy różnymi podmiotami </a:t>
            </a:r>
            <a:r>
              <a:rPr lang="it-IT" sz="1800" dirty="0">
                <a:latin typeface="Trebuchet MS" panose="020B0703020202090204" pitchFamily="34" charset="0"/>
              </a:rPr>
              <a:t>na </a:t>
            </a:r>
            <a:r>
              <a:rPr lang="it-IT" sz="1800" dirty="0" err="1">
                <a:latin typeface="Trebuchet MS" panose="020B0703020202090204" pitchFamily="34" charset="0"/>
              </a:rPr>
              <a:t>danym </a:t>
            </a:r>
            <a:r>
              <a:rPr lang="it-IT" sz="1800" dirty="0">
                <a:latin typeface="Trebuchet MS" panose="020B0703020202090204" pitchFamily="34" charset="0"/>
              </a:rPr>
              <a:t>obszarze. Biorąc pod uwagę </a:t>
            </a:r>
            <a:r>
              <a:rPr lang="it-IT" sz="1800" dirty="0" err="1">
                <a:latin typeface="Trebuchet MS" panose="020B0703020202090204" pitchFamily="34" charset="0"/>
              </a:rPr>
              <a:t>te cechy</a:t>
            </a:r>
            <a:r>
              <a:rPr lang="it-IT" sz="1800" dirty="0">
                <a:latin typeface="Trebuchet MS" panose="020B0703020202090204" pitchFamily="34" charset="0"/>
              </a:rPr>
              <a:t>, </a:t>
            </a:r>
            <a:r>
              <a:rPr lang="it-IT" sz="1800" dirty="0" err="1">
                <a:latin typeface="Trebuchet MS" panose="020B0703020202090204" pitchFamily="34" charset="0"/>
              </a:rPr>
              <a:t>jego realizacja </a:t>
            </a:r>
            <a:r>
              <a:rPr lang="it-IT" sz="1800" dirty="0">
                <a:latin typeface="Trebuchet MS" panose="020B0703020202090204" pitchFamily="34" charset="0"/>
              </a:rPr>
              <a:t>musi być </a:t>
            </a:r>
            <a:r>
              <a:rPr lang="it-IT" sz="1800" dirty="0" err="1">
                <a:latin typeface="Trebuchet MS" panose="020B0703020202090204" pitchFamily="34" charset="0"/>
              </a:rPr>
              <a:t>dobrze przemyślana </a:t>
            </a:r>
            <a:r>
              <a:rPr lang="it-IT" sz="1800" dirty="0">
                <a:latin typeface="Trebuchet MS" panose="020B0703020202090204" pitchFamily="34" charset="0"/>
              </a:rPr>
              <a:t>i </a:t>
            </a:r>
            <a:r>
              <a:rPr lang="it-IT" sz="1800" dirty="0" err="1">
                <a:latin typeface="Trebuchet MS" panose="020B0703020202090204" pitchFamily="34" charset="0"/>
              </a:rPr>
              <a:t>przeanalizowana </a:t>
            </a:r>
            <a:r>
              <a:rPr lang="it-IT" sz="1800" dirty="0">
                <a:latin typeface="Trebuchet MS" panose="020B0703020202090204" pitchFamily="34" charset="0"/>
              </a:rPr>
              <a:t>z </a:t>
            </a:r>
            <a:r>
              <a:rPr lang="it-IT" sz="1800" dirty="0" err="1">
                <a:latin typeface="Trebuchet MS" panose="020B0703020202090204" pitchFamily="34" charset="0"/>
              </a:rPr>
              <a:t>różnych aspektów</a:t>
            </a:r>
            <a:r>
              <a:rPr lang="it-IT" sz="1800" dirty="0">
                <a:latin typeface="Trebuchet MS" panose="020B0703020202090204" pitchFamily="34" charset="0"/>
              </a:rPr>
              <a:t>. </a:t>
            </a:r>
          </a:p>
          <a:p>
            <a:pPr marL="0" lvl="0" indent="0" algn="just" rtl="0">
              <a:spcBef>
                <a:spcPts val="0"/>
              </a:spcBef>
              <a:spcAft>
                <a:spcPts val="0"/>
              </a:spcAft>
              <a:buClr>
                <a:schemeClr val="dk1"/>
              </a:buClr>
              <a:buSzPts val="2000"/>
              <a:buNone/>
            </a:pPr>
            <a:endParaRPr lang="it-IT" sz="1800" dirty="0">
              <a:latin typeface="Trebuchet MS" panose="020B0703020202090204" pitchFamily="34" charset="0"/>
            </a:endParaRPr>
          </a:p>
          <a:p>
            <a:pPr marL="0" indent="0">
              <a:buSzPts val="2000"/>
            </a:pPr>
            <a:r>
              <a:rPr lang="it-IT" sz="1800" dirty="0">
                <a:latin typeface="Trebuchet MS" panose="020B0703020202090204" pitchFamily="34" charset="0"/>
              </a:rPr>
              <a:t>Nie </a:t>
            </a:r>
            <a:r>
              <a:rPr lang="it-IT" sz="1800" dirty="0" err="1">
                <a:latin typeface="Trebuchet MS" panose="020B0703020202090204" pitchFamily="34" charset="0"/>
              </a:rPr>
              <a:t>istnieje </a:t>
            </a:r>
            <a:r>
              <a:rPr lang="it-IT" sz="1800" dirty="0">
                <a:latin typeface="Trebuchet MS" panose="020B0703020202090204" pitchFamily="34" charset="0"/>
              </a:rPr>
              <a:t>jedna uniwersalna zasada tworzenia Centrum Smaku, </a:t>
            </a:r>
            <a:r>
              <a:rPr lang="it-IT" sz="1800" dirty="0" err="1">
                <a:latin typeface="Trebuchet MS" panose="020B0703020202090204" pitchFamily="34" charset="0"/>
              </a:rPr>
              <a:t>właśnie dlatego, że każdy obszar ma specyficzną </a:t>
            </a:r>
            <a:r>
              <a:rPr lang="it-IT" sz="1800" dirty="0">
                <a:latin typeface="Trebuchet MS" panose="020B0703020202090204" pitchFamily="34" charset="0"/>
              </a:rPr>
              <a:t>dynamikę oraz </a:t>
            </a:r>
            <a:r>
              <a:rPr lang="it-IT" sz="1800" dirty="0" err="1">
                <a:latin typeface="Trebuchet MS" panose="020B0703020202090204" pitchFamily="34" charset="0"/>
              </a:rPr>
              <a:t>różne cechy ekonomiczne </a:t>
            </a:r>
            <a:r>
              <a:rPr lang="it-IT" sz="1800" dirty="0">
                <a:latin typeface="Trebuchet MS" panose="020B0703020202090204" pitchFamily="34" charset="0"/>
              </a:rPr>
              <a:t>i kulturowe. </a:t>
            </a:r>
            <a:r>
              <a:rPr lang="it-IT" sz="1800" dirty="0" err="1">
                <a:latin typeface="Trebuchet MS" panose="020B0703020202090204" pitchFamily="34" charset="0"/>
              </a:rPr>
              <a:t>Dlatego też istotne jest, </a:t>
            </a:r>
            <a:r>
              <a:rPr lang="it-IT" sz="1800" dirty="0">
                <a:latin typeface="Trebuchet MS" panose="020B0703020202090204" pitchFamily="34" charset="0"/>
              </a:rPr>
              <a:t>aby </a:t>
            </a:r>
            <a:r>
              <a:rPr lang="it-IT" sz="1800" dirty="0" err="1">
                <a:latin typeface="Trebuchet MS" panose="020B0703020202090204" pitchFamily="34" charset="0"/>
              </a:rPr>
              <a:t>zrozumieć, czy dany </a:t>
            </a:r>
            <a:r>
              <a:rPr lang="it-IT" sz="1800" dirty="0">
                <a:latin typeface="Trebuchet MS" panose="020B0703020202090204" pitchFamily="34" charset="0"/>
              </a:rPr>
              <a:t>obszar może </a:t>
            </a:r>
            <a:r>
              <a:rPr lang="it-IT" sz="1800" dirty="0" err="1">
                <a:latin typeface="Trebuchet MS" panose="020B0703020202090204" pitchFamily="34" charset="0"/>
              </a:rPr>
              <a:t>gościć Centrum Smaku </a:t>
            </a:r>
            <a:r>
              <a:rPr lang="it-IT" sz="1800" dirty="0">
                <a:latin typeface="Trebuchet MS" panose="020B0703020202090204" pitchFamily="34" charset="0"/>
              </a:rPr>
              <a:t>i </a:t>
            </a:r>
            <a:r>
              <a:rPr lang="it-IT" sz="1800" dirty="0" err="1">
                <a:latin typeface="Trebuchet MS" panose="020B0703020202090204" pitchFamily="34" charset="0"/>
              </a:rPr>
              <a:t>jaki ma potencjał</a:t>
            </a:r>
            <a:r>
              <a:rPr lang="it-IT" sz="1800" dirty="0">
                <a:latin typeface="Trebuchet MS" panose="020B0703020202090204" pitchFamily="34" charset="0"/>
              </a:rPr>
              <a:t>. W </a:t>
            </a:r>
            <a:r>
              <a:rPr lang="it-IT" sz="1800" dirty="0" err="1">
                <a:latin typeface="Trebuchet MS" panose="020B0703020202090204" pitchFamily="34" charset="0"/>
              </a:rPr>
              <a:t>tym </a:t>
            </a:r>
            <a:r>
              <a:rPr lang="it-IT" sz="1800" dirty="0">
                <a:latin typeface="Trebuchet MS" panose="020B0703020202090204" pitchFamily="34" charset="0"/>
              </a:rPr>
              <a:t>pierwszym </a:t>
            </a:r>
            <a:r>
              <a:rPr lang="it-IT" sz="1800" dirty="0" err="1">
                <a:latin typeface="Trebuchet MS" panose="020B0703020202090204" pitchFamily="34" charset="0"/>
              </a:rPr>
              <a:t>module przedstawiamy różne </a:t>
            </a:r>
            <a:r>
              <a:rPr lang="it-IT" sz="1800" dirty="0">
                <a:latin typeface="Trebuchet MS" panose="020B0703020202090204" pitchFamily="34" charset="0"/>
              </a:rPr>
              <a:t>narzędzia, które pomogą </a:t>
            </a:r>
            <a:r>
              <a:rPr lang="it-IT" sz="1800" dirty="0" err="1">
                <a:latin typeface="Trebuchet MS" panose="020B0703020202090204" pitchFamily="34" charset="0"/>
              </a:rPr>
              <a:t>Ci zrozumieć, czy </a:t>
            </a:r>
            <a:r>
              <a:rPr lang="it-IT" sz="1800" dirty="0">
                <a:latin typeface="Trebuchet MS" panose="020B0703020202090204" pitchFamily="34" charset="0"/>
              </a:rPr>
              <a:t>dany obszar może </a:t>
            </a:r>
            <a:r>
              <a:rPr lang="it-IT" sz="1800" dirty="0" err="1">
                <a:latin typeface="Trebuchet MS" panose="020B0703020202090204" pitchFamily="34" charset="0"/>
              </a:rPr>
              <a:t>gościć </a:t>
            </a:r>
            <a:r>
              <a:rPr lang="it-IT" sz="1800" dirty="0">
                <a:latin typeface="Trebuchet MS" panose="020B0703020202090204" pitchFamily="34" charset="0"/>
              </a:rPr>
              <a:t>COT i jaki jest </a:t>
            </a:r>
            <a:r>
              <a:rPr lang="it-IT" sz="1800" dirty="0" err="1">
                <a:latin typeface="Trebuchet MS" panose="020B0703020202090204" pitchFamily="34" charset="0"/>
              </a:rPr>
              <a:t>jego potencjał</a:t>
            </a:r>
            <a:r>
              <a:rPr lang="it-IT" sz="1800" dirty="0">
                <a:latin typeface="Trebuchet MS" panose="020B0703020202090204" pitchFamily="34" charset="0"/>
              </a:rPr>
              <a:t>. </a:t>
            </a:r>
          </a:p>
        </p:txBody>
      </p:sp>
    </p:spTree>
    <p:extLst>
      <p:ext uri="{BB962C8B-B14F-4D97-AF65-F5344CB8AC3E}">
        <p14:creationId xmlns:p14="http://schemas.microsoft.com/office/powerpoint/2010/main" val="727242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238300"/>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br>
              <a:rPr lang="hu-HU" sz="2000" b="1" kern="1200" dirty="0">
                <a:solidFill>
                  <a:schemeClr val="tx1"/>
                </a:solidFill>
                <a:effectLst/>
                <a:latin typeface="Trebuchet MS" panose="020B0603020202020204" pitchFamily="34" charset="0"/>
                <a:ea typeface="+mj-ea"/>
                <a:cs typeface="+mj-cs"/>
              </a:rPr>
            </a:br>
            <a:br>
              <a:rPr lang="hu-HU" sz="2000" b="1" kern="1200" dirty="0">
                <a:solidFill>
                  <a:schemeClr val="tx1"/>
                </a:solidFill>
                <a:effectLst/>
                <a:latin typeface="Trebuchet MS" panose="020B0603020202020204" pitchFamily="34" charset="0"/>
                <a:ea typeface="+mj-ea"/>
                <a:cs typeface="+mj-cs"/>
              </a:rPr>
            </a:b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a:t>
            </a:r>
            <a:r>
              <a:rPr lang="sk-SK" sz="2000" b="1" dirty="0">
                <a:solidFill>
                  <a:prstClr val="black"/>
                </a:solidFill>
                <a:ea typeface="+mn-ea"/>
                <a:cs typeface="+mn-cs"/>
              </a:rPr>
              <a:t>działania</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obszaru, jakie są jego elementy gospodarcze, społeczne i strategiczne?</a:t>
            </a:r>
            <a:b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br>
              <a:rPr lang="hu-HU" sz="2000" b="1" kern="1200" dirty="0">
                <a:solidFill>
                  <a:schemeClr val="tx1"/>
                </a:solidFill>
                <a:effectLst/>
                <a:latin typeface="Trebuchet MS" panose="020B0603020202020204" pitchFamily="34" charset="0"/>
                <a:ea typeface="+mj-ea"/>
                <a:cs typeface="+mj-cs"/>
              </a:rPr>
            </a:b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2132856"/>
            <a:ext cx="9036496" cy="4176464"/>
          </a:xfrm>
        </p:spPr>
        <p:txBody>
          <a:bodyPr numCol="1">
            <a:noAutofit/>
          </a:bodyPr>
          <a:lstStyle/>
          <a:p>
            <a:pPr marL="342900" lvl="0" indent="-292100" algn="just" rtl="0">
              <a:spcBef>
                <a:spcPts val="0"/>
              </a:spcBef>
              <a:spcAft>
                <a:spcPts val="0"/>
              </a:spcAft>
              <a:buClr>
                <a:schemeClr val="dk1"/>
              </a:buClr>
              <a:buSzPts val="1200"/>
              <a:buFont typeface="Noto Sans Symbols"/>
              <a:buChar char="▪"/>
            </a:pPr>
            <a:r>
              <a:rPr lang="it-IT" sz="1600" b="1" dirty="0">
                <a:latin typeface="Calibri"/>
              </a:rPr>
              <a:t>Formy COT</a:t>
            </a:r>
            <a:endParaRPr lang="it-IT" sz="1600" dirty="0">
              <a:latin typeface="Calibri"/>
            </a:endParaRPr>
          </a:p>
          <a:p>
            <a:pPr marL="0" lvl="0" indent="0" algn="just" rtl="0">
              <a:spcBef>
                <a:spcPts val="0"/>
              </a:spcBef>
              <a:spcAft>
                <a:spcPts val="0"/>
              </a:spcAft>
              <a:buClr>
                <a:schemeClr val="dk1"/>
              </a:buClr>
              <a:buSzPts val="2000"/>
              <a:buNone/>
            </a:pPr>
            <a:endParaRPr lang="it-IT" sz="1800" dirty="0">
              <a:latin typeface="Calibri"/>
            </a:endParaRPr>
          </a:p>
          <a:p>
            <a:pPr marL="0" lvl="0" indent="0" algn="just" rtl="0">
              <a:spcBef>
                <a:spcPts val="0"/>
              </a:spcBef>
              <a:spcAft>
                <a:spcPts val="0"/>
              </a:spcAft>
              <a:buClr>
                <a:schemeClr val="dk1"/>
              </a:buClr>
              <a:buSzPts val="2000"/>
              <a:buNone/>
            </a:pPr>
            <a:r>
              <a:rPr lang="it-IT" sz="1800" dirty="0">
                <a:latin typeface="Calibri"/>
              </a:rPr>
              <a:t>Centrum Smaku może być </a:t>
            </a:r>
            <a:r>
              <a:rPr lang="it-IT" sz="1800" dirty="0" err="1">
                <a:latin typeface="Calibri"/>
              </a:rPr>
              <a:t>skupione </a:t>
            </a:r>
            <a:r>
              <a:rPr lang="it-IT" sz="1800" dirty="0">
                <a:latin typeface="Calibri"/>
              </a:rPr>
              <a:t>na </a:t>
            </a:r>
            <a:r>
              <a:rPr lang="it-IT" sz="1800" dirty="0" err="1">
                <a:latin typeface="Calibri"/>
              </a:rPr>
              <a:t>kilku</a:t>
            </a:r>
            <a:r>
              <a:rPr lang="it-IT" sz="1800" dirty="0">
                <a:latin typeface="Calibri"/>
              </a:rPr>
              <a:t>, </a:t>
            </a:r>
            <a:r>
              <a:rPr lang="it-IT" sz="1800" dirty="0" err="1">
                <a:latin typeface="Calibri"/>
              </a:rPr>
              <a:t>oczywiście związanych </a:t>
            </a:r>
            <a:r>
              <a:rPr lang="it-IT" sz="1800" dirty="0">
                <a:latin typeface="Calibri"/>
              </a:rPr>
              <a:t>z </a:t>
            </a:r>
            <a:r>
              <a:rPr lang="it-IT" sz="1800" dirty="0" err="1">
                <a:latin typeface="Calibri"/>
              </a:rPr>
              <a:t>ekonomicznym </a:t>
            </a:r>
            <a:r>
              <a:rPr lang="it-IT" sz="1800" dirty="0">
                <a:latin typeface="Calibri"/>
              </a:rPr>
              <a:t>i społecznym </a:t>
            </a:r>
            <a:r>
              <a:rPr lang="it-IT" sz="1800" dirty="0" err="1">
                <a:latin typeface="Calibri"/>
              </a:rPr>
              <a:t>powołaniem </a:t>
            </a:r>
            <a:r>
              <a:rPr lang="it-IT" sz="1800" dirty="0">
                <a:latin typeface="Calibri"/>
              </a:rPr>
              <a:t>danego obszaru i </a:t>
            </a:r>
            <a:r>
              <a:rPr lang="it-IT" sz="1800" dirty="0" err="1">
                <a:latin typeface="Calibri"/>
              </a:rPr>
              <a:t>wyrażonym </a:t>
            </a:r>
            <a:r>
              <a:rPr lang="it-IT" sz="1800" dirty="0">
                <a:latin typeface="Calibri"/>
              </a:rPr>
              <a:t>przez </a:t>
            </a:r>
            <a:r>
              <a:rPr lang="it-IT" sz="1800" dirty="0" err="1">
                <a:latin typeface="Calibri"/>
              </a:rPr>
              <a:t>niego </a:t>
            </a:r>
            <a:r>
              <a:rPr lang="it-IT" sz="1800" dirty="0">
                <a:latin typeface="Calibri"/>
              </a:rPr>
              <a:t>zapotrzebowaniem.</a:t>
            </a:r>
          </a:p>
          <a:p>
            <a:pPr marL="0" lvl="0" indent="0" algn="just" rtl="0">
              <a:spcBef>
                <a:spcPts val="0"/>
              </a:spcBef>
              <a:spcAft>
                <a:spcPts val="0"/>
              </a:spcAft>
              <a:buClr>
                <a:schemeClr val="dk1"/>
              </a:buClr>
              <a:buSzPts val="2000"/>
              <a:buNone/>
            </a:pPr>
            <a:endParaRPr lang="it-IT" sz="1800" dirty="0">
              <a:latin typeface="Calibri"/>
            </a:endParaRPr>
          </a:p>
          <a:p>
            <a:pPr marL="0" lvl="0" indent="0" algn="just" rtl="0">
              <a:spcBef>
                <a:spcPts val="0"/>
              </a:spcBef>
              <a:spcAft>
                <a:spcPts val="0"/>
              </a:spcAft>
              <a:buClr>
                <a:schemeClr val="dk1"/>
              </a:buClr>
              <a:buSzPts val="2000"/>
              <a:buNone/>
            </a:pPr>
            <a:r>
              <a:rPr lang="it-IT" sz="1800" dirty="0" err="1">
                <a:latin typeface="Calibri"/>
              </a:rPr>
              <a:t>Rodzaje, </a:t>
            </a:r>
            <a:r>
              <a:rPr lang="it-IT" sz="1800" dirty="0">
                <a:latin typeface="Calibri"/>
              </a:rPr>
              <a:t>jakie może przyjąć Centrum Smaku są następujące</a:t>
            </a:r>
          </a:p>
          <a:p>
            <a:pPr marL="807720" lvl="1" indent="-52705" algn="just" rtl="0">
              <a:spcBef>
                <a:spcPts val="0"/>
              </a:spcBef>
              <a:spcAft>
                <a:spcPts val="0"/>
              </a:spcAft>
              <a:buClr>
                <a:schemeClr val="dk1"/>
              </a:buClr>
              <a:buSzPts val="2000"/>
              <a:buNone/>
            </a:pPr>
            <a:endParaRPr lang="it-IT" sz="1800" dirty="0">
              <a:latin typeface="Calibri"/>
            </a:endParaRPr>
          </a:p>
          <a:p>
            <a:pPr marL="1144270" lvl="1">
              <a:buFont typeface="Courier New" panose="02070309020205020404" pitchFamily="49" charset="0"/>
              <a:buChar char="o"/>
            </a:pPr>
            <a:r>
              <a:rPr lang="it-IT" sz="1800" dirty="0">
                <a:latin typeface="Calibri"/>
              </a:rPr>
              <a:t> promocja  żywności i </a:t>
            </a:r>
            <a:r>
              <a:rPr lang="it-IT" sz="1800" dirty="0" err="1">
                <a:latin typeface="Calibri"/>
              </a:rPr>
              <a:t>wina</a:t>
            </a:r>
          </a:p>
          <a:p>
            <a:pPr marL="1144270" lvl="1" algn="just">
              <a:spcBef>
                <a:spcPts val="0"/>
              </a:spcBef>
              <a:buClr>
                <a:schemeClr val="dk1"/>
              </a:buClr>
              <a:buSzPts val="1200"/>
              <a:buFont typeface="Courier New" panose="02070309020205020404" pitchFamily="49" charset="0"/>
              <a:buChar char="o"/>
            </a:pPr>
            <a:r>
              <a:rPr lang="it-IT" sz="1800" dirty="0">
                <a:latin typeface="Calibri"/>
              </a:rPr>
              <a:t>wsparcie dla przedsiębiorstw rolno-spożywczych w celu </a:t>
            </a:r>
            <a:r>
              <a:rPr lang="it-IT" sz="1800" dirty="0" err="1">
                <a:latin typeface="Calibri"/>
              </a:rPr>
              <a:t>zwiększenia wymiany gospodarczej</a:t>
            </a:r>
            <a:endParaRPr lang="it-IT" sz="1800" dirty="0">
              <a:latin typeface="Calibri"/>
            </a:endParaRPr>
          </a:p>
          <a:p>
            <a:pPr marL="1144270" lvl="1" algn="just">
              <a:spcBef>
                <a:spcPts val="0"/>
              </a:spcBef>
              <a:buClr>
                <a:schemeClr val="dk1"/>
              </a:buClr>
              <a:buSzPts val="1200"/>
              <a:buFont typeface="Courier New" panose="02070309020205020404" pitchFamily="49" charset="0"/>
              <a:buChar char="o"/>
            </a:pPr>
            <a:r>
              <a:rPr lang="it-IT" sz="1800" dirty="0" err="1">
                <a:latin typeface="Calibri"/>
              </a:rPr>
              <a:t>edukacja </a:t>
            </a:r>
            <a:r>
              <a:rPr lang="it-IT" sz="1800" dirty="0">
                <a:latin typeface="Calibri"/>
              </a:rPr>
              <a:t>w zakresie </a:t>
            </a:r>
            <a:r>
              <a:rPr lang="it-IT" sz="1800" dirty="0" err="1">
                <a:latin typeface="Calibri"/>
              </a:rPr>
              <a:t>zdrowego żywienia </a:t>
            </a:r>
            <a:r>
              <a:rPr lang="it-IT" sz="1800" dirty="0">
                <a:latin typeface="Calibri"/>
              </a:rPr>
              <a:t>(warsztaty ze szkołami)</a:t>
            </a:r>
          </a:p>
          <a:p>
            <a:pPr marL="1144270" lvl="1" algn="just">
              <a:spcBef>
                <a:spcPts val="0"/>
              </a:spcBef>
              <a:buClr>
                <a:schemeClr val="dk1"/>
              </a:buClr>
              <a:buSzPts val="1200"/>
              <a:buFont typeface="Courier New" panose="02070309020205020404" pitchFamily="49" charset="0"/>
              <a:buChar char="o"/>
            </a:pPr>
            <a:r>
              <a:rPr lang="it-IT" sz="1800" dirty="0">
                <a:latin typeface="Calibri"/>
              </a:rPr>
              <a:t>promocja </a:t>
            </a:r>
            <a:r>
              <a:rPr lang="it-IT" sz="1800" dirty="0" err="1">
                <a:latin typeface="Calibri"/>
              </a:rPr>
              <a:t>turystyki</a:t>
            </a:r>
          </a:p>
          <a:p>
            <a:pPr marL="1144270" lvl="1" algn="just">
              <a:spcBef>
                <a:spcPts val="0"/>
              </a:spcBef>
              <a:buClr>
                <a:schemeClr val="dk1"/>
              </a:buClr>
              <a:buSzPts val="1200"/>
              <a:buFont typeface="Courier New" panose="02070309020205020404" pitchFamily="49" charset="0"/>
              <a:buChar char="o"/>
            </a:pPr>
            <a:r>
              <a:rPr lang="it-IT" sz="1800" dirty="0">
                <a:latin typeface="Calibri"/>
              </a:rPr>
              <a:t>promocja </a:t>
            </a:r>
            <a:r>
              <a:rPr lang="it-IT" sz="1800" dirty="0" err="1">
                <a:latin typeface="Calibri"/>
              </a:rPr>
              <a:t>terytorialna </a:t>
            </a:r>
            <a:r>
              <a:rPr lang="it-IT" sz="1800" dirty="0">
                <a:latin typeface="Calibri"/>
              </a:rPr>
              <a:t>i kulturalna (muzeum)</a:t>
            </a:r>
          </a:p>
          <a:p>
            <a:pPr marL="0" indent="0" eaLnBrk="0" fontAlgn="base" hangingPunct="0">
              <a:buNone/>
            </a:pPr>
            <a:endParaRPr lang="sk-SK" sz="1600" dirty="0"/>
          </a:p>
        </p:txBody>
      </p:sp>
    </p:spTree>
    <p:extLst>
      <p:ext uri="{BB962C8B-B14F-4D97-AF65-F5344CB8AC3E}">
        <p14:creationId xmlns:p14="http://schemas.microsoft.com/office/powerpoint/2010/main" val="24592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23528" y="980728"/>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br>
              <a:rPr lang="hu-HU" sz="2000" b="1" kern="1200" dirty="0">
                <a:solidFill>
                  <a:schemeClr val="tx1"/>
                </a:solidFill>
                <a:effectLst/>
                <a:latin typeface="Trebuchet MS" panose="020B0603020202020204" pitchFamily="34" charset="0"/>
                <a:ea typeface="+mj-ea"/>
                <a:cs typeface="+mj-cs"/>
              </a:rPr>
            </a:br>
            <a:br>
              <a:rPr lang="hu-HU" sz="2000" b="1" kern="1200" dirty="0">
                <a:solidFill>
                  <a:schemeClr val="tx1"/>
                </a:solidFill>
                <a:effectLst/>
                <a:latin typeface="Trebuchet MS" panose="020B0603020202020204" pitchFamily="34" charset="0"/>
                <a:ea typeface="+mj-ea"/>
                <a:cs typeface="+mj-cs"/>
              </a:rPr>
            </a:b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Jakie jest najsilniejsze </a:t>
            </a:r>
            <a:r>
              <a:rPr lang="sk-SK" sz="2000" b="1" dirty="0">
                <a:solidFill>
                  <a:prstClr val="black"/>
                </a:solidFill>
                <a:ea typeface="+mn-ea"/>
                <a:cs typeface="+mn-cs"/>
              </a:rPr>
              <a:t>dzia</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łanie obszaru, jakie są jego elementy gospodarcze, społeczne i strategiczne?</a:t>
            </a:r>
            <a:b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br>
              <a:rPr lang="hu-HU" sz="2000" b="1" kern="1200" dirty="0">
                <a:solidFill>
                  <a:schemeClr val="tx1"/>
                </a:solidFill>
                <a:effectLst/>
                <a:latin typeface="Trebuchet MS" panose="020B0603020202020204" pitchFamily="34" charset="0"/>
                <a:ea typeface="+mj-ea"/>
                <a:cs typeface="+mj-cs"/>
              </a:rPr>
            </a:b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1988840"/>
            <a:ext cx="9036496" cy="4609256"/>
          </a:xfrm>
        </p:spPr>
        <p:txBody>
          <a:bodyPr numCol="2">
            <a:noAutofit/>
          </a:bodyPr>
          <a:lstStyle/>
          <a:p>
            <a:pPr marL="0" indent="0" algn="ctr">
              <a:buNone/>
            </a:pPr>
            <a:r>
              <a:rPr lang="it-IT" sz="1800" b="1" dirty="0" err="1">
                <a:latin typeface="Trebuchet MS" panose="020B0703020202090204" pitchFamily="34" charset="0"/>
              </a:rPr>
              <a:t>Analiza kontekstu </a:t>
            </a:r>
            <a:r>
              <a:rPr lang="it-IT" sz="1800" b="1" dirty="0">
                <a:latin typeface="Trebuchet MS" panose="020B0703020202090204" pitchFamily="34" charset="0"/>
              </a:rPr>
              <a:t>- Analiza </a:t>
            </a:r>
            <a:r>
              <a:rPr lang="it-IT" sz="1800" b="1" dirty="0" err="1">
                <a:latin typeface="Trebuchet MS" panose="020B0703020202090204" pitchFamily="34" charset="0"/>
              </a:rPr>
              <a:t>społeczno-gospodarcza </a:t>
            </a:r>
            <a:endParaRPr lang="it-IT" sz="1800" dirty="0">
              <a:latin typeface="Trebuchet MS" panose="020B0703020202090204" pitchFamily="34" charset="0"/>
            </a:endParaRPr>
          </a:p>
          <a:p>
            <a:pPr marL="0" lvl="0" indent="0" algn="just" rtl="0">
              <a:spcBef>
                <a:spcPts val="0"/>
              </a:spcBef>
              <a:spcAft>
                <a:spcPts val="0"/>
              </a:spcAft>
              <a:buClr>
                <a:schemeClr val="dk1"/>
              </a:buClr>
              <a:buSzPts val="2200"/>
              <a:buNone/>
            </a:pPr>
            <a:endParaRPr lang="it-IT" sz="1200" dirty="0">
              <a:latin typeface="Trebuchet MS" panose="020B0703020202090204" pitchFamily="34" charset="0"/>
            </a:endParaRPr>
          </a:p>
          <a:p>
            <a:pPr marL="0" indent="0" algn="just">
              <a:buSzPts val="2200"/>
              <a:buNone/>
            </a:pPr>
            <a:r>
              <a:rPr lang="it-IT" sz="1600" b="1" dirty="0" err="1">
                <a:latin typeface="Trebuchet MS" panose="020B0703020202090204" pitchFamily="34" charset="0"/>
              </a:rPr>
              <a:t>Analiza kontekstowa </a:t>
            </a:r>
            <a:r>
              <a:rPr lang="it-IT" sz="1600" b="1" dirty="0">
                <a:latin typeface="Trebuchet MS" panose="020B0703020202090204" pitchFamily="34" charset="0"/>
              </a:rPr>
              <a:t>obszaru: </a:t>
            </a:r>
          </a:p>
          <a:p>
            <a:pPr marL="228600" lvl="0" algn="just" rtl="0">
              <a:spcBef>
                <a:spcPts val="0"/>
              </a:spcBef>
              <a:spcAft>
                <a:spcPts val="0"/>
              </a:spcAft>
              <a:buClr>
                <a:schemeClr val="dk1"/>
              </a:buClr>
              <a:buSzPts val="2200"/>
              <a:buChar char="•"/>
            </a:pPr>
            <a:endParaRPr lang="it-IT" sz="1600" dirty="0">
              <a:latin typeface="Trebuchet MS" panose="020B0703020202090204" pitchFamily="34" charset="0"/>
            </a:endParaRPr>
          </a:p>
          <a:p>
            <a:pPr marL="342900" lvl="0" indent="-279400" algn="just" rtl="0">
              <a:spcBef>
                <a:spcPts val="0"/>
              </a:spcBef>
              <a:spcAft>
                <a:spcPts val="0"/>
              </a:spcAft>
              <a:buClr>
                <a:schemeClr val="dk1"/>
              </a:buClr>
              <a:buSzPts val="1200"/>
              <a:buChar char="•"/>
            </a:pPr>
            <a:r>
              <a:rPr lang="it-IT" sz="1600" dirty="0" err="1">
                <a:latin typeface="Trebuchet MS" panose="020B0703020202090204" pitchFamily="34" charset="0"/>
              </a:rPr>
              <a:t>Opis </a:t>
            </a:r>
            <a:r>
              <a:rPr lang="it-IT" sz="1600" dirty="0">
                <a:latin typeface="Trebuchet MS" panose="020B0703020202090204" pitchFamily="34" charset="0"/>
              </a:rPr>
              <a:t>obszaru </a:t>
            </a:r>
            <a:r>
              <a:rPr lang="it-IT" sz="1600" dirty="0" err="1">
                <a:latin typeface="Trebuchet MS" panose="020B0703020202090204" pitchFamily="34" charset="0"/>
              </a:rPr>
              <a:t>odniesienia</a:t>
            </a:r>
            <a:endParaRPr lang="it-IT" sz="1600" dirty="0">
              <a:latin typeface="Trebuchet MS" panose="020B0703020202090204" pitchFamily="34" charset="0"/>
            </a:endParaRPr>
          </a:p>
          <a:p>
            <a:pPr marL="342900" lvl="0" indent="-279400" algn="just" rtl="0">
              <a:spcBef>
                <a:spcPts val="0"/>
              </a:spcBef>
              <a:spcAft>
                <a:spcPts val="0"/>
              </a:spcAft>
              <a:buClr>
                <a:schemeClr val="dk1"/>
              </a:buClr>
              <a:buSzPts val="1200"/>
              <a:buChar char="•"/>
            </a:pPr>
            <a:r>
              <a:rPr lang="it-IT" sz="1600" dirty="0">
                <a:latin typeface="Trebuchet MS" panose="020B0703020202090204" pitchFamily="34" charset="0"/>
              </a:rPr>
              <a:t>Krótkie uwagi </a:t>
            </a:r>
            <a:r>
              <a:rPr lang="it-IT" sz="1600" dirty="0" err="1">
                <a:latin typeface="Trebuchet MS" panose="020B0703020202090204" pitchFamily="34" charset="0"/>
              </a:rPr>
              <a:t>historyczne</a:t>
            </a:r>
          </a:p>
          <a:p>
            <a:pPr marL="342900" lvl="0" indent="-279400" algn="just" rtl="0">
              <a:spcBef>
                <a:spcPts val="0"/>
              </a:spcBef>
              <a:spcAft>
                <a:spcPts val="0"/>
              </a:spcAft>
              <a:buClr>
                <a:schemeClr val="dk1"/>
              </a:buClr>
              <a:buSzPts val="1200"/>
              <a:buChar char="•"/>
            </a:pPr>
            <a:r>
              <a:rPr lang="it-IT" sz="1600" dirty="0" err="1">
                <a:latin typeface="Trebuchet MS" panose="020B0703020202090204" pitchFamily="34" charset="0"/>
              </a:rPr>
              <a:t>Opis terytorium </a:t>
            </a:r>
            <a:r>
              <a:rPr lang="it-IT" sz="1600" dirty="0">
                <a:latin typeface="Trebuchet MS" panose="020B0703020202090204" pitchFamily="34" charset="0"/>
              </a:rPr>
              <a:t>na </a:t>
            </a:r>
            <a:r>
              <a:rPr lang="it-IT" sz="1600" dirty="0" err="1">
                <a:latin typeface="Trebuchet MS" panose="020B0703020202090204" pitchFamily="34" charset="0"/>
              </a:rPr>
              <a:t>podstawie </a:t>
            </a:r>
            <a:r>
              <a:rPr lang="it-IT" sz="1600" dirty="0">
                <a:latin typeface="Trebuchet MS" panose="020B0703020202090204" pitchFamily="34" charset="0"/>
              </a:rPr>
              <a:t>danych </a:t>
            </a:r>
            <a:r>
              <a:rPr lang="it-IT" sz="1600" dirty="0" err="1">
                <a:latin typeface="Trebuchet MS" panose="020B0703020202090204" pitchFamily="34" charset="0"/>
              </a:rPr>
              <a:t>statystycznych </a:t>
            </a:r>
            <a:r>
              <a:rPr lang="it-IT" sz="1600" dirty="0">
                <a:latin typeface="Trebuchet MS" panose="020B0703020202090204" pitchFamily="34" charset="0"/>
              </a:rPr>
              <a:t>(</a:t>
            </a:r>
            <a:r>
              <a:rPr lang="it-IT" sz="1600" dirty="0" err="1">
                <a:latin typeface="Trebuchet MS" panose="020B0703020202090204" pitchFamily="34" charset="0"/>
              </a:rPr>
              <a:t>analiza demograficzna</a:t>
            </a:r>
            <a:r>
              <a:rPr lang="it-IT" sz="1600" dirty="0">
                <a:latin typeface="Trebuchet MS" panose="020B0703020202090204" pitchFamily="34" charset="0"/>
              </a:rPr>
              <a:t>, </a:t>
            </a:r>
            <a:r>
              <a:rPr lang="it-IT" sz="1600" dirty="0" err="1">
                <a:latin typeface="Trebuchet MS" panose="020B0703020202090204" pitchFamily="34" charset="0"/>
              </a:rPr>
              <a:t>analiza społeczno-gospodarcza </a:t>
            </a:r>
            <a:r>
              <a:rPr lang="it-IT" sz="1600" dirty="0">
                <a:latin typeface="Trebuchet MS" panose="020B0703020202090204" pitchFamily="34" charset="0"/>
              </a:rPr>
              <a:t>i </a:t>
            </a:r>
            <a:r>
              <a:rPr lang="it-IT" sz="1600" dirty="0" err="1">
                <a:latin typeface="Trebuchet MS" panose="020B0703020202090204" pitchFamily="34" charset="0"/>
              </a:rPr>
              <a:t>analiza </a:t>
            </a:r>
            <a:r>
              <a:rPr lang="it-IT" sz="1600" dirty="0">
                <a:latin typeface="Trebuchet MS" panose="020B0703020202090204" pitchFamily="34" charset="0"/>
              </a:rPr>
              <a:t>społeczno-kulturowa)</a:t>
            </a:r>
          </a:p>
          <a:p>
            <a:pPr marL="342900" indent="-279400" algn="just">
              <a:buChar char="•"/>
            </a:pPr>
            <a:r>
              <a:rPr lang="it-IT" sz="1600" dirty="0" err="1">
                <a:latin typeface="Trebuchet MS" panose="020B0703020202090204" pitchFamily="34" charset="0"/>
              </a:rPr>
              <a:t>Rozpoznanie aktualnych inicjatyw </a:t>
            </a:r>
            <a:r>
              <a:rPr lang="it-IT" sz="1600" dirty="0">
                <a:latin typeface="Trebuchet MS" panose="020B0703020202090204" pitchFamily="34" charset="0"/>
              </a:rPr>
              <a:t>na danym </a:t>
            </a:r>
            <a:r>
              <a:rPr lang="it-IT" sz="1600" dirty="0" err="1">
                <a:latin typeface="Trebuchet MS" panose="020B0703020202090204" pitchFamily="34" charset="0"/>
              </a:rPr>
              <a:t>terenie, które mogą </a:t>
            </a:r>
            <a:r>
              <a:rPr lang="it-IT" sz="1600" dirty="0">
                <a:latin typeface="Trebuchet MS" panose="020B0703020202090204" pitchFamily="34" charset="0"/>
              </a:rPr>
              <a:t>być </a:t>
            </a:r>
            <a:r>
              <a:rPr lang="it-IT" sz="1600" dirty="0" err="1">
                <a:latin typeface="Trebuchet MS" panose="020B0703020202090204" pitchFamily="34" charset="0"/>
              </a:rPr>
              <a:t>spójne </a:t>
            </a:r>
            <a:r>
              <a:rPr lang="it-IT" sz="1600" dirty="0">
                <a:latin typeface="Trebuchet MS" panose="020B0703020202090204" pitchFamily="34" charset="0"/>
              </a:rPr>
              <a:t>z działaniami projektowymi. </a:t>
            </a:r>
          </a:p>
          <a:p>
            <a:pPr marL="342900" indent="-279400" algn="just">
              <a:buChar char="•"/>
            </a:pPr>
            <a:r>
              <a:rPr lang="it-IT" sz="1600" dirty="0" err="1">
                <a:latin typeface="Trebuchet MS" panose="020B0703020202090204" pitchFamily="34" charset="0"/>
              </a:rPr>
              <a:t>Właściwa analiza </a:t>
            </a:r>
            <a:r>
              <a:rPr lang="it-IT" sz="1600" dirty="0">
                <a:latin typeface="Trebuchet MS" panose="020B0703020202090204" pitchFamily="34" charset="0"/>
              </a:rPr>
              <a:t>systemu </a:t>
            </a:r>
            <a:r>
              <a:rPr lang="it-IT" sz="1600" dirty="0" err="1">
                <a:latin typeface="Trebuchet MS" panose="020B0703020202090204" pitchFamily="34" charset="0"/>
              </a:rPr>
              <a:t>gospodarczego </a:t>
            </a:r>
            <a:r>
              <a:rPr lang="it-IT" sz="1600" dirty="0">
                <a:latin typeface="Trebuchet MS" panose="020B0703020202090204" pitchFamily="34" charset="0"/>
              </a:rPr>
              <a:t>oraz badanie </a:t>
            </a:r>
            <a:r>
              <a:rPr lang="it-IT" sz="1600" dirty="0" err="1">
                <a:latin typeface="Trebuchet MS" panose="020B0703020202090204" pitchFamily="34" charset="0"/>
              </a:rPr>
              <a:t>koniunkturalne istotnych wskaźników ekonomicznych pozwalają </a:t>
            </a:r>
            <a:r>
              <a:rPr lang="it-IT" sz="1600" dirty="0">
                <a:latin typeface="Trebuchet MS" panose="020B0703020202090204" pitchFamily="34" charset="0"/>
              </a:rPr>
              <a:t>na </a:t>
            </a:r>
            <a:r>
              <a:rPr lang="it-IT" sz="1600" dirty="0" err="1">
                <a:latin typeface="Trebuchet MS" panose="020B0703020202090204" pitchFamily="34" charset="0"/>
              </a:rPr>
              <a:t>określenie mocnych </a:t>
            </a:r>
            <a:r>
              <a:rPr lang="it-IT" sz="1600" dirty="0">
                <a:latin typeface="Trebuchet MS" panose="020B0703020202090204" pitchFamily="34" charset="0"/>
              </a:rPr>
              <a:t>i </a:t>
            </a:r>
            <a:r>
              <a:rPr lang="it-IT" sz="1600" dirty="0" err="1">
                <a:latin typeface="Trebuchet MS" panose="020B0703020202090204" pitchFamily="34" charset="0"/>
              </a:rPr>
              <a:t>słabych stron danego </a:t>
            </a:r>
            <a:r>
              <a:rPr lang="it-IT" sz="1600" dirty="0">
                <a:latin typeface="Trebuchet MS" panose="020B0703020202090204" pitchFamily="34" charset="0"/>
              </a:rPr>
              <a:t>obszaru oraz </a:t>
            </a:r>
            <a:r>
              <a:rPr lang="it-IT" sz="1600" dirty="0" err="1">
                <a:latin typeface="Trebuchet MS" panose="020B0703020202090204" pitchFamily="34" charset="0"/>
              </a:rPr>
              <a:t>wykorzystanie jego </a:t>
            </a:r>
            <a:r>
              <a:rPr lang="it-IT" sz="1600" dirty="0">
                <a:latin typeface="Trebuchet MS" panose="020B0703020202090204" pitchFamily="34" charset="0"/>
              </a:rPr>
              <a:t>średnio- i </a:t>
            </a:r>
            <a:r>
              <a:rPr lang="it-IT" sz="1600" dirty="0" err="1">
                <a:latin typeface="Trebuchet MS" panose="020B0703020202090204" pitchFamily="34" charset="0"/>
              </a:rPr>
              <a:t>długoterminowych szans rozwojowych</a:t>
            </a:r>
            <a:r>
              <a:rPr lang="it-IT" sz="1600" dirty="0">
                <a:latin typeface="Trebuchet MS" panose="020B0703020202090204" pitchFamily="34" charset="0"/>
              </a:rPr>
              <a:t>. </a:t>
            </a:r>
          </a:p>
          <a:p>
            <a:pPr marL="342900" indent="-279400" algn="just">
              <a:buChar char="•"/>
            </a:pPr>
            <a:r>
              <a:rPr lang="it-IT" sz="1600" dirty="0">
                <a:latin typeface="Trebuchet MS" panose="020B0703020202090204" pitchFamily="34" charset="0"/>
              </a:rPr>
              <a:t>Badania </a:t>
            </a:r>
            <a:r>
              <a:rPr lang="it-IT" sz="1600" dirty="0" err="1">
                <a:latin typeface="Trebuchet MS" panose="020B0703020202090204" pitchFamily="34" charset="0"/>
              </a:rPr>
              <a:t>są w stanie </a:t>
            </a:r>
            <a:r>
              <a:rPr lang="it-IT" sz="1600" dirty="0">
                <a:latin typeface="Trebuchet MS" panose="020B0703020202090204" pitchFamily="34" charset="0"/>
              </a:rPr>
              <a:t>łączyć </a:t>
            </a:r>
            <a:r>
              <a:rPr lang="it-IT" sz="1600" dirty="0" err="1">
                <a:latin typeface="Trebuchet MS" panose="020B0703020202090204" pitchFamily="34" charset="0"/>
              </a:rPr>
              <a:t>różne poziomy analizy </a:t>
            </a:r>
            <a:r>
              <a:rPr lang="it-IT" sz="1600" dirty="0">
                <a:latin typeface="Trebuchet MS" panose="020B0703020202090204" pitchFamily="34" charset="0"/>
              </a:rPr>
              <a:t>i krzyżować </a:t>
            </a:r>
            <a:r>
              <a:rPr lang="it-IT" sz="1600" dirty="0" err="1">
                <a:latin typeface="Trebuchet MS" panose="020B0703020202090204" pitchFamily="34" charset="0"/>
              </a:rPr>
              <a:t>wiele zmiennych</a:t>
            </a:r>
            <a:r>
              <a:rPr lang="it-IT" sz="1600" dirty="0">
                <a:latin typeface="Trebuchet MS" panose="020B0703020202090204" pitchFamily="34" charset="0"/>
              </a:rPr>
              <a:t>.</a:t>
            </a:r>
          </a:p>
          <a:p>
            <a:pPr marL="342900" indent="-279400" algn="just">
              <a:buChar char="•"/>
            </a:pPr>
            <a:r>
              <a:rPr lang="it-IT" sz="1600" dirty="0" err="1">
                <a:latin typeface="Trebuchet MS" panose="020B0703020202090204" pitchFamily="34" charset="0"/>
              </a:rPr>
              <a:t>Trzeba </a:t>
            </a:r>
            <a:r>
              <a:rPr lang="it-IT" sz="1600" dirty="0">
                <a:latin typeface="Trebuchet MS" panose="020B0703020202090204" pitchFamily="34" charset="0"/>
              </a:rPr>
              <a:t>wiedzieć</a:t>
            </a:r>
            <a:r>
              <a:rPr lang="it-IT" sz="1600" dirty="0" err="1">
                <a:latin typeface="Trebuchet MS" panose="020B0703020202090204" pitchFamily="34" charset="0"/>
              </a:rPr>
              <a:t>, jaka jest </a:t>
            </a:r>
            <a:r>
              <a:rPr lang="it-IT" sz="1600" dirty="0">
                <a:latin typeface="Trebuchet MS" panose="020B0703020202090204" pitchFamily="34" charset="0"/>
              </a:rPr>
              <a:t>sytuacja </a:t>
            </a:r>
            <a:r>
              <a:rPr lang="it-IT" sz="1600" dirty="0" err="1">
                <a:latin typeface="Trebuchet MS" panose="020B0703020202090204" pitchFamily="34" charset="0"/>
              </a:rPr>
              <a:t>gospodarcza </a:t>
            </a:r>
            <a:r>
              <a:rPr lang="it-IT" sz="1600" dirty="0">
                <a:latin typeface="Trebuchet MS" panose="020B0703020202090204" pitchFamily="34" charset="0"/>
              </a:rPr>
              <a:t>na terenie, </a:t>
            </a:r>
            <a:r>
              <a:rPr lang="it-IT" sz="1600" dirty="0" err="1">
                <a:latin typeface="Trebuchet MS" panose="020B0703020202090204" pitchFamily="34" charset="0"/>
              </a:rPr>
              <a:t>na którym chcemy </a:t>
            </a:r>
            <a:r>
              <a:rPr lang="it-IT" sz="1600" dirty="0">
                <a:latin typeface="Trebuchet MS" panose="020B0703020202090204" pitchFamily="34" charset="0"/>
              </a:rPr>
              <a:t>utworzyć COT, </a:t>
            </a:r>
            <a:r>
              <a:rPr lang="it-IT" sz="1600" dirty="0" err="1">
                <a:latin typeface="Trebuchet MS" panose="020B0703020202090204" pitchFamily="34" charset="0"/>
              </a:rPr>
              <a:t>musimy </a:t>
            </a:r>
            <a:r>
              <a:rPr lang="it-IT" sz="1600" dirty="0">
                <a:latin typeface="Trebuchet MS" panose="020B0703020202090204" pitchFamily="34" charset="0"/>
              </a:rPr>
              <a:t>znać realia </a:t>
            </a:r>
            <a:r>
              <a:rPr lang="it-IT" sz="1600" dirty="0" err="1">
                <a:latin typeface="Trebuchet MS" panose="020B0703020202090204" pitchFamily="34" charset="0"/>
              </a:rPr>
              <a:t>lokalnych przedsiębiorstw</a:t>
            </a:r>
            <a:r>
              <a:rPr lang="it-IT" sz="1600" dirty="0">
                <a:latin typeface="Trebuchet MS" panose="020B0703020202090204" pitchFamily="34" charset="0"/>
              </a:rPr>
              <a:t>, </a:t>
            </a:r>
            <a:r>
              <a:rPr lang="it-IT" sz="1600" dirty="0" err="1">
                <a:latin typeface="Trebuchet MS" panose="020B0703020202090204" pitchFamily="34" charset="0"/>
              </a:rPr>
              <a:t>ich solidność finansową</a:t>
            </a:r>
            <a:r>
              <a:rPr lang="it-IT" sz="1600" dirty="0">
                <a:latin typeface="Trebuchet MS" panose="020B0703020202090204" pitchFamily="34" charset="0"/>
              </a:rPr>
              <a:t>, </a:t>
            </a:r>
            <a:r>
              <a:rPr lang="it-IT" sz="1600" dirty="0" err="1">
                <a:latin typeface="Trebuchet MS" panose="020B0703020202090204" pitchFamily="34" charset="0"/>
              </a:rPr>
              <a:t>czy </a:t>
            </a:r>
            <a:r>
              <a:rPr lang="it-IT" sz="1600" dirty="0">
                <a:latin typeface="Trebuchet MS" panose="020B0703020202090204" pitchFamily="34" charset="0"/>
              </a:rPr>
              <a:t>istnieje </a:t>
            </a:r>
            <a:r>
              <a:rPr lang="it-IT" sz="1600" dirty="0" err="1">
                <a:latin typeface="Trebuchet MS" panose="020B0703020202090204" pitchFamily="34" charset="0"/>
              </a:rPr>
              <a:t>rzeczywiste zapotrzebowanie na taki </a:t>
            </a:r>
            <a:r>
              <a:rPr lang="it-IT" sz="1600" dirty="0">
                <a:latin typeface="Trebuchet MS" panose="020B0703020202090204" pitchFamily="34" charset="0"/>
              </a:rPr>
              <a:t>ośrodek </a:t>
            </a:r>
            <a:r>
              <a:rPr lang="it-IT" sz="1600" dirty="0" err="1">
                <a:latin typeface="Trebuchet MS" panose="020B0703020202090204" pitchFamily="34" charset="0"/>
              </a:rPr>
              <a:t>jak </a:t>
            </a:r>
            <a:r>
              <a:rPr lang="it-IT" sz="1600" dirty="0">
                <a:latin typeface="Trebuchet MS" panose="020B0703020202090204" pitchFamily="34" charset="0"/>
              </a:rPr>
              <a:t>COT.</a:t>
            </a:r>
          </a:p>
          <a:p>
            <a:pPr marL="0" indent="0" eaLnBrk="0" fontAlgn="base" hangingPunct="0">
              <a:buNone/>
            </a:pPr>
            <a:endParaRPr lang="sk-SK" sz="1600" dirty="0"/>
          </a:p>
        </p:txBody>
      </p:sp>
    </p:spTree>
    <p:extLst>
      <p:ext uri="{BB962C8B-B14F-4D97-AF65-F5344CB8AC3E}">
        <p14:creationId xmlns:p14="http://schemas.microsoft.com/office/powerpoint/2010/main" val="135145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br>
              <a:rPr lang="hu-HU" sz="2000" b="1" kern="1200" dirty="0">
                <a:solidFill>
                  <a:schemeClr val="tx1"/>
                </a:solidFill>
                <a:effectLst/>
                <a:latin typeface="Trebuchet MS" panose="020B0603020202020204" pitchFamily="34" charset="0"/>
                <a:ea typeface="+mj-ea"/>
                <a:cs typeface="+mj-cs"/>
              </a:rPr>
            </a:br>
            <a:br>
              <a:rPr lang="hu-HU" sz="2000" b="1" kern="1200" dirty="0">
                <a:solidFill>
                  <a:schemeClr val="tx1"/>
                </a:solidFill>
                <a:effectLst/>
                <a:latin typeface="Trebuchet MS" panose="020B0603020202020204" pitchFamily="34" charset="0"/>
                <a:ea typeface="+mj-ea"/>
                <a:cs typeface="+mj-cs"/>
              </a:rPr>
            </a:b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b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br>
              <a:rPr lang="hu-HU" sz="2000" b="1" kern="1200" dirty="0">
                <a:solidFill>
                  <a:schemeClr val="tx1"/>
                </a:solidFill>
                <a:effectLst/>
                <a:latin typeface="Trebuchet MS" panose="020B0603020202020204" pitchFamily="34" charset="0"/>
                <a:ea typeface="+mj-ea"/>
                <a:cs typeface="+mj-cs"/>
              </a:rPr>
            </a:b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1988096"/>
            <a:ext cx="9036496" cy="4176464"/>
          </a:xfrm>
        </p:spPr>
        <p:txBody>
          <a:bodyPr numCol="2">
            <a:noAutofit/>
          </a:bodyPr>
          <a:lstStyle/>
          <a:p>
            <a:pPr marL="0" lvl="0" indent="0" algn="just" rtl="0">
              <a:spcBef>
                <a:spcPts val="0"/>
              </a:spcBef>
              <a:spcAft>
                <a:spcPts val="0"/>
              </a:spcAft>
              <a:buClr>
                <a:schemeClr val="dk1"/>
              </a:buClr>
              <a:buSzPts val="2200"/>
              <a:buNone/>
            </a:pPr>
            <a:endParaRPr lang="it-IT" sz="1600" dirty="0">
              <a:latin typeface="Trebuchet MS" panose="020B0703020202090204" pitchFamily="34" charset="0"/>
            </a:endParaRPr>
          </a:p>
          <a:p>
            <a:pPr marL="50800" indent="0">
              <a:buNone/>
            </a:pPr>
            <a:r>
              <a:rPr lang="it-IT" sz="1600" b="1" dirty="0">
                <a:latin typeface="Trebuchet MS" panose="020B0703020202090204" pitchFamily="34" charset="0"/>
              </a:rPr>
              <a:t>Kluczowe punkty analizy </a:t>
            </a:r>
            <a:r>
              <a:rPr lang="it-IT" sz="1600" b="1" dirty="0" err="1">
                <a:latin typeface="Trebuchet MS" panose="020B0703020202090204" pitchFamily="34" charset="0"/>
              </a:rPr>
              <a:t>społeczno-ekonomicznej </a:t>
            </a:r>
            <a:endParaRPr lang="it-IT" sz="1600" dirty="0">
              <a:latin typeface="Trebuchet MS" panose="020B0703020202090204" pitchFamily="34" charset="0"/>
            </a:endParaRPr>
          </a:p>
          <a:p>
            <a:pPr marL="171450" lvl="0" indent="-171450" algn="just" rtl="0">
              <a:spcBef>
                <a:spcPts val="0"/>
              </a:spcBef>
              <a:spcAft>
                <a:spcPts val="0"/>
              </a:spcAft>
              <a:buClr>
                <a:schemeClr val="dk1"/>
              </a:buClr>
              <a:buSzPts val="2000"/>
              <a:buChar char="•"/>
            </a:pPr>
            <a:endParaRPr lang="it-IT" sz="1600" b="1" dirty="0">
              <a:latin typeface="Trebuchet MS" panose="020B0703020202090204" pitchFamily="34" charset="0"/>
            </a:endParaRPr>
          </a:p>
          <a:p>
            <a:pPr marL="342900" lvl="0" indent="-292100" algn="just" rtl="0">
              <a:spcBef>
                <a:spcPts val="0"/>
              </a:spcBef>
              <a:spcAft>
                <a:spcPts val="0"/>
              </a:spcAft>
              <a:buClr>
                <a:schemeClr val="dk1"/>
              </a:buClr>
              <a:buSzPts val="1200"/>
              <a:buFont typeface="Arial"/>
              <a:buChar char="•"/>
            </a:pPr>
            <a:r>
              <a:rPr lang="it-IT" sz="1600" dirty="0" err="1">
                <a:latin typeface="Trebuchet MS" panose="020B0703020202090204" pitchFamily="34" charset="0"/>
              </a:rPr>
              <a:t>Przedmiot </a:t>
            </a:r>
            <a:r>
              <a:rPr lang="it-IT" sz="1600" dirty="0">
                <a:latin typeface="Trebuchet MS" panose="020B0703020202090204" pitchFamily="34" charset="0"/>
              </a:rPr>
              <a:t>badania: producenci żywności i </a:t>
            </a:r>
            <a:r>
              <a:rPr lang="it-IT" sz="1600" dirty="0" err="1">
                <a:latin typeface="Trebuchet MS" panose="020B0703020202090204" pitchFamily="34" charset="0"/>
              </a:rPr>
              <a:t>wina</a:t>
            </a:r>
            <a:r>
              <a:rPr lang="it-IT" sz="1600" dirty="0">
                <a:latin typeface="Trebuchet MS" panose="020B0703020202090204" pitchFamily="34" charset="0"/>
              </a:rPr>
              <a:t>, </a:t>
            </a:r>
            <a:r>
              <a:rPr lang="it-IT" sz="1600" dirty="0" err="1">
                <a:latin typeface="Trebuchet MS" panose="020B0703020202090204" pitchFamily="34" charset="0"/>
              </a:rPr>
              <a:t>jednostki lokalne</a:t>
            </a:r>
            <a:r>
              <a:rPr lang="it-IT" sz="1600" dirty="0">
                <a:latin typeface="Trebuchet MS" panose="020B0703020202090204" pitchFamily="34" charset="0"/>
              </a:rPr>
              <a:t>, </a:t>
            </a:r>
            <a:r>
              <a:rPr lang="it-IT" sz="1600" dirty="0" err="1">
                <a:latin typeface="Trebuchet MS" panose="020B0703020202090204" pitchFamily="34" charset="0"/>
              </a:rPr>
              <a:t>przedsiębiorcy</a:t>
            </a:r>
            <a:endParaRPr lang="it-IT" sz="1600" dirty="0">
              <a:latin typeface="Trebuchet MS" panose="020B0703020202090204" pitchFamily="34" charset="0"/>
            </a:endParaRPr>
          </a:p>
          <a:p>
            <a:pPr marL="171450" lvl="0" indent="-171450" algn="just" rtl="0">
              <a:spcBef>
                <a:spcPts val="0"/>
              </a:spcBef>
              <a:spcAft>
                <a:spcPts val="0"/>
              </a:spcAft>
              <a:buChar char="•"/>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Arial"/>
              <a:buChar char="•"/>
            </a:pPr>
            <a:r>
              <a:rPr lang="it-IT" sz="1600" dirty="0">
                <a:latin typeface="Trebuchet MS" panose="020B0703020202090204" pitchFamily="34" charset="0"/>
              </a:rPr>
              <a:t>Poziom </a:t>
            </a:r>
            <a:r>
              <a:rPr lang="it-IT" sz="1600" dirty="0" err="1">
                <a:latin typeface="Trebuchet MS" panose="020B0703020202090204" pitchFamily="34" charset="0"/>
              </a:rPr>
              <a:t>analizy terytorialnej</a:t>
            </a:r>
            <a:r>
              <a:rPr lang="it-IT" sz="1600" dirty="0">
                <a:latin typeface="Trebuchet MS" panose="020B0703020202090204" pitchFamily="34" charset="0"/>
              </a:rPr>
              <a:t>: krajowy, </a:t>
            </a:r>
            <a:r>
              <a:rPr lang="it-IT" sz="1600" dirty="0" err="1">
                <a:latin typeface="Trebuchet MS" panose="020B0703020202090204" pitchFamily="34" charset="0"/>
              </a:rPr>
              <a:t>regionalny</a:t>
            </a:r>
            <a:r>
              <a:rPr lang="it-IT" sz="1600" dirty="0">
                <a:latin typeface="Trebuchet MS" panose="020B0703020202090204" pitchFamily="34" charset="0"/>
              </a:rPr>
              <a:t>, </a:t>
            </a:r>
            <a:r>
              <a:rPr lang="it-IT" sz="1600" dirty="0" err="1">
                <a:latin typeface="Trebuchet MS" panose="020B0703020202090204" pitchFamily="34" charset="0"/>
              </a:rPr>
              <a:t>powiatowy, </a:t>
            </a:r>
            <a:r>
              <a:rPr lang="it-IT" sz="1600" dirty="0">
                <a:latin typeface="Trebuchet MS" panose="020B0703020202090204" pitchFamily="34" charset="0"/>
              </a:rPr>
              <a:t>wojewódzki, </a:t>
            </a:r>
            <a:r>
              <a:rPr lang="it-IT" sz="1600" dirty="0" err="1">
                <a:latin typeface="Trebuchet MS" panose="020B0703020202090204" pitchFamily="34" charset="0"/>
              </a:rPr>
              <a:t>gminny</a:t>
            </a:r>
            <a:endParaRPr lang="it-IT" sz="1600" dirty="0">
              <a:latin typeface="Trebuchet MS" panose="020B0703020202090204" pitchFamily="34" charset="0"/>
            </a:endParaRPr>
          </a:p>
          <a:p>
            <a:pPr marL="171450" lvl="0" indent="-171450" algn="just" rtl="0">
              <a:spcBef>
                <a:spcPts val="0"/>
              </a:spcBef>
              <a:spcAft>
                <a:spcPts val="0"/>
              </a:spcAft>
              <a:buChar char="•"/>
            </a:pPr>
            <a:endParaRPr lang="it-IT" sz="1600" dirty="0">
              <a:latin typeface="Trebuchet MS" panose="020B0703020202090204" pitchFamily="34" charset="0"/>
            </a:endParaRPr>
          </a:p>
          <a:p>
            <a:pPr marL="342900" indent="-292100">
              <a:buFont typeface="Arial"/>
              <a:buChar char="•"/>
            </a:pPr>
            <a:r>
              <a:rPr lang="it-IT" sz="1600" dirty="0">
                <a:latin typeface="Trebuchet MS" panose="020B0703020202090204" pitchFamily="34" charset="0"/>
              </a:rPr>
              <a:t>Poziom </a:t>
            </a:r>
            <a:r>
              <a:rPr lang="it-IT" sz="1600" dirty="0" err="1">
                <a:latin typeface="Trebuchet MS" panose="020B0703020202090204" pitchFamily="34" charset="0"/>
              </a:rPr>
              <a:t>analizy sektorowej</a:t>
            </a:r>
            <a:r>
              <a:rPr lang="it-IT" sz="1600" dirty="0">
                <a:latin typeface="Trebuchet MS" panose="020B0703020202090204" pitchFamily="34" charset="0"/>
              </a:rPr>
              <a:t>: </a:t>
            </a:r>
            <a:r>
              <a:rPr lang="it-IT" sz="1600" dirty="0" err="1">
                <a:latin typeface="Trebuchet MS" panose="020B0703020202090204" pitchFamily="34" charset="0"/>
              </a:rPr>
              <a:t>makrosektor </a:t>
            </a:r>
            <a:r>
              <a:rPr lang="it-IT" sz="1600" dirty="0">
                <a:latin typeface="Trebuchet MS" panose="020B0703020202090204" pitchFamily="34" charset="0"/>
              </a:rPr>
              <a:t>(</a:t>
            </a:r>
            <a:r>
              <a:rPr lang="it-IT" sz="1600" dirty="0" err="1">
                <a:latin typeface="Trebuchet MS" panose="020B0703020202090204" pitchFamily="34" charset="0"/>
              </a:rPr>
              <a:t>Primary</a:t>
            </a:r>
            <a:r>
              <a:rPr lang="it-IT" sz="1600" dirty="0">
                <a:latin typeface="Trebuchet MS" panose="020B0703020202090204" pitchFamily="34" charset="0"/>
              </a:rPr>
              <a:t>, </a:t>
            </a:r>
            <a:r>
              <a:rPr lang="it-IT" sz="1600" dirty="0" err="1">
                <a:latin typeface="Trebuchet MS" panose="020B0703020202090204" pitchFamily="34" charset="0"/>
              </a:rPr>
              <a:t>Secondary</a:t>
            </a:r>
            <a:r>
              <a:rPr lang="it-IT" sz="1600" dirty="0">
                <a:latin typeface="Trebuchet MS" panose="020B0703020202090204" pitchFamily="34" charset="0"/>
              </a:rPr>
              <a:t>, </a:t>
            </a:r>
            <a:r>
              <a:rPr lang="it-IT" sz="1600" dirty="0" err="1">
                <a:latin typeface="Trebuchet MS" panose="020B0703020202090204" pitchFamily="34" charset="0"/>
              </a:rPr>
              <a:t>Tertiary</a:t>
            </a:r>
            <a:r>
              <a:rPr lang="it-IT" sz="1600" dirty="0">
                <a:latin typeface="Trebuchet MS" panose="020B0703020202090204" pitchFamily="34" charset="0"/>
              </a:rPr>
              <a:t>), </a:t>
            </a:r>
            <a:r>
              <a:rPr lang="it-IT" sz="1600" dirty="0" err="1">
                <a:latin typeface="Trebuchet MS" panose="020B0703020202090204" pitchFamily="34" charset="0"/>
              </a:rPr>
              <a:t>sektor </a:t>
            </a:r>
            <a:r>
              <a:rPr lang="it-IT" sz="1600" dirty="0">
                <a:latin typeface="Trebuchet MS" panose="020B0703020202090204" pitchFamily="34" charset="0"/>
              </a:rPr>
              <a:t>(</a:t>
            </a:r>
            <a:r>
              <a:rPr lang="it-IT" sz="1600" dirty="0" err="1">
                <a:latin typeface="Trebuchet MS" panose="020B0703020202090204" pitchFamily="34" charset="0"/>
              </a:rPr>
              <a:t>Agriculture, </a:t>
            </a:r>
            <a:r>
              <a:rPr lang="it-IT" sz="1600" dirty="0">
                <a:latin typeface="Trebuchet MS" panose="020B0703020202090204" pitchFamily="34" charset="0"/>
              </a:rPr>
              <a:t>Commerce, </a:t>
            </a:r>
            <a:r>
              <a:rPr lang="it-IT" sz="1600" dirty="0" err="1">
                <a:latin typeface="Trebuchet MS" panose="020B0703020202090204" pitchFamily="34" charset="0"/>
              </a:rPr>
              <a:t>Mechanics, </a:t>
            </a:r>
            <a:r>
              <a:rPr lang="it-IT" sz="1600" dirty="0">
                <a:latin typeface="Trebuchet MS" panose="020B0703020202090204" pitchFamily="34" charset="0"/>
              </a:rPr>
              <a:t>etc.), </a:t>
            </a:r>
          </a:p>
          <a:p>
            <a:pPr marL="171450" lvl="0" indent="-171450" algn="just" rtl="0">
              <a:spcBef>
                <a:spcPts val="0"/>
              </a:spcBef>
              <a:spcAft>
                <a:spcPts val="0"/>
              </a:spcAft>
              <a:buChar char="•"/>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Arial"/>
              <a:buChar char="•"/>
            </a:pPr>
            <a:r>
              <a:rPr lang="it-IT" sz="1600" dirty="0" err="1">
                <a:latin typeface="Trebuchet MS" panose="020B0703020202090204" pitchFamily="34" charset="0"/>
              </a:rPr>
              <a:t>Zmienne</a:t>
            </a:r>
            <a:r>
              <a:rPr lang="it-IT" sz="1600" dirty="0">
                <a:latin typeface="Trebuchet MS" panose="020B0703020202090204" pitchFamily="34" charset="0"/>
              </a:rPr>
              <a:t>: status </a:t>
            </a:r>
            <a:r>
              <a:rPr lang="it-IT" sz="1600" dirty="0" err="1">
                <a:latin typeface="Trebuchet MS" panose="020B0703020202090204" pitchFamily="34" charset="0"/>
              </a:rPr>
              <a:t>prawny</a:t>
            </a:r>
            <a:r>
              <a:rPr lang="it-IT" sz="1600" dirty="0">
                <a:latin typeface="Trebuchet MS" panose="020B0703020202090204" pitchFamily="34" charset="0"/>
              </a:rPr>
              <a:t>, płeć, </a:t>
            </a:r>
            <a:r>
              <a:rPr lang="it-IT" sz="1600" dirty="0" err="1">
                <a:latin typeface="Trebuchet MS" panose="020B0703020202090204" pitchFamily="34" charset="0"/>
              </a:rPr>
              <a:t>narodowość, </a:t>
            </a:r>
            <a:r>
              <a:rPr lang="it-IT" sz="1600" dirty="0">
                <a:latin typeface="Trebuchet MS" panose="020B0703020202090204" pitchFamily="34" charset="0"/>
              </a:rPr>
              <a:t>przepływy związane z zatrudnieniem i </a:t>
            </a:r>
            <a:r>
              <a:rPr lang="it-IT" sz="1600" dirty="0" err="1">
                <a:latin typeface="Trebuchet MS" panose="020B0703020202090204" pitchFamily="34" charset="0"/>
              </a:rPr>
              <a:t>zakończeniem pracy</a:t>
            </a:r>
            <a:r>
              <a:rPr lang="it-IT" sz="1600" dirty="0">
                <a:latin typeface="Trebuchet MS" panose="020B0703020202090204" pitchFamily="34" charset="0"/>
              </a:rPr>
              <a:t>, </a:t>
            </a:r>
            <a:r>
              <a:rPr lang="it-IT" sz="1600" dirty="0" err="1">
                <a:latin typeface="Trebuchet MS" panose="020B0703020202090204" pitchFamily="34" charset="0"/>
              </a:rPr>
              <a:t>rodzaj umowy</a:t>
            </a:r>
            <a:r>
              <a:rPr lang="it-IT" sz="1600" dirty="0">
                <a:latin typeface="Trebuchet MS" panose="020B0703020202090204" pitchFamily="34" charset="0"/>
              </a:rPr>
              <a:t>, </a:t>
            </a:r>
            <a:r>
              <a:rPr lang="it-IT" sz="1600" dirty="0" err="1">
                <a:latin typeface="Trebuchet MS" panose="020B0703020202090204" pitchFamily="34" charset="0"/>
              </a:rPr>
              <a:t>specyficzne wskaźniki ekonomiczne </a:t>
            </a:r>
            <a:r>
              <a:rPr lang="it-IT" sz="1600" dirty="0">
                <a:latin typeface="Trebuchet MS" panose="020B0703020202090204" pitchFamily="34" charset="0"/>
              </a:rPr>
              <a:t>itp.</a:t>
            </a:r>
          </a:p>
          <a:p>
            <a:pPr marL="171450" lvl="0" indent="-171450" algn="just" rtl="0">
              <a:spcBef>
                <a:spcPts val="0"/>
              </a:spcBef>
              <a:spcAft>
                <a:spcPts val="0"/>
              </a:spcAft>
              <a:buChar char="•"/>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Arial"/>
              <a:buChar char="•"/>
            </a:pPr>
            <a:r>
              <a:rPr lang="it-IT" sz="1600" dirty="0">
                <a:latin typeface="Trebuchet MS" panose="020B0703020202090204" pitchFamily="34" charset="0"/>
              </a:rPr>
              <a:t>Czas </a:t>
            </a:r>
            <a:r>
              <a:rPr lang="it-IT" sz="1600" dirty="0" err="1">
                <a:latin typeface="Trebuchet MS" panose="020B0703020202090204" pitchFamily="34" charset="0"/>
              </a:rPr>
              <a:t>trwania</a:t>
            </a:r>
            <a:r>
              <a:rPr lang="it-IT" sz="1600" dirty="0">
                <a:latin typeface="Trebuchet MS" panose="020B0703020202090204" pitchFamily="34" charset="0"/>
              </a:rPr>
              <a:t>: </a:t>
            </a:r>
            <a:r>
              <a:rPr lang="it-IT" sz="1600" dirty="0" err="1">
                <a:latin typeface="Trebuchet MS" panose="020B0703020202090204" pitchFamily="34" charset="0"/>
              </a:rPr>
              <a:t>w </a:t>
            </a:r>
            <a:r>
              <a:rPr lang="it-IT" sz="1600" dirty="0">
                <a:latin typeface="Trebuchet MS" panose="020B0703020202090204" pitchFamily="34" charset="0"/>
              </a:rPr>
              <a:t>zależności od </a:t>
            </a:r>
            <a:r>
              <a:rPr lang="it-IT" sz="1600" dirty="0" err="1">
                <a:latin typeface="Trebuchet MS" panose="020B0703020202090204" pitchFamily="34" charset="0"/>
              </a:rPr>
              <a:t>dostępności </a:t>
            </a:r>
            <a:r>
              <a:rPr lang="it-IT" sz="1600" dirty="0">
                <a:latin typeface="Trebuchet MS" panose="020B0703020202090204" pitchFamily="34" charset="0"/>
              </a:rPr>
              <a:t>bazy danych</a:t>
            </a:r>
          </a:p>
          <a:p>
            <a:pPr marL="171450" lvl="0" indent="-171450" algn="just" rtl="0">
              <a:spcBef>
                <a:spcPts val="0"/>
              </a:spcBef>
              <a:spcAft>
                <a:spcPts val="0"/>
              </a:spcAft>
              <a:buChar char="•"/>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Arial"/>
              <a:buChar char="•"/>
            </a:pPr>
            <a:r>
              <a:rPr lang="it-IT" sz="1600" dirty="0">
                <a:latin typeface="Trebuchet MS" panose="020B0703020202090204" pitchFamily="34" charset="0"/>
              </a:rPr>
              <a:t>Dane wyjściowe: </a:t>
            </a:r>
            <a:r>
              <a:rPr lang="it-IT" sz="1600" dirty="0" err="1">
                <a:latin typeface="Trebuchet MS" panose="020B0703020202090204" pitchFamily="34" charset="0"/>
              </a:rPr>
              <a:t>tabele </a:t>
            </a:r>
            <a:r>
              <a:rPr lang="it-IT" sz="1600" dirty="0">
                <a:latin typeface="Trebuchet MS" panose="020B0703020202090204" pitchFamily="34" charset="0"/>
              </a:rPr>
              <a:t>danych lub raporty</a:t>
            </a:r>
          </a:p>
          <a:p>
            <a:pPr marL="171450" lvl="0" indent="-171450" algn="just" rtl="0">
              <a:spcBef>
                <a:spcPts val="0"/>
              </a:spcBef>
              <a:spcAft>
                <a:spcPts val="0"/>
              </a:spcAft>
              <a:buChar char="•"/>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Arial"/>
              <a:buChar char="•"/>
            </a:pPr>
            <a:r>
              <a:rPr lang="it-IT" sz="1600" dirty="0">
                <a:latin typeface="Trebuchet MS" panose="020B0703020202090204" pitchFamily="34" charset="0"/>
              </a:rPr>
              <a:t>Oficjalne źródła: EUROSTAT, izby gospodarcze, urzędy </a:t>
            </a:r>
            <a:r>
              <a:rPr lang="it-IT" sz="1600" dirty="0" err="1">
                <a:latin typeface="Trebuchet MS" panose="020B0703020202090204" pitchFamily="34" charset="0"/>
              </a:rPr>
              <a:t>gmin, </a:t>
            </a:r>
            <a:r>
              <a:rPr lang="it-IT" sz="1600" dirty="0">
                <a:latin typeface="Trebuchet MS" panose="020B0703020202090204" pitchFamily="34" charset="0"/>
              </a:rPr>
              <a:t>bazy danych wojewódzkich, </a:t>
            </a:r>
            <a:r>
              <a:rPr lang="it-IT" sz="1600" dirty="0" err="1">
                <a:latin typeface="Trebuchet MS" panose="020B0703020202090204" pitchFamily="34" charset="0"/>
              </a:rPr>
              <a:t>regionalnych </a:t>
            </a:r>
            <a:r>
              <a:rPr lang="it-IT" sz="1600" dirty="0">
                <a:latin typeface="Trebuchet MS" panose="020B0703020202090204" pitchFamily="34" charset="0"/>
              </a:rPr>
              <a:t>i </a:t>
            </a:r>
            <a:r>
              <a:rPr lang="it-IT" sz="1600" dirty="0" err="1">
                <a:latin typeface="Trebuchet MS" panose="020B0703020202090204" pitchFamily="34" charset="0"/>
              </a:rPr>
              <a:t>stowarzyszeń.</a:t>
            </a:r>
          </a:p>
          <a:p>
            <a:pPr marL="0" indent="0" eaLnBrk="0" fontAlgn="base" hangingPunct="0">
              <a:buNone/>
            </a:pPr>
            <a:endParaRPr lang="sk-SK" sz="1600" dirty="0"/>
          </a:p>
        </p:txBody>
      </p:sp>
    </p:spTree>
    <p:extLst>
      <p:ext uri="{BB962C8B-B14F-4D97-AF65-F5344CB8AC3E}">
        <p14:creationId xmlns:p14="http://schemas.microsoft.com/office/powerpoint/2010/main" val="395567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br>
              <a:rPr lang="hu-HU" sz="2000" b="1" kern="1200" dirty="0">
                <a:solidFill>
                  <a:schemeClr val="tx1"/>
                </a:solidFill>
                <a:effectLst/>
                <a:latin typeface="Trebuchet MS" panose="020B0603020202020204" pitchFamily="34" charset="0"/>
                <a:ea typeface="+mj-ea"/>
                <a:cs typeface="+mj-cs"/>
              </a:rPr>
            </a:b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2132856"/>
            <a:ext cx="9036496" cy="4176464"/>
          </a:xfrm>
        </p:spPr>
        <p:txBody>
          <a:bodyPr numCol="2">
            <a:noAutofit/>
          </a:bodyPr>
          <a:lstStyle/>
          <a:p>
            <a:pPr marL="0" lvl="0" indent="0" algn="just" rtl="0">
              <a:spcBef>
                <a:spcPts val="0"/>
              </a:spcBef>
              <a:spcAft>
                <a:spcPts val="0"/>
              </a:spcAft>
              <a:buNone/>
            </a:pPr>
            <a:endParaRPr lang="it-IT" sz="1600" dirty="0">
              <a:latin typeface="Calibri"/>
            </a:endParaRPr>
          </a:p>
          <a:p>
            <a:pPr marL="342900" indent="-266700">
              <a:buFont typeface="Arial"/>
              <a:buChar char="•"/>
            </a:pPr>
            <a:r>
              <a:rPr lang="it-IT" sz="1600" dirty="0">
                <a:latin typeface="Calibri"/>
              </a:rPr>
              <a:t>W celu zidentyfikowania </a:t>
            </a:r>
            <a:r>
              <a:rPr lang="it-IT" sz="1600" dirty="0" err="1">
                <a:latin typeface="Calibri"/>
              </a:rPr>
              <a:t>rzeczywistych powołań terytorialnych</a:t>
            </a:r>
            <a:r>
              <a:rPr lang="it-IT" sz="1600" dirty="0">
                <a:latin typeface="Calibri"/>
              </a:rPr>
              <a:t>, na </a:t>
            </a:r>
            <a:r>
              <a:rPr lang="it-IT" sz="1600" dirty="0" err="1">
                <a:latin typeface="Calibri"/>
              </a:rPr>
              <a:t>których </a:t>
            </a:r>
            <a:r>
              <a:rPr lang="it-IT" sz="1600" dirty="0">
                <a:latin typeface="Calibri"/>
              </a:rPr>
              <a:t>można zbudować Centrum Smaku, oprócz </a:t>
            </a:r>
            <a:r>
              <a:rPr lang="it-IT" sz="1600" dirty="0" err="1">
                <a:latin typeface="Calibri"/>
              </a:rPr>
              <a:t>badań wtórnych, </a:t>
            </a:r>
            <a:r>
              <a:rPr lang="it-IT" sz="1600" dirty="0">
                <a:latin typeface="Calibri"/>
              </a:rPr>
              <a:t>tj. prowadzonych </a:t>
            </a:r>
            <a:r>
              <a:rPr lang="it-IT" sz="1600" dirty="0" err="1">
                <a:latin typeface="Calibri"/>
              </a:rPr>
              <a:t>poprzez analizę </a:t>
            </a:r>
            <a:r>
              <a:rPr lang="it-IT" sz="1600" dirty="0">
                <a:latin typeface="Calibri"/>
              </a:rPr>
              <a:t>danych i opracowań, AGATA kładzie </a:t>
            </a:r>
            <a:r>
              <a:rPr lang="it-IT" sz="1600" dirty="0" err="1">
                <a:latin typeface="Calibri"/>
              </a:rPr>
              <a:t>nacisk na badania pierwotne, </a:t>
            </a:r>
            <a:r>
              <a:rPr lang="it-IT" sz="1600" dirty="0">
                <a:latin typeface="Calibri"/>
              </a:rPr>
              <a:t>tj. </a:t>
            </a:r>
            <a:r>
              <a:rPr lang="it-IT" sz="1600" dirty="0" err="1">
                <a:latin typeface="Calibri"/>
              </a:rPr>
              <a:t>badania prowadzone </a:t>
            </a:r>
            <a:r>
              <a:rPr lang="it-IT" sz="1600" dirty="0">
                <a:latin typeface="Calibri"/>
              </a:rPr>
              <a:t>z udziałem </a:t>
            </a:r>
            <a:r>
              <a:rPr lang="it-IT" sz="1600" dirty="0" err="1">
                <a:latin typeface="Calibri"/>
              </a:rPr>
              <a:t>głównych </a:t>
            </a:r>
            <a:r>
              <a:rPr lang="it-IT" sz="1600" dirty="0">
                <a:latin typeface="Calibri"/>
              </a:rPr>
              <a:t>interesariuszy </a:t>
            </a:r>
            <a:r>
              <a:rPr lang="it-IT" sz="1600" dirty="0" err="1">
                <a:latin typeface="Calibri"/>
              </a:rPr>
              <a:t>projektu. Odbywa się to poprzez </a:t>
            </a:r>
            <a:r>
              <a:rPr lang="it-IT" sz="1600" b="1" dirty="0">
                <a:latin typeface="Calibri"/>
              </a:rPr>
              <a:t>grupy fokusowe</a:t>
            </a:r>
            <a:r>
              <a:rPr lang="it-IT" sz="1600" dirty="0">
                <a:latin typeface="Calibri"/>
              </a:rPr>
              <a:t>, </a:t>
            </a:r>
            <a:r>
              <a:rPr lang="it-IT" sz="1600" b="1" dirty="0">
                <a:latin typeface="Calibri"/>
              </a:rPr>
              <a:t>grupy panelowe</a:t>
            </a:r>
            <a:r>
              <a:rPr lang="it-IT" sz="1600" dirty="0">
                <a:latin typeface="Calibri"/>
              </a:rPr>
              <a:t>, podawanie </a:t>
            </a:r>
            <a:r>
              <a:rPr lang="it-IT" sz="1600" b="1" dirty="0" err="1">
                <a:latin typeface="Calibri"/>
              </a:rPr>
              <a:t>kwestionariuszy </a:t>
            </a:r>
            <a:r>
              <a:rPr lang="it-IT" sz="1600" dirty="0">
                <a:latin typeface="Calibri"/>
              </a:rPr>
              <a:t>itp. </a:t>
            </a:r>
          </a:p>
          <a:p>
            <a:pPr marL="171450" lvl="0" indent="-171450" algn="just" rtl="0">
              <a:spcBef>
                <a:spcPts val="0"/>
              </a:spcBef>
              <a:spcAft>
                <a:spcPts val="0"/>
              </a:spcAft>
              <a:buChar char="•"/>
            </a:pPr>
            <a:endParaRPr lang="it-IT" sz="1600" dirty="0">
              <a:latin typeface="Calibri"/>
            </a:endParaRPr>
          </a:p>
          <a:p>
            <a:pPr marL="171450" lvl="0" indent="-171450" algn="just" rtl="0">
              <a:spcBef>
                <a:spcPts val="0"/>
              </a:spcBef>
              <a:spcAft>
                <a:spcPts val="0"/>
              </a:spcAft>
              <a:buChar char="•"/>
            </a:pPr>
            <a:r>
              <a:rPr lang="pl-PL" sz="1600" dirty="0">
                <a:latin typeface="Calibri"/>
              </a:rPr>
              <a:t> W </a:t>
            </a:r>
            <a:r>
              <a:rPr lang="it-IT" sz="1600" dirty="0">
                <a:latin typeface="Calibri"/>
              </a:rPr>
              <a:t>części pierwszego modułu zobaczymy, jakie są główne cechy </a:t>
            </a:r>
            <a:r>
              <a:rPr lang="it-IT" sz="1600" b="1" dirty="0">
                <a:latin typeface="Calibri"/>
              </a:rPr>
              <a:t>grupy fokusowej </a:t>
            </a:r>
            <a:r>
              <a:rPr lang="it-IT" sz="1600" dirty="0">
                <a:latin typeface="Calibri"/>
              </a:rPr>
              <a:t>i jak ją stworzyć, aby zrozumieć</a:t>
            </a:r>
            <a:r>
              <a:rPr lang="it-IT" sz="1600" b="1" dirty="0">
                <a:latin typeface="Calibri"/>
              </a:rPr>
              <a:t>, </a:t>
            </a:r>
            <a:r>
              <a:rPr lang="it-IT" sz="1600" dirty="0">
                <a:latin typeface="Calibri"/>
              </a:rPr>
              <a:t>czym są powołania terytorialne poprzez </a:t>
            </a:r>
            <a:r>
              <a:rPr lang="it-IT" sz="1600" b="1" dirty="0">
                <a:latin typeface="Calibri"/>
              </a:rPr>
              <a:t>zaangażowanie głównych interesariuszy.</a:t>
            </a:r>
          </a:p>
          <a:p>
            <a:pPr marL="171450" lvl="0" indent="-171450" algn="just" rtl="0">
              <a:spcBef>
                <a:spcPts val="0"/>
              </a:spcBef>
              <a:spcAft>
                <a:spcPts val="0"/>
              </a:spcAft>
              <a:buClr>
                <a:schemeClr val="dk1"/>
              </a:buClr>
              <a:buSzPts val="2000"/>
              <a:buChar char="•"/>
            </a:pPr>
            <a:endParaRPr lang="it-IT" sz="1600" dirty="0">
              <a:latin typeface="Calibri"/>
            </a:endParaRPr>
          </a:p>
          <a:p>
            <a:pPr lvl="0" algn="just" rtl="0">
              <a:spcBef>
                <a:spcPts val="0"/>
              </a:spcBef>
              <a:spcAft>
                <a:spcPts val="0"/>
              </a:spcAft>
              <a:buClr>
                <a:schemeClr val="dk1"/>
              </a:buClr>
              <a:buSzPts val="2000"/>
              <a:buFont typeface="Wingdings" pitchFamily="2" charset="2"/>
              <a:buChar char="Ø"/>
            </a:pPr>
            <a:endParaRPr lang="pl-PL" sz="1600" b="1" dirty="0">
              <a:latin typeface="Calibri"/>
            </a:endParaRPr>
          </a:p>
          <a:p>
            <a:pPr lvl="0" algn="just" rtl="0">
              <a:spcBef>
                <a:spcPts val="0"/>
              </a:spcBef>
              <a:spcAft>
                <a:spcPts val="0"/>
              </a:spcAft>
              <a:buClr>
                <a:schemeClr val="dk1"/>
              </a:buClr>
              <a:buSzPts val="2000"/>
              <a:buFont typeface="Wingdings" pitchFamily="2" charset="2"/>
              <a:buChar char="Ø"/>
            </a:pPr>
            <a:endParaRPr lang="pl-PL" sz="1600" b="1" dirty="0">
              <a:latin typeface="Calibri"/>
            </a:endParaRPr>
          </a:p>
          <a:p>
            <a:pPr lvl="0" algn="just" rtl="0">
              <a:spcBef>
                <a:spcPts val="0"/>
              </a:spcBef>
              <a:spcAft>
                <a:spcPts val="0"/>
              </a:spcAft>
              <a:buClr>
                <a:schemeClr val="dk1"/>
              </a:buClr>
              <a:buSzPts val="2000"/>
              <a:buFont typeface="Wingdings" pitchFamily="2" charset="2"/>
              <a:buChar char="Ø"/>
            </a:pPr>
            <a:r>
              <a:rPr lang="it-IT" sz="1600" b="1" dirty="0">
                <a:latin typeface="Calibri"/>
              </a:rPr>
              <a:t>Grupa fokusowa</a:t>
            </a:r>
          </a:p>
          <a:p>
            <a:pPr marL="342900" indent="-292100">
              <a:buChar char="•"/>
            </a:pPr>
            <a:r>
              <a:rPr lang="it-IT" sz="1600" dirty="0">
                <a:latin typeface="Calibri"/>
              </a:rPr>
              <a:t>Grupy fokusowe są szeroko stosowanym narzędziem w badaniach marketingowych. </a:t>
            </a:r>
          </a:p>
          <a:p>
            <a:pPr marL="171450" lvl="0" indent="-171450" algn="just" rtl="0">
              <a:spcBef>
                <a:spcPts val="0"/>
              </a:spcBef>
              <a:spcAft>
                <a:spcPts val="0"/>
              </a:spcAft>
              <a:buChar char="•"/>
            </a:pPr>
            <a:endParaRPr lang="it-IT" sz="1600" dirty="0">
              <a:latin typeface="Calibri"/>
            </a:endParaRPr>
          </a:p>
          <a:p>
            <a:pPr marL="342900" lvl="0" indent="-292100" algn="just" rtl="0">
              <a:spcBef>
                <a:spcPts val="0"/>
              </a:spcBef>
              <a:spcAft>
                <a:spcPts val="0"/>
              </a:spcAft>
              <a:buSzPts val="1200"/>
              <a:buChar char="•"/>
            </a:pPr>
            <a:r>
              <a:rPr lang="it-IT" sz="1600" dirty="0" err="1">
                <a:latin typeface="Calibri"/>
              </a:rPr>
              <a:t>Jest </a:t>
            </a:r>
            <a:r>
              <a:rPr lang="it-IT" sz="1600" dirty="0">
                <a:latin typeface="Calibri"/>
              </a:rPr>
              <a:t>to </a:t>
            </a:r>
            <a:r>
              <a:rPr lang="it-IT" sz="1600" dirty="0" err="1">
                <a:latin typeface="Calibri"/>
              </a:rPr>
              <a:t>szczególna metoda wywiadu </a:t>
            </a:r>
            <a:r>
              <a:rPr lang="it-IT" sz="1600" dirty="0">
                <a:latin typeface="Calibri"/>
              </a:rPr>
              <a:t>jakościowego, w </a:t>
            </a:r>
            <a:r>
              <a:rPr lang="it-IT" sz="1600" dirty="0" err="1">
                <a:latin typeface="Calibri"/>
              </a:rPr>
              <a:t>której </a:t>
            </a:r>
            <a:r>
              <a:rPr lang="it-IT" sz="1600" dirty="0">
                <a:latin typeface="Calibri"/>
              </a:rPr>
              <a:t>moderator przedkłada w sposób </a:t>
            </a:r>
            <a:r>
              <a:rPr lang="it-IT" sz="1600" dirty="0" err="1">
                <a:latin typeface="Calibri"/>
              </a:rPr>
              <a:t>nieformalny </a:t>
            </a:r>
            <a:r>
              <a:rPr lang="it-IT" sz="1600" dirty="0">
                <a:latin typeface="Calibri"/>
              </a:rPr>
              <a:t>i </a:t>
            </a:r>
            <a:r>
              <a:rPr lang="it-IT" sz="1600" dirty="0" err="1">
                <a:latin typeface="Calibri"/>
              </a:rPr>
              <a:t>pozornie nieustrukturyzowany serię tematów do dyskusji </a:t>
            </a:r>
            <a:r>
              <a:rPr lang="it-IT" sz="1600" dirty="0">
                <a:latin typeface="Calibri"/>
              </a:rPr>
              <a:t>niewielkiej grupie </a:t>
            </a:r>
            <a:r>
              <a:rPr lang="it-IT" sz="1600" dirty="0" err="1">
                <a:latin typeface="Calibri"/>
              </a:rPr>
              <a:t>badanych, poinformowanych </a:t>
            </a:r>
            <a:r>
              <a:rPr lang="it-IT" sz="1600" dirty="0">
                <a:latin typeface="Calibri"/>
              </a:rPr>
              <a:t>o </a:t>
            </a:r>
            <a:r>
              <a:rPr lang="it-IT" sz="1600" dirty="0" err="1">
                <a:latin typeface="Calibri"/>
              </a:rPr>
              <a:t>faktach </a:t>
            </a:r>
            <a:r>
              <a:rPr lang="it-IT" sz="1600" dirty="0">
                <a:latin typeface="Calibri"/>
              </a:rPr>
              <a:t>i </a:t>
            </a:r>
            <a:r>
              <a:rPr lang="it-IT" sz="1600" dirty="0" err="1">
                <a:latin typeface="Calibri"/>
              </a:rPr>
              <a:t>chętnych do </a:t>
            </a:r>
            <a:r>
              <a:rPr lang="it-IT" sz="1600" dirty="0">
                <a:latin typeface="Calibri"/>
              </a:rPr>
              <a:t>współpracy, </a:t>
            </a:r>
            <a:r>
              <a:rPr lang="it-IT" sz="1600" dirty="0" err="1">
                <a:latin typeface="Calibri"/>
              </a:rPr>
              <a:t>zapraszając ich </a:t>
            </a:r>
            <a:r>
              <a:rPr lang="it-IT" sz="1600" dirty="0">
                <a:latin typeface="Calibri"/>
              </a:rPr>
              <a:t>do podzielenia się i porównania </a:t>
            </a:r>
            <a:r>
              <a:rPr lang="it-IT" sz="1600" dirty="0" err="1">
                <a:latin typeface="Calibri"/>
              </a:rPr>
              <a:t>swoich </a:t>
            </a:r>
            <a:r>
              <a:rPr lang="it-IT" sz="1600" dirty="0">
                <a:latin typeface="Calibri"/>
              </a:rPr>
              <a:t>opinii.</a:t>
            </a:r>
          </a:p>
          <a:p>
            <a:pPr marL="0" indent="0" eaLnBrk="0" fontAlgn="base" hangingPunct="0">
              <a:buNone/>
            </a:pPr>
            <a:endParaRPr lang="sk-SK" sz="1600" dirty="0"/>
          </a:p>
        </p:txBody>
      </p:sp>
    </p:spTree>
    <p:extLst>
      <p:ext uri="{BB962C8B-B14F-4D97-AF65-F5344CB8AC3E}">
        <p14:creationId xmlns:p14="http://schemas.microsoft.com/office/powerpoint/2010/main" val="22540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836712"/>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br>
              <a:rPr lang="hu-HU" sz="2000" b="1" kern="1200" dirty="0">
                <a:solidFill>
                  <a:schemeClr val="tx1"/>
                </a:solidFill>
                <a:effectLst/>
                <a:latin typeface="Trebuchet MS" panose="020B0603020202020204" pitchFamily="34" charset="0"/>
                <a:ea typeface="+mj-ea"/>
                <a:cs typeface="+mj-cs"/>
              </a:rPr>
            </a:b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5730" y="1988840"/>
            <a:ext cx="9036496" cy="4176464"/>
          </a:xfrm>
        </p:spPr>
        <p:txBody>
          <a:bodyPr numCol="2">
            <a:noAutofit/>
          </a:bodyPr>
          <a:lstStyle/>
          <a:p>
            <a:pPr marL="0" lvl="0" indent="0" algn="just" rtl="0">
              <a:spcBef>
                <a:spcPts val="0"/>
              </a:spcBef>
              <a:spcAft>
                <a:spcPts val="0"/>
              </a:spcAft>
              <a:buClr>
                <a:schemeClr val="dk1"/>
              </a:buClr>
              <a:buSzPts val="2000"/>
              <a:buNone/>
            </a:pPr>
            <a:r>
              <a:rPr lang="it-IT" sz="1600" b="1" dirty="0">
                <a:latin typeface="Calibri"/>
              </a:rPr>
              <a:t>Krok 1: </a:t>
            </a:r>
            <a:r>
              <a:rPr lang="it-IT" sz="1600" b="1" dirty="0" err="1">
                <a:latin typeface="Calibri"/>
              </a:rPr>
              <a:t>Wybierz interesujący Cię temat</a:t>
            </a:r>
            <a:endParaRPr lang="it-IT" sz="1600" dirty="0">
              <a:latin typeface="Calibri"/>
            </a:endParaRPr>
          </a:p>
          <a:p>
            <a:pPr marL="342900" indent="-292100">
              <a:buFont typeface="Arial"/>
              <a:buChar char="•"/>
            </a:pPr>
            <a:r>
              <a:rPr lang="it-IT" sz="1600" dirty="0">
                <a:latin typeface="Calibri"/>
              </a:rPr>
              <a:t>Grupy fokusowe są </a:t>
            </a:r>
            <a:r>
              <a:rPr lang="it-IT" sz="1600" dirty="0" err="1">
                <a:latin typeface="Calibri"/>
              </a:rPr>
              <a:t>przede wszystkim traktowane </a:t>
            </a:r>
            <a:r>
              <a:rPr lang="it-IT" sz="1600" dirty="0">
                <a:latin typeface="Calibri"/>
              </a:rPr>
              <a:t>jako technika </a:t>
            </a:r>
            <a:r>
              <a:rPr lang="it-IT" sz="1600" dirty="0" err="1">
                <a:latin typeface="Calibri"/>
              </a:rPr>
              <a:t>badań potwierdzających. </a:t>
            </a:r>
          </a:p>
          <a:p>
            <a:pPr marL="342900" lvl="0" indent="-292100" algn="just" rtl="0">
              <a:spcBef>
                <a:spcPts val="0"/>
              </a:spcBef>
              <a:spcAft>
                <a:spcPts val="0"/>
              </a:spcAft>
              <a:buClr>
                <a:schemeClr val="dk1"/>
              </a:buClr>
              <a:buSzPts val="1200"/>
              <a:buFont typeface="Arial"/>
              <a:buChar char="•"/>
            </a:pPr>
            <a:r>
              <a:rPr lang="it-IT" sz="1600" dirty="0" err="1">
                <a:latin typeface="Calibri"/>
              </a:rPr>
              <a:t>Innymi </a:t>
            </a:r>
            <a:r>
              <a:rPr lang="it-IT" sz="1600" dirty="0">
                <a:latin typeface="Calibri"/>
              </a:rPr>
              <a:t>słowy, </a:t>
            </a:r>
            <a:r>
              <a:rPr lang="it-IT" sz="1600" dirty="0" err="1">
                <a:latin typeface="Calibri"/>
              </a:rPr>
              <a:t>ich dyskusyjne </a:t>
            </a:r>
            <a:r>
              <a:rPr lang="it-IT" sz="1600" dirty="0">
                <a:latin typeface="Calibri"/>
              </a:rPr>
              <a:t>ustawienie </a:t>
            </a:r>
            <a:r>
              <a:rPr lang="it-IT" sz="1600" dirty="0" err="1">
                <a:latin typeface="Calibri"/>
              </a:rPr>
              <a:t>jest najbardziej przydatne </a:t>
            </a:r>
            <a:r>
              <a:rPr lang="it-IT" sz="1600" dirty="0">
                <a:latin typeface="Calibri"/>
              </a:rPr>
              <a:t>do </a:t>
            </a:r>
            <a:r>
              <a:rPr lang="it-IT" sz="1600" dirty="0" err="1">
                <a:latin typeface="Calibri"/>
              </a:rPr>
              <a:t>potwierdzania </a:t>
            </a:r>
            <a:r>
              <a:rPr lang="it-IT" sz="1600" dirty="0">
                <a:latin typeface="Calibri"/>
              </a:rPr>
              <a:t>lub </a:t>
            </a:r>
            <a:r>
              <a:rPr lang="it-IT" sz="1600" dirty="0" err="1">
                <a:latin typeface="Calibri"/>
              </a:rPr>
              <a:t>obalania istniejących wcześniej przekonań</a:t>
            </a:r>
            <a:r>
              <a:rPr lang="it-IT" sz="1600" dirty="0">
                <a:latin typeface="Calibri"/>
              </a:rPr>
              <a:t>. </a:t>
            </a:r>
          </a:p>
          <a:p>
            <a:pPr marL="342900" lvl="0" indent="-292100" algn="just" rtl="0">
              <a:spcBef>
                <a:spcPts val="0"/>
              </a:spcBef>
              <a:spcAft>
                <a:spcPts val="0"/>
              </a:spcAft>
              <a:buClr>
                <a:schemeClr val="dk1"/>
              </a:buClr>
              <a:buSzPts val="1200"/>
              <a:buFont typeface="Arial"/>
              <a:buChar char="•"/>
            </a:pPr>
            <a:r>
              <a:rPr lang="it-IT" sz="1600" dirty="0">
                <a:latin typeface="Calibri"/>
              </a:rPr>
              <a:t>Z </a:t>
            </a:r>
            <a:r>
              <a:rPr lang="it-IT" sz="1600" dirty="0" err="1">
                <a:latin typeface="Calibri"/>
              </a:rPr>
              <a:t>tego powodu świetnie </a:t>
            </a:r>
            <a:r>
              <a:rPr lang="it-IT" sz="1600" dirty="0">
                <a:latin typeface="Calibri"/>
              </a:rPr>
              <a:t>nadają się do </a:t>
            </a:r>
            <a:r>
              <a:rPr lang="it-IT" sz="1600" dirty="0" err="1">
                <a:latin typeface="Calibri"/>
              </a:rPr>
              <a:t>prowadzenia </a:t>
            </a:r>
            <a:r>
              <a:rPr lang="it-IT" sz="1600" dirty="0">
                <a:latin typeface="Calibri"/>
              </a:rPr>
              <a:t>badań </a:t>
            </a:r>
            <a:r>
              <a:rPr lang="it-IT" sz="1600" dirty="0" err="1">
                <a:latin typeface="Calibri"/>
              </a:rPr>
              <a:t>wyjaśniających</a:t>
            </a:r>
            <a:r>
              <a:rPr lang="it-IT" sz="1600" dirty="0">
                <a:latin typeface="Calibri"/>
              </a:rPr>
              <a:t>, w </a:t>
            </a:r>
            <a:r>
              <a:rPr lang="it-IT" sz="1600" dirty="0" err="1">
                <a:latin typeface="Calibri"/>
              </a:rPr>
              <a:t>których bada się, dlaczego coś występuje, gdy dostępne są </a:t>
            </a:r>
            <a:r>
              <a:rPr lang="it-IT" sz="1600" dirty="0">
                <a:latin typeface="Calibri"/>
              </a:rPr>
              <a:t>ograniczone informacje.</a:t>
            </a:r>
          </a:p>
          <a:p>
            <a:pPr marL="0" lvl="0" indent="0" algn="just" rtl="0">
              <a:spcBef>
                <a:spcPts val="0"/>
              </a:spcBef>
              <a:spcAft>
                <a:spcPts val="0"/>
              </a:spcAft>
              <a:buClr>
                <a:schemeClr val="dk1"/>
              </a:buClr>
              <a:buSzPts val="2000"/>
              <a:buFont typeface="Arial"/>
              <a:buNone/>
            </a:pPr>
            <a:endParaRPr lang="it-IT" sz="1600"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endParaRPr lang="it-IT" sz="1600" b="1" dirty="0">
              <a:latin typeface="Calibri"/>
            </a:endParaRPr>
          </a:p>
          <a:p>
            <a:pPr marL="0" lvl="0" indent="0" algn="just" rtl="0">
              <a:spcBef>
                <a:spcPts val="0"/>
              </a:spcBef>
              <a:spcAft>
                <a:spcPts val="0"/>
              </a:spcAft>
              <a:buClr>
                <a:schemeClr val="dk1"/>
              </a:buClr>
              <a:buSzPts val="2000"/>
              <a:buFont typeface="Arial"/>
              <a:buNone/>
            </a:pPr>
            <a:r>
              <a:rPr lang="it-IT" sz="1600" b="1" dirty="0">
                <a:latin typeface="Calibri"/>
              </a:rPr>
              <a:t>Krok 2: </a:t>
            </a:r>
            <a:r>
              <a:rPr lang="it-IT" sz="1600" b="1" dirty="0" err="1">
                <a:latin typeface="Calibri"/>
              </a:rPr>
              <a:t>Określenie </a:t>
            </a:r>
            <a:r>
              <a:rPr lang="it-IT" sz="1600" b="1" dirty="0">
                <a:latin typeface="Calibri"/>
              </a:rPr>
              <a:t>zakresu </a:t>
            </a:r>
            <a:r>
              <a:rPr lang="it-IT" sz="1600" b="1" dirty="0" err="1">
                <a:latin typeface="Calibri"/>
              </a:rPr>
              <a:t>badań </a:t>
            </a:r>
            <a:r>
              <a:rPr lang="it-IT" sz="1600" b="1" dirty="0">
                <a:latin typeface="Calibri"/>
              </a:rPr>
              <a:t>i </a:t>
            </a:r>
            <a:r>
              <a:rPr lang="it-IT" sz="1600" b="1" dirty="0" err="1">
                <a:latin typeface="Calibri"/>
              </a:rPr>
              <a:t>hipotez</a:t>
            </a:r>
            <a:endParaRPr lang="it-IT" sz="1600" dirty="0">
              <a:latin typeface="Calibri"/>
            </a:endParaRPr>
          </a:p>
          <a:p>
            <a:pPr marL="0" lvl="0" indent="0" algn="just" rtl="0">
              <a:spcBef>
                <a:spcPts val="0"/>
              </a:spcBef>
              <a:spcAft>
                <a:spcPts val="0"/>
              </a:spcAft>
              <a:buClr>
                <a:schemeClr val="dk1"/>
              </a:buClr>
              <a:buSzPts val="2000"/>
              <a:buFont typeface="Arial"/>
              <a:buNone/>
            </a:pPr>
            <a:endParaRPr lang="it-IT" sz="1600" dirty="0">
              <a:latin typeface="Calibri"/>
            </a:endParaRPr>
          </a:p>
          <a:p>
            <a:pPr marL="342900" lvl="0" indent="-292100" algn="just" rtl="0">
              <a:spcBef>
                <a:spcPts val="0"/>
              </a:spcBef>
              <a:spcAft>
                <a:spcPts val="0"/>
              </a:spcAft>
              <a:buSzPts val="1200"/>
              <a:buChar char="•"/>
            </a:pPr>
            <a:r>
              <a:rPr lang="it-IT" sz="1600" dirty="0">
                <a:latin typeface="Calibri"/>
              </a:rPr>
              <a:t>Po </a:t>
            </a:r>
            <a:r>
              <a:rPr lang="it-IT" sz="1600" dirty="0" err="1">
                <a:latin typeface="Calibri"/>
              </a:rPr>
              <a:t>ustaleniu, że </a:t>
            </a:r>
            <a:r>
              <a:rPr lang="it-IT" sz="1600" dirty="0">
                <a:latin typeface="Calibri"/>
              </a:rPr>
              <a:t>grupa fokusowa </a:t>
            </a:r>
            <a:r>
              <a:rPr lang="it-IT" sz="1600" dirty="0" err="1">
                <a:latin typeface="Calibri"/>
              </a:rPr>
              <a:t>jest właściwym wyborem </a:t>
            </a:r>
            <a:r>
              <a:rPr lang="it-IT" sz="1600" dirty="0">
                <a:latin typeface="Calibri"/>
              </a:rPr>
              <a:t>dla </a:t>
            </a:r>
            <a:r>
              <a:rPr lang="it-IT" sz="1600" dirty="0" err="1">
                <a:latin typeface="Calibri"/>
              </a:rPr>
              <a:t>danego tematu</a:t>
            </a:r>
            <a:r>
              <a:rPr lang="it-IT" sz="1600" dirty="0">
                <a:latin typeface="Calibri"/>
              </a:rPr>
              <a:t>, można zacząć myśleć </a:t>
            </a:r>
            <a:r>
              <a:rPr lang="it-IT" sz="1600" dirty="0" err="1">
                <a:latin typeface="Calibri"/>
              </a:rPr>
              <a:t>o tym, czego oczekujemy </a:t>
            </a:r>
            <a:r>
              <a:rPr lang="it-IT" sz="1600" dirty="0">
                <a:latin typeface="Calibri"/>
              </a:rPr>
              <a:t>od </a:t>
            </a:r>
            <a:r>
              <a:rPr lang="it-IT" sz="1600" dirty="0" err="1">
                <a:latin typeface="Calibri"/>
              </a:rPr>
              <a:t>dyskusji </a:t>
            </a:r>
            <a:r>
              <a:rPr lang="it-IT" sz="1600" dirty="0">
                <a:latin typeface="Calibri"/>
              </a:rPr>
              <a:t>grupowej.</a:t>
            </a:r>
          </a:p>
          <a:p>
            <a:pPr marL="342900" lvl="0" indent="-215900" algn="just" rtl="0">
              <a:spcBef>
                <a:spcPts val="0"/>
              </a:spcBef>
              <a:spcAft>
                <a:spcPts val="0"/>
              </a:spcAft>
              <a:buClr>
                <a:schemeClr val="dk1"/>
              </a:buClr>
              <a:buSzPts val="2000"/>
              <a:buFont typeface="Arial"/>
              <a:buNone/>
            </a:pPr>
            <a:endParaRPr lang="it-IT" sz="1600" dirty="0">
              <a:latin typeface="Calibri"/>
            </a:endParaRPr>
          </a:p>
          <a:p>
            <a:pPr marL="342900" lvl="0" indent="-292100" algn="just" rtl="0">
              <a:spcBef>
                <a:spcPts val="0"/>
              </a:spcBef>
              <a:spcAft>
                <a:spcPts val="0"/>
              </a:spcAft>
              <a:buSzPts val="1200"/>
              <a:buChar char="•"/>
            </a:pPr>
            <a:r>
              <a:rPr lang="it-IT" sz="1600" dirty="0" err="1">
                <a:latin typeface="Calibri"/>
              </a:rPr>
              <a:t>Być może istnieje już </a:t>
            </a:r>
            <a:r>
              <a:rPr lang="it-IT" sz="1600" dirty="0">
                <a:latin typeface="Calibri"/>
              </a:rPr>
              <a:t>literatura na </a:t>
            </a:r>
            <a:r>
              <a:rPr lang="it-IT" sz="1600" dirty="0" err="1">
                <a:latin typeface="Calibri"/>
              </a:rPr>
              <a:t>Twój temat </a:t>
            </a:r>
            <a:r>
              <a:rPr lang="it-IT" sz="1600" dirty="0">
                <a:latin typeface="Calibri"/>
              </a:rPr>
              <a:t>lub </a:t>
            </a:r>
            <a:r>
              <a:rPr lang="it-IT" sz="1600" dirty="0" err="1">
                <a:latin typeface="Calibri"/>
              </a:rPr>
              <a:t>wystarczająco podobny temat, który </a:t>
            </a:r>
            <a:r>
              <a:rPr lang="it-IT" sz="1600" dirty="0">
                <a:latin typeface="Calibri"/>
              </a:rPr>
              <a:t>możesz wykorzystać </a:t>
            </a:r>
            <a:r>
              <a:rPr lang="it-IT" sz="1600" dirty="0" err="1">
                <a:latin typeface="Calibri"/>
              </a:rPr>
              <a:t>jako </a:t>
            </a:r>
            <a:r>
              <a:rPr lang="it-IT" sz="1600" dirty="0">
                <a:latin typeface="Calibri"/>
              </a:rPr>
              <a:t>punkt </a:t>
            </a:r>
            <a:r>
              <a:rPr lang="it-IT" sz="1600" dirty="0" err="1">
                <a:latin typeface="Calibri"/>
              </a:rPr>
              <a:t>wyjścia</a:t>
            </a:r>
            <a:r>
              <a:rPr lang="it-IT" sz="1600" dirty="0">
                <a:latin typeface="Calibri"/>
              </a:rPr>
              <a:t>. </a:t>
            </a:r>
            <a:r>
              <a:rPr lang="it-IT" sz="1600" dirty="0" err="1">
                <a:latin typeface="Calibri"/>
              </a:rPr>
              <a:t>Jeśli temat nie jest dobrze zbadany</a:t>
            </a:r>
            <a:r>
              <a:rPr lang="it-IT" sz="1600" dirty="0">
                <a:latin typeface="Calibri"/>
              </a:rPr>
              <a:t>, użyj </a:t>
            </a:r>
            <a:r>
              <a:rPr lang="it-IT" sz="1600" dirty="0" err="1">
                <a:latin typeface="Calibri"/>
              </a:rPr>
              <a:t>swojego instynktu, </a:t>
            </a:r>
            <a:r>
              <a:rPr lang="it-IT" sz="1600" dirty="0">
                <a:latin typeface="Calibri"/>
              </a:rPr>
              <a:t>aby określić</a:t>
            </a:r>
            <a:r>
              <a:rPr lang="it-IT" sz="1600" dirty="0" err="1">
                <a:latin typeface="Calibri"/>
              </a:rPr>
              <a:t>, co twoim zdaniem jest najbardziej warte </a:t>
            </a:r>
            <a:r>
              <a:rPr lang="it-IT" sz="1600" dirty="0">
                <a:latin typeface="Calibri"/>
              </a:rPr>
              <a:t>zbadania.</a:t>
            </a:r>
          </a:p>
          <a:p>
            <a:pPr marL="342900" lvl="0" indent="-215900" algn="just" rtl="0">
              <a:spcBef>
                <a:spcPts val="0"/>
              </a:spcBef>
              <a:spcAft>
                <a:spcPts val="0"/>
              </a:spcAft>
              <a:buClr>
                <a:schemeClr val="dk1"/>
              </a:buClr>
              <a:buSzPts val="2000"/>
              <a:buFont typeface="Arial"/>
              <a:buNone/>
            </a:pPr>
            <a:endParaRPr lang="it-IT" sz="1600" dirty="0">
              <a:latin typeface="Calibri"/>
            </a:endParaRPr>
          </a:p>
          <a:p>
            <a:pPr marL="342900" lvl="0" indent="-292100" algn="just" rtl="0">
              <a:spcBef>
                <a:spcPts val="0"/>
              </a:spcBef>
              <a:spcAft>
                <a:spcPts val="0"/>
              </a:spcAft>
              <a:buSzPts val="1200"/>
              <a:buChar char="•"/>
            </a:pPr>
            <a:r>
              <a:rPr lang="it-IT" sz="1600" dirty="0">
                <a:latin typeface="Calibri"/>
              </a:rPr>
              <a:t>Ustalenie zakresu pomoże </a:t>
            </a:r>
            <a:r>
              <a:rPr lang="it-IT" sz="1600" dirty="0" err="1">
                <a:latin typeface="Calibri"/>
              </a:rPr>
              <a:t>Ci </a:t>
            </a:r>
            <a:r>
              <a:rPr lang="it-IT" sz="1600" dirty="0">
                <a:latin typeface="Calibri"/>
              </a:rPr>
              <a:t>sformułować </a:t>
            </a:r>
            <a:r>
              <a:rPr lang="it-IT" sz="1600" dirty="0" err="1">
                <a:latin typeface="Calibri"/>
              </a:rPr>
              <a:t>intrygujące hipotezy</a:t>
            </a:r>
            <a:r>
              <a:rPr lang="it-IT" sz="1600" dirty="0">
                <a:latin typeface="Calibri"/>
              </a:rPr>
              <a:t>, postawić jasne </a:t>
            </a:r>
            <a:r>
              <a:rPr lang="it-IT" sz="1600" dirty="0" err="1">
                <a:latin typeface="Calibri"/>
              </a:rPr>
              <a:t>pytania </a:t>
            </a:r>
            <a:r>
              <a:rPr lang="it-IT" sz="1600" dirty="0">
                <a:latin typeface="Calibri"/>
              </a:rPr>
              <a:t>i </a:t>
            </a:r>
            <a:r>
              <a:rPr lang="it-IT" sz="1600" dirty="0" err="1">
                <a:latin typeface="Calibri"/>
              </a:rPr>
              <a:t>zrekrutować odpowiednich uczestników</a:t>
            </a:r>
            <a:r>
              <a:rPr lang="it-IT" sz="1600" dirty="0">
                <a:latin typeface="Calibri"/>
              </a:rPr>
              <a:t>.</a:t>
            </a:r>
          </a:p>
          <a:p>
            <a:pPr marL="0" indent="0" eaLnBrk="0" fontAlgn="base" hangingPunct="0">
              <a:buNone/>
            </a:pPr>
            <a:endParaRPr lang="sk-SK" sz="1600" dirty="0"/>
          </a:p>
        </p:txBody>
      </p:sp>
    </p:spTree>
    <p:extLst>
      <p:ext uri="{BB962C8B-B14F-4D97-AF65-F5344CB8AC3E}">
        <p14:creationId xmlns:p14="http://schemas.microsoft.com/office/powerpoint/2010/main" val="362580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br>
              <a:rPr lang="hu-HU" sz="2000" b="1" kern="1200" dirty="0">
                <a:solidFill>
                  <a:schemeClr val="tx1"/>
                </a:solidFill>
                <a:effectLst/>
                <a:latin typeface="Trebuchet MS" panose="020B0603020202020204" pitchFamily="34" charset="0"/>
                <a:ea typeface="+mj-ea"/>
                <a:cs typeface="+mj-cs"/>
              </a:rPr>
            </a:br>
            <a:br>
              <a:rPr lang="hu-HU" sz="2000" b="1" kern="1200" dirty="0">
                <a:solidFill>
                  <a:schemeClr val="tx1"/>
                </a:solidFill>
                <a:effectLst/>
                <a:latin typeface="Trebuchet MS" panose="020B0603020202020204" pitchFamily="34" charset="0"/>
                <a:ea typeface="+mj-ea"/>
                <a:cs typeface="+mj-cs"/>
              </a:rPr>
            </a:b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kumimoji="0" lang="sk-SK"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jakie jest najsilniejsze powołanie obszaru</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sk-SK"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jakie </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są </a:t>
            </a:r>
            <a:r>
              <a:rPr kumimoji="0" lang="sk-SK"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jego elementy piętrowe</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sk-SK"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gospodarcze</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r>
              <a:rPr kumimoji="0" lang="sk-SK"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społeczne </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 </a:t>
            </a:r>
            <a:r>
              <a:rPr kumimoji="0" lang="sk-SK" sz="2000" b="1"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strategiczne</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t>
            </a:r>
            <a:b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br>
            <a:br>
              <a:rPr lang="hu-HU" sz="2000" b="1" kern="1200" dirty="0">
                <a:solidFill>
                  <a:schemeClr val="tx1"/>
                </a:solidFill>
                <a:effectLst/>
                <a:latin typeface="Trebuchet MS" panose="020B0603020202020204" pitchFamily="34" charset="0"/>
                <a:ea typeface="+mj-ea"/>
                <a:cs typeface="+mj-cs"/>
              </a:rPr>
            </a:b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0" y="1988840"/>
            <a:ext cx="8964488" cy="4175720"/>
          </a:xfrm>
        </p:spPr>
        <p:txBody>
          <a:bodyPr numCol="1">
            <a:noAutofit/>
          </a:bodyPr>
          <a:lstStyle/>
          <a:p>
            <a:pPr marL="0" lvl="0" indent="0" algn="just" rtl="0">
              <a:spcBef>
                <a:spcPts val="0"/>
              </a:spcBef>
              <a:spcAft>
                <a:spcPts val="0"/>
              </a:spcAft>
              <a:buClr>
                <a:schemeClr val="dk1"/>
              </a:buClr>
              <a:buSzPts val="2000"/>
              <a:buNone/>
            </a:pPr>
            <a:r>
              <a:rPr lang="it-IT" sz="1800" b="1" dirty="0">
                <a:latin typeface="Trebuchet MS" panose="020B0703020202090204" pitchFamily="34" charset="0"/>
              </a:rPr>
              <a:t>Krok 3: Ustalenie </a:t>
            </a:r>
            <a:r>
              <a:rPr lang="it-IT" sz="1800" b="1" dirty="0" err="1">
                <a:latin typeface="Trebuchet MS" panose="020B0703020202090204" pitchFamily="34" charset="0"/>
              </a:rPr>
              <a:t>pytań do </a:t>
            </a:r>
            <a:r>
              <a:rPr lang="it-IT" sz="1800" b="1" dirty="0">
                <a:latin typeface="Trebuchet MS" panose="020B0703020202090204" pitchFamily="34" charset="0"/>
              </a:rPr>
              <a:t>grupy fokusowej</a:t>
            </a: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dirty="0" err="1">
                <a:latin typeface="Trebuchet MS" panose="020B0703020202090204" pitchFamily="34" charset="0"/>
              </a:rPr>
              <a:t>Pytania, które zadajesz swojej </a:t>
            </a:r>
            <a:r>
              <a:rPr lang="it-IT" sz="1800" dirty="0">
                <a:latin typeface="Trebuchet MS" panose="020B0703020202090204" pitchFamily="34" charset="0"/>
              </a:rPr>
              <a:t>grupie fokusowej są </a:t>
            </a:r>
            <a:r>
              <a:rPr lang="it-IT" sz="1800" dirty="0" err="1">
                <a:latin typeface="Trebuchet MS" panose="020B0703020202090204" pitchFamily="34" charset="0"/>
              </a:rPr>
              <a:t>niezwykle ważne </a:t>
            </a:r>
            <a:r>
              <a:rPr lang="it-IT" sz="1800" dirty="0">
                <a:latin typeface="Trebuchet MS" panose="020B0703020202090204" pitchFamily="34" charset="0"/>
              </a:rPr>
              <a:t>dla </a:t>
            </a:r>
            <a:r>
              <a:rPr lang="it-IT" sz="1800" dirty="0" err="1">
                <a:latin typeface="Trebuchet MS" panose="020B0703020202090204" pitchFamily="34" charset="0"/>
              </a:rPr>
              <a:t>Twojej analizy</a:t>
            </a:r>
            <a:r>
              <a:rPr lang="it-IT" sz="1800" dirty="0">
                <a:latin typeface="Trebuchet MS" panose="020B0703020202090204" pitchFamily="34" charset="0"/>
              </a:rPr>
              <a:t>. Nie spiesz się z ich </a:t>
            </a:r>
            <a:r>
              <a:rPr lang="pl-PL" sz="1800" dirty="0">
                <a:latin typeface="Trebuchet MS" panose="020B0703020202090204" pitchFamily="34" charset="0"/>
              </a:rPr>
              <a:t>tworzeniem</a:t>
            </a:r>
            <a:r>
              <a:rPr lang="it-IT" sz="1800" dirty="0">
                <a:latin typeface="Trebuchet MS" panose="020B0703020202090204" pitchFamily="34" charset="0"/>
              </a:rPr>
              <a:t>, zwracając szczególną uwagę na sformułowania. Należy </a:t>
            </a:r>
            <a:r>
              <a:rPr lang="it-IT" sz="1800" dirty="0" err="1">
                <a:latin typeface="Trebuchet MS" panose="020B0703020202090204" pitchFamily="34" charset="0"/>
              </a:rPr>
              <a:t>unikać pytań naprowadzających</a:t>
            </a:r>
            <a:r>
              <a:rPr lang="it-IT" sz="1800" dirty="0">
                <a:latin typeface="Trebuchet MS" panose="020B0703020202090204" pitchFamily="34" charset="0"/>
              </a:rPr>
              <a:t>, </a:t>
            </a:r>
            <a:r>
              <a:rPr lang="it-IT" sz="1800" dirty="0" err="1">
                <a:latin typeface="Trebuchet MS" panose="020B0703020202090204" pitchFamily="34" charset="0"/>
              </a:rPr>
              <a:t>które </a:t>
            </a:r>
            <a:r>
              <a:rPr lang="it-IT" sz="1800" dirty="0">
                <a:latin typeface="Trebuchet MS" panose="020B0703020202090204" pitchFamily="34" charset="0"/>
              </a:rPr>
              <a:t>mogą </a:t>
            </a:r>
            <a:r>
              <a:rPr lang="it-IT" sz="1800" dirty="0" err="1">
                <a:latin typeface="Trebuchet MS" panose="020B0703020202090204" pitchFamily="34" charset="0"/>
              </a:rPr>
              <a:t>wpłynąć na odpowiedzi</a:t>
            </a:r>
            <a:r>
              <a:rPr lang="it-IT" sz="1800" dirty="0">
                <a:latin typeface="Trebuchet MS" panose="020B0703020202090204" pitchFamily="34" charset="0"/>
              </a:rPr>
              <a:t>.</a:t>
            </a:r>
          </a:p>
          <a:p>
            <a:pPr marL="0" lvl="0" indent="0" algn="just" rtl="0">
              <a:spcBef>
                <a:spcPts val="0"/>
              </a:spcBef>
              <a:spcAft>
                <a:spcPts val="0"/>
              </a:spcAft>
              <a:buClr>
                <a:schemeClr val="dk1"/>
              </a:buClr>
              <a:buSzPts val="2000"/>
              <a:buNone/>
            </a:pP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dirty="0">
                <a:latin typeface="Trebuchet MS" panose="020B0703020202090204" pitchFamily="34" charset="0"/>
              </a:rPr>
              <a:t>Ogólnie rzecz biorąc, Twoje pytania do grupy fokusowej powinny b</a:t>
            </a:r>
            <a:r>
              <a:rPr lang="pl-PL" sz="1800" dirty="0" err="1">
                <a:latin typeface="Trebuchet MS" panose="020B0703020202090204" pitchFamily="34" charset="0"/>
              </a:rPr>
              <a:t>yć</a:t>
            </a:r>
            <a:r>
              <a:rPr lang="it-IT" sz="1800" dirty="0">
                <a:latin typeface="Trebuchet MS" panose="020B0703020202090204" pitchFamily="34" charset="0"/>
              </a:rPr>
              <a:t>:</a:t>
            </a:r>
          </a:p>
          <a:p>
            <a:pPr marL="0" lvl="0" indent="0" algn="just" rtl="0">
              <a:spcBef>
                <a:spcPts val="0"/>
              </a:spcBef>
              <a:spcAft>
                <a:spcPts val="0"/>
              </a:spcAft>
              <a:buClr>
                <a:schemeClr val="dk1"/>
              </a:buClr>
              <a:buSzPts val="2000"/>
              <a:buNone/>
            </a:pPr>
            <a:endParaRPr lang="it-IT" sz="18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r>
              <a:rPr lang="it-IT" sz="1800" dirty="0">
                <a:latin typeface="Trebuchet MS" panose="020B0703020202090204" pitchFamily="34" charset="0"/>
              </a:rPr>
              <a:t>Otwart</a:t>
            </a:r>
            <a:r>
              <a:rPr lang="pl-PL" sz="1800" dirty="0">
                <a:latin typeface="Trebuchet MS" panose="020B0703020202090204" pitchFamily="34" charset="0"/>
              </a:rPr>
              <a:t>e</a:t>
            </a:r>
            <a:r>
              <a:rPr lang="it-IT" sz="1800" dirty="0">
                <a:latin typeface="Trebuchet MS" panose="020B0703020202090204" pitchFamily="34" charset="0"/>
              </a:rPr>
              <a:t> i elastyczn</a:t>
            </a:r>
            <a:r>
              <a:rPr lang="pl-PL" sz="1800" dirty="0">
                <a:latin typeface="Trebuchet MS" panose="020B0703020202090204" pitchFamily="34" charset="0"/>
              </a:rPr>
              <a:t>e</a:t>
            </a:r>
            <a:endParaRPr lang="it-IT" sz="18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r>
              <a:rPr lang="it-IT" sz="1800" dirty="0">
                <a:latin typeface="Trebuchet MS" panose="020B0703020202090204" pitchFamily="34" charset="0"/>
              </a:rPr>
              <a:t>Niemożliwe do udzielenia </a:t>
            </a:r>
            <a:r>
              <a:rPr lang="it-IT" sz="1800" dirty="0" err="1">
                <a:latin typeface="Trebuchet MS" panose="020B0703020202090204" pitchFamily="34" charset="0"/>
              </a:rPr>
              <a:t>odpowiedzi </a:t>
            </a:r>
            <a:r>
              <a:rPr lang="it-IT" sz="1800" dirty="0">
                <a:latin typeface="Trebuchet MS" panose="020B0703020202090204" pitchFamily="34" charset="0"/>
              </a:rPr>
              <a:t>"tak" lub "nie" (</a:t>
            </a:r>
            <a:r>
              <a:rPr lang="it-IT" sz="1800" dirty="0" err="1">
                <a:latin typeface="Trebuchet MS" panose="020B0703020202090204" pitchFamily="34" charset="0"/>
              </a:rPr>
              <a:t>pytania </a:t>
            </a:r>
            <a:r>
              <a:rPr lang="it-IT" sz="1800" dirty="0">
                <a:latin typeface="Trebuchet MS" panose="020B0703020202090204" pitchFamily="34" charset="0"/>
              </a:rPr>
              <a:t>zaczynające się od "</a:t>
            </a:r>
            <a:r>
              <a:rPr lang="it-IT" sz="1800" dirty="0" err="1">
                <a:latin typeface="Trebuchet MS" panose="020B0703020202090204" pitchFamily="34" charset="0"/>
              </a:rPr>
              <a:t>dlaczego</a:t>
            </a:r>
            <a:r>
              <a:rPr lang="it-IT" sz="1800" dirty="0">
                <a:latin typeface="Trebuchet MS" panose="020B0703020202090204" pitchFamily="34" charset="0"/>
              </a:rPr>
              <a:t>" lub "</a:t>
            </a:r>
            <a:r>
              <a:rPr lang="it-IT" sz="1800" dirty="0" err="1">
                <a:latin typeface="Trebuchet MS" panose="020B0703020202090204" pitchFamily="34" charset="0"/>
              </a:rPr>
              <a:t>jak" </a:t>
            </a:r>
            <a:r>
              <a:rPr lang="it-IT" sz="1800" dirty="0">
                <a:latin typeface="Trebuchet MS" panose="020B0703020202090204" pitchFamily="34" charset="0"/>
              </a:rPr>
              <a:t>są </a:t>
            </a:r>
            <a:r>
              <a:rPr lang="it-IT" sz="1800" dirty="0" err="1">
                <a:latin typeface="Trebuchet MS" panose="020B0703020202090204" pitchFamily="34" charset="0"/>
              </a:rPr>
              <a:t>często </a:t>
            </a:r>
            <a:r>
              <a:rPr lang="it-IT" sz="1800" dirty="0">
                <a:latin typeface="Trebuchet MS" panose="020B0703020202090204" pitchFamily="34" charset="0"/>
              </a:rPr>
              <a:t>najlepsze)</a:t>
            </a:r>
          </a:p>
          <a:p>
            <a:pPr marL="342900" lvl="0" indent="-292100" algn="just" rtl="0">
              <a:spcBef>
                <a:spcPts val="0"/>
              </a:spcBef>
              <a:spcAft>
                <a:spcPts val="0"/>
              </a:spcAft>
              <a:buClr>
                <a:schemeClr val="dk1"/>
              </a:buClr>
              <a:buSzPts val="1200"/>
              <a:buFont typeface="Noto Sans Symbols"/>
              <a:buChar char="✔"/>
            </a:pPr>
            <a:r>
              <a:rPr lang="it-IT" sz="1800" dirty="0" err="1">
                <a:latin typeface="Trebuchet MS" panose="020B0703020202090204" pitchFamily="34" charset="0"/>
              </a:rPr>
              <a:t>Jednoznaczne</a:t>
            </a:r>
            <a:r>
              <a:rPr lang="it-IT" sz="1800" dirty="0">
                <a:latin typeface="Trebuchet MS" panose="020B0703020202090204" pitchFamily="34" charset="0"/>
              </a:rPr>
              <a:t>, </a:t>
            </a:r>
            <a:r>
              <a:rPr lang="it-IT" sz="1800" dirty="0" err="1">
                <a:latin typeface="Trebuchet MS" panose="020B0703020202090204" pitchFamily="34" charset="0"/>
              </a:rPr>
              <a:t>przechodzące od razu </a:t>
            </a:r>
            <a:r>
              <a:rPr lang="it-IT" sz="1800" dirty="0">
                <a:latin typeface="Trebuchet MS" panose="020B0703020202090204" pitchFamily="34" charset="0"/>
              </a:rPr>
              <a:t>do rzeczy, </a:t>
            </a:r>
            <a:r>
              <a:rPr lang="it-IT" sz="1800" dirty="0" err="1">
                <a:latin typeface="Trebuchet MS" panose="020B0703020202090204" pitchFamily="34" charset="0"/>
              </a:rPr>
              <a:t>a jednocześnie stymulujące dyskusję</a:t>
            </a:r>
            <a:endParaRPr lang="it-IT" sz="18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r>
              <a:rPr lang="it-IT" sz="1800" dirty="0">
                <a:latin typeface="Trebuchet MS" panose="020B0703020202090204" pitchFamily="34" charset="0"/>
              </a:rPr>
              <a:t>Bezstronn</a:t>
            </a:r>
            <a:r>
              <a:rPr lang="pl-PL" sz="1800" dirty="0">
                <a:latin typeface="Trebuchet MS" panose="020B0703020202090204" pitchFamily="34" charset="0"/>
              </a:rPr>
              <a:t>e</a:t>
            </a:r>
            <a:r>
              <a:rPr lang="it-IT" sz="1800" dirty="0">
                <a:latin typeface="Trebuchet MS" panose="020B0703020202090204" pitchFamily="34" charset="0"/>
              </a:rPr>
              <a:t> i neutraln</a:t>
            </a:r>
            <a:r>
              <a:rPr lang="pl-PL" sz="1800" dirty="0">
                <a:latin typeface="Trebuchet MS" panose="020B0703020202090204" pitchFamily="34" charset="0"/>
              </a:rPr>
              <a:t>e</a:t>
            </a:r>
            <a:endParaRPr lang="it-IT" sz="18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160591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7615" y="2204864"/>
            <a:ext cx="8964488" cy="4175720"/>
          </a:xfrm>
        </p:spPr>
        <p:txBody>
          <a:bodyPr numCol="1">
            <a:noAutofit/>
          </a:bodyPr>
          <a:lstStyle/>
          <a:p>
            <a:pPr marL="0" lvl="0" indent="0" algn="just" rtl="0">
              <a:spcBef>
                <a:spcPts val="0"/>
              </a:spcBef>
              <a:spcAft>
                <a:spcPts val="0"/>
              </a:spcAft>
              <a:buClr>
                <a:schemeClr val="dk1"/>
              </a:buClr>
              <a:buSzPts val="2000"/>
              <a:buFont typeface="Arial"/>
              <a:buNone/>
            </a:pPr>
            <a:r>
              <a:rPr lang="it-IT" sz="1800" b="1" dirty="0">
                <a:latin typeface="Trebuchet MS" panose="020B0703020202090204" pitchFamily="34" charset="0"/>
              </a:rPr>
              <a:t>Krok 4: </a:t>
            </a:r>
            <a:r>
              <a:rPr lang="it-IT" sz="1800" b="1" dirty="0" err="1">
                <a:latin typeface="Trebuchet MS" panose="020B0703020202090204" pitchFamily="34" charset="0"/>
              </a:rPr>
              <a:t>Rekrutacja uczestników</a:t>
            </a: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Font typeface="Arial"/>
              <a:buNone/>
            </a:pPr>
            <a:r>
              <a:rPr lang="it-IT" sz="1800" dirty="0">
                <a:latin typeface="Trebuchet MS" panose="020B0703020202090204" pitchFamily="34" charset="0"/>
              </a:rPr>
              <a:t>W zależności od tematu badań, istnieje kilka metod doboru</a:t>
            </a:r>
            <a:r>
              <a:rPr lang="pl-PL" sz="1800" dirty="0">
                <a:latin typeface="Trebuchet MS" panose="020B0703020202090204" pitchFamily="34" charset="0"/>
              </a:rPr>
              <a:t> uczestników:</a:t>
            </a:r>
          </a:p>
          <a:p>
            <a:pPr marL="0" lvl="0" indent="0" algn="just" rtl="0">
              <a:spcBef>
                <a:spcPts val="0"/>
              </a:spcBef>
              <a:spcAft>
                <a:spcPts val="0"/>
              </a:spcAft>
              <a:buClr>
                <a:schemeClr val="dk1"/>
              </a:buClr>
              <a:buSzPts val="2000"/>
              <a:buFont typeface="Arial"/>
              <a:buNone/>
            </a:pPr>
            <a:endParaRPr lang="it-IT" sz="1800" dirty="0">
              <a:latin typeface="Trebuchet MS" panose="020B0703020202090204" pitchFamily="34" charset="0"/>
            </a:endParaRPr>
          </a:p>
          <a:p>
            <a:pPr marL="342900" lvl="0" indent="-292100" algn="just" rtl="0">
              <a:spcBef>
                <a:spcPts val="0"/>
              </a:spcBef>
              <a:spcAft>
                <a:spcPts val="0"/>
              </a:spcAft>
              <a:buSzPts val="1200"/>
              <a:buFont typeface="Noto Sans Symbols"/>
              <a:buChar char="❑"/>
            </a:pPr>
            <a:r>
              <a:rPr lang="it-IT" sz="1800" dirty="0">
                <a:latin typeface="Trebuchet MS" panose="020B0703020202090204" pitchFamily="34" charset="0"/>
              </a:rPr>
              <a:t>Dobrowolne p</a:t>
            </a:r>
            <a:r>
              <a:rPr lang="pl-PL" sz="1800" dirty="0" err="1">
                <a:latin typeface="Trebuchet MS" panose="020B0703020202090204" pitchFamily="34" charset="0"/>
              </a:rPr>
              <a:t>rzeprowadzenie</a:t>
            </a:r>
            <a:r>
              <a:rPr lang="pl-PL" sz="1800" dirty="0">
                <a:latin typeface="Trebuchet MS" panose="020B0703020202090204" pitchFamily="34" charset="0"/>
              </a:rPr>
              <a:t> badania</a:t>
            </a:r>
            <a:r>
              <a:rPr lang="it-IT" sz="1800" dirty="0">
                <a:latin typeface="Trebuchet MS" panose="020B0703020202090204" pitchFamily="34" charset="0"/>
              </a:rPr>
              <a:t>, takie jak otwarte zaproszenie w mediach społecznościowych i znalezienie uczestników na podstawie odpowiedzi.</a:t>
            </a:r>
          </a:p>
          <a:p>
            <a:pPr marL="342900" lvl="0" indent="-292100" algn="just" rtl="0">
              <a:spcBef>
                <a:spcPts val="0"/>
              </a:spcBef>
              <a:spcAft>
                <a:spcPts val="0"/>
              </a:spcAft>
              <a:buSzPts val="1200"/>
              <a:buFont typeface="Noto Sans Symbols"/>
              <a:buChar char="❑"/>
            </a:pPr>
            <a:r>
              <a:rPr lang="it-IT" sz="1800" dirty="0">
                <a:latin typeface="Trebuchet MS" panose="020B0703020202090204" pitchFamily="34" charset="0"/>
              </a:rPr>
              <a:t>Wygodne</a:t>
            </a:r>
            <a:r>
              <a:rPr lang="pl-PL" sz="1800" dirty="0">
                <a:latin typeface="Trebuchet MS" panose="020B0703020202090204" pitchFamily="34" charset="0"/>
              </a:rPr>
              <a:t> </a:t>
            </a:r>
            <a:r>
              <a:rPr lang="it-IT" sz="1800" dirty="0">
                <a:latin typeface="Trebuchet MS" panose="020B0703020202090204" pitchFamily="34" charset="0"/>
              </a:rPr>
              <a:t>p</a:t>
            </a:r>
            <a:r>
              <a:rPr lang="pl-PL" sz="1800" dirty="0" err="1">
                <a:latin typeface="Trebuchet MS" panose="020B0703020202090204" pitchFamily="34" charset="0"/>
              </a:rPr>
              <a:t>rzeprowadzenie</a:t>
            </a:r>
            <a:r>
              <a:rPr lang="pl-PL" sz="1800" dirty="0">
                <a:latin typeface="Trebuchet MS" panose="020B0703020202090204" pitchFamily="34" charset="0"/>
              </a:rPr>
              <a:t> badania</a:t>
            </a:r>
            <a:r>
              <a:rPr lang="it-IT" sz="1800" dirty="0">
                <a:latin typeface="Trebuchet MS" panose="020B0703020202090204" pitchFamily="34" charset="0"/>
              </a:rPr>
              <a:t> od osób, które są najłatwiej dostępne, takich jak partnerzy z istniejących sieci</a:t>
            </a:r>
          </a:p>
          <a:p>
            <a:pPr marL="342900" lvl="0" indent="-292100" algn="just" rtl="0">
              <a:spcBef>
                <a:spcPts val="0"/>
              </a:spcBef>
              <a:spcAft>
                <a:spcPts val="0"/>
              </a:spcAft>
              <a:buSzPts val="1200"/>
              <a:buFont typeface="Noto Sans Symbols"/>
              <a:buChar char="❑"/>
            </a:pPr>
            <a:r>
              <a:rPr lang="it-IT" sz="1800" dirty="0" err="1">
                <a:latin typeface="Trebuchet MS" panose="020B0703020202090204" pitchFamily="34" charset="0"/>
              </a:rPr>
              <a:t>Stratyfikowana </a:t>
            </a:r>
            <a:r>
              <a:rPr lang="it-IT" sz="1800" dirty="0">
                <a:latin typeface="Trebuchet MS" panose="020B0703020202090204" pitchFamily="34" charset="0"/>
              </a:rPr>
              <a:t>kontrola wyrywkowa </a:t>
            </a:r>
            <a:r>
              <a:rPr lang="it-IT" sz="1800" dirty="0" err="1">
                <a:latin typeface="Trebuchet MS" panose="020B0703020202090204" pitchFamily="34" charset="0"/>
              </a:rPr>
              <a:t>określonej kategorii </a:t>
            </a:r>
            <a:r>
              <a:rPr lang="it-IT" sz="1800" dirty="0">
                <a:latin typeface="Trebuchet MS" panose="020B0703020202090204" pitchFamily="34" charset="0"/>
              </a:rPr>
              <a:t>producentów </a:t>
            </a:r>
            <a:r>
              <a:rPr lang="it-IT" sz="1800" dirty="0" err="1">
                <a:latin typeface="Trebuchet MS" panose="020B0703020202090204" pitchFamily="34" charset="0"/>
              </a:rPr>
              <a:t>lokalnych</a:t>
            </a:r>
          </a:p>
          <a:p>
            <a:pPr marL="50800" lvl="0" indent="0" algn="just" rtl="0">
              <a:spcBef>
                <a:spcPts val="0"/>
              </a:spcBef>
              <a:spcAft>
                <a:spcPts val="0"/>
              </a:spcAft>
              <a:buSzPts val="1200"/>
              <a:buNone/>
            </a:pPr>
            <a:endParaRPr lang="it-IT" sz="1800" dirty="0">
              <a:latin typeface="Trebuchet MS" panose="020B0703020202090204" pitchFamily="34" charset="0"/>
            </a:endParaRPr>
          </a:p>
          <a:p>
            <a:pPr marL="342900" lvl="0" indent="-292100" algn="just" rtl="0">
              <a:spcBef>
                <a:spcPts val="0"/>
              </a:spcBef>
              <a:spcAft>
                <a:spcPts val="0"/>
              </a:spcAft>
              <a:buSzPts val="1200"/>
              <a:buFont typeface="Noto Sans Symbols"/>
              <a:buChar char="❖"/>
            </a:pPr>
            <a:r>
              <a:rPr lang="it-IT" sz="1800" b="1" i="1" u="sng" dirty="0" err="1">
                <a:latin typeface="Trebuchet MS" panose="020B0703020202090204" pitchFamily="34" charset="0"/>
              </a:rPr>
              <a:t>Należy uważać </a:t>
            </a:r>
            <a:r>
              <a:rPr lang="it-IT" sz="1800" b="1" i="1" u="sng" dirty="0">
                <a:latin typeface="Trebuchet MS" panose="020B0703020202090204" pitchFamily="34" charset="0"/>
              </a:rPr>
              <a:t>na </a:t>
            </a:r>
            <a:r>
              <a:rPr lang="it-IT" sz="1800" b="1" i="1" u="sng" dirty="0" err="1">
                <a:latin typeface="Trebuchet MS" panose="020B0703020202090204" pitchFamily="34" charset="0"/>
              </a:rPr>
              <a:t>tendencyjność</a:t>
            </a:r>
            <a:r>
              <a:rPr lang="it-IT" sz="1800" b="1" i="1" u="sng" dirty="0">
                <a:latin typeface="Trebuchet MS" panose="020B0703020202090204" pitchFamily="34" charset="0"/>
              </a:rPr>
              <a:t> próby, </a:t>
            </a:r>
            <a:r>
              <a:rPr lang="it-IT" sz="1800" b="1" i="1" u="sng" dirty="0" err="1">
                <a:latin typeface="Trebuchet MS" panose="020B0703020202090204" pitchFamily="34" charset="0"/>
              </a:rPr>
              <a:t>która </a:t>
            </a:r>
            <a:r>
              <a:rPr lang="it-IT" sz="1800" b="1" i="1" u="sng" dirty="0">
                <a:latin typeface="Trebuchet MS" panose="020B0703020202090204" pitchFamily="34" charset="0"/>
              </a:rPr>
              <a:t>może </a:t>
            </a:r>
            <a:r>
              <a:rPr lang="it-IT" sz="1800" b="1" i="1" u="sng" dirty="0" err="1">
                <a:latin typeface="Trebuchet MS" panose="020B0703020202090204" pitchFamily="34" charset="0"/>
              </a:rPr>
              <a:t>wystąpić, gdy </a:t>
            </a:r>
            <a:r>
              <a:rPr lang="it-IT" sz="1800" b="1" i="1" u="sng" dirty="0">
                <a:latin typeface="Trebuchet MS" panose="020B0703020202090204" pitchFamily="34" charset="0"/>
              </a:rPr>
              <a:t>niektórzy </a:t>
            </a:r>
            <a:r>
              <a:rPr lang="it-IT" sz="1800" b="1" i="1" u="sng" dirty="0" err="1">
                <a:latin typeface="Trebuchet MS" panose="020B0703020202090204" pitchFamily="34" charset="0"/>
              </a:rPr>
              <a:t>członkowie populacji </a:t>
            </a:r>
            <a:r>
              <a:rPr lang="it-IT" sz="1800" b="1" i="1" u="sng" dirty="0">
                <a:latin typeface="Trebuchet MS" panose="020B0703020202090204" pitchFamily="34" charset="0"/>
              </a:rPr>
              <a:t>mają większe </a:t>
            </a:r>
            <a:r>
              <a:rPr lang="it-IT" sz="1800" b="1" i="1" u="sng" dirty="0" err="1">
                <a:latin typeface="Trebuchet MS" panose="020B0703020202090204" pitchFamily="34" charset="0"/>
              </a:rPr>
              <a:t>szanse </a:t>
            </a:r>
            <a:r>
              <a:rPr lang="it-IT" sz="1800" b="1" i="1" u="sng" dirty="0">
                <a:latin typeface="Trebuchet MS" panose="020B0703020202090204" pitchFamily="34" charset="0"/>
              </a:rPr>
              <a:t>na </a:t>
            </a:r>
            <a:r>
              <a:rPr lang="it-IT" sz="1800" b="1" i="1" u="sng" dirty="0" err="1">
                <a:latin typeface="Trebuchet MS" panose="020B0703020202090204" pitchFamily="34" charset="0"/>
              </a:rPr>
              <a:t>włączenie do </a:t>
            </a:r>
            <a:r>
              <a:rPr lang="it-IT" sz="1800" b="1" i="1" u="sng" dirty="0">
                <a:latin typeface="Trebuchet MS" panose="020B0703020202090204" pitchFamily="34" charset="0"/>
              </a:rPr>
              <a:t>badania </a:t>
            </a:r>
            <a:r>
              <a:rPr lang="it-IT" sz="1800" b="1" i="1" u="sng" dirty="0" err="1">
                <a:latin typeface="Trebuchet MS" panose="020B0703020202090204" pitchFamily="34" charset="0"/>
              </a:rPr>
              <a:t>niż inni.</a:t>
            </a:r>
            <a:endParaRPr lang="it-IT" sz="18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407444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0" y="1988840"/>
            <a:ext cx="8964488" cy="4175720"/>
          </a:xfrm>
        </p:spPr>
        <p:txBody>
          <a:bodyPr numCol="1">
            <a:noAutofit/>
          </a:bodyPr>
          <a:lstStyle/>
          <a:p>
            <a:pPr marL="0" lvl="0" indent="0" algn="just" rtl="0">
              <a:spcBef>
                <a:spcPts val="0"/>
              </a:spcBef>
              <a:spcAft>
                <a:spcPts val="0"/>
              </a:spcAft>
              <a:buClr>
                <a:schemeClr val="dk1"/>
              </a:buClr>
              <a:buSzPts val="2000"/>
              <a:buNone/>
            </a:pPr>
            <a:endParaRPr lang="it-IT" sz="1800" b="1"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b="1" dirty="0">
                <a:latin typeface="Trebuchet MS" panose="020B0703020202090204" pitchFamily="34" charset="0"/>
              </a:rPr>
              <a:t>Krok 5: Zorganizuj grupę fokusową</a:t>
            </a: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dirty="0" err="1">
                <a:latin typeface="Trebuchet MS" panose="020B0703020202090204" pitchFamily="34" charset="0"/>
              </a:rPr>
              <a:t>Warto rozważyć przeprowadzenie </a:t>
            </a:r>
            <a:r>
              <a:rPr lang="it-IT" sz="1800" dirty="0">
                <a:latin typeface="Trebuchet MS" panose="020B0703020202090204" pitchFamily="34" charset="0"/>
              </a:rPr>
              <a:t>kontroli technicznej przed </a:t>
            </a:r>
            <a:r>
              <a:rPr lang="it-IT" sz="1800" dirty="0" err="1">
                <a:latin typeface="Trebuchet MS" panose="020B0703020202090204" pitchFamily="34" charset="0"/>
              </a:rPr>
              <a:t>przybyciem uczestników </a:t>
            </a:r>
            <a:r>
              <a:rPr lang="it-IT" sz="1800" dirty="0">
                <a:latin typeface="Trebuchet MS" panose="020B0703020202090204" pitchFamily="34" charset="0"/>
              </a:rPr>
              <a:t>i odnotować </a:t>
            </a:r>
            <a:r>
              <a:rPr lang="it-IT" sz="1800" dirty="0" err="1">
                <a:latin typeface="Trebuchet MS" panose="020B0703020202090204" pitchFamily="34" charset="0"/>
              </a:rPr>
              <a:t>wszelkie czynniki środowiskowe </a:t>
            </a:r>
            <a:r>
              <a:rPr lang="it-IT" sz="1800" dirty="0">
                <a:latin typeface="Trebuchet MS" panose="020B0703020202090204" pitchFamily="34" charset="0"/>
              </a:rPr>
              <a:t>lub </a:t>
            </a:r>
            <a:r>
              <a:rPr lang="it-IT" sz="1800" dirty="0" err="1">
                <a:latin typeface="Trebuchet MS" panose="020B0703020202090204" pitchFamily="34" charset="0"/>
              </a:rPr>
              <a:t>zewnętrzne, które mogłyby wpłynąć na </a:t>
            </a:r>
            <a:r>
              <a:rPr lang="it-IT" sz="1800" dirty="0">
                <a:latin typeface="Trebuchet MS" panose="020B0703020202090204" pitchFamily="34" charset="0"/>
              </a:rPr>
              <a:t>nastrój grupy </a:t>
            </a:r>
            <a:r>
              <a:rPr lang="it-IT" sz="1800" dirty="0" err="1">
                <a:latin typeface="Trebuchet MS" panose="020B0703020202090204" pitchFamily="34" charset="0"/>
              </a:rPr>
              <a:t>tego </a:t>
            </a:r>
            <a:r>
              <a:rPr lang="it-IT" sz="1800" dirty="0">
                <a:latin typeface="Trebuchet MS" panose="020B0703020202090204" pitchFamily="34" charset="0"/>
              </a:rPr>
              <a:t>dnia. Upewnij się, </a:t>
            </a:r>
            <a:r>
              <a:rPr lang="it-IT" sz="1800" dirty="0" err="1">
                <a:latin typeface="Trebuchet MS" panose="020B0703020202090204" pitchFamily="34" charset="0"/>
              </a:rPr>
              <a:t>że </a:t>
            </a:r>
            <a:r>
              <a:rPr lang="it-IT" sz="1800" dirty="0">
                <a:latin typeface="Trebuchet MS" panose="020B0703020202090204" pitchFamily="34" charset="0"/>
              </a:rPr>
              <a:t>jesteś </a:t>
            </a:r>
            <a:r>
              <a:rPr lang="it-IT" sz="1800" dirty="0" err="1">
                <a:latin typeface="Trebuchet MS" panose="020B0703020202090204" pitchFamily="34" charset="0"/>
              </a:rPr>
              <a:t>zorganizowany </a:t>
            </a:r>
            <a:r>
              <a:rPr lang="it-IT" sz="1800" dirty="0">
                <a:latin typeface="Trebuchet MS" panose="020B0703020202090204" pitchFamily="34" charset="0"/>
              </a:rPr>
              <a:t>i gotowy, </a:t>
            </a:r>
            <a:r>
              <a:rPr lang="it-IT" sz="1800" dirty="0" err="1">
                <a:latin typeface="Trebuchet MS" panose="020B0703020202090204" pitchFamily="34" charset="0"/>
              </a:rPr>
              <a:t>ponieważ stresująca atmosfera </a:t>
            </a:r>
            <a:r>
              <a:rPr lang="it-IT" sz="1800" dirty="0">
                <a:latin typeface="Trebuchet MS" panose="020B0703020202090204" pitchFamily="34" charset="0"/>
              </a:rPr>
              <a:t>może być </a:t>
            </a:r>
            <a:r>
              <a:rPr lang="it-IT" sz="1800" dirty="0" err="1">
                <a:latin typeface="Trebuchet MS" panose="020B0703020202090204" pitchFamily="34" charset="0"/>
              </a:rPr>
              <a:t>rozpraszająca </a:t>
            </a:r>
            <a:r>
              <a:rPr lang="it-IT" sz="1800" dirty="0">
                <a:latin typeface="Trebuchet MS" panose="020B0703020202090204" pitchFamily="34" charset="0"/>
              </a:rPr>
              <a:t>i przynosić </a:t>
            </a:r>
            <a:r>
              <a:rPr lang="it-IT" sz="1800" dirty="0" err="1">
                <a:latin typeface="Trebuchet MS" panose="020B0703020202090204" pitchFamily="34" charset="0"/>
              </a:rPr>
              <a:t>efekty odwrotne do zamierzonych</a:t>
            </a:r>
            <a:r>
              <a:rPr lang="it-IT" sz="1800" dirty="0">
                <a:latin typeface="Trebuchet MS" panose="020B0703020202090204" pitchFamily="34" charset="0"/>
              </a:rPr>
              <a:t>.</a:t>
            </a:r>
          </a:p>
          <a:p>
            <a:pPr marL="0" lvl="0" indent="0" algn="just" rtl="0">
              <a:spcBef>
                <a:spcPts val="0"/>
              </a:spcBef>
              <a:spcAft>
                <a:spcPts val="0"/>
              </a:spcAft>
              <a:buClr>
                <a:schemeClr val="dk1"/>
              </a:buClr>
              <a:buSzPts val="2000"/>
              <a:buNone/>
            </a:pPr>
            <a:endParaRPr lang="it-IT" sz="1800" b="1"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b="1" dirty="0" err="1">
                <a:latin typeface="Trebuchet MS" panose="020B0703020202090204" pitchFamily="34" charset="0"/>
              </a:rPr>
              <a:t>Rozpoczęcie pracy </a:t>
            </a:r>
            <a:r>
              <a:rPr lang="it-IT" sz="1800" b="1" dirty="0">
                <a:latin typeface="Trebuchet MS" panose="020B0703020202090204" pitchFamily="34" charset="0"/>
              </a:rPr>
              <a:t>grupy fokusowej</a:t>
            </a: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dirty="0">
                <a:latin typeface="Trebuchet MS" panose="020B0703020202090204" pitchFamily="34" charset="0"/>
              </a:rPr>
              <a:t>Powitanie </a:t>
            </a:r>
            <a:r>
              <a:rPr lang="it-IT" sz="1800" dirty="0" err="1">
                <a:latin typeface="Trebuchet MS" panose="020B0703020202090204" pitchFamily="34" charset="0"/>
              </a:rPr>
              <a:t>uczestników </a:t>
            </a:r>
            <a:r>
              <a:rPr lang="it-IT" sz="1800" dirty="0">
                <a:latin typeface="Trebuchet MS" panose="020B0703020202090204" pitchFamily="34" charset="0"/>
              </a:rPr>
              <a:t>grupy fokusowej poprzez </a:t>
            </a:r>
            <a:r>
              <a:rPr lang="it-IT" sz="1800" dirty="0" err="1">
                <a:latin typeface="Trebuchet MS" panose="020B0703020202090204" pitchFamily="34" charset="0"/>
              </a:rPr>
              <a:t>przedstawienie tematu</a:t>
            </a:r>
            <a:r>
              <a:rPr lang="it-IT" sz="1800" dirty="0">
                <a:latin typeface="Trebuchet MS" panose="020B0703020202090204" pitchFamily="34" charset="0"/>
              </a:rPr>
              <a:t>, </a:t>
            </a:r>
            <a:r>
              <a:rPr lang="it-IT" sz="1800" dirty="0" err="1">
                <a:latin typeface="Trebuchet MS" panose="020B0703020202090204" pitchFamily="34" charset="0"/>
              </a:rPr>
              <a:t>siebie </a:t>
            </a:r>
            <a:r>
              <a:rPr lang="it-IT" sz="1800" dirty="0">
                <a:latin typeface="Trebuchet MS" panose="020B0703020202090204" pitchFamily="34" charset="0"/>
              </a:rPr>
              <a:t>i współmoderatora oraz omówienie podstawowych zasad i </a:t>
            </a:r>
            <a:r>
              <a:rPr lang="it-IT" sz="1800" dirty="0" err="1">
                <a:latin typeface="Trebuchet MS" panose="020B0703020202090204" pitchFamily="34" charset="0"/>
              </a:rPr>
              <a:t>sugestii </a:t>
            </a:r>
            <a:r>
              <a:rPr lang="it-IT" sz="1800" dirty="0">
                <a:latin typeface="Trebuchet MS" panose="020B0703020202090204" pitchFamily="34" charset="0"/>
              </a:rPr>
              <a:t>dotyczących </a:t>
            </a:r>
            <a:r>
              <a:rPr lang="it-IT" sz="1800" dirty="0" err="1">
                <a:latin typeface="Trebuchet MS" panose="020B0703020202090204" pitchFamily="34" charset="0"/>
              </a:rPr>
              <a:t>udanej dyskusji</a:t>
            </a:r>
            <a:r>
              <a:rPr lang="it-IT" sz="1800" dirty="0">
                <a:latin typeface="Trebuchet MS" panose="020B0703020202090204" pitchFamily="34" charset="0"/>
              </a:rPr>
              <a:t>. </a:t>
            </a:r>
            <a:r>
              <a:rPr lang="it-IT" sz="1800" dirty="0" err="1">
                <a:latin typeface="Trebuchet MS" panose="020B0703020202090204" pitchFamily="34" charset="0"/>
              </a:rPr>
              <a:t>Ważne jest, </a:t>
            </a:r>
            <a:r>
              <a:rPr lang="it-IT" sz="1800" dirty="0">
                <a:latin typeface="Trebuchet MS" panose="020B0703020202090204" pitchFamily="34" charset="0"/>
              </a:rPr>
              <a:t>aby </a:t>
            </a:r>
            <a:r>
              <a:rPr lang="it-IT" sz="1800" dirty="0" err="1">
                <a:latin typeface="Trebuchet MS" panose="020B0703020202090204" pitchFamily="34" charset="0"/>
              </a:rPr>
              <a:t>uczestnicy czuli się swobodnie </a:t>
            </a:r>
            <a:r>
              <a:rPr lang="it-IT" sz="1800" dirty="0">
                <a:latin typeface="Trebuchet MS" panose="020B0703020202090204" pitchFamily="34" charset="0"/>
              </a:rPr>
              <a:t>i </a:t>
            </a:r>
            <a:r>
              <a:rPr lang="it-IT" sz="1800" dirty="0" err="1">
                <a:latin typeface="Trebuchet MS" panose="020B0703020202090204" pitchFamily="34" charset="0"/>
              </a:rPr>
              <a:t>chętnie udzielali odpowiedzi</a:t>
            </a:r>
            <a:r>
              <a:rPr lang="it-IT" sz="1800" dirty="0">
                <a:latin typeface="Trebuchet MS" panose="020B0703020202090204" pitchFamily="34" charset="0"/>
              </a:rPr>
              <a:t>.</a:t>
            </a:r>
          </a:p>
          <a:p>
            <a:pPr marL="0" lvl="0" indent="0" algn="just" rtl="0">
              <a:spcBef>
                <a:spcPts val="0"/>
              </a:spcBef>
              <a:spcAft>
                <a:spcPts val="0"/>
              </a:spcAft>
              <a:buClr>
                <a:schemeClr val="dk1"/>
              </a:buClr>
              <a:buSzPts val="2000"/>
              <a:buNone/>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2911108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0" y="2204864"/>
            <a:ext cx="8964488" cy="4175720"/>
          </a:xfrm>
        </p:spPr>
        <p:txBody>
          <a:bodyPr numCol="1">
            <a:noAutofit/>
          </a:bodyPr>
          <a:lstStyle/>
          <a:p>
            <a:pPr marL="0" lvl="0" indent="0" algn="just" rtl="0">
              <a:spcBef>
                <a:spcPts val="0"/>
              </a:spcBef>
              <a:spcAft>
                <a:spcPts val="0"/>
              </a:spcAft>
              <a:buClr>
                <a:schemeClr val="dk1"/>
              </a:buClr>
              <a:buSzPts val="2000"/>
              <a:buNone/>
            </a:pPr>
            <a:r>
              <a:rPr lang="it-IT" sz="1800" b="1" dirty="0">
                <a:latin typeface="Trebuchet MS" panose="020B0703020202090204" pitchFamily="34" charset="0"/>
              </a:rPr>
              <a:t>Krok 5: Zorganizuj grupę fokusową</a:t>
            </a: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Font typeface="Arial"/>
              <a:buNone/>
            </a:pPr>
            <a:r>
              <a:rPr lang="it-IT" sz="1800" b="1" dirty="0">
                <a:latin typeface="Trebuchet MS" panose="020B0703020202090204" pitchFamily="34" charset="0"/>
              </a:rPr>
              <a:t>Prowadzenie </a:t>
            </a:r>
            <a:r>
              <a:rPr lang="it-IT" sz="1800" b="1" dirty="0" err="1">
                <a:latin typeface="Trebuchet MS" panose="020B0703020202090204" pitchFamily="34" charset="0"/>
              </a:rPr>
              <a:t>dyskusji</a:t>
            </a:r>
            <a:endParaRPr lang="it-IT" sz="1800"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800" dirty="0">
                <a:latin typeface="Trebuchet MS" panose="020B0703020202090204" pitchFamily="34" charset="0"/>
              </a:rPr>
              <a:t>Kiedy już zaczniesz </a:t>
            </a:r>
            <a:r>
              <a:rPr lang="it-IT" sz="1800" dirty="0" err="1">
                <a:latin typeface="Trebuchet MS" panose="020B0703020202090204" pitchFamily="34" charset="0"/>
              </a:rPr>
              <a:t>zadawać pytania</a:t>
            </a:r>
            <a:r>
              <a:rPr lang="it-IT" sz="1800" dirty="0">
                <a:latin typeface="Trebuchet MS" panose="020B0703020202090204" pitchFamily="34" charset="0"/>
              </a:rPr>
              <a:t>, staraj</a:t>
            </a:r>
            <a:r>
              <a:rPr lang="it-IT" sz="1800" dirty="0" err="1">
                <a:latin typeface="Trebuchet MS" panose="020B0703020202090204" pitchFamily="34" charset="0"/>
              </a:rPr>
              <a:t> się utrzymać równy </a:t>
            </a:r>
            <a:r>
              <a:rPr lang="it-IT" sz="1800" dirty="0">
                <a:latin typeface="Trebuchet MS" panose="020B0703020202090204" pitchFamily="34" charset="0"/>
              </a:rPr>
              <a:t>czas </a:t>
            </a:r>
            <a:r>
              <a:rPr lang="it-IT" sz="1800" dirty="0" err="1">
                <a:latin typeface="Trebuchet MS" panose="020B0703020202090204" pitchFamily="34" charset="0"/>
              </a:rPr>
              <a:t>odpowiedzi pomiędzy uczestnikami</a:t>
            </a:r>
            <a:r>
              <a:rPr lang="it-IT" sz="1800" dirty="0">
                <a:latin typeface="Trebuchet MS" panose="020B0703020202090204" pitchFamily="34" charset="0"/>
              </a:rPr>
              <a:t>. Zwróć uwagę na </a:t>
            </a:r>
            <a:r>
              <a:rPr lang="it-IT" sz="1800" dirty="0" err="1">
                <a:latin typeface="Trebuchet MS" panose="020B0703020202090204" pitchFamily="34" charset="0"/>
              </a:rPr>
              <a:t>najbardziej </a:t>
            </a:r>
            <a:r>
              <a:rPr lang="it-IT" sz="1800" dirty="0">
                <a:latin typeface="Trebuchet MS" panose="020B0703020202090204" pitchFamily="34" charset="0"/>
              </a:rPr>
              <a:t>i </a:t>
            </a:r>
            <a:r>
              <a:rPr lang="it-IT" sz="1800" dirty="0" err="1">
                <a:latin typeface="Trebuchet MS" panose="020B0703020202090204" pitchFamily="34" charset="0"/>
              </a:rPr>
              <a:t>najmniej rozmownych członków </a:t>
            </a:r>
            <a:r>
              <a:rPr lang="it-IT" sz="1800" dirty="0">
                <a:latin typeface="Trebuchet MS" panose="020B0703020202090204" pitchFamily="34" charset="0"/>
              </a:rPr>
              <a:t>grupy, </a:t>
            </a:r>
            <a:r>
              <a:rPr lang="it-IT" sz="1800" dirty="0" err="1">
                <a:latin typeface="Trebuchet MS" panose="020B0703020202090204" pitchFamily="34" charset="0"/>
              </a:rPr>
              <a:t>a także na </a:t>
            </a:r>
            <a:r>
              <a:rPr lang="it-IT" sz="1800" dirty="0">
                <a:latin typeface="Trebuchet MS" panose="020B0703020202090204" pitchFamily="34" charset="0"/>
              </a:rPr>
              <a:t>uczestników o </a:t>
            </a:r>
            <a:r>
              <a:rPr lang="it-IT" sz="1800" dirty="0" err="1">
                <a:latin typeface="Trebuchet MS" panose="020B0703020202090204" pitchFamily="34" charset="0"/>
              </a:rPr>
              <a:t>szczególnie </a:t>
            </a:r>
            <a:r>
              <a:rPr lang="it-IT" sz="1800" dirty="0">
                <a:latin typeface="Trebuchet MS" panose="020B0703020202090204" pitchFamily="34" charset="0"/>
              </a:rPr>
              <a:t>silnej lub </a:t>
            </a:r>
            <a:r>
              <a:rPr lang="it-IT" sz="1800" dirty="0" err="1">
                <a:latin typeface="Trebuchet MS" panose="020B0703020202090204" pitchFamily="34" charset="0"/>
              </a:rPr>
              <a:t>dominującej osobowości.</a:t>
            </a:r>
          </a:p>
          <a:p>
            <a:pPr marL="0" lvl="0" indent="0" algn="just" rtl="0">
              <a:spcBef>
                <a:spcPts val="0"/>
              </a:spcBef>
              <a:spcAft>
                <a:spcPts val="0"/>
              </a:spcAft>
              <a:buClr>
                <a:schemeClr val="dk1"/>
              </a:buClr>
              <a:buSzPts val="2000"/>
              <a:buNone/>
            </a:pPr>
            <a:endParaRPr lang="it-IT" sz="1800" dirty="0">
              <a:latin typeface="Trebuchet MS" panose="020B0703020202090204" pitchFamily="34" charset="0"/>
            </a:endParaRPr>
          </a:p>
          <a:p>
            <a:pPr marL="342900" lvl="0" indent="-292100" algn="just" rtl="0">
              <a:spcBef>
                <a:spcPts val="0"/>
              </a:spcBef>
              <a:spcAft>
                <a:spcPts val="0"/>
              </a:spcAft>
              <a:buSzPts val="1200"/>
              <a:buFont typeface="Noto Sans Symbols"/>
              <a:buChar char="⮚"/>
            </a:pPr>
            <a:r>
              <a:rPr lang="it-IT" sz="1800" dirty="0">
                <a:latin typeface="Trebuchet MS" panose="020B0703020202090204" pitchFamily="34" charset="0"/>
              </a:rPr>
              <a:t>Możesz </a:t>
            </a:r>
            <a:r>
              <a:rPr lang="it-IT" sz="1800" dirty="0" err="1">
                <a:latin typeface="Trebuchet MS" panose="020B0703020202090204" pitchFamily="34" charset="0"/>
              </a:rPr>
              <a:t>zadawać pytania mniej rozmownym członkom bezpośrednio, </a:t>
            </a:r>
            <a:r>
              <a:rPr lang="it-IT" sz="1800" dirty="0">
                <a:latin typeface="Trebuchet MS" panose="020B0703020202090204" pitchFamily="34" charset="0"/>
              </a:rPr>
              <a:t>aby </a:t>
            </a:r>
            <a:r>
              <a:rPr lang="it-IT" sz="1800" dirty="0" err="1">
                <a:latin typeface="Trebuchet MS" panose="020B0703020202090204" pitchFamily="34" charset="0"/>
              </a:rPr>
              <a:t>zachęcić ich </a:t>
            </a:r>
            <a:r>
              <a:rPr lang="it-IT" sz="1800" dirty="0">
                <a:latin typeface="Trebuchet MS" panose="020B0703020202090204" pitchFamily="34" charset="0"/>
              </a:rPr>
              <a:t>do </a:t>
            </a:r>
            <a:r>
              <a:rPr lang="it-IT" sz="1800" dirty="0" err="1">
                <a:latin typeface="Trebuchet MS" panose="020B0703020202090204" pitchFamily="34" charset="0"/>
              </a:rPr>
              <a:t>udziału, </a:t>
            </a:r>
            <a:r>
              <a:rPr lang="it-IT" sz="1800" dirty="0">
                <a:latin typeface="Trebuchet MS" panose="020B0703020202090204" pitchFamily="34" charset="0"/>
              </a:rPr>
              <a:t>lub </a:t>
            </a:r>
            <a:r>
              <a:rPr lang="it-IT" sz="1800" dirty="0" err="1">
                <a:latin typeface="Trebuchet MS" panose="020B0703020202090204" pitchFamily="34" charset="0"/>
              </a:rPr>
              <a:t>zadawać pytania uczestnikom </a:t>
            </a:r>
            <a:r>
              <a:rPr lang="it-IT" sz="1800" dirty="0">
                <a:latin typeface="Trebuchet MS" panose="020B0703020202090204" pitchFamily="34" charset="0"/>
              </a:rPr>
              <a:t>po imieniu, aby </a:t>
            </a:r>
            <a:r>
              <a:rPr lang="it-IT" sz="1800" dirty="0" err="1">
                <a:latin typeface="Trebuchet MS" panose="020B0703020202090204" pitchFamily="34" charset="0"/>
              </a:rPr>
              <a:t>wyrównać </a:t>
            </a:r>
            <a:r>
              <a:rPr lang="it-IT" sz="1800" dirty="0">
                <a:latin typeface="Trebuchet MS" panose="020B0703020202090204" pitchFamily="34" charset="0"/>
              </a:rPr>
              <a:t>szanse. Nie </a:t>
            </a:r>
            <a:r>
              <a:rPr lang="it-IT" sz="1800" dirty="0" err="1">
                <a:latin typeface="Trebuchet MS" panose="020B0703020202090204" pitchFamily="34" charset="0"/>
              </a:rPr>
              <a:t>krępuj się prosić </a:t>
            </a:r>
            <a:r>
              <a:rPr lang="it-IT" sz="1800" dirty="0">
                <a:latin typeface="Trebuchet MS" panose="020B0703020202090204" pitchFamily="34" charset="0"/>
              </a:rPr>
              <a:t>uczestników o rozwinięcie </a:t>
            </a:r>
            <a:r>
              <a:rPr lang="it-IT" sz="1800" dirty="0" err="1">
                <a:latin typeface="Trebuchet MS" panose="020B0703020202090204" pitchFamily="34" charset="0"/>
              </a:rPr>
              <a:t>swoich odpowiedzi </a:t>
            </a:r>
            <a:r>
              <a:rPr lang="it-IT" sz="1800" dirty="0">
                <a:latin typeface="Trebuchet MS" panose="020B0703020202090204" pitchFamily="34" charset="0"/>
              </a:rPr>
              <a:t>lub </a:t>
            </a:r>
            <a:r>
              <a:rPr lang="it-IT" sz="1800" dirty="0" err="1">
                <a:latin typeface="Trebuchet MS" panose="020B0703020202090204" pitchFamily="34" charset="0"/>
              </a:rPr>
              <a:t>podanie przykładu.</a:t>
            </a: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77554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96752"/>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7409" y="2420888"/>
            <a:ext cx="8964488" cy="4175720"/>
          </a:xfrm>
        </p:spPr>
        <p:txBody>
          <a:bodyPr numCol="1">
            <a:noAutofit/>
          </a:bodyPr>
          <a:lstStyle/>
          <a:p>
            <a:pPr marL="0" lvl="0" indent="0" algn="just" rtl="0">
              <a:spcBef>
                <a:spcPts val="0"/>
              </a:spcBef>
              <a:spcAft>
                <a:spcPts val="0"/>
              </a:spcAft>
              <a:buClr>
                <a:schemeClr val="dk1"/>
              </a:buClr>
              <a:buSzPts val="2000"/>
              <a:buNone/>
            </a:pPr>
            <a:r>
              <a:rPr lang="it-IT" sz="1600" b="1" dirty="0">
                <a:latin typeface="Trebuchet MS" panose="020B0703020202090204" pitchFamily="34" charset="0"/>
              </a:rPr>
              <a:t>Krok 6: </a:t>
            </a:r>
            <a:r>
              <a:rPr lang="it-IT" sz="1600" b="1" dirty="0" err="1">
                <a:latin typeface="Trebuchet MS" panose="020B0703020202090204" pitchFamily="34" charset="0"/>
              </a:rPr>
              <a:t>Przeanalizuj swoje </a:t>
            </a:r>
            <a:r>
              <a:rPr lang="it-IT" sz="1600" b="1" dirty="0">
                <a:latin typeface="Trebuchet MS" panose="020B0703020202090204" pitchFamily="34" charset="0"/>
              </a:rPr>
              <a:t>dane i przedstaw </a:t>
            </a:r>
            <a:r>
              <a:rPr lang="it-IT" sz="1600" b="1" dirty="0" err="1">
                <a:latin typeface="Trebuchet MS" panose="020B0703020202090204" pitchFamily="34" charset="0"/>
              </a:rPr>
              <a:t>wyniki.</a:t>
            </a:r>
            <a:endParaRPr lang="it-IT" sz="1600" dirty="0">
              <a:latin typeface="Trebuchet MS" panose="020B0703020202090204" pitchFamily="34" charset="0"/>
            </a:endParaRPr>
          </a:p>
          <a:p>
            <a:pPr marL="0" lvl="0" indent="0" algn="just" rtl="0">
              <a:spcBef>
                <a:spcPts val="0"/>
              </a:spcBef>
              <a:spcAft>
                <a:spcPts val="0"/>
              </a:spcAft>
              <a:buClr>
                <a:schemeClr val="dk1"/>
              </a:buClr>
              <a:buSzPts val="2000"/>
              <a:buNone/>
            </a:pPr>
            <a:endParaRPr lang="it-IT" sz="1600" dirty="0">
              <a:latin typeface="Trebuchet MS" panose="020B0703020202090204" pitchFamily="34" charset="0"/>
            </a:endParaRPr>
          </a:p>
          <a:p>
            <a:pPr marL="0" lvl="0" indent="0" algn="just" rtl="0">
              <a:spcBef>
                <a:spcPts val="0"/>
              </a:spcBef>
              <a:spcAft>
                <a:spcPts val="0"/>
              </a:spcAft>
              <a:buClr>
                <a:schemeClr val="dk1"/>
              </a:buClr>
              <a:buSzPts val="2000"/>
              <a:buNone/>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r>
              <a:rPr lang="it-IT" sz="1600" dirty="0">
                <a:latin typeface="Trebuchet MS" panose="020B0703020202090204" pitchFamily="34" charset="0"/>
              </a:rPr>
              <a:t>Po </a:t>
            </a:r>
            <a:r>
              <a:rPr lang="it-IT" sz="1600" dirty="0" err="1">
                <a:latin typeface="Trebuchet MS" panose="020B0703020202090204" pitchFamily="34" charset="0"/>
              </a:rPr>
              <a:t>zakończeniu </a:t>
            </a:r>
            <a:r>
              <a:rPr lang="it-IT" sz="1600" dirty="0">
                <a:latin typeface="Trebuchet MS" panose="020B0703020202090204" pitchFamily="34" charset="0"/>
              </a:rPr>
              <a:t>pracy grupy fokusowej, wraz ze współmoderatorem, </a:t>
            </a:r>
            <a:r>
              <a:rPr lang="it-IT" sz="1600" dirty="0" err="1">
                <a:latin typeface="Trebuchet MS" panose="020B0703020202090204" pitchFamily="34" charset="0"/>
              </a:rPr>
              <a:t>powinniście zrobić podsumowanie, </a:t>
            </a:r>
            <a:r>
              <a:rPr lang="it-IT" sz="1600" dirty="0">
                <a:latin typeface="Trebuchet MS" panose="020B0703020202090204" pitchFamily="34" charset="0"/>
              </a:rPr>
              <a:t>zapisując </a:t>
            </a:r>
            <a:r>
              <a:rPr lang="it-IT" sz="1600" dirty="0" err="1">
                <a:latin typeface="Trebuchet MS" panose="020B0703020202090204" pitchFamily="34" charset="0"/>
              </a:rPr>
              <a:t>pierwsze wrażenia </a:t>
            </a:r>
            <a:r>
              <a:rPr lang="it-IT" sz="1600" dirty="0">
                <a:latin typeface="Trebuchet MS" panose="020B0703020202090204" pitchFamily="34" charset="0"/>
              </a:rPr>
              <a:t>z </a:t>
            </a:r>
            <a:r>
              <a:rPr lang="it-IT" sz="1600" dirty="0" err="1">
                <a:latin typeface="Trebuchet MS" panose="020B0703020202090204" pitchFamily="34" charset="0"/>
              </a:rPr>
              <a:t>dyskusji, a także wszelkie </a:t>
            </a:r>
            <a:r>
              <a:rPr lang="it-IT" sz="1600" dirty="0">
                <a:latin typeface="Trebuchet MS" panose="020B0703020202090204" pitchFamily="34" charset="0"/>
              </a:rPr>
              <a:t>najważniejsze </a:t>
            </a:r>
            <a:r>
              <a:rPr lang="it-IT" sz="1600" dirty="0" err="1">
                <a:latin typeface="Trebuchet MS" panose="020B0703020202090204" pitchFamily="34" charset="0"/>
              </a:rPr>
              <a:t>kwestie, problemy i </a:t>
            </a:r>
            <a:r>
              <a:rPr lang="it-IT" sz="1600" dirty="0">
                <a:latin typeface="Trebuchet MS" panose="020B0703020202090204" pitchFamily="34" charset="0"/>
              </a:rPr>
              <a:t>bezpośrednie </a:t>
            </a:r>
            <a:r>
              <a:rPr lang="it-IT" sz="1600" dirty="0" err="1">
                <a:latin typeface="Trebuchet MS" panose="020B0703020202090204" pitchFamily="34" charset="0"/>
              </a:rPr>
              <a:t>wnioski, które wyciągnęliście.</a:t>
            </a:r>
          </a:p>
          <a:p>
            <a:pPr marL="0" lvl="0" indent="0" algn="just" rtl="0">
              <a:spcBef>
                <a:spcPts val="0"/>
              </a:spcBef>
              <a:spcAft>
                <a:spcPts val="0"/>
              </a:spcAft>
              <a:buNone/>
            </a:pPr>
            <a:endParaRPr lang="it-IT" sz="1600" dirty="0">
              <a:latin typeface="Trebuchet MS" panose="020B0703020202090204" pitchFamily="34" charset="0"/>
            </a:endParaRPr>
          </a:p>
          <a:p>
            <a:pPr marL="342900" lvl="0" indent="-215900" algn="just" rtl="0">
              <a:spcBef>
                <a:spcPts val="0"/>
              </a:spcBef>
              <a:spcAft>
                <a:spcPts val="0"/>
              </a:spcAft>
              <a:buClr>
                <a:schemeClr val="dk1"/>
              </a:buClr>
              <a:buSzPts val="2000"/>
              <a:buFont typeface="Noto Sans Symbols"/>
              <a:buNone/>
            </a:pPr>
            <a:endParaRPr lang="it-IT" sz="16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r>
              <a:rPr lang="it-IT" sz="1600" dirty="0" err="1">
                <a:latin typeface="Trebuchet MS" panose="020B0703020202090204" pitchFamily="34" charset="0"/>
              </a:rPr>
              <a:t>Następnym </a:t>
            </a:r>
            <a:r>
              <a:rPr lang="it-IT" sz="1600" dirty="0">
                <a:latin typeface="Trebuchet MS" panose="020B0703020202090204" pitchFamily="34" charset="0"/>
              </a:rPr>
              <a:t>krokiem </a:t>
            </a:r>
            <a:r>
              <a:rPr lang="it-IT" sz="1600" dirty="0" err="1">
                <a:latin typeface="Trebuchet MS" panose="020B0703020202090204" pitchFamily="34" charset="0"/>
              </a:rPr>
              <a:t>jest transkrypcja </a:t>
            </a:r>
            <a:r>
              <a:rPr lang="it-IT" sz="1600" dirty="0">
                <a:latin typeface="Trebuchet MS" panose="020B0703020202090204" pitchFamily="34" charset="0"/>
              </a:rPr>
              <a:t>i </a:t>
            </a:r>
            <a:r>
              <a:rPr lang="it-IT" sz="1600" dirty="0" err="1">
                <a:latin typeface="Trebuchet MS" panose="020B0703020202090204" pitchFamily="34" charset="0"/>
              </a:rPr>
              <a:t>oczyszczenie </a:t>
            </a:r>
            <a:r>
              <a:rPr lang="it-IT" sz="1600" dirty="0">
                <a:latin typeface="Trebuchet MS" panose="020B0703020202090204" pitchFamily="34" charset="0"/>
              </a:rPr>
              <a:t>danych. </a:t>
            </a:r>
            <a:r>
              <a:rPr lang="it-IT" sz="1600" dirty="0" err="1">
                <a:latin typeface="Trebuchet MS" panose="020B0703020202090204" pitchFamily="34" charset="0"/>
              </a:rPr>
              <a:t>Przypisz każdemu uczestnikowi numer </a:t>
            </a:r>
            <a:r>
              <a:rPr lang="it-IT" sz="1600" dirty="0">
                <a:latin typeface="Trebuchet MS" panose="020B0703020202090204" pitchFamily="34" charset="0"/>
              </a:rPr>
              <a:t>lub </a:t>
            </a:r>
            <a:r>
              <a:rPr lang="it-IT" sz="1600" dirty="0" err="1">
                <a:latin typeface="Trebuchet MS" panose="020B0703020202090204" pitchFamily="34" charset="0"/>
              </a:rPr>
              <a:t>pseudonim </a:t>
            </a:r>
            <a:r>
              <a:rPr lang="it-IT" sz="1600" dirty="0">
                <a:latin typeface="Trebuchet MS" panose="020B0703020202090204" pitchFamily="34" charset="0"/>
              </a:rPr>
              <a:t>dla </a:t>
            </a:r>
            <a:r>
              <a:rPr lang="it-IT" sz="1600" dirty="0" err="1">
                <a:latin typeface="Trebuchet MS" panose="020B0703020202090204" pitchFamily="34" charset="0"/>
              </a:rPr>
              <a:t>celów organizacyjnych</a:t>
            </a:r>
            <a:r>
              <a:rPr lang="it-IT" sz="1600" dirty="0">
                <a:latin typeface="Trebuchet MS" panose="020B0703020202090204" pitchFamily="34" charset="0"/>
              </a:rPr>
              <a:t>. </a:t>
            </a:r>
            <a:r>
              <a:rPr lang="it-IT" sz="1600" dirty="0" err="1">
                <a:latin typeface="Trebuchet MS" panose="020B0703020202090204" pitchFamily="34" charset="0"/>
              </a:rPr>
              <a:t>Przepisz </a:t>
            </a:r>
            <a:r>
              <a:rPr lang="it-IT" sz="1600" dirty="0">
                <a:latin typeface="Trebuchet MS" panose="020B0703020202090204" pitchFamily="34" charset="0"/>
              </a:rPr>
              <a:t>nagrania i </a:t>
            </a:r>
            <a:r>
              <a:rPr lang="it-IT" sz="1600" dirty="0" err="1">
                <a:latin typeface="Trebuchet MS" panose="020B0703020202090204" pitchFamily="34" charset="0"/>
              </a:rPr>
              <a:t>przeprowadź analizę treści </a:t>
            </a:r>
            <a:r>
              <a:rPr lang="it-IT" sz="1600" dirty="0">
                <a:latin typeface="Trebuchet MS" panose="020B0703020202090204" pitchFamily="34" charset="0"/>
              </a:rPr>
              <a:t>w poszukiwaniu </a:t>
            </a:r>
            <a:r>
              <a:rPr lang="it-IT" sz="1600" dirty="0" err="1">
                <a:latin typeface="Trebuchet MS" panose="020B0703020202090204" pitchFamily="34" charset="0"/>
              </a:rPr>
              <a:t>tematów </a:t>
            </a:r>
            <a:r>
              <a:rPr lang="it-IT" sz="1600" dirty="0">
                <a:latin typeface="Trebuchet MS" panose="020B0703020202090204" pitchFamily="34" charset="0"/>
              </a:rPr>
              <a:t>lub </a:t>
            </a:r>
            <a:r>
              <a:rPr lang="it-IT" sz="1600" dirty="0" err="1">
                <a:latin typeface="Trebuchet MS" panose="020B0703020202090204" pitchFamily="34" charset="0"/>
              </a:rPr>
              <a:t>kategorii odpowiedzi</a:t>
            </a:r>
            <a:r>
              <a:rPr lang="it-IT" sz="1600" dirty="0">
                <a:latin typeface="Trebuchet MS" panose="020B0703020202090204" pitchFamily="34" charset="0"/>
              </a:rPr>
              <a:t>. </a:t>
            </a:r>
            <a:r>
              <a:rPr lang="it-IT" sz="1600" dirty="0" err="1">
                <a:latin typeface="Trebuchet MS" panose="020B0703020202090204" pitchFamily="34" charset="0"/>
              </a:rPr>
              <a:t>Wybrane kategorie </a:t>
            </a:r>
            <a:r>
              <a:rPr lang="it-IT" sz="1600" dirty="0">
                <a:latin typeface="Trebuchet MS" panose="020B0703020202090204" pitchFamily="34" charset="0"/>
              </a:rPr>
              <a:t>mogą </a:t>
            </a:r>
            <a:r>
              <a:rPr lang="it-IT" sz="1600" dirty="0" err="1">
                <a:latin typeface="Trebuchet MS" panose="020B0703020202090204" pitchFamily="34" charset="0"/>
              </a:rPr>
              <a:t>stanowić podstawę </a:t>
            </a:r>
            <a:r>
              <a:rPr lang="it-IT" sz="1600" dirty="0">
                <a:latin typeface="Trebuchet MS" panose="020B0703020202090204" pitchFamily="34" charset="0"/>
              </a:rPr>
              <a:t>do raportowania </a:t>
            </a:r>
            <a:r>
              <a:rPr lang="it-IT" sz="1600" dirty="0" err="1">
                <a:latin typeface="Trebuchet MS" panose="020B0703020202090204" pitchFamily="34" charset="0"/>
              </a:rPr>
              <a:t>wyników</a:t>
            </a:r>
            <a:r>
              <a:rPr lang="it-IT" sz="1600" dirty="0">
                <a:latin typeface="Trebuchet MS" panose="020B0703020202090204" pitchFamily="34" charset="0"/>
              </a:rPr>
              <a:t>.</a:t>
            </a: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258937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1ECF8-0008-4330-BEE3-90A991A42A01}"/>
              </a:ext>
            </a:extLst>
          </p:cNvPr>
          <p:cNvSpPr>
            <a:spLocks noGrp="1"/>
          </p:cNvSpPr>
          <p:nvPr>
            <p:ph type="title"/>
          </p:nvPr>
        </p:nvSpPr>
        <p:spPr/>
        <p:txBody>
          <a:bodyPr/>
          <a:lstStyle/>
          <a:p>
            <a:r>
              <a:rPr lang="it-IT" sz="4400" b="1" dirty="0" err="1">
                <a:latin typeface="Calibri"/>
              </a:rPr>
              <a:t>Rozdziały</a:t>
            </a:r>
            <a:endParaRPr lang="sk-SK" dirty="0"/>
          </a:p>
        </p:txBody>
      </p:sp>
      <p:sp>
        <p:nvSpPr>
          <p:cNvPr id="3" name="Zástupný objekt pre obsah 2">
            <a:extLst>
              <a:ext uri="{FF2B5EF4-FFF2-40B4-BE49-F238E27FC236}">
                <a16:creationId xmlns:a16="http://schemas.microsoft.com/office/drawing/2014/main" id="{33940893-5151-4C84-A99F-AF686728A875}"/>
              </a:ext>
            </a:extLst>
          </p:cNvPr>
          <p:cNvSpPr>
            <a:spLocks noGrp="1"/>
          </p:cNvSpPr>
          <p:nvPr>
            <p:ph idx="1"/>
          </p:nvPr>
        </p:nvSpPr>
        <p:spPr>
          <a:xfrm>
            <a:off x="457200" y="2466021"/>
            <a:ext cx="8229600" cy="3816424"/>
          </a:xfrm>
        </p:spPr>
        <p:txBody>
          <a:bodyPr>
            <a:normAutofit/>
          </a:bodyPr>
          <a:lstStyle/>
          <a:p>
            <a:pPr marL="514350" indent="-514350">
              <a:buSzPts val="2000"/>
              <a:buFont typeface="+mj-lt"/>
              <a:buAutoNum type="arabicPeriod"/>
            </a:pPr>
            <a:r>
              <a:rPr lang="it-IT" sz="1800" dirty="0">
                <a:latin typeface="Trebuchet MS" panose="020B0703020202090204" pitchFamily="34" charset="0"/>
              </a:rPr>
              <a:t>Analiz</a:t>
            </a:r>
            <a:r>
              <a:rPr lang="pl-PL" sz="1800" dirty="0">
                <a:latin typeface="Trebuchet MS" panose="020B0703020202090204" pitchFamily="34" charset="0"/>
              </a:rPr>
              <a:t>a</a:t>
            </a:r>
            <a:r>
              <a:rPr lang="it-IT" sz="1800" dirty="0">
                <a:latin typeface="Trebuchet MS" panose="020B0703020202090204" pitchFamily="34" charset="0"/>
              </a:rPr>
              <a:t> terytorialn</a:t>
            </a:r>
            <a:r>
              <a:rPr lang="pl-PL" sz="1800" dirty="0">
                <a:latin typeface="Trebuchet MS" panose="020B0703020202090204" pitchFamily="34" charset="0"/>
              </a:rPr>
              <a:t>a</a:t>
            </a:r>
            <a:r>
              <a:rPr lang="it-IT" sz="1800" dirty="0">
                <a:latin typeface="Trebuchet MS" panose="020B0703020202090204" pitchFamily="34" charset="0"/>
              </a:rPr>
              <a:t> kontekstu lokalnego</a:t>
            </a:r>
          </a:p>
          <a:p>
            <a:pPr marL="514350" indent="-514350">
              <a:buSzPts val="2000"/>
              <a:buFont typeface="+mj-lt"/>
              <a:buAutoNum type="arabicPeriod"/>
            </a:pPr>
            <a:r>
              <a:rPr lang="it-IT" sz="1800" dirty="0">
                <a:latin typeface="Trebuchet MS" panose="020B0703020202090204" pitchFamily="34" charset="0"/>
              </a:rPr>
              <a:t>Diagnoza dominujących </a:t>
            </a:r>
            <a:r>
              <a:rPr lang="pl-PL" sz="1800" dirty="0">
                <a:latin typeface="Trebuchet MS" panose="020B0703020202090204" pitchFamily="34" charset="0"/>
              </a:rPr>
              <a:t>działań</a:t>
            </a:r>
            <a:endParaRPr lang="it-IT" sz="1800" dirty="0">
              <a:latin typeface="Trebuchet MS" panose="020B0703020202090204" pitchFamily="34" charset="0"/>
            </a:endParaRPr>
          </a:p>
          <a:p>
            <a:pPr marL="514350" indent="-514350">
              <a:buSzPts val="2000"/>
              <a:buFont typeface="+mj-lt"/>
              <a:buAutoNum type="arabicPeriod"/>
            </a:pPr>
            <a:r>
              <a:rPr lang="it-IT" sz="1800" dirty="0">
                <a:latin typeface="Trebuchet MS" panose="020B0703020202090204" pitchFamily="34" charset="0"/>
              </a:rPr>
              <a:t>Analiza </a:t>
            </a:r>
            <a:r>
              <a:rPr lang="it-IT" sz="1800" dirty="0">
                <a:latin typeface="Trebuchet MS" panose="020B0703020202090204" pitchFamily="34" charset="0"/>
                <a:ea typeface="Tahoma"/>
                <a:cs typeface="Tahoma"/>
              </a:rPr>
              <a:t>kontekstu demograficznego i przedsiębiorczego </a:t>
            </a:r>
          </a:p>
          <a:p>
            <a:pPr marL="514350" indent="-514350">
              <a:buSzPts val="2000"/>
              <a:buFont typeface="+mj-lt"/>
              <a:buAutoNum type="arabicPeriod"/>
            </a:pPr>
            <a:r>
              <a:rPr lang="it-IT" sz="1800" dirty="0">
                <a:latin typeface="Trebuchet MS" panose="020B0703020202090204" pitchFamily="34" charset="0"/>
                <a:ea typeface="Tahoma"/>
                <a:cs typeface="Tahoma"/>
              </a:rPr>
              <a:t>Analiza wyników finansowych przedsiębiorstw </a:t>
            </a:r>
            <a:r>
              <a:rPr lang="pl-PL" sz="1800" dirty="0">
                <a:latin typeface="Trebuchet MS" panose="020B0703020202090204" pitchFamily="34" charset="0"/>
                <a:ea typeface="Tahoma"/>
                <a:cs typeface="Tahoma"/>
              </a:rPr>
              <a:t>z danego </a:t>
            </a:r>
            <a:r>
              <a:rPr lang="it-IT" sz="1800" dirty="0">
                <a:latin typeface="Trebuchet MS" panose="020B0703020202090204" pitchFamily="34" charset="0"/>
                <a:ea typeface="Tahoma"/>
                <a:cs typeface="Tahoma"/>
              </a:rPr>
              <a:t>obszaru</a:t>
            </a:r>
          </a:p>
          <a:p>
            <a:pPr marL="514350" indent="-514350">
              <a:buSzPts val="2000"/>
              <a:buFont typeface="+mj-lt"/>
              <a:buAutoNum type="arabicPeriod"/>
            </a:pPr>
            <a:r>
              <a:rPr lang="it-IT" sz="1800" dirty="0">
                <a:solidFill>
                  <a:schemeClr val="tx1"/>
                </a:solidFill>
                <a:latin typeface="Trebuchet MS" panose="020B0703020202090204" pitchFamily="34" charset="0"/>
                <a:ea typeface="Tahoma"/>
                <a:cs typeface="Tahoma"/>
              </a:rPr>
              <a:t>Budowa </a:t>
            </a:r>
            <a:r>
              <a:rPr lang="it-IT" sz="1800" dirty="0" err="1">
                <a:solidFill>
                  <a:schemeClr val="tx1"/>
                </a:solidFill>
                <a:latin typeface="Trebuchet MS" panose="020B0703020202090204" pitchFamily="34" charset="0"/>
                <a:ea typeface="Tahoma"/>
                <a:cs typeface="Tahoma"/>
              </a:rPr>
              <a:t>scenariuszy </a:t>
            </a:r>
            <a:r>
              <a:rPr lang="it-IT" sz="1800" dirty="0">
                <a:solidFill>
                  <a:schemeClr val="tx1"/>
                </a:solidFill>
                <a:latin typeface="Trebuchet MS" panose="020B0703020202090204" pitchFamily="34" charset="0"/>
                <a:ea typeface="Tahoma"/>
                <a:cs typeface="Tahoma"/>
              </a:rPr>
              <a:t>pozwalających </a:t>
            </a:r>
            <a:r>
              <a:rPr lang="it-IT" sz="1800" dirty="0" err="1">
                <a:solidFill>
                  <a:schemeClr val="tx1"/>
                </a:solidFill>
                <a:latin typeface="Trebuchet MS" panose="020B0703020202090204" pitchFamily="34" charset="0"/>
                <a:ea typeface="Tahoma"/>
                <a:cs typeface="Tahoma"/>
              </a:rPr>
              <a:t>zrozumieć potencjały lokalnego </a:t>
            </a:r>
            <a:r>
              <a:rPr lang="it-IT" sz="1800" dirty="0">
                <a:solidFill>
                  <a:schemeClr val="tx1"/>
                </a:solidFill>
                <a:latin typeface="Trebuchet MS" panose="020B0703020202090204" pitchFamily="34" charset="0"/>
                <a:ea typeface="Tahoma"/>
                <a:cs typeface="Tahoma"/>
              </a:rPr>
              <a:t>obszaru do </a:t>
            </a:r>
            <a:r>
              <a:rPr lang="it-IT" sz="1800" dirty="0" err="1">
                <a:solidFill>
                  <a:schemeClr val="tx1"/>
                </a:solidFill>
                <a:latin typeface="Trebuchet MS" panose="020B0703020202090204" pitchFamily="34" charset="0"/>
                <a:ea typeface="Tahoma"/>
                <a:cs typeface="Tahoma"/>
              </a:rPr>
              <a:t>aktywizacji </a:t>
            </a:r>
            <a:r>
              <a:rPr lang="it-IT" sz="1800" dirty="0">
                <a:solidFill>
                  <a:schemeClr val="tx1"/>
                </a:solidFill>
                <a:latin typeface="Trebuchet MS" panose="020B0703020202090204" pitchFamily="34" charset="0"/>
                <a:ea typeface="Tahoma"/>
                <a:cs typeface="Tahoma"/>
              </a:rPr>
              <a:t>Centrum Smaku</a:t>
            </a:r>
          </a:p>
          <a:p>
            <a:pPr marL="0" indent="0">
              <a:buSzPts val="2000"/>
              <a:buNone/>
            </a:pPr>
            <a:endParaRPr lang="it-IT" sz="1800" b="1" dirty="0">
              <a:solidFill>
                <a:schemeClr val="tx1"/>
              </a:solidFill>
              <a:latin typeface="Trebuchet MS" panose="020B0703020202090204" pitchFamily="34" charset="0"/>
              <a:ea typeface="Tahoma"/>
              <a:cs typeface="Tahoma"/>
            </a:endParaRPr>
          </a:p>
          <a:p>
            <a:pPr marL="0" indent="0">
              <a:buSzPts val="2000"/>
              <a:buNone/>
            </a:pPr>
            <a:r>
              <a:rPr lang="it-IT" sz="1800" b="1" dirty="0">
                <a:solidFill>
                  <a:schemeClr val="tx1"/>
                </a:solidFill>
                <a:latin typeface="Trebuchet MS" panose="020B0703020202090204" pitchFamily="34" charset="0"/>
                <a:ea typeface="Tahoma"/>
                <a:cs typeface="Tahoma"/>
              </a:rPr>
              <a:t>Key words: </a:t>
            </a:r>
            <a:r>
              <a:rPr lang="it-IT" sz="1800" dirty="0" err="1">
                <a:solidFill>
                  <a:schemeClr val="tx1"/>
                </a:solidFill>
                <a:latin typeface="Trebuchet MS" panose="020B0703020202090204" pitchFamily="34" charset="0"/>
                <a:ea typeface="Tahoma"/>
                <a:cs typeface="Tahoma"/>
              </a:rPr>
              <a:t>Territorial Vocations </a:t>
            </a:r>
            <a:r>
              <a:rPr lang="it-IT" sz="1800" dirty="0">
                <a:solidFill>
                  <a:schemeClr val="tx1"/>
                </a:solidFill>
                <a:latin typeface="Trebuchet MS" panose="020B0703020202090204" pitchFamily="34" charset="0"/>
                <a:ea typeface="Tahoma"/>
                <a:cs typeface="Tahoma"/>
              </a:rPr>
              <a:t>- SWOT Analysis - </a:t>
            </a:r>
            <a:r>
              <a:rPr lang="it-IT" sz="1800" dirty="0" err="1">
                <a:latin typeface="Trebuchet MS" panose="020B0703020202090204" pitchFamily="34" charset="0"/>
                <a:ea typeface="Tahoma"/>
                <a:cs typeface="Tahoma"/>
              </a:rPr>
              <a:t>Context analysis </a:t>
            </a:r>
            <a:r>
              <a:rPr lang="it-IT" sz="1800" dirty="0">
                <a:latin typeface="Trebuchet MS" panose="020B0703020202090204" pitchFamily="34" charset="0"/>
                <a:ea typeface="Tahoma"/>
                <a:cs typeface="Tahoma"/>
              </a:rPr>
              <a:t>- </a:t>
            </a:r>
            <a:r>
              <a:rPr lang="it-IT" sz="1800" dirty="0" err="1">
                <a:latin typeface="Trebuchet MS" panose="020B0703020202090204" pitchFamily="34" charset="0"/>
                <a:ea typeface="Tahoma"/>
                <a:cs typeface="Tahoma"/>
              </a:rPr>
              <a:t>socioeconomic analysis - </a:t>
            </a:r>
            <a:r>
              <a:rPr lang="it-IT" sz="1800" dirty="0">
                <a:latin typeface="Trebuchet MS" panose="020B0703020202090204" pitchFamily="34" charset="0"/>
                <a:ea typeface="Tahoma"/>
                <a:cs typeface="Tahoma"/>
              </a:rPr>
              <a:t>Focus Group - </a:t>
            </a:r>
            <a:r>
              <a:rPr lang="it-IT" sz="1800" dirty="0" err="1">
                <a:latin typeface="Trebuchet MS" panose="020B0703020202090204" pitchFamily="34" charset="0"/>
                <a:ea typeface="Tahoma"/>
                <a:cs typeface="Tahoma"/>
              </a:rPr>
              <a:t>Questionnaires </a:t>
            </a:r>
            <a:r>
              <a:rPr lang="it-IT" sz="1800" dirty="0">
                <a:latin typeface="Trebuchet MS" panose="020B0703020202090204" pitchFamily="34" charset="0"/>
                <a:ea typeface="Tahoma"/>
                <a:cs typeface="Tahoma"/>
              </a:rPr>
              <a:t>And </a:t>
            </a:r>
            <a:r>
              <a:rPr lang="it-IT" sz="1800" dirty="0" err="1">
                <a:latin typeface="Trebuchet MS" panose="020B0703020202090204" pitchFamily="34" charset="0"/>
                <a:ea typeface="Tahoma"/>
                <a:cs typeface="Tahoma"/>
              </a:rPr>
              <a:t>Listening </a:t>
            </a:r>
            <a:r>
              <a:rPr lang="it-IT" sz="1800" dirty="0">
                <a:latin typeface="Trebuchet MS" panose="020B0703020202090204" pitchFamily="34" charset="0"/>
                <a:ea typeface="Tahoma"/>
                <a:cs typeface="Tahoma"/>
              </a:rPr>
              <a:t>Tools - </a:t>
            </a:r>
            <a:r>
              <a:rPr lang="it-IT" sz="1800" dirty="0" err="1">
                <a:latin typeface="Trebuchet MS" panose="020B0703020202090204" pitchFamily="34" charset="0"/>
                <a:ea typeface="Tahoma"/>
                <a:cs typeface="Tahoma"/>
              </a:rPr>
              <a:t>Envitonmental Analysis - </a:t>
            </a:r>
            <a:r>
              <a:rPr lang="it-IT" sz="1800" dirty="0">
                <a:latin typeface="Trebuchet MS" panose="020B0703020202090204" pitchFamily="34" charset="0"/>
                <a:ea typeface="Tahoma"/>
                <a:cs typeface="Tahoma"/>
              </a:rPr>
              <a:t>Analysis Of Financial Performance - </a:t>
            </a:r>
            <a:r>
              <a:rPr lang="it-IT" sz="1800" dirty="0" err="1">
                <a:latin typeface="Trebuchet MS" panose="020B0703020202090204" pitchFamily="34" charset="0"/>
                <a:ea typeface="Tahoma"/>
                <a:cs typeface="Tahoma"/>
              </a:rPr>
              <a:t>Fanancial Performance - </a:t>
            </a:r>
            <a:r>
              <a:rPr lang="it-IT" sz="1800" dirty="0">
                <a:latin typeface="Trebuchet MS" panose="020B0703020202090204" pitchFamily="34" charset="0"/>
                <a:ea typeface="Tahoma"/>
                <a:cs typeface="Tahoma"/>
              </a:rPr>
              <a:t>Rural Development. </a:t>
            </a:r>
            <a:endParaRPr lang="it-IT" sz="1800" dirty="0">
              <a:latin typeface="Trebuchet MS" panose="020B0703020202090204" pitchFamily="34" charset="0"/>
            </a:endParaRPr>
          </a:p>
          <a:p>
            <a:pPr marL="514350" indent="-514350">
              <a:buSzPts val="2000"/>
              <a:buFont typeface="+mj-lt"/>
              <a:buAutoNum type="arabicPeriod"/>
            </a:pPr>
            <a:endParaRPr lang="it-IT" sz="1800" dirty="0">
              <a:solidFill>
                <a:schemeClr val="tx1"/>
              </a:solidFill>
              <a:latin typeface="Calibri"/>
              <a:ea typeface="Tahoma"/>
              <a:cs typeface="Tahoma"/>
            </a:endParaRPr>
          </a:p>
        </p:txBody>
      </p:sp>
    </p:spTree>
    <p:extLst>
      <p:ext uri="{BB962C8B-B14F-4D97-AF65-F5344CB8AC3E}">
        <p14:creationId xmlns:p14="http://schemas.microsoft.com/office/powerpoint/2010/main" val="4085972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124744"/>
            <a:ext cx="8003232" cy="864096"/>
          </a:xfrm>
        </p:spPr>
        <p:txBody>
          <a:bodyPr>
            <a:noAutofit/>
          </a:bodyPr>
          <a:lstStyle/>
          <a:p>
            <a:pPr marL="0" marR="0" lvl="0" indent="0" algn="l" defTabSz="914400" rtl="0" eaLnBrk="0" fontAlgn="base" latinLnBrk="0" hangingPunct="0">
              <a:lnSpc>
                <a:spcPct val="100000"/>
              </a:lnSpc>
              <a:spcBef>
                <a:spcPct val="20000"/>
              </a:spcBef>
              <a:spcAft>
                <a:spcPts val="0"/>
              </a:spcAft>
              <a:buClrTx/>
              <a:buSzTx/>
              <a:buFont typeface="Arial" panose="020B0604020202020204" pitchFamily="34" charset="0"/>
              <a:buNone/>
              <a:tabLst/>
              <a:defRPr/>
            </a:pP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2.1 </a:t>
            </a:r>
            <a:r>
              <a:rPr lang="sk-SK" sz="2000" b="1" dirty="0">
                <a:solidFill>
                  <a:prstClr val="black"/>
                </a:solidFill>
                <a:ea typeface="+mn-ea"/>
                <a:cs typeface="+mn-cs"/>
              </a:rPr>
              <a:t>J</a:t>
            </a:r>
            <a:r>
              <a:rPr kumimoji="0" lang="sk-SK"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akie jest najsilniejsze działanie obszaru, jakie są jego elementy gospodarcze, społeczne i strategiczne?</a:t>
            </a:r>
            <a:endParaRPr lang="sk-SK"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0" y="1988840"/>
            <a:ext cx="8964488" cy="4175720"/>
          </a:xfrm>
        </p:spPr>
        <p:txBody>
          <a:bodyPr numCol="2">
            <a:noAutofit/>
          </a:bodyPr>
          <a:lstStyle/>
          <a:p>
            <a:pPr marL="0" lvl="0" indent="0" algn="just" rtl="0">
              <a:spcBef>
                <a:spcPts val="0"/>
              </a:spcBef>
              <a:spcAft>
                <a:spcPts val="0"/>
              </a:spcAft>
              <a:buClr>
                <a:schemeClr val="dk1"/>
              </a:buClr>
              <a:buSzPts val="2000"/>
              <a:buNone/>
            </a:pPr>
            <a:endParaRPr lang="it-IT" sz="1400" b="1"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400" b="1" dirty="0" err="1">
                <a:latin typeface="Trebuchet MS" panose="020B0703020202090204" pitchFamily="34" charset="0"/>
              </a:rPr>
              <a:t>Zalety </a:t>
            </a:r>
            <a:r>
              <a:rPr lang="it-IT" sz="1400" b="1" dirty="0">
                <a:latin typeface="Trebuchet MS" panose="020B0703020202090204" pitchFamily="34" charset="0"/>
              </a:rPr>
              <a:t>i </a:t>
            </a:r>
            <a:r>
              <a:rPr lang="it-IT" sz="1400" b="1" dirty="0" err="1">
                <a:latin typeface="Trebuchet MS" panose="020B0703020202090204" pitchFamily="34" charset="0"/>
              </a:rPr>
              <a:t>wady </a:t>
            </a:r>
            <a:r>
              <a:rPr lang="it-IT" sz="1400" b="1" dirty="0">
                <a:latin typeface="Trebuchet MS" panose="020B0703020202090204" pitchFamily="34" charset="0"/>
              </a:rPr>
              <a:t>grup fokusowych</a:t>
            </a:r>
            <a:endParaRPr lang="it-IT" sz="1400" dirty="0">
              <a:latin typeface="Trebuchet MS" panose="020B0703020202090204" pitchFamily="34" charset="0"/>
            </a:endParaRPr>
          </a:p>
          <a:p>
            <a:pPr marL="0" lvl="0" indent="0" algn="just" rtl="0">
              <a:spcBef>
                <a:spcPts val="0"/>
              </a:spcBef>
              <a:spcAft>
                <a:spcPts val="0"/>
              </a:spcAft>
              <a:buClr>
                <a:schemeClr val="dk1"/>
              </a:buClr>
              <a:buSzPts val="2000"/>
              <a:buNone/>
            </a:pPr>
            <a:endParaRPr lang="it-IT" sz="1400" dirty="0">
              <a:latin typeface="Trebuchet MS" panose="020B0703020202090204" pitchFamily="34" charset="0"/>
            </a:endParaRPr>
          </a:p>
          <a:p>
            <a:pPr marL="0" lvl="0" indent="0" algn="just" rtl="0">
              <a:spcBef>
                <a:spcPts val="0"/>
              </a:spcBef>
              <a:spcAft>
                <a:spcPts val="0"/>
              </a:spcAft>
              <a:buClr>
                <a:schemeClr val="dk1"/>
              </a:buClr>
              <a:buSzPts val="2000"/>
              <a:buNone/>
            </a:pPr>
            <a:r>
              <a:rPr lang="it-IT" sz="1400" dirty="0">
                <a:latin typeface="Trebuchet MS" panose="020B0703020202090204" pitchFamily="34" charset="0"/>
              </a:rPr>
              <a:t>Tak jak </a:t>
            </a:r>
            <a:r>
              <a:rPr lang="it-IT" sz="1400" dirty="0" err="1">
                <a:latin typeface="Trebuchet MS" panose="020B0703020202090204" pitchFamily="34" charset="0"/>
              </a:rPr>
              <a:t>inne metody </a:t>
            </a:r>
            <a:r>
              <a:rPr lang="it-IT" sz="1400" dirty="0">
                <a:latin typeface="Trebuchet MS" panose="020B0703020202090204" pitchFamily="34" charset="0"/>
              </a:rPr>
              <a:t>badawcze, grupy fokusowe mają swoje </a:t>
            </a:r>
            <a:r>
              <a:rPr lang="it-IT" sz="1400" dirty="0" err="1">
                <a:latin typeface="Trebuchet MS" panose="020B0703020202090204" pitchFamily="34" charset="0"/>
              </a:rPr>
              <a:t>wady </a:t>
            </a:r>
            <a:r>
              <a:rPr lang="it-IT" sz="1400" dirty="0">
                <a:latin typeface="Trebuchet MS" panose="020B0703020202090204" pitchFamily="34" charset="0"/>
              </a:rPr>
              <a:t>i </a:t>
            </a:r>
            <a:r>
              <a:rPr lang="it-IT" sz="1400" dirty="0" err="1">
                <a:latin typeface="Trebuchet MS" panose="020B0703020202090204" pitchFamily="34" charset="0"/>
              </a:rPr>
              <a:t>zalety.</a:t>
            </a:r>
          </a:p>
          <a:p>
            <a:pPr marL="0" lvl="0" indent="0" algn="just" rtl="0">
              <a:spcBef>
                <a:spcPts val="0"/>
              </a:spcBef>
              <a:spcAft>
                <a:spcPts val="0"/>
              </a:spcAft>
              <a:buClr>
                <a:schemeClr val="dk1"/>
              </a:buClr>
              <a:buSzPts val="2000"/>
              <a:buNone/>
            </a:pPr>
            <a:endParaRPr lang="it-IT" sz="1400" dirty="0">
              <a:latin typeface="Trebuchet MS" panose="020B0703020202090204" pitchFamily="34" charset="0"/>
            </a:endParaRPr>
          </a:p>
          <a:p>
            <a:pPr marL="0" lvl="0" indent="0" algn="just" rtl="0">
              <a:spcBef>
                <a:spcPts val="0"/>
              </a:spcBef>
              <a:spcAft>
                <a:spcPts val="0"/>
              </a:spcAft>
              <a:buClr>
                <a:srgbClr val="00B050"/>
              </a:buClr>
              <a:buSzPts val="2000"/>
              <a:buNone/>
            </a:pPr>
            <a:r>
              <a:rPr lang="it-IT" sz="1400" b="1" dirty="0" err="1">
                <a:solidFill>
                  <a:srgbClr val="00B050"/>
                </a:solidFill>
                <a:latin typeface="Trebuchet MS" panose="020B0703020202090204" pitchFamily="34" charset="0"/>
              </a:rPr>
              <a:t>Zalety</a:t>
            </a:r>
            <a:endParaRPr lang="it-IT" sz="1400" dirty="0">
              <a:latin typeface="Trebuchet MS" panose="020B0703020202090204" pitchFamily="34" charset="0"/>
            </a:endParaRPr>
          </a:p>
          <a:p>
            <a:pPr marL="342900" lvl="0" indent="-292100" algn="just" rtl="0">
              <a:spcBef>
                <a:spcPts val="0"/>
              </a:spcBef>
              <a:spcAft>
                <a:spcPts val="0"/>
              </a:spcAft>
              <a:buClr>
                <a:srgbClr val="00B050"/>
              </a:buClr>
              <a:buSzPts val="1200"/>
              <a:buFont typeface="Noto Sans Symbols"/>
              <a:buChar char="✔"/>
            </a:pPr>
            <a:r>
              <a:rPr lang="it-IT" sz="1400" dirty="0">
                <a:latin typeface="Trebuchet MS" panose="020B0703020202090204" pitchFamily="34" charset="0"/>
              </a:rPr>
              <a:t>Są one dość proste do zorganizowania.</a:t>
            </a:r>
          </a:p>
          <a:p>
            <a:pPr marL="342900" lvl="0" indent="-292100" algn="just" rtl="0">
              <a:spcBef>
                <a:spcPts val="0"/>
              </a:spcBef>
              <a:spcAft>
                <a:spcPts val="0"/>
              </a:spcAft>
              <a:buClr>
                <a:srgbClr val="00B050"/>
              </a:buClr>
              <a:buSzPts val="1200"/>
              <a:buFont typeface="Noto Sans Symbols"/>
              <a:buChar char="✔"/>
            </a:pPr>
            <a:r>
              <a:rPr lang="it-IT" sz="1400" dirty="0">
                <a:latin typeface="Trebuchet MS" panose="020B0703020202090204" pitchFamily="34" charset="0"/>
              </a:rPr>
              <a:t>Są one zazwyczaj niedrogie</a:t>
            </a:r>
            <a:endParaRPr lang="pl-PL" sz="1400" dirty="0">
              <a:latin typeface="Trebuchet MS" panose="020B0703020202090204" pitchFamily="34" charset="0"/>
            </a:endParaRPr>
          </a:p>
          <a:p>
            <a:pPr marL="342900" lvl="0" indent="-292100" algn="just" rtl="0">
              <a:spcBef>
                <a:spcPts val="0"/>
              </a:spcBef>
              <a:spcAft>
                <a:spcPts val="0"/>
              </a:spcAft>
              <a:buClr>
                <a:srgbClr val="00B050"/>
              </a:buClr>
              <a:buSzPts val="1200"/>
              <a:buFont typeface="Noto Sans Symbols"/>
              <a:buChar char="✔"/>
            </a:pPr>
            <a:r>
              <a:rPr lang="it-IT" sz="1400" dirty="0">
                <a:latin typeface="Trebuchet MS" panose="020B0703020202090204" pitchFamily="34" charset="0"/>
              </a:rPr>
              <a:t>Grupa fokusowa jest znacznie mniej czasochłonna niż ankieta czy eksperyment, a wyniki otrzymujesz natychmiast.</a:t>
            </a:r>
          </a:p>
          <a:p>
            <a:pPr marL="342900" lvl="0" indent="-292100" algn="just" rtl="0">
              <a:spcBef>
                <a:spcPts val="0"/>
              </a:spcBef>
              <a:spcAft>
                <a:spcPts val="0"/>
              </a:spcAft>
              <a:buClr>
                <a:srgbClr val="00B050"/>
              </a:buClr>
              <a:buSzPts val="1200"/>
              <a:buFont typeface="Noto Sans Symbols"/>
              <a:buChar char="✔"/>
            </a:pPr>
            <a:r>
              <a:rPr lang="it-IT" sz="1400" dirty="0">
                <a:latin typeface="Trebuchet MS" panose="020B0703020202090204" pitchFamily="34" charset="0"/>
              </a:rPr>
              <a:t>Wyniki grupy fokusowej są często bardziej zrozumiałe i intuicyjne niż surowe dane.</a:t>
            </a:r>
          </a:p>
          <a:p>
            <a:pPr marL="0" lvl="0" indent="0" algn="just" rtl="0">
              <a:spcBef>
                <a:spcPts val="0"/>
              </a:spcBef>
              <a:spcAft>
                <a:spcPts val="0"/>
              </a:spcAft>
              <a:buNone/>
            </a:pPr>
            <a:endParaRPr lang="it-IT" sz="1400" dirty="0">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it-IT"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it-IT"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it-IT"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pl-PL"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pl-PL"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pl-PL"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pl-PL"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it-IT"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it-IT"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it-IT"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pl-PL"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endParaRPr lang="pl-PL" sz="1400" b="1" dirty="0">
              <a:solidFill>
                <a:srgbClr val="FF0000"/>
              </a:solidFill>
              <a:latin typeface="Trebuchet MS" panose="020B0703020202090204" pitchFamily="34" charset="0"/>
            </a:endParaRPr>
          </a:p>
          <a:p>
            <a:pPr marL="0" lvl="0" indent="0" algn="just" rtl="0">
              <a:spcBef>
                <a:spcPts val="0"/>
              </a:spcBef>
              <a:spcAft>
                <a:spcPts val="0"/>
              </a:spcAft>
              <a:buClr>
                <a:srgbClr val="FF0000"/>
              </a:buClr>
              <a:buSzPts val="2000"/>
              <a:buFont typeface="Arial"/>
              <a:buNone/>
            </a:pPr>
            <a:r>
              <a:rPr lang="it-IT" sz="1400" b="1" dirty="0">
                <a:solidFill>
                  <a:srgbClr val="FF0000"/>
                </a:solidFill>
                <a:latin typeface="Trebuchet MS" panose="020B0703020202090204" pitchFamily="34" charset="0"/>
              </a:rPr>
              <a:t>Wady</a:t>
            </a:r>
            <a:endParaRPr lang="it-IT" sz="1400" dirty="0">
              <a:latin typeface="Trebuchet MS" panose="020B0703020202090204" pitchFamily="34" charset="0"/>
            </a:endParaRPr>
          </a:p>
          <a:p>
            <a:pPr marL="0" lvl="0" indent="0" algn="just" rtl="0">
              <a:spcBef>
                <a:spcPts val="0"/>
              </a:spcBef>
              <a:spcAft>
                <a:spcPts val="0"/>
              </a:spcAft>
              <a:buClr>
                <a:schemeClr val="dk1"/>
              </a:buClr>
              <a:buSzPts val="2000"/>
              <a:buFont typeface="Arial"/>
              <a:buNone/>
            </a:pPr>
            <a:endParaRPr lang="it-IT" sz="1400" b="1" dirty="0">
              <a:solidFill>
                <a:srgbClr val="FF0000"/>
              </a:solidFill>
              <a:latin typeface="Trebuchet MS" panose="020B0703020202090204" pitchFamily="34" charset="0"/>
            </a:endParaRPr>
          </a:p>
          <a:p>
            <a:pPr marL="342900" lvl="0" indent="-292100" algn="just" rtl="0">
              <a:spcBef>
                <a:spcPts val="0"/>
              </a:spcBef>
              <a:spcAft>
                <a:spcPts val="0"/>
              </a:spcAft>
              <a:buClr>
                <a:srgbClr val="FF0000"/>
              </a:buClr>
              <a:buSzPts val="1200"/>
              <a:buFont typeface="Trebuchet MS"/>
              <a:buChar char="×"/>
            </a:pPr>
            <a:r>
              <a:rPr lang="it-IT" sz="1400" dirty="0" err="1">
                <a:latin typeface="Trebuchet MS" panose="020B0703020202090204" pitchFamily="34" charset="0"/>
              </a:rPr>
              <a:t>Zgromadzenie prawdziwie reprezentatywnej </a:t>
            </a:r>
            <a:r>
              <a:rPr lang="it-IT" sz="1400" dirty="0">
                <a:latin typeface="Trebuchet MS" panose="020B0703020202090204" pitchFamily="34" charset="0"/>
              </a:rPr>
              <a:t>próby może być </a:t>
            </a:r>
            <a:r>
              <a:rPr lang="it-IT" sz="1400" dirty="0" err="1">
                <a:latin typeface="Trebuchet MS" panose="020B0703020202090204" pitchFamily="34" charset="0"/>
              </a:rPr>
              <a:t>trudne. </a:t>
            </a:r>
            <a:r>
              <a:rPr lang="it-IT" sz="1400" dirty="0">
                <a:latin typeface="Trebuchet MS" panose="020B0703020202090204" pitchFamily="34" charset="0"/>
              </a:rPr>
              <a:t>Grupy fokusowe zazwyczaj nie są uznawane za zewnętrznie ważne ze względu na małą </a:t>
            </a:r>
            <a:r>
              <a:rPr lang="pl-PL" sz="1400" dirty="0">
                <a:latin typeface="Trebuchet MS" panose="020B0703020202090204" pitchFamily="34" charset="0"/>
              </a:rPr>
              <a:t>ilość uczestników</a:t>
            </a:r>
            <a:r>
              <a:rPr lang="it-IT" sz="1400" dirty="0">
                <a:latin typeface="Trebuchet MS" panose="020B0703020202090204" pitchFamily="34" charset="0"/>
              </a:rPr>
              <a:t>.</a:t>
            </a:r>
          </a:p>
          <a:p>
            <a:pPr marL="342900" lvl="0" indent="-292100" algn="just" rtl="0">
              <a:spcBef>
                <a:spcPts val="0"/>
              </a:spcBef>
              <a:spcAft>
                <a:spcPts val="0"/>
              </a:spcAft>
              <a:buClr>
                <a:srgbClr val="FF0000"/>
              </a:buClr>
              <a:buSzPts val="1200"/>
              <a:buFont typeface="Trebuchet MS"/>
              <a:buChar char="×"/>
            </a:pPr>
            <a:r>
              <a:rPr lang="it-IT" sz="1400" dirty="0">
                <a:latin typeface="Trebuchet MS" panose="020B0703020202090204" pitchFamily="34" charset="0"/>
              </a:rPr>
              <a:t>Ze względu na małą liczebność próby </a:t>
            </a:r>
            <a:r>
              <a:rPr lang="it-IT" sz="1400" dirty="0" err="1">
                <a:latin typeface="Trebuchet MS" panose="020B0703020202090204" pitchFamily="34" charset="0"/>
              </a:rPr>
              <a:t>nie można zapewnić anonimowości </a:t>
            </a:r>
            <a:r>
              <a:rPr lang="it-IT" sz="1400" dirty="0">
                <a:latin typeface="Trebuchet MS" panose="020B0703020202090204" pitchFamily="34" charset="0"/>
              </a:rPr>
              <a:t>respondentów, </a:t>
            </a:r>
            <a:r>
              <a:rPr lang="it-IT" sz="1400" dirty="0" err="1">
                <a:latin typeface="Trebuchet MS" panose="020B0703020202090204" pitchFamily="34" charset="0"/>
              </a:rPr>
              <a:t>co może wpłynąć na ich </a:t>
            </a:r>
            <a:r>
              <a:rPr lang="it-IT" sz="1400" dirty="0">
                <a:latin typeface="Trebuchet MS" panose="020B0703020202090204" pitchFamily="34" charset="0"/>
              </a:rPr>
              <a:t>chęć do </a:t>
            </a:r>
            <a:r>
              <a:rPr lang="it-IT" sz="1400" dirty="0" err="1">
                <a:latin typeface="Trebuchet MS" panose="020B0703020202090204" pitchFamily="34" charset="0"/>
              </a:rPr>
              <a:t>swobodnej wypowiedzi.</a:t>
            </a:r>
          </a:p>
          <a:p>
            <a:pPr marL="342900" lvl="0" indent="-292100" algn="just" rtl="0">
              <a:spcBef>
                <a:spcPts val="0"/>
              </a:spcBef>
              <a:spcAft>
                <a:spcPts val="0"/>
              </a:spcAft>
              <a:buClr>
                <a:srgbClr val="FF0000"/>
              </a:buClr>
              <a:buSzPts val="1200"/>
              <a:buFont typeface="Trebuchet MS"/>
              <a:buChar char="×"/>
            </a:pPr>
            <a:r>
              <a:rPr lang="it-IT" sz="1400" dirty="0">
                <a:latin typeface="Trebuchet MS" panose="020B0703020202090204" pitchFamily="34" charset="0"/>
              </a:rPr>
              <a:t>Głębokość </a:t>
            </a:r>
            <a:r>
              <a:rPr lang="it-IT" sz="1400" dirty="0" err="1">
                <a:latin typeface="Trebuchet MS" panose="020B0703020202090204" pitchFamily="34" charset="0"/>
              </a:rPr>
              <a:t>analizy </a:t>
            </a:r>
            <a:r>
              <a:rPr lang="it-IT" sz="1400" dirty="0">
                <a:latin typeface="Trebuchet MS" panose="020B0703020202090204" pitchFamily="34" charset="0"/>
              </a:rPr>
              <a:t>może budzić </a:t>
            </a:r>
            <a:r>
              <a:rPr lang="it-IT" sz="1400" dirty="0" err="1">
                <a:latin typeface="Trebuchet MS" panose="020B0703020202090204" pitchFamily="34" charset="0"/>
              </a:rPr>
              <a:t>zastrzeżenia</a:t>
            </a:r>
            <a:r>
              <a:rPr lang="it-IT" sz="1400" dirty="0">
                <a:latin typeface="Trebuchet MS" panose="020B0703020202090204" pitchFamily="34" charset="0"/>
              </a:rPr>
              <a:t>, </a:t>
            </a:r>
            <a:r>
              <a:rPr lang="it-IT" sz="1400" dirty="0" err="1">
                <a:latin typeface="Trebuchet MS" panose="020B0703020202090204" pitchFamily="34" charset="0"/>
              </a:rPr>
              <a:t>ponieważ uzyskanie szczerych </a:t>
            </a:r>
            <a:r>
              <a:rPr lang="it-IT" sz="1400" dirty="0">
                <a:latin typeface="Trebuchet MS" panose="020B0703020202090204" pitchFamily="34" charset="0"/>
              </a:rPr>
              <a:t>opinii na </a:t>
            </a:r>
            <a:r>
              <a:rPr lang="it-IT" sz="1400" dirty="0" err="1">
                <a:latin typeface="Trebuchet MS" panose="020B0703020202090204" pitchFamily="34" charset="0"/>
              </a:rPr>
              <a:t>kontrowersyjne tematy </a:t>
            </a:r>
            <a:r>
              <a:rPr lang="it-IT" sz="1400" dirty="0">
                <a:latin typeface="Trebuchet MS" panose="020B0703020202090204" pitchFamily="34" charset="0"/>
              </a:rPr>
              <a:t>może być </a:t>
            </a:r>
            <a:r>
              <a:rPr lang="it-IT" sz="1400" dirty="0" err="1">
                <a:latin typeface="Trebuchet MS" panose="020B0703020202090204" pitchFamily="34" charset="0"/>
              </a:rPr>
              <a:t>wyzwaniem</a:t>
            </a:r>
            <a:r>
              <a:rPr lang="it-IT" sz="1400" dirty="0">
                <a:latin typeface="Trebuchet MS" panose="020B0703020202090204" pitchFamily="34" charset="0"/>
              </a:rPr>
              <a:t>.</a:t>
            </a:r>
          </a:p>
          <a:p>
            <a:pPr marL="342900" lvl="0" indent="-292100" algn="just" rtl="0">
              <a:spcBef>
                <a:spcPts val="0"/>
              </a:spcBef>
              <a:spcAft>
                <a:spcPts val="0"/>
              </a:spcAft>
              <a:buClr>
                <a:srgbClr val="FF0000"/>
              </a:buClr>
              <a:buSzPts val="1200"/>
              <a:buFont typeface="Trebuchet MS"/>
              <a:buChar char="×"/>
            </a:pPr>
            <a:r>
              <a:rPr lang="it-IT" sz="1400" dirty="0" err="1">
                <a:latin typeface="Trebuchet MS" panose="020B0703020202090204" pitchFamily="34" charset="0"/>
              </a:rPr>
              <a:t>Istnieje wiele </a:t>
            </a:r>
            <a:r>
              <a:rPr lang="it-IT" sz="1400" dirty="0">
                <a:latin typeface="Trebuchet MS" panose="020B0703020202090204" pitchFamily="34" charset="0"/>
              </a:rPr>
              <a:t>miejsca na </a:t>
            </a:r>
            <a:r>
              <a:rPr lang="it-IT" sz="1400" dirty="0" err="1">
                <a:latin typeface="Trebuchet MS" panose="020B0703020202090204" pitchFamily="34" charset="0"/>
              </a:rPr>
              <a:t>błędy </a:t>
            </a:r>
            <a:r>
              <a:rPr lang="it-IT" sz="1400" dirty="0">
                <a:latin typeface="Trebuchet MS" panose="020B0703020202090204" pitchFamily="34" charset="0"/>
              </a:rPr>
              <a:t>w </a:t>
            </a:r>
            <a:r>
              <a:rPr lang="it-IT" sz="1400" dirty="0" err="1">
                <a:latin typeface="Trebuchet MS" panose="020B0703020202090204" pitchFamily="34" charset="0"/>
              </a:rPr>
              <a:t>analizie </a:t>
            </a:r>
            <a:r>
              <a:rPr lang="it-IT" sz="1400" dirty="0">
                <a:latin typeface="Trebuchet MS" panose="020B0703020202090204" pitchFamily="34" charset="0"/>
              </a:rPr>
              <a:t>danych i wysoki </a:t>
            </a:r>
            <a:r>
              <a:rPr lang="it-IT" sz="1400" dirty="0" err="1">
                <a:latin typeface="Trebuchet MS" panose="020B0703020202090204" pitchFamily="34" charset="0"/>
              </a:rPr>
              <a:t>potencjał zależności od obserwatora </a:t>
            </a:r>
            <a:r>
              <a:rPr lang="it-IT" sz="1400" dirty="0">
                <a:latin typeface="Trebuchet MS" panose="020B0703020202090204" pitchFamily="34" charset="0"/>
              </a:rPr>
              <a:t>w </a:t>
            </a:r>
            <a:r>
              <a:rPr lang="it-IT" sz="1400" dirty="0" err="1">
                <a:latin typeface="Trebuchet MS" panose="020B0703020202090204" pitchFamily="34" charset="0"/>
              </a:rPr>
              <a:t>wyciąganiu wniosków</a:t>
            </a:r>
            <a:r>
              <a:rPr lang="it-IT" sz="1400" dirty="0">
                <a:latin typeface="Trebuchet MS" panose="020B0703020202090204" pitchFamily="34" charset="0"/>
              </a:rPr>
              <a:t>. </a:t>
            </a:r>
            <a:r>
              <a:rPr lang="it-IT" sz="1400" dirty="0" err="1">
                <a:latin typeface="Trebuchet MS" panose="020B0703020202090204" pitchFamily="34" charset="0"/>
              </a:rPr>
              <a:t>Musisz </a:t>
            </a:r>
            <a:r>
              <a:rPr lang="it-IT" sz="1400" dirty="0">
                <a:latin typeface="Trebuchet MS" panose="020B0703020202090204" pitchFamily="34" charset="0"/>
              </a:rPr>
              <a:t>być </a:t>
            </a:r>
            <a:r>
              <a:rPr lang="it-IT" sz="1400" dirty="0" err="1">
                <a:latin typeface="Trebuchet MS" panose="020B0703020202090204" pitchFamily="34" charset="0"/>
              </a:rPr>
              <a:t>ostrożny, aby nie </a:t>
            </a:r>
            <a:r>
              <a:rPr lang="it-IT" sz="1400" dirty="0">
                <a:latin typeface="Trebuchet MS" panose="020B0703020202090204" pitchFamily="34" charset="0"/>
              </a:rPr>
              <a:t>wybierać </a:t>
            </a:r>
            <a:r>
              <a:rPr lang="it-IT" sz="1400" dirty="0" err="1">
                <a:latin typeface="Trebuchet MS" panose="020B0703020202090204" pitchFamily="34" charset="0"/>
              </a:rPr>
              <a:t>odpowiedzi</a:t>
            </a:r>
            <a:r>
              <a:rPr lang="it-IT" sz="1400" dirty="0">
                <a:latin typeface="Trebuchet MS" panose="020B0703020202090204" pitchFamily="34" charset="0"/>
              </a:rPr>
              <a:t>, aby </a:t>
            </a:r>
            <a:r>
              <a:rPr lang="it-IT" sz="1400" dirty="0" err="1">
                <a:latin typeface="Trebuchet MS" panose="020B0703020202090204" pitchFamily="34" charset="0"/>
              </a:rPr>
              <a:t>dopasować wcześniejsze wnioski</a:t>
            </a:r>
            <a:r>
              <a:rPr lang="it-IT" sz="1400" dirty="0">
                <a:latin typeface="Trebuchet MS" panose="020B0703020202090204" pitchFamily="34" charset="0"/>
              </a:rPr>
              <a:t>.</a:t>
            </a: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3034232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84970" y="1412776"/>
            <a:ext cx="8568952" cy="1008112"/>
          </a:xfrm>
        </p:spPr>
        <p:txBody>
          <a:bodyPr>
            <a:noAutofit/>
          </a:bodyPr>
          <a:lstStyle/>
          <a:p>
            <a:pPr marL="0" lvl="0" indent="0" algn="l" rtl="0">
              <a:spcBef>
                <a:spcPts val="0"/>
              </a:spcBef>
              <a:spcAft>
                <a:spcPts val="0"/>
              </a:spcAft>
              <a:buClr>
                <a:srgbClr val="008000"/>
              </a:buClr>
              <a:buSzPts val="1800"/>
              <a:buNone/>
            </a:pPr>
            <a:r>
              <a:rPr lang="it-IT" sz="2000" b="1" dirty="0"/>
              <a:t>Ćwiczenie 1: Sprawdź się: spróbuj zbudować własną grupę fokusową z</a:t>
            </a:r>
            <a:r>
              <a:rPr lang="pl-PL" sz="2000" b="1" dirty="0"/>
              <a:t> </a:t>
            </a:r>
            <a:r>
              <a:rPr lang="it-IT" sz="2000" b="1" dirty="0"/>
              <a:t>pytaniami, które można zadać głównym interesariuszom w Twojej okolicy.</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3192" y="2996952"/>
            <a:ext cx="8964488" cy="4175720"/>
          </a:xfrm>
        </p:spPr>
        <p:txBody>
          <a:bodyPr numCol="1">
            <a:noAutofit/>
          </a:bodyPr>
          <a:lstStyle/>
          <a:p>
            <a:pPr marL="457200" lvl="0" indent="-304800" algn="just" rtl="0">
              <a:spcBef>
                <a:spcPts val="0"/>
              </a:spcBef>
              <a:spcAft>
                <a:spcPts val="0"/>
              </a:spcAft>
              <a:buClr>
                <a:srgbClr val="008000"/>
              </a:buClr>
              <a:buSzPts val="1200"/>
              <a:buChar char="➔"/>
            </a:pPr>
            <a:r>
              <a:rPr lang="it-IT" sz="2000" dirty="0"/>
              <a:t>Krok 1: </a:t>
            </a:r>
            <a:r>
              <a:rPr lang="it-IT" sz="2000" dirty="0" err="1"/>
              <a:t>Wybierz interesujący Cię temat: </a:t>
            </a:r>
          </a:p>
          <a:p>
            <a:pPr marL="457200" lvl="0" indent="-304800" algn="just" rtl="0">
              <a:spcBef>
                <a:spcPts val="0"/>
              </a:spcBef>
              <a:spcAft>
                <a:spcPts val="0"/>
              </a:spcAft>
              <a:buClr>
                <a:srgbClr val="008000"/>
              </a:buClr>
              <a:buSzPts val="1200"/>
              <a:buChar char="➔"/>
            </a:pPr>
            <a:r>
              <a:rPr lang="it-IT" sz="2000" dirty="0"/>
              <a:t>Krok 2: </a:t>
            </a:r>
            <a:r>
              <a:rPr lang="it-IT" sz="2000" dirty="0" err="1"/>
              <a:t>Określ </a:t>
            </a:r>
            <a:r>
              <a:rPr lang="it-IT" sz="2000" dirty="0"/>
              <a:t>zakres </a:t>
            </a:r>
            <a:r>
              <a:rPr lang="it-IT" sz="2000" dirty="0" err="1"/>
              <a:t>badań </a:t>
            </a:r>
            <a:r>
              <a:rPr lang="it-IT" sz="2000" dirty="0"/>
              <a:t>i </a:t>
            </a:r>
            <a:r>
              <a:rPr lang="it-IT" sz="2000" dirty="0" err="1"/>
              <a:t>hipotezy</a:t>
            </a:r>
            <a:r>
              <a:rPr lang="it-IT" sz="2000" dirty="0"/>
              <a:t>:</a:t>
            </a:r>
          </a:p>
          <a:p>
            <a:pPr marL="457200" lvl="0" indent="-304800" algn="just" rtl="0">
              <a:spcBef>
                <a:spcPts val="0"/>
              </a:spcBef>
              <a:spcAft>
                <a:spcPts val="0"/>
              </a:spcAft>
              <a:buClr>
                <a:srgbClr val="008000"/>
              </a:buClr>
              <a:buSzPts val="1200"/>
              <a:buChar char="➔"/>
            </a:pPr>
            <a:r>
              <a:rPr lang="it-IT" sz="2000" dirty="0"/>
              <a:t>Krok 3: Ustal pyta</a:t>
            </a:r>
            <a:r>
              <a:rPr lang="pl-PL" sz="2000" dirty="0" err="1"/>
              <a:t>nia</a:t>
            </a:r>
            <a:r>
              <a:rPr lang="it-IT" sz="2000" dirty="0"/>
              <a:t> do grupy fokusowej</a:t>
            </a:r>
          </a:p>
          <a:p>
            <a:pPr marL="457200" lvl="0" indent="-304800" algn="just" rtl="0">
              <a:spcBef>
                <a:spcPts val="0"/>
              </a:spcBef>
              <a:spcAft>
                <a:spcPts val="0"/>
              </a:spcAft>
              <a:buClr>
                <a:srgbClr val="008000"/>
              </a:buClr>
              <a:buSzPts val="1200"/>
              <a:buChar char="➔"/>
            </a:pPr>
            <a:r>
              <a:rPr lang="it-IT" sz="2000" dirty="0"/>
              <a:t>Krok 4: </a:t>
            </a:r>
            <a:r>
              <a:rPr lang="it-IT" sz="2000" dirty="0" err="1"/>
              <a:t>Rekrutacja uczestników</a:t>
            </a:r>
            <a:endParaRPr lang="it-IT" sz="2000" dirty="0"/>
          </a:p>
          <a:p>
            <a:pPr marL="457200" lvl="0" indent="-304800" algn="just" rtl="0">
              <a:spcBef>
                <a:spcPts val="0"/>
              </a:spcBef>
              <a:spcAft>
                <a:spcPts val="0"/>
              </a:spcAft>
              <a:buClr>
                <a:srgbClr val="008000"/>
              </a:buClr>
              <a:buSzPts val="1200"/>
              <a:buChar char="➔"/>
            </a:pPr>
            <a:r>
              <a:rPr lang="it-IT" sz="2000" dirty="0"/>
              <a:t>Krok 5: Zorganizuj grupę fokusową</a:t>
            </a:r>
          </a:p>
          <a:p>
            <a:pPr marL="457200" lvl="0" indent="-304800" algn="just" rtl="0">
              <a:spcBef>
                <a:spcPts val="0"/>
              </a:spcBef>
              <a:spcAft>
                <a:spcPts val="0"/>
              </a:spcAft>
              <a:buClr>
                <a:srgbClr val="008000"/>
              </a:buClr>
              <a:buSzPts val="1200"/>
              <a:buChar char="➔"/>
            </a:pPr>
            <a:r>
              <a:rPr lang="it-IT" sz="2000" dirty="0"/>
              <a:t>Krok 6: </a:t>
            </a:r>
            <a:r>
              <a:rPr lang="it-IT" sz="2000" dirty="0" err="1"/>
              <a:t>Przeanalizuj swoje </a:t>
            </a:r>
            <a:r>
              <a:rPr lang="it-IT" sz="2000" dirty="0"/>
              <a:t>dane i przedstaw </a:t>
            </a:r>
            <a:r>
              <a:rPr lang="it-IT" sz="2000" dirty="0" err="1"/>
              <a:t>wyniki.</a:t>
            </a:r>
            <a:endParaRPr lang="it-IT" sz="2000" dirty="0"/>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342900" lvl="0" indent="-292100" algn="just" rtl="0">
              <a:spcBef>
                <a:spcPts val="0"/>
              </a:spcBef>
              <a:spcAft>
                <a:spcPts val="0"/>
              </a:spcAft>
              <a:buClr>
                <a:schemeClr val="dk1"/>
              </a:buClr>
              <a:buSzPts val="1200"/>
              <a:buFont typeface="Noto Sans Symbols"/>
              <a:buChar char="✔"/>
            </a:pPr>
            <a:endParaRPr lang="it-IT" sz="1400" dirty="0">
              <a:latin typeface="Trebuchet MS" panose="020B0703020202090204" pitchFamily="34" charset="0"/>
            </a:endParaRPr>
          </a:p>
          <a:p>
            <a:pPr marL="0" indent="0" eaLnBrk="0" fontAlgn="base" hangingPunct="0">
              <a:buNone/>
            </a:pPr>
            <a:endParaRPr lang="sk-SK" sz="1600" dirty="0"/>
          </a:p>
        </p:txBody>
      </p:sp>
    </p:spTree>
    <p:extLst>
      <p:ext uri="{BB962C8B-B14F-4D97-AF65-F5344CB8AC3E}">
        <p14:creationId xmlns:p14="http://schemas.microsoft.com/office/powerpoint/2010/main" val="3432318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484784"/>
            <a:ext cx="8229600" cy="792088"/>
          </a:xfrm>
        </p:spPr>
        <p:txBody>
          <a:bodyPr>
            <a:normAutofit fontScale="90000"/>
          </a:bodyPr>
          <a:lstStyle/>
          <a:p>
            <a:r>
              <a:rPr lang="it-IT" sz="2200" b="1" dirty="0" err="1"/>
              <a:t>Ćwiczenie </a:t>
            </a:r>
            <a:r>
              <a:rPr lang="it-IT" sz="2200" b="1" dirty="0"/>
              <a:t>2: </a:t>
            </a:r>
            <a:r>
              <a:rPr lang="it-IT" sz="2200" b="1" dirty="0" err="1"/>
              <a:t>Jak myślisz, jaka byłaby </a:t>
            </a:r>
            <a:r>
              <a:rPr lang="it-IT" sz="2200" b="1" dirty="0"/>
              <a:t>najlepsza </a:t>
            </a:r>
            <a:r>
              <a:rPr lang="it-IT" sz="2200" b="1" dirty="0" err="1"/>
              <a:t>forma </a:t>
            </a:r>
            <a:r>
              <a:rPr lang="it-IT" sz="2200" b="1" dirty="0"/>
              <a:t>Centrum Smaku dla </a:t>
            </a:r>
            <a:r>
              <a:rPr lang="it-IT" sz="2200" b="1" dirty="0" err="1"/>
              <a:t>Twojego regionu</a:t>
            </a:r>
            <a:r>
              <a:rPr lang="it-IT" sz="2200" b="1" dirty="0"/>
              <a:t>?</a:t>
            </a:r>
            <a:br>
              <a:rPr lang="it-IT" b="1" dirty="0"/>
            </a:br>
            <a:endParaRPr lang="sk-SK" b="1"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457200" y="2276872"/>
            <a:ext cx="8229600" cy="3489251"/>
          </a:xfrm>
        </p:spPr>
        <p:txBody>
          <a:bodyPr>
            <a:noAutofit/>
          </a:bodyPr>
          <a:lstStyle/>
          <a:p>
            <a:pPr marL="0" lvl="0" indent="0" algn="just" rtl="0">
              <a:spcBef>
                <a:spcPts val="0"/>
              </a:spcBef>
              <a:spcAft>
                <a:spcPts val="0"/>
              </a:spcAft>
              <a:buClr>
                <a:schemeClr val="dk1"/>
              </a:buClr>
              <a:buSzPts val="2000"/>
              <a:buFont typeface="Arial"/>
              <a:buNone/>
            </a:pPr>
            <a:r>
              <a:rPr lang="it-IT" sz="1500" dirty="0">
                <a:latin typeface="Trebuchet MS" panose="020B0703020202090204" pitchFamily="34" charset="0"/>
              </a:rPr>
              <a:t>Centrum Smaku może być skupione na kilku</a:t>
            </a:r>
            <a:r>
              <a:rPr lang="pl-PL" sz="1500" dirty="0">
                <a:latin typeface="Trebuchet MS" panose="020B0703020202090204" pitchFamily="34" charset="0"/>
              </a:rPr>
              <a:t> obszarach</a:t>
            </a:r>
            <a:r>
              <a:rPr lang="it-IT" sz="1500" dirty="0">
                <a:latin typeface="Trebuchet MS" panose="020B0703020202090204" pitchFamily="34" charset="0"/>
              </a:rPr>
              <a:t>, oczywiście związanych z powołaniem gospodarczym i społecznym danego obszaru oraz wyrażonym przez niego zapotrzebowaniem.</a:t>
            </a:r>
          </a:p>
          <a:p>
            <a:pPr marL="0" lvl="0" indent="0" algn="just" rtl="0">
              <a:spcBef>
                <a:spcPts val="0"/>
              </a:spcBef>
              <a:spcAft>
                <a:spcPts val="0"/>
              </a:spcAft>
              <a:buClr>
                <a:schemeClr val="dk1"/>
              </a:buClr>
              <a:buSzPts val="2000"/>
              <a:buFont typeface="Arial"/>
              <a:buNone/>
            </a:pPr>
            <a:endParaRPr lang="it-IT" sz="1500" dirty="0">
              <a:latin typeface="Trebuchet MS" panose="020B0703020202090204" pitchFamily="34" charset="0"/>
            </a:endParaRPr>
          </a:p>
          <a:p>
            <a:pPr marL="0" lvl="0" indent="0" algn="just" rtl="0">
              <a:spcBef>
                <a:spcPts val="0"/>
              </a:spcBef>
              <a:spcAft>
                <a:spcPts val="0"/>
              </a:spcAft>
              <a:buClr>
                <a:schemeClr val="dk1"/>
              </a:buClr>
              <a:buSzPts val="2000"/>
              <a:buFont typeface="Arial"/>
              <a:buNone/>
            </a:pPr>
            <a:r>
              <a:rPr lang="it-IT" sz="1500" dirty="0" err="1">
                <a:latin typeface="Trebuchet MS" panose="020B0703020202090204" pitchFamily="34" charset="0"/>
              </a:rPr>
              <a:t>Rodzaje, </a:t>
            </a:r>
            <a:r>
              <a:rPr lang="it-IT" sz="1500" dirty="0">
                <a:latin typeface="Trebuchet MS" panose="020B0703020202090204" pitchFamily="34" charset="0"/>
              </a:rPr>
              <a:t>jakie może przyjąć Centrum Smaku są następujące</a:t>
            </a:r>
          </a:p>
          <a:p>
            <a:pPr marL="0" lvl="0" indent="0" algn="just" rtl="0">
              <a:spcBef>
                <a:spcPts val="0"/>
              </a:spcBef>
              <a:spcAft>
                <a:spcPts val="0"/>
              </a:spcAft>
              <a:buNone/>
            </a:pPr>
            <a:endParaRPr lang="it-IT" sz="1500" dirty="0">
              <a:latin typeface="Trebuchet MS" panose="020B0703020202090204" pitchFamily="34" charset="0"/>
            </a:endParaRPr>
          </a:p>
          <a:p>
            <a:pPr marL="1150620" lvl="1" indent="-292100">
              <a:buFont typeface="Noto Sans Symbols"/>
              <a:buChar char="❏"/>
            </a:pPr>
            <a:r>
              <a:rPr lang="it-IT" sz="1500" dirty="0">
                <a:latin typeface="Trebuchet MS" panose="020B0703020202090204" pitchFamily="34" charset="0"/>
              </a:rPr>
              <a:t> promocja  żywności i </a:t>
            </a:r>
            <a:r>
              <a:rPr lang="it-IT" sz="1500" dirty="0" err="1">
                <a:latin typeface="Trebuchet MS" panose="020B0703020202090204" pitchFamily="34" charset="0"/>
              </a:rPr>
              <a:t>wina</a:t>
            </a:r>
          </a:p>
          <a:p>
            <a:pPr marL="807720" lvl="0" indent="0" algn="just" rtl="0">
              <a:spcBef>
                <a:spcPts val="0"/>
              </a:spcBef>
              <a:spcAft>
                <a:spcPts val="0"/>
              </a:spcAft>
              <a:buNone/>
            </a:pPr>
            <a:endParaRPr lang="it-IT" sz="1500" dirty="0">
              <a:latin typeface="Trebuchet MS" panose="020B0703020202090204" pitchFamily="34" charset="0"/>
            </a:endParaRPr>
          </a:p>
          <a:p>
            <a:pPr marL="1150620" lvl="1" indent="-292100" algn="just" rtl="0">
              <a:spcBef>
                <a:spcPts val="0"/>
              </a:spcBef>
              <a:spcAft>
                <a:spcPts val="0"/>
              </a:spcAft>
              <a:buSzPts val="1200"/>
              <a:buFont typeface="Noto Sans Symbols"/>
              <a:buChar char="❏"/>
            </a:pPr>
            <a:r>
              <a:rPr lang="it-IT" sz="1500" dirty="0">
                <a:latin typeface="Trebuchet MS" panose="020B0703020202090204" pitchFamily="34" charset="0"/>
              </a:rPr>
              <a:t>wsparcie dla przedsiębiorstw rolno-spożywczych w celu </a:t>
            </a:r>
            <a:r>
              <a:rPr lang="it-IT" sz="1500" dirty="0" err="1">
                <a:latin typeface="Trebuchet MS" panose="020B0703020202090204" pitchFamily="34" charset="0"/>
              </a:rPr>
              <a:t>zwiększenia wymiany gospodarczej</a:t>
            </a:r>
            <a:endParaRPr lang="it-IT" sz="1500" dirty="0">
              <a:latin typeface="Trebuchet MS" panose="020B0703020202090204" pitchFamily="34" charset="0"/>
            </a:endParaRPr>
          </a:p>
          <a:p>
            <a:pPr marL="807720" lvl="0" indent="0" algn="just" rtl="0">
              <a:spcBef>
                <a:spcPts val="0"/>
              </a:spcBef>
              <a:spcAft>
                <a:spcPts val="0"/>
              </a:spcAft>
              <a:buNone/>
            </a:pPr>
            <a:endParaRPr lang="it-IT" sz="1500" dirty="0">
              <a:latin typeface="Trebuchet MS" panose="020B0703020202090204" pitchFamily="34" charset="0"/>
            </a:endParaRPr>
          </a:p>
          <a:p>
            <a:pPr marL="1150620" lvl="1" indent="-292100" algn="just" rtl="0">
              <a:spcBef>
                <a:spcPts val="0"/>
              </a:spcBef>
              <a:spcAft>
                <a:spcPts val="0"/>
              </a:spcAft>
              <a:buSzPts val="1200"/>
              <a:buFont typeface="Noto Sans Symbols"/>
              <a:buChar char="❏"/>
            </a:pPr>
            <a:r>
              <a:rPr lang="it-IT" sz="1500" dirty="0" err="1">
                <a:latin typeface="Trebuchet MS" panose="020B0703020202090204" pitchFamily="34" charset="0"/>
              </a:rPr>
              <a:t>edukacja </a:t>
            </a:r>
            <a:r>
              <a:rPr lang="it-IT" sz="1500" dirty="0">
                <a:latin typeface="Trebuchet MS" panose="020B0703020202090204" pitchFamily="34" charset="0"/>
              </a:rPr>
              <a:t>w zakresie </a:t>
            </a:r>
            <a:r>
              <a:rPr lang="it-IT" sz="1500" dirty="0" err="1">
                <a:latin typeface="Trebuchet MS" panose="020B0703020202090204" pitchFamily="34" charset="0"/>
              </a:rPr>
              <a:t>zdrowego żywienia </a:t>
            </a:r>
            <a:r>
              <a:rPr lang="it-IT" sz="1500" dirty="0">
                <a:latin typeface="Trebuchet MS" panose="020B0703020202090204" pitchFamily="34" charset="0"/>
              </a:rPr>
              <a:t>(warsztaty ze szkołami)</a:t>
            </a:r>
          </a:p>
          <a:p>
            <a:pPr marL="807720" lvl="0" indent="0" algn="just" rtl="0">
              <a:spcBef>
                <a:spcPts val="0"/>
              </a:spcBef>
              <a:spcAft>
                <a:spcPts val="0"/>
              </a:spcAft>
              <a:buNone/>
            </a:pPr>
            <a:endParaRPr lang="it-IT" sz="1500" dirty="0">
              <a:latin typeface="Trebuchet MS" panose="020B0703020202090204" pitchFamily="34" charset="0"/>
            </a:endParaRPr>
          </a:p>
          <a:p>
            <a:pPr marL="1150620" lvl="1" indent="-292100" algn="just" rtl="0">
              <a:spcBef>
                <a:spcPts val="0"/>
              </a:spcBef>
              <a:spcAft>
                <a:spcPts val="0"/>
              </a:spcAft>
              <a:buSzPts val="1200"/>
              <a:buFont typeface="Noto Sans Symbols"/>
              <a:buChar char="❏"/>
            </a:pPr>
            <a:r>
              <a:rPr lang="it-IT" sz="1500" dirty="0">
                <a:latin typeface="Trebuchet MS" panose="020B0703020202090204" pitchFamily="34" charset="0"/>
              </a:rPr>
              <a:t>promocja </a:t>
            </a:r>
            <a:r>
              <a:rPr lang="it-IT" sz="1500" dirty="0" err="1">
                <a:latin typeface="Trebuchet MS" panose="020B0703020202090204" pitchFamily="34" charset="0"/>
              </a:rPr>
              <a:t>turystyki</a:t>
            </a:r>
          </a:p>
          <a:p>
            <a:pPr marL="807720" lvl="0" indent="0" algn="just" rtl="0">
              <a:spcBef>
                <a:spcPts val="0"/>
              </a:spcBef>
              <a:spcAft>
                <a:spcPts val="0"/>
              </a:spcAft>
              <a:buNone/>
            </a:pPr>
            <a:endParaRPr lang="it-IT" sz="1500" dirty="0">
              <a:latin typeface="Trebuchet MS" panose="020B0703020202090204" pitchFamily="34" charset="0"/>
            </a:endParaRPr>
          </a:p>
          <a:p>
            <a:pPr marL="1150620" lvl="1" indent="-292100" algn="just" rtl="0">
              <a:spcBef>
                <a:spcPts val="0"/>
              </a:spcBef>
              <a:spcAft>
                <a:spcPts val="0"/>
              </a:spcAft>
              <a:buSzPts val="1200"/>
              <a:buFont typeface="Noto Sans Symbols"/>
              <a:buChar char="❏"/>
            </a:pPr>
            <a:r>
              <a:rPr lang="it-IT" sz="1500" dirty="0">
                <a:latin typeface="Trebuchet MS" panose="020B0703020202090204" pitchFamily="34" charset="0"/>
              </a:rPr>
              <a:t>promocja </a:t>
            </a:r>
            <a:r>
              <a:rPr lang="it-IT" sz="1500" dirty="0" err="1">
                <a:latin typeface="Trebuchet MS" panose="020B0703020202090204" pitchFamily="34" charset="0"/>
              </a:rPr>
              <a:t>terytorialna </a:t>
            </a:r>
            <a:r>
              <a:rPr lang="it-IT" sz="1500" dirty="0">
                <a:latin typeface="Trebuchet MS" panose="020B0703020202090204" pitchFamily="34" charset="0"/>
              </a:rPr>
              <a:t>i kulturalna (muzeum)</a:t>
            </a:r>
          </a:p>
          <a:p>
            <a:pPr marL="1150620" lvl="1" indent="-292100">
              <a:buChar char="❏"/>
            </a:pPr>
            <a:r>
              <a:rPr lang="it-IT" sz="1500" dirty="0" err="1">
                <a:latin typeface="Trebuchet MS" panose="020B0703020202090204" pitchFamily="34" charset="0"/>
              </a:rPr>
              <a:t>inne: </a:t>
            </a:r>
          </a:p>
          <a:p>
            <a:pPr marL="0" indent="0" eaLnBrk="0" fontAlgn="base" hangingPunct="0">
              <a:buNone/>
            </a:pPr>
            <a:endParaRPr lang="sk-SK" sz="1500" dirty="0">
              <a:effectLst/>
            </a:endParaRPr>
          </a:p>
        </p:txBody>
      </p:sp>
    </p:spTree>
    <p:extLst>
      <p:ext uri="{BB962C8B-B14F-4D97-AF65-F5344CB8AC3E}">
        <p14:creationId xmlns:p14="http://schemas.microsoft.com/office/powerpoint/2010/main" val="1481372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916832"/>
            <a:ext cx="8229600" cy="1143000"/>
          </a:xfrm>
        </p:spPr>
        <p:txBody>
          <a:bodyPr>
            <a:normAutofit fontScale="90000"/>
          </a:bodyPr>
          <a:lstStyle/>
          <a:p>
            <a:pPr algn="l">
              <a:lnSpc>
                <a:spcPct val="150000"/>
              </a:lnSpc>
              <a:spcBef>
                <a:spcPts val="0"/>
              </a:spcBef>
              <a:buClr>
                <a:srgbClr val="008000"/>
              </a:buClr>
              <a:buSzPts val="1800"/>
            </a:pPr>
            <a:r>
              <a:rPr lang="it-IT" sz="2400" b="1" dirty="0">
                <a:latin typeface="Trebuchet MS" panose="020B0703020202090204" pitchFamily="34" charset="0"/>
                <a:ea typeface="Tahoma"/>
                <a:cs typeface="Tahoma"/>
                <a:sym typeface="Tahoma"/>
              </a:rPr>
              <a:t>3. Analiza kontekstu demograficznego i przedsiębiorczego </a:t>
            </a:r>
            <a:br>
              <a:rPr lang="it-IT" sz="2400" b="1" dirty="0">
                <a:latin typeface="Trebuchet MS" panose="020B0703020202090204" pitchFamily="34" charset="0"/>
                <a:ea typeface="Tahoma"/>
                <a:cs typeface="Tahoma"/>
                <a:sym typeface="Tahoma"/>
              </a:rPr>
            </a:br>
            <a:r>
              <a:rPr lang="it-IT" sz="2000" b="1" dirty="0">
                <a:latin typeface="Trebuchet MS" panose="020B0703020202090204" pitchFamily="34" charset="0"/>
                <a:ea typeface="Tahoma"/>
                <a:cs typeface="Tahoma"/>
                <a:sym typeface="Tahoma"/>
              </a:rPr>
              <a:t>3.1 </a:t>
            </a:r>
            <a:r>
              <a:rPr lang="pl-PL" sz="2000" b="1" dirty="0">
                <a:latin typeface="Trebuchet MS" panose="020B0703020202090204" pitchFamily="34" charset="0"/>
                <a:ea typeface="Tahoma"/>
                <a:cs typeface="Tahoma"/>
                <a:sym typeface="Tahoma"/>
              </a:rPr>
              <a:t>Analiza</a:t>
            </a:r>
            <a:r>
              <a:rPr lang="it-IT" sz="2000" b="1" dirty="0">
                <a:latin typeface="Trebuchet MS" panose="020B0703020202090204" pitchFamily="34" charset="0"/>
                <a:ea typeface="Tahoma"/>
                <a:cs typeface="Tahoma"/>
                <a:sym typeface="Tahoma"/>
              </a:rPr>
              <a:t> społeczności lokalnej i lokalnych przedsiębiorców. </a:t>
            </a:r>
            <a:br>
              <a:rPr lang="it-IT" sz="2000" b="1" dirty="0">
                <a:latin typeface="Trebuchet MS" panose="020B0703020202090204" pitchFamily="34" charset="0"/>
                <a:ea typeface="Tahoma"/>
                <a:cs typeface="Tahoma"/>
                <a:sym typeface="Tahoma"/>
              </a:rPr>
            </a:br>
            <a:r>
              <a:rPr lang="it-IT" sz="2000" b="1" dirty="0">
                <a:latin typeface="Trebuchet MS" panose="020B0703020202090204" pitchFamily="34" charset="0"/>
                <a:ea typeface="Tahoma"/>
                <a:cs typeface="Tahoma"/>
                <a:sym typeface="Tahoma"/>
              </a:rPr>
              <a:t>Analiza </a:t>
            </a:r>
            <a:r>
              <a:rPr lang="it-IT" sz="2000" b="1" dirty="0" err="1">
                <a:latin typeface="Trebuchet MS" panose="020B0703020202090204" pitchFamily="34" charset="0"/>
                <a:ea typeface="Tahoma"/>
                <a:cs typeface="Tahoma"/>
                <a:sym typeface="Tahoma"/>
              </a:rPr>
              <a:t>społeczno-ekonomiczna </a:t>
            </a:r>
            <a:br>
              <a:rPr lang="it-IT" sz="2400" b="1" dirty="0">
                <a:latin typeface="Trebuchet MS" panose="020B0703020202090204" pitchFamily="34" charset="0"/>
                <a:ea typeface="Tahoma"/>
                <a:cs typeface="Tahoma"/>
                <a:sym typeface="Tahoma"/>
              </a:rPr>
            </a:br>
            <a:br>
              <a:rPr lang="it-IT" sz="2400" b="1" dirty="0">
                <a:latin typeface="Trebuchet MS" panose="020B0703020202090204" pitchFamily="34" charset="0"/>
                <a:ea typeface="Tahoma"/>
                <a:cs typeface="Tahoma"/>
                <a:sym typeface="Tahoma"/>
              </a:rPr>
            </a:br>
            <a:endParaRPr lang="it-IT" sz="2400" b="1" dirty="0">
              <a:latin typeface="Trebuchet MS" panose="020B0703020202090204" pitchFamily="34" charset="0"/>
            </a:endParaRP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457200" y="2996952"/>
            <a:ext cx="8229600" cy="3489251"/>
          </a:xfrm>
        </p:spPr>
        <p:txBody>
          <a:bodyPr numCol="2">
            <a:normAutofit/>
          </a:bodyPr>
          <a:lstStyle/>
          <a:p>
            <a:pPr marL="0" indent="0" eaLnBrk="0" fontAlgn="base" hangingPunct="0">
              <a:buNone/>
            </a:pPr>
            <a:r>
              <a:rPr lang="sk-SK" sz="1800" dirty="0" err="1">
                <a:effectLst/>
              </a:rPr>
              <a:t>Właściwa analiza systemu gospodarczego </a:t>
            </a:r>
            <a:r>
              <a:rPr lang="sk-SK" sz="1800" dirty="0">
                <a:effectLst/>
              </a:rPr>
              <a:t>oraz badanie </a:t>
            </a:r>
            <a:r>
              <a:rPr lang="sk-SK" sz="1800" dirty="0" err="1">
                <a:effectLst/>
              </a:rPr>
              <a:t>koniunkturalne istotnych wskaźników ekonomicznych pozwalają na określenie mocnych </a:t>
            </a:r>
            <a:r>
              <a:rPr lang="sk-SK" sz="1800" dirty="0">
                <a:effectLst/>
              </a:rPr>
              <a:t>i </a:t>
            </a:r>
            <a:r>
              <a:rPr lang="sk-SK" sz="1800" dirty="0" err="1">
                <a:effectLst/>
              </a:rPr>
              <a:t>słabych stron danego obszaru </a:t>
            </a:r>
            <a:r>
              <a:rPr lang="sk-SK" sz="1800" dirty="0">
                <a:effectLst/>
              </a:rPr>
              <a:t>oraz </a:t>
            </a:r>
            <a:r>
              <a:rPr lang="sk-SK" sz="1800" dirty="0" err="1">
                <a:effectLst/>
              </a:rPr>
              <a:t>wykorzystanie jego średnio- </a:t>
            </a:r>
            <a:r>
              <a:rPr lang="sk-SK" sz="1800" dirty="0">
                <a:effectLst/>
              </a:rPr>
              <a:t>i długoterminowych </a:t>
            </a:r>
            <a:r>
              <a:rPr lang="sk-SK" sz="1800" dirty="0" err="1">
                <a:effectLst/>
              </a:rPr>
              <a:t>szans rozwojowych</a:t>
            </a:r>
            <a:r>
              <a:rPr lang="sk-SK" sz="1800" dirty="0">
                <a:effectLst/>
              </a:rPr>
              <a:t>. </a:t>
            </a:r>
            <a:r>
              <a:rPr lang="sk-SK" sz="1800" dirty="0" err="1">
                <a:effectLst/>
              </a:rPr>
              <a:t>Badania </a:t>
            </a:r>
            <a:r>
              <a:rPr lang="sk-SK" sz="1800" dirty="0">
                <a:effectLst/>
              </a:rPr>
              <a:t>potrafią </a:t>
            </a:r>
            <a:r>
              <a:rPr lang="sk-SK" sz="1800" dirty="0" err="1">
                <a:effectLst/>
              </a:rPr>
              <a:t>łączyć różne poziomy analizy </a:t>
            </a:r>
            <a:r>
              <a:rPr lang="sk-SK" sz="1800" dirty="0">
                <a:effectLst/>
              </a:rPr>
              <a:t>i </a:t>
            </a:r>
            <a:r>
              <a:rPr lang="sk-SK" sz="1800" dirty="0" err="1">
                <a:effectLst/>
              </a:rPr>
              <a:t>krzyżować wiele zmiennych</a:t>
            </a:r>
            <a:r>
              <a:rPr lang="sk-SK" sz="1800" dirty="0">
                <a:effectLst/>
              </a:rPr>
              <a:t>.</a:t>
            </a:r>
          </a:p>
          <a:p>
            <a:pPr marL="0" indent="0" eaLnBrk="0" fontAlgn="base" hangingPunct="0">
              <a:buNone/>
            </a:pPr>
            <a:endParaRPr lang="sk-SK" sz="1800" dirty="0">
              <a:effectLst/>
            </a:endParaRPr>
          </a:p>
          <a:p>
            <a:pPr marL="0" indent="0" eaLnBrk="0" fontAlgn="base" hangingPunct="0">
              <a:buNone/>
            </a:pPr>
            <a:r>
              <a:rPr lang="sk-SK" sz="1800" dirty="0">
                <a:effectLst/>
              </a:rPr>
              <a:t>Trzeba </a:t>
            </a:r>
            <a:r>
              <a:rPr lang="sk-SK" sz="1800" dirty="0" err="1">
                <a:effectLst/>
              </a:rPr>
              <a:t>wiedzieć, jaka jest sytuacja gospodarcza </a:t>
            </a:r>
            <a:r>
              <a:rPr lang="sk-SK" sz="1800" dirty="0">
                <a:effectLst/>
              </a:rPr>
              <a:t>na </a:t>
            </a:r>
            <a:r>
              <a:rPr lang="sk-SK" sz="1800" dirty="0" err="1">
                <a:effectLst/>
              </a:rPr>
              <a:t>terenie, </a:t>
            </a:r>
            <a:r>
              <a:rPr lang="sk-SK" sz="1800" dirty="0">
                <a:effectLst/>
              </a:rPr>
              <a:t>na </a:t>
            </a:r>
            <a:r>
              <a:rPr lang="sk-SK" sz="1800" dirty="0" err="1">
                <a:effectLst/>
              </a:rPr>
              <a:t>którym chcemy utworzyć </a:t>
            </a:r>
            <a:r>
              <a:rPr lang="sk-SK" sz="1800" dirty="0">
                <a:effectLst/>
              </a:rPr>
              <a:t>COT, </a:t>
            </a:r>
            <a:r>
              <a:rPr lang="sk-SK" sz="1800" dirty="0" err="1">
                <a:effectLst/>
              </a:rPr>
              <a:t>musimy znać </a:t>
            </a:r>
            <a:r>
              <a:rPr lang="sk-SK" sz="1800" dirty="0">
                <a:effectLst/>
              </a:rPr>
              <a:t>realia </a:t>
            </a:r>
            <a:r>
              <a:rPr lang="sk-SK" sz="1800" dirty="0" err="1">
                <a:effectLst/>
              </a:rPr>
              <a:t>lokalnych przedsiębiorstw</a:t>
            </a:r>
            <a:r>
              <a:rPr lang="sk-SK" sz="1800" dirty="0">
                <a:effectLst/>
              </a:rPr>
              <a:t>, </a:t>
            </a:r>
            <a:r>
              <a:rPr lang="sk-SK" sz="1800" dirty="0" err="1">
                <a:effectLst/>
              </a:rPr>
              <a:t>ich solidność finansową</a:t>
            </a:r>
            <a:r>
              <a:rPr lang="sk-SK" sz="1800" dirty="0">
                <a:effectLst/>
              </a:rPr>
              <a:t>, </a:t>
            </a:r>
            <a:r>
              <a:rPr lang="sk-SK" sz="1800" dirty="0" err="1">
                <a:effectLst/>
              </a:rPr>
              <a:t>czy </a:t>
            </a:r>
            <a:r>
              <a:rPr lang="sk-SK" sz="1800" dirty="0">
                <a:effectLst/>
              </a:rPr>
              <a:t>istnieje </a:t>
            </a:r>
            <a:r>
              <a:rPr lang="sk-SK" sz="1800" dirty="0" err="1">
                <a:effectLst/>
              </a:rPr>
              <a:t>rzeczywiste zapotrzebowanie na taki </a:t>
            </a:r>
            <a:r>
              <a:rPr lang="sk-SK" sz="1800" dirty="0">
                <a:effectLst/>
              </a:rPr>
              <a:t>ośrodek jak COT.</a:t>
            </a:r>
          </a:p>
          <a:p>
            <a:pPr marL="0" indent="0" eaLnBrk="0" fontAlgn="base" hangingPunct="0">
              <a:buNone/>
            </a:pPr>
            <a:endParaRPr lang="sk-SK" sz="2800" dirty="0">
              <a:effectLst/>
            </a:endParaRPr>
          </a:p>
        </p:txBody>
      </p:sp>
    </p:spTree>
    <p:extLst>
      <p:ext uri="{BB962C8B-B14F-4D97-AF65-F5344CB8AC3E}">
        <p14:creationId xmlns:p14="http://schemas.microsoft.com/office/powerpoint/2010/main" val="3240752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268760"/>
            <a:ext cx="8229600" cy="1143000"/>
          </a:xfrm>
        </p:spPr>
        <p:txBody>
          <a:bodyPr>
            <a:normAutofit/>
          </a:bodyPr>
          <a:lstStyle/>
          <a:p>
            <a:pPr algn="l">
              <a:spcBef>
                <a:spcPts val="0"/>
              </a:spcBef>
              <a:buClr>
                <a:srgbClr val="008000"/>
              </a:buClr>
              <a:buSzPts val="1800"/>
            </a:pPr>
            <a:r>
              <a:rPr lang="it-IT" sz="2000" b="1" dirty="0">
                <a:latin typeface="Trebuchet MS" panose="020B0703020202090204" pitchFamily="34" charset="0"/>
                <a:ea typeface="Tahoma"/>
                <a:cs typeface="Tahoma"/>
                <a:sym typeface="Tahoma"/>
              </a:rPr>
              <a:t>3.1 </a:t>
            </a:r>
            <a:r>
              <a:rPr lang="pl-PL" sz="2000" b="1" dirty="0">
                <a:latin typeface="Trebuchet MS" panose="020B0703020202090204" pitchFamily="34" charset="0"/>
                <a:ea typeface="Tahoma"/>
                <a:cs typeface="Tahoma"/>
                <a:sym typeface="Tahoma"/>
              </a:rPr>
              <a:t>Analiza</a:t>
            </a:r>
            <a:r>
              <a:rPr lang="it-IT" sz="2000" b="1" dirty="0">
                <a:latin typeface="Trebuchet MS" panose="020B0703020202090204" pitchFamily="34" charset="0"/>
                <a:ea typeface="Tahoma"/>
                <a:cs typeface="Tahoma"/>
                <a:sym typeface="Tahoma"/>
              </a:rPr>
              <a:t> społeczności lokalnej i lokalnych przedsiębiorców. </a:t>
            </a:r>
            <a:br>
              <a:rPr lang="it-IT" sz="2000" b="1" dirty="0">
                <a:latin typeface="Trebuchet MS" panose="020B0703020202090204" pitchFamily="34" charset="0"/>
                <a:ea typeface="Tahoma"/>
                <a:cs typeface="Tahoma"/>
                <a:sym typeface="Tahoma"/>
              </a:rPr>
            </a:br>
            <a:r>
              <a:rPr lang="it-IT" sz="2000" b="1" dirty="0">
                <a:latin typeface="Trebuchet MS" panose="020B0703020202090204" pitchFamily="34" charset="0"/>
                <a:ea typeface="Tahoma"/>
                <a:cs typeface="Tahoma"/>
                <a:sym typeface="Tahoma"/>
              </a:rPr>
              <a:t>Analiza społeczno-ekonomiczna</a:t>
            </a:r>
            <a:endParaRPr lang="it-IT" sz="2000" b="1" dirty="0">
              <a:latin typeface="Trebuchet MS" panose="020B0703020202090204" pitchFamily="34" charset="0"/>
            </a:endParaRP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457200" y="2636912"/>
            <a:ext cx="8229600" cy="3489251"/>
          </a:xfrm>
        </p:spPr>
        <p:txBody>
          <a:bodyPr numCol="2">
            <a:normAutofit fontScale="70000" lnSpcReduction="20000"/>
          </a:bodyPr>
          <a:lstStyle/>
          <a:p>
            <a:pPr marL="0" indent="0" eaLnBrk="0" fontAlgn="base" hangingPunct="0">
              <a:buNone/>
            </a:pPr>
            <a:r>
              <a:rPr lang="sk-SK" sz="2600" dirty="0">
                <a:effectLst/>
              </a:rPr>
              <a:t>Przedmiot badania: </a:t>
            </a:r>
            <a:r>
              <a:rPr lang="sk-SK" sz="2600" dirty="0" err="1">
                <a:effectLst/>
              </a:rPr>
              <a:t>producenci żywności </a:t>
            </a:r>
            <a:r>
              <a:rPr lang="sk-SK" sz="2600" dirty="0">
                <a:effectLst/>
              </a:rPr>
              <a:t>i </a:t>
            </a:r>
            <a:r>
              <a:rPr lang="sk-SK" sz="2600" dirty="0" err="1">
                <a:effectLst/>
              </a:rPr>
              <a:t>wina</a:t>
            </a:r>
            <a:r>
              <a:rPr lang="sk-SK" sz="2600" dirty="0">
                <a:effectLst/>
              </a:rPr>
              <a:t>, </a:t>
            </a:r>
            <a:r>
              <a:rPr lang="sk-SK" sz="2600" dirty="0" err="1">
                <a:effectLst/>
              </a:rPr>
              <a:t>jednostki lokalne</a:t>
            </a:r>
            <a:r>
              <a:rPr lang="sk-SK" sz="2600" dirty="0">
                <a:effectLst/>
              </a:rPr>
              <a:t>, </a:t>
            </a:r>
            <a:r>
              <a:rPr lang="sk-SK" sz="2600" dirty="0" err="1">
                <a:effectLst/>
              </a:rPr>
              <a:t>przedsiębiorcy</a:t>
            </a:r>
            <a:endParaRPr lang="sk-SK" sz="2600" dirty="0">
              <a:effectLst/>
            </a:endParaRPr>
          </a:p>
          <a:p>
            <a:pPr marL="0" indent="0" eaLnBrk="0" fontAlgn="base" hangingPunct="0">
              <a:buNone/>
            </a:pPr>
            <a:endParaRPr lang="sk-SK" sz="2600" dirty="0">
              <a:effectLst/>
            </a:endParaRPr>
          </a:p>
          <a:p>
            <a:pPr marL="0" indent="0" eaLnBrk="0" fontAlgn="base" hangingPunct="0">
              <a:buNone/>
            </a:pPr>
            <a:r>
              <a:rPr lang="sk-SK" sz="2600" dirty="0">
                <a:effectLst/>
              </a:rPr>
              <a:t>Poziom </a:t>
            </a:r>
            <a:r>
              <a:rPr lang="sk-SK" sz="2600" dirty="0" err="1">
                <a:effectLst/>
              </a:rPr>
              <a:t>analizy terytorialnej</a:t>
            </a:r>
            <a:r>
              <a:rPr lang="sk-SK" sz="2600" dirty="0">
                <a:effectLst/>
              </a:rPr>
              <a:t>: </a:t>
            </a:r>
            <a:r>
              <a:rPr lang="sk-SK" sz="2600" dirty="0" err="1">
                <a:effectLst/>
              </a:rPr>
              <a:t>krajowy</a:t>
            </a:r>
            <a:r>
              <a:rPr lang="sk-SK" sz="2600" dirty="0">
                <a:effectLst/>
              </a:rPr>
              <a:t>, </a:t>
            </a:r>
            <a:r>
              <a:rPr lang="sk-SK" sz="2600" dirty="0" err="1">
                <a:effectLst/>
              </a:rPr>
              <a:t>regionalny</a:t>
            </a:r>
            <a:r>
              <a:rPr lang="sk-SK" sz="2600" dirty="0">
                <a:effectLst/>
              </a:rPr>
              <a:t>, </a:t>
            </a:r>
            <a:r>
              <a:rPr lang="sk-SK" sz="2600" dirty="0" err="1">
                <a:effectLst/>
              </a:rPr>
              <a:t>powiatowy</a:t>
            </a:r>
            <a:r>
              <a:rPr lang="sk-SK" sz="2600" dirty="0">
                <a:effectLst/>
              </a:rPr>
              <a:t>, </a:t>
            </a:r>
            <a:r>
              <a:rPr lang="sk-SK" sz="2600" dirty="0" err="1">
                <a:effectLst/>
              </a:rPr>
              <a:t>wojewódzki</a:t>
            </a:r>
            <a:r>
              <a:rPr lang="sk-SK" sz="2600" dirty="0">
                <a:effectLst/>
              </a:rPr>
              <a:t>, </a:t>
            </a:r>
            <a:r>
              <a:rPr lang="sk-SK" sz="2600" dirty="0" err="1">
                <a:effectLst/>
              </a:rPr>
              <a:t>gminny</a:t>
            </a:r>
            <a:endParaRPr lang="sk-SK" sz="2600" dirty="0">
              <a:effectLst/>
            </a:endParaRPr>
          </a:p>
          <a:p>
            <a:pPr marL="0" indent="0" eaLnBrk="0" fontAlgn="base" hangingPunct="0">
              <a:buNone/>
            </a:pPr>
            <a:endParaRPr lang="sk-SK" sz="2600" dirty="0">
              <a:effectLst/>
            </a:endParaRPr>
          </a:p>
          <a:p>
            <a:pPr marL="0" indent="0" eaLnBrk="0" fontAlgn="base" hangingPunct="0">
              <a:buNone/>
            </a:pPr>
            <a:r>
              <a:rPr lang="sk-SK" sz="2600" dirty="0">
                <a:effectLst/>
              </a:rPr>
              <a:t>Poziom </a:t>
            </a:r>
            <a:r>
              <a:rPr lang="sk-SK" sz="2600" dirty="0" err="1">
                <a:effectLst/>
              </a:rPr>
              <a:t>analizy sektorowej</a:t>
            </a:r>
            <a:r>
              <a:rPr lang="sk-SK" sz="2600" dirty="0">
                <a:effectLst/>
              </a:rPr>
              <a:t>: </a:t>
            </a:r>
            <a:r>
              <a:rPr lang="sk-SK" sz="2600" dirty="0" err="1">
                <a:effectLst/>
              </a:rPr>
              <a:t>makrosektor </a:t>
            </a:r>
            <a:r>
              <a:rPr lang="sk-SK" sz="2600" dirty="0">
                <a:effectLst/>
              </a:rPr>
              <a:t>(</a:t>
            </a:r>
            <a:r>
              <a:rPr lang="sk-SK" sz="2600" dirty="0" err="1">
                <a:effectLst/>
              </a:rPr>
              <a:t>Primary</a:t>
            </a:r>
            <a:r>
              <a:rPr lang="sk-SK" sz="2600" dirty="0">
                <a:effectLst/>
              </a:rPr>
              <a:t>, </a:t>
            </a:r>
            <a:r>
              <a:rPr lang="sk-SK" sz="2600" dirty="0" err="1">
                <a:effectLst/>
              </a:rPr>
              <a:t>Secondary</a:t>
            </a:r>
            <a:r>
              <a:rPr lang="sk-SK" sz="2600" dirty="0">
                <a:effectLst/>
              </a:rPr>
              <a:t>, </a:t>
            </a:r>
            <a:r>
              <a:rPr lang="sk-SK" sz="2600" dirty="0" err="1">
                <a:effectLst/>
              </a:rPr>
              <a:t>Tertiary</a:t>
            </a:r>
            <a:r>
              <a:rPr lang="sk-SK" sz="2600" dirty="0">
                <a:effectLst/>
              </a:rPr>
              <a:t>), </a:t>
            </a:r>
            <a:r>
              <a:rPr lang="sk-SK" sz="2600" dirty="0" err="1">
                <a:effectLst/>
              </a:rPr>
              <a:t>sektor </a:t>
            </a:r>
            <a:r>
              <a:rPr lang="sk-SK" sz="2600" dirty="0">
                <a:effectLst/>
              </a:rPr>
              <a:t>(</a:t>
            </a:r>
            <a:r>
              <a:rPr lang="sk-SK" sz="2600" dirty="0" err="1">
                <a:effectLst/>
              </a:rPr>
              <a:t>Agriculture</a:t>
            </a:r>
            <a:r>
              <a:rPr lang="sk-SK" sz="2600" dirty="0">
                <a:effectLst/>
              </a:rPr>
              <a:t>, </a:t>
            </a:r>
            <a:r>
              <a:rPr lang="sk-SK" sz="2600" dirty="0" err="1">
                <a:effectLst/>
              </a:rPr>
              <a:t>Commerce, Mechanics</a:t>
            </a:r>
            <a:r>
              <a:rPr lang="sk-SK" sz="2600" dirty="0">
                <a:effectLst/>
              </a:rPr>
              <a:t>, etc.), </a:t>
            </a:r>
          </a:p>
          <a:p>
            <a:pPr marL="0" indent="0" eaLnBrk="0" fontAlgn="base" hangingPunct="0">
              <a:buNone/>
            </a:pPr>
            <a:endParaRPr lang="sk-SK" sz="2600" dirty="0">
              <a:effectLst/>
            </a:endParaRPr>
          </a:p>
          <a:p>
            <a:pPr marL="0" indent="0" eaLnBrk="0" fontAlgn="base" hangingPunct="0">
              <a:buNone/>
            </a:pPr>
            <a:r>
              <a:rPr lang="sk-SK" sz="2600" dirty="0" err="1">
                <a:effectLst/>
              </a:rPr>
              <a:t>Zmienne</a:t>
            </a:r>
            <a:r>
              <a:rPr lang="sk-SK" sz="2600" dirty="0">
                <a:effectLst/>
              </a:rPr>
              <a:t>: status </a:t>
            </a:r>
            <a:r>
              <a:rPr lang="sk-SK" sz="2600" dirty="0" err="1">
                <a:effectLst/>
              </a:rPr>
              <a:t>prawny</a:t>
            </a:r>
            <a:r>
              <a:rPr lang="sk-SK" sz="2600" dirty="0">
                <a:effectLst/>
              </a:rPr>
              <a:t>, </a:t>
            </a:r>
            <a:r>
              <a:rPr lang="sk-SK" sz="2600" dirty="0" err="1">
                <a:effectLst/>
              </a:rPr>
              <a:t>płeć</a:t>
            </a:r>
            <a:r>
              <a:rPr lang="sk-SK" sz="2600" dirty="0">
                <a:effectLst/>
              </a:rPr>
              <a:t>, </a:t>
            </a:r>
            <a:r>
              <a:rPr lang="sk-SK" sz="2600" dirty="0" err="1">
                <a:effectLst/>
              </a:rPr>
              <a:t>narodowość</a:t>
            </a:r>
            <a:r>
              <a:rPr lang="sk-SK" sz="2600" dirty="0">
                <a:effectLst/>
              </a:rPr>
              <a:t>, </a:t>
            </a:r>
            <a:r>
              <a:rPr lang="sk-SK" sz="2600" dirty="0" err="1">
                <a:effectLst/>
              </a:rPr>
              <a:t>przepływy związane z zatrudnieniem </a:t>
            </a:r>
            <a:r>
              <a:rPr lang="sk-SK" sz="2600" dirty="0">
                <a:effectLst/>
              </a:rPr>
              <a:t>i </a:t>
            </a:r>
            <a:r>
              <a:rPr lang="sk-SK" sz="2600" dirty="0" err="1">
                <a:effectLst/>
              </a:rPr>
              <a:t>zakończeniem pracy</a:t>
            </a:r>
            <a:r>
              <a:rPr lang="sk-SK" sz="2600" dirty="0">
                <a:effectLst/>
              </a:rPr>
              <a:t>, rodzaj </a:t>
            </a:r>
            <a:r>
              <a:rPr lang="sk-SK" sz="2600" dirty="0" err="1">
                <a:effectLst/>
              </a:rPr>
              <a:t>umowy, specyficzne wskaźniki ekonomiczne </a:t>
            </a:r>
            <a:r>
              <a:rPr lang="sk-SK" sz="2600" dirty="0">
                <a:effectLst/>
              </a:rPr>
              <a:t>itp.</a:t>
            </a:r>
          </a:p>
          <a:p>
            <a:pPr marL="0" indent="0" eaLnBrk="0" fontAlgn="base" hangingPunct="0">
              <a:buNone/>
            </a:pPr>
            <a:endParaRPr lang="sk-SK" sz="2600" dirty="0">
              <a:effectLst/>
            </a:endParaRPr>
          </a:p>
          <a:p>
            <a:pPr marL="0" indent="0" eaLnBrk="0" fontAlgn="base" hangingPunct="0">
              <a:buNone/>
            </a:pPr>
            <a:r>
              <a:rPr lang="sk-SK" sz="2600" dirty="0" err="1">
                <a:effectLst/>
              </a:rPr>
              <a:t>Czas trwania</a:t>
            </a:r>
            <a:r>
              <a:rPr lang="sk-SK" sz="2600" dirty="0">
                <a:effectLst/>
              </a:rPr>
              <a:t>: </a:t>
            </a:r>
            <a:r>
              <a:rPr lang="sk-SK" sz="2600" dirty="0" err="1">
                <a:effectLst/>
              </a:rPr>
              <a:t>w </a:t>
            </a:r>
            <a:r>
              <a:rPr lang="sk-SK" sz="2600" dirty="0">
                <a:effectLst/>
              </a:rPr>
              <a:t>zależności od </a:t>
            </a:r>
            <a:r>
              <a:rPr lang="sk-SK" sz="2600" dirty="0" err="1">
                <a:effectLst/>
              </a:rPr>
              <a:t>dostępności bazy danych</a:t>
            </a:r>
            <a:endParaRPr lang="sk-SK" sz="2600" dirty="0">
              <a:effectLst/>
            </a:endParaRPr>
          </a:p>
          <a:p>
            <a:pPr marL="0" indent="0" eaLnBrk="0" fontAlgn="base" hangingPunct="0">
              <a:buNone/>
            </a:pPr>
            <a:endParaRPr lang="sk-SK" sz="2600" dirty="0">
              <a:effectLst/>
            </a:endParaRPr>
          </a:p>
          <a:p>
            <a:pPr marL="0" indent="0" eaLnBrk="0" fontAlgn="base" hangingPunct="0">
              <a:buNone/>
            </a:pPr>
            <a:r>
              <a:rPr lang="sk-SK" sz="2600" dirty="0">
                <a:effectLst/>
              </a:rPr>
              <a:t>Dane wyjściowe: </a:t>
            </a:r>
            <a:r>
              <a:rPr lang="sk-SK" sz="2600" dirty="0" err="1">
                <a:effectLst/>
              </a:rPr>
              <a:t>tabele danych </a:t>
            </a:r>
            <a:r>
              <a:rPr lang="sk-SK" sz="2600" dirty="0">
                <a:effectLst/>
              </a:rPr>
              <a:t>lub </a:t>
            </a:r>
            <a:r>
              <a:rPr lang="sk-SK" sz="2600" dirty="0" err="1">
                <a:effectLst/>
              </a:rPr>
              <a:t>raporty</a:t>
            </a:r>
            <a:endParaRPr lang="sk-SK" sz="2600" dirty="0">
              <a:effectLst/>
            </a:endParaRPr>
          </a:p>
          <a:p>
            <a:pPr marL="0" indent="0" eaLnBrk="0" fontAlgn="base" hangingPunct="0">
              <a:buNone/>
            </a:pPr>
            <a:endParaRPr lang="sk-SK" sz="2800" dirty="0">
              <a:effectLst/>
            </a:endParaRPr>
          </a:p>
          <a:p>
            <a:pPr marL="0" indent="0" eaLnBrk="0" fontAlgn="base" hangingPunct="0">
              <a:buNone/>
            </a:pPr>
            <a:endParaRPr lang="sk-SK" sz="2800" dirty="0">
              <a:effectLst/>
            </a:endParaRPr>
          </a:p>
        </p:txBody>
      </p:sp>
    </p:spTree>
    <p:extLst>
      <p:ext uri="{BB962C8B-B14F-4D97-AF65-F5344CB8AC3E}">
        <p14:creationId xmlns:p14="http://schemas.microsoft.com/office/powerpoint/2010/main" val="2308187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980728"/>
            <a:ext cx="8229600" cy="1143000"/>
          </a:xfrm>
        </p:spPr>
        <p:txBody>
          <a:bodyPr>
            <a:normAutofit/>
          </a:bodyPr>
          <a:lstStyle/>
          <a:p>
            <a:pPr marL="0" lvl="0" indent="0" rtl="0">
              <a:spcBef>
                <a:spcPts val="0"/>
              </a:spcBef>
              <a:spcAft>
                <a:spcPts val="0"/>
              </a:spcAft>
              <a:buClr>
                <a:srgbClr val="008000"/>
              </a:buClr>
              <a:buSzPts val="1600"/>
              <a:buNone/>
            </a:pPr>
            <a:r>
              <a:rPr lang="it-IT" sz="2000" b="1" dirty="0"/>
              <a:t>3.2 Narzędzia</a:t>
            </a:r>
            <a:endParaRPr lang="it-IT" sz="2000" b="1" dirty="0">
              <a:latin typeface="Trebuchet MS"/>
              <a:ea typeface="Trebuchet MS"/>
              <a:cs typeface="Trebuchet MS"/>
              <a:sym typeface="Trebuchet MS"/>
            </a:endParaRP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457200" y="1946573"/>
            <a:ext cx="8229600" cy="3489251"/>
          </a:xfrm>
        </p:spPr>
        <p:txBody>
          <a:bodyPr>
            <a:noAutofit/>
          </a:bodyPr>
          <a:lstStyle/>
          <a:p>
            <a:pPr marL="0" indent="0" eaLnBrk="0" fontAlgn="base" hangingPunct="0">
              <a:buNone/>
            </a:pPr>
            <a:r>
              <a:rPr lang="en-US" sz="1600" b="1" dirty="0"/>
              <a:t> Narzędzia słuchania - kwestionariusze </a:t>
            </a:r>
          </a:p>
          <a:p>
            <a:pPr marL="0" indent="0" eaLnBrk="0" fontAlgn="base" hangingPunct="0">
              <a:buNone/>
            </a:pPr>
            <a:endParaRPr lang="en-US" sz="1600" dirty="0"/>
          </a:p>
          <a:p>
            <a:pPr marL="0" indent="0" eaLnBrk="0" fontAlgn="base" hangingPunct="0">
              <a:buNone/>
            </a:pPr>
            <a:r>
              <a:rPr lang="en-US" sz="1600" dirty="0"/>
              <a:t>Kwestionariusze to narzędzia zbierania danych składające się z serii pytań otwartych i zamkniętych. Pozwalają na szybkie zaangażowanie dużej liczby osób w celu zebrania informacji, poznania opinii, postaw i zamiarów.</a:t>
            </a:r>
          </a:p>
          <a:p>
            <a:pPr marL="0" indent="0" eaLnBrk="0" fontAlgn="base" hangingPunct="0">
              <a:buNone/>
            </a:pPr>
            <a:r>
              <a:rPr lang="en-US" sz="1600" dirty="0"/>
              <a:t>Etapy konstruowania kwestionariusza:</a:t>
            </a:r>
          </a:p>
          <a:p>
            <a:pPr marL="0" indent="0" eaLnBrk="0" fontAlgn="base" hangingPunct="0">
              <a:buNone/>
            </a:pPr>
            <a:endParaRPr lang="en-US" sz="1600" dirty="0"/>
          </a:p>
          <a:p>
            <a:pPr marL="514350" indent="-514350" eaLnBrk="0" fontAlgn="base" hangingPunct="0">
              <a:buFont typeface="+mj-lt"/>
              <a:buAutoNum type="arabicPeriod"/>
            </a:pPr>
            <a:r>
              <a:rPr lang="en-US" sz="1600" dirty="0"/>
              <a:t>Określ cel, sprecyzuj czynniki, pojęcia, które chcesz wykryć </a:t>
            </a:r>
          </a:p>
          <a:p>
            <a:pPr marL="514350" indent="-514350" eaLnBrk="0" fontAlgn="base" hangingPunct="0">
              <a:buFont typeface="+mj-lt"/>
              <a:buAutoNum type="arabicPeriod"/>
            </a:pPr>
            <a:endParaRPr lang="en-US" sz="1600" dirty="0"/>
          </a:p>
          <a:p>
            <a:pPr marL="514350" indent="-514350" eaLnBrk="0" fontAlgn="base" hangingPunct="0">
              <a:buFont typeface="+mj-lt"/>
              <a:buAutoNum type="arabicPeriod"/>
            </a:pPr>
            <a:r>
              <a:rPr lang="en-US" sz="1600" dirty="0"/>
              <a:t>Określenie zmiennych tła, w tym cech demograficznych i społeczno-środowiskowych respondenta.</a:t>
            </a:r>
          </a:p>
          <a:p>
            <a:pPr marL="514350" indent="-514350" eaLnBrk="0" fontAlgn="base" hangingPunct="0">
              <a:buFont typeface="+mj-lt"/>
              <a:buAutoNum type="arabicPeriod"/>
            </a:pPr>
            <a:endParaRPr lang="en-US" sz="1600" dirty="0"/>
          </a:p>
          <a:p>
            <a:pPr marL="514350" indent="-514350" eaLnBrk="0" fontAlgn="base" hangingPunct="0">
              <a:buFont typeface="+mj-lt"/>
              <a:buAutoNum type="arabicPeriod"/>
            </a:pPr>
            <a:r>
              <a:rPr lang="en-US" sz="1600" dirty="0"/>
              <a:t>Określ, dla kogo przeznaczony jest kwestionariusz. </a:t>
            </a:r>
          </a:p>
          <a:p>
            <a:pPr marL="514350" indent="-514350" eaLnBrk="0" fontAlgn="base" hangingPunct="0">
              <a:buFont typeface="+mj-lt"/>
              <a:buAutoNum type="arabicPeriod"/>
            </a:pPr>
            <a:r>
              <a:rPr lang="en-US" sz="1600" dirty="0"/>
              <a:t>Następnie staramy się ustalić najbardziej odpowiedni język i sformułowania pytań w kwestionariuszu.</a:t>
            </a:r>
          </a:p>
          <a:p>
            <a:pPr marL="0" indent="0" eaLnBrk="0" fontAlgn="base" hangingPunct="0">
              <a:buNone/>
            </a:pPr>
            <a:endParaRPr lang="sk-SK" sz="1600" dirty="0">
              <a:effectLst/>
            </a:endParaRPr>
          </a:p>
        </p:txBody>
      </p:sp>
    </p:spTree>
    <p:extLst>
      <p:ext uri="{BB962C8B-B14F-4D97-AF65-F5344CB8AC3E}">
        <p14:creationId xmlns:p14="http://schemas.microsoft.com/office/powerpoint/2010/main" val="3401316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124744"/>
            <a:ext cx="8229600" cy="896963"/>
          </a:xfrm>
        </p:spPr>
        <p:txBody>
          <a:bodyPr>
            <a:normAutofit/>
          </a:bodyPr>
          <a:lstStyle/>
          <a:p>
            <a:pPr marL="0" lvl="0" indent="0" rtl="0">
              <a:spcBef>
                <a:spcPts val="0"/>
              </a:spcBef>
              <a:spcAft>
                <a:spcPts val="0"/>
              </a:spcAft>
              <a:buClr>
                <a:srgbClr val="008000"/>
              </a:buClr>
              <a:buSzPts val="1600"/>
              <a:buNone/>
            </a:pPr>
            <a:r>
              <a:rPr lang="it-IT" sz="2000" b="1" dirty="0"/>
              <a:t>3.3 Narzędzia</a:t>
            </a:r>
            <a:endParaRPr lang="it-IT" sz="2000" b="1" dirty="0">
              <a:latin typeface="Trebuchet MS"/>
              <a:ea typeface="Trebuchet MS"/>
              <a:cs typeface="Trebuchet MS"/>
              <a:sym typeface="Trebuchet MS"/>
            </a:endParaRP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43508" y="2132856"/>
            <a:ext cx="8856984" cy="4104456"/>
          </a:xfrm>
        </p:spPr>
        <p:txBody>
          <a:bodyPr numCol="2">
            <a:normAutofit/>
          </a:bodyPr>
          <a:lstStyle/>
          <a:p>
            <a:pPr marL="0" lvl="0" indent="0" algn="just" rtl="0">
              <a:spcBef>
                <a:spcPts val="0"/>
              </a:spcBef>
              <a:spcAft>
                <a:spcPts val="0"/>
              </a:spcAft>
              <a:buClr>
                <a:schemeClr val="dk1"/>
              </a:buClr>
              <a:buSzPts val="1200"/>
              <a:buNone/>
            </a:pPr>
            <a:r>
              <a:rPr lang="it-IT" sz="1900" b="1" dirty="0">
                <a:latin typeface="Trebuchet MS" panose="020B0703020202090204" pitchFamily="34" charset="0"/>
              </a:rPr>
              <a:t>Sformułowanie </a:t>
            </a:r>
            <a:r>
              <a:rPr lang="it-IT" sz="1900" b="1" dirty="0" err="1">
                <a:latin typeface="Trebuchet MS" panose="020B0703020202090204" pitchFamily="34" charset="0"/>
              </a:rPr>
              <a:t>pytań</a:t>
            </a:r>
            <a:r>
              <a:rPr lang="it-IT" sz="1900" b="1" dirty="0">
                <a:latin typeface="Trebuchet MS" panose="020B0703020202090204" pitchFamily="34" charset="0"/>
              </a:rPr>
              <a:t>:</a:t>
            </a:r>
            <a:endParaRPr lang="it-IT" sz="1900" dirty="0">
              <a:latin typeface="Trebuchet MS" panose="020B0703020202090204" pitchFamily="34" charset="0"/>
            </a:endParaRPr>
          </a:p>
          <a:p>
            <a:pPr marL="0" lvl="0" indent="0" algn="just" rtl="0">
              <a:spcBef>
                <a:spcPts val="0"/>
              </a:spcBef>
              <a:spcAft>
                <a:spcPts val="0"/>
              </a:spcAft>
              <a:buClr>
                <a:schemeClr val="dk1"/>
              </a:buClr>
              <a:buSzPts val="1200"/>
              <a:buNone/>
            </a:pPr>
            <a:endParaRPr lang="it-IT" sz="1900" b="1" dirty="0">
              <a:latin typeface="Trebuchet MS" panose="020B0703020202090204" pitchFamily="34" charset="0"/>
            </a:endParaRPr>
          </a:p>
          <a:p>
            <a:pPr algn="just">
              <a:spcBef>
                <a:spcPts val="0"/>
              </a:spcBef>
              <a:buClr>
                <a:schemeClr val="dk1"/>
              </a:buClr>
              <a:buSzPts val="1200"/>
            </a:pPr>
            <a:r>
              <a:rPr lang="it-IT" sz="1700" dirty="0">
                <a:latin typeface="Trebuchet MS" panose="020B0703020202090204" pitchFamily="34" charset="0"/>
              </a:rPr>
              <a:t>Używaj </a:t>
            </a:r>
            <a:r>
              <a:rPr lang="it-IT" sz="1700" dirty="0" err="1">
                <a:latin typeface="Trebuchet MS" panose="020B0703020202090204" pitchFamily="34" charset="0"/>
              </a:rPr>
              <a:t>języka </a:t>
            </a:r>
            <a:r>
              <a:rPr lang="it-IT" sz="1700" dirty="0">
                <a:latin typeface="Trebuchet MS" panose="020B0703020202090204" pitchFamily="34" charset="0"/>
              </a:rPr>
              <a:t>odpowiedniego do tematu </a:t>
            </a:r>
          </a:p>
          <a:p>
            <a:pPr algn="just">
              <a:spcBef>
                <a:spcPts val="0"/>
              </a:spcBef>
              <a:buClr>
                <a:schemeClr val="dk1"/>
              </a:buClr>
              <a:buSzPts val="1200"/>
            </a:pPr>
            <a:endParaRPr lang="it-IT" sz="1700" dirty="0">
              <a:latin typeface="Trebuchet MS" panose="020B0703020202090204" pitchFamily="34" charset="0"/>
            </a:endParaRPr>
          </a:p>
          <a:p>
            <a:pPr algn="just">
              <a:spcBef>
                <a:spcPts val="0"/>
              </a:spcBef>
              <a:buClr>
                <a:schemeClr val="dk1"/>
              </a:buClr>
              <a:buSzPts val="1200"/>
            </a:pPr>
            <a:r>
              <a:rPr lang="pl-PL" sz="1700" dirty="0">
                <a:latin typeface="Trebuchet MS" panose="020B0703020202090204" pitchFamily="34" charset="0"/>
              </a:rPr>
              <a:t>F</a:t>
            </a:r>
            <a:r>
              <a:rPr lang="it-IT" sz="1700" dirty="0">
                <a:latin typeface="Trebuchet MS" panose="020B0703020202090204" pitchFamily="34" charset="0"/>
              </a:rPr>
              <a:t>ormu</a:t>
            </a:r>
            <a:r>
              <a:rPr lang="pl-PL" sz="1700" dirty="0" err="1">
                <a:latin typeface="Trebuchet MS" panose="020B0703020202090204" pitchFamily="34" charset="0"/>
              </a:rPr>
              <a:t>łuj</a:t>
            </a:r>
            <a:r>
              <a:rPr lang="it-IT" sz="1700" dirty="0">
                <a:latin typeface="Trebuchet MS" panose="020B0703020202090204" pitchFamily="34" charset="0"/>
              </a:rPr>
              <a:t> pytania, które nie są zbyt skomplikowane </a:t>
            </a:r>
          </a:p>
          <a:p>
            <a:pPr algn="just">
              <a:spcBef>
                <a:spcPts val="0"/>
              </a:spcBef>
              <a:buClr>
                <a:schemeClr val="dk1"/>
              </a:buClr>
              <a:buSzPts val="1200"/>
            </a:pPr>
            <a:endParaRPr lang="it-IT" sz="1700" dirty="0">
              <a:latin typeface="Trebuchet MS" panose="020B0703020202090204" pitchFamily="34" charset="0"/>
            </a:endParaRPr>
          </a:p>
          <a:p>
            <a:pPr algn="just">
              <a:spcBef>
                <a:spcPts val="0"/>
              </a:spcBef>
              <a:buClr>
                <a:schemeClr val="dk1"/>
              </a:buClr>
              <a:buSzPts val="1200"/>
            </a:pPr>
            <a:r>
              <a:rPr lang="it-IT" sz="1700" dirty="0" err="1">
                <a:latin typeface="Trebuchet MS" panose="020B0703020202090204" pitchFamily="34" charset="0"/>
              </a:rPr>
              <a:t>Pytania </a:t>
            </a:r>
            <a:r>
              <a:rPr lang="it-IT" sz="1700" dirty="0">
                <a:latin typeface="Trebuchet MS" panose="020B0703020202090204" pitchFamily="34" charset="0"/>
              </a:rPr>
              <a:t>muszą być jasne i </a:t>
            </a:r>
            <a:r>
              <a:rPr lang="it-IT" sz="1700" dirty="0" err="1">
                <a:latin typeface="Trebuchet MS" panose="020B0703020202090204" pitchFamily="34" charset="0"/>
              </a:rPr>
              <a:t>konkretne</a:t>
            </a:r>
            <a:endParaRPr lang="it-IT" sz="1700" dirty="0">
              <a:latin typeface="Trebuchet MS" panose="020B0703020202090204" pitchFamily="34" charset="0"/>
            </a:endParaRPr>
          </a:p>
          <a:p>
            <a:pPr algn="just">
              <a:spcBef>
                <a:spcPts val="0"/>
              </a:spcBef>
              <a:buClr>
                <a:schemeClr val="dk1"/>
              </a:buClr>
              <a:buSzPts val="1200"/>
            </a:pPr>
            <a:endParaRPr lang="it-IT" sz="1700" dirty="0">
              <a:latin typeface="Trebuchet MS" panose="020B0703020202090204" pitchFamily="34" charset="0"/>
            </a:endParaRPr>
          </a:p>
          <a:p>
            <a:r>
              <a:rPr lang="it-IT" sz="1700" dirty="0">
                <a:latin typeface="Trebuchet MS" panose="020B0703020202090204" pitchFamily="34" charset="0"/>
              </a:rPr>
              <a:t>Zacznij od kluczowych pytań: uwaga jest</a:t>
            </a:r>
            <a:r>
              <a:rPr lang="pl-PL" sz="1700" dirty="0">
                <a:latin typeface="Trebuchet MS" panose="020B0703020202090204" pitchFamily="34" charset="0"/>
              </a:rPr>
              <a:t> wtedy</a:t>
            </a:r>
            <a:r>
              <a:rPr lang="it-IT" sz="1700" dirty="0">
                <a:latin typeface="Trebuchet MS" panose="020B0703020202090204" pitchFamily="34" charset="0"/>
              </a:rPr>
              <a:t> większa</a:t>
            </a:r>
          </a:p>
          <a:p>
            <a:pPr algn="just">
              <a:spcBef>
                <a:spcPts val="0"/>
              </a:spcBef>
              <a:buClr>
                <a:schemeClr val="dk1"/>
              </a:buClr>
              <a:buSzPts val="1200"/>
            </a:pPr>
            <a:endParaRPr lang="it-IT" sz="1700" dirty="0">
              <a:latin typeface="Trebuchet MS" panose="020B0703020202090204" pitchFamily="34" charset="0"/>
            </a:endParaRPr>
          </a:p>
          <a:p>
            <a:pPr algn="just">
              <a:spcBef>
                <a:spcPts val="0"/>
              </a:spcBef>
              <a:buClr>
                <a:schemeClr val="dk1"/>
              </a:buClr>
              <a:buSzPts val="1200"/>
            </a:pPr>
            <a:r>
              <a:rPr lang="pl-PL" sz="1700" dirty="0">
                <a:latin typeface="Trebuchet MS" panose="020B0703020202090204" pitchFamily="34" charset="0"/>
              </a:rPr>
              <a:t>Z</a:t>
            </a:r>
            <a:r>
              <a:rPr lang="it-IT" sz="1700" dirty="0">
                <a:latin typeface="Trebuchet MS" panose="020B0703020202090204" pitchFamily="34" charset="0"/>
              </a:rPr>
              <a:t>wraca</a:t>
            </a:r>
            <a:r>
              <a:rPr lang="pl-PL" sz="1700" dirty="0">
                <a:latin typeface="Trebuchet MS" panose="020B0703020202090204" pitchFamily="34" charset="0"/>
              </a:rPr>
              <a:t>j</a:t>
            </a:r>
            <a:r>
              <a:rPr lang="it-IT" sz="1700" dirty="0">
                <a:latin typeface="Trebuchet MS" panose="020B0703020202090204" pitchFamily="34" charset="0"/>
              </a:rPr>
              <a:t> uwagę na długość pytań i liczbę wybieranych wariantów</a:t>
            </a:r>
          </a:p>
          <a:p>
            <a:pPr algn="just">
              <a:spcBef>
                <a:spcPts val="0"/>
              </a:spcBef>
              <a:buClr>
                <a:schemeClr val="dk1"/>
              </a:buClr>
              <a:buSzPts val="1200"/>
            </a:pPr>
            <a:endParaRPr lang="it-IT" sz="1700" dirty="0">
              <a:latin typeface="Trebuchet MS" panose="020B0703020202090204" pitchFamily="34" charset="0"/>
            </a:endParaRPr>
          </a:p>
          <a:p>
            <a:r>
              <a:rPr lang="it-IT" sz="1700" dirty="0">
                <a:latin typeface="Trebuchet MS" panose="020B0703020202090204" pitchFamily="34" charset="0"/>
              </a:rPr>
              <a:t> </a:t>
            </a:r>
            <a:r>
              <a:rPr lang="pl-PL" sz="1700" dirty="0">
                <a:latin typeface="Trebuchet MS" panose="020B0703020202090204" pitchFamily="34" charset="0"/>
              </a:rPr>
              <a:t>N</a:t>
            </a:r>
            <a:r>
              <a:rPr lang="it-IT" sz="1700" dirty="0">
                <a:latin typeface="Trebuchet MS" panose="020B0703020202090204" pitchFamily="34" charset="0"/>
              </a:rPr>
              <a:t>ie</a:t>
            </a:r>
            <a:r>
              <a:rPr lang="pl-PL" sz="1700" dirty="0">
                <a:latin typeface="Trebuchet MS" panose="020B0703020202090204" pitchFamily="34" charset="0"/>
              </a:rPr>
              <a:t> zadawaj</a:t>
            </a:r>
            <a:r>
              <a:rPr lang="it-IT" sz="1700" dirty="0">
                <a:latin typeface="Trebuchet MS" panose="020B0703020202090204" pitchFamily="34" charset="0"/>
              </a:rPr>
              <a:t> za dużo pytań: max 20</a:t>
            </a:r>
          </a:p>
          <a:p>
            <a:pPr algn="just">
              <a:spcBef>
                <a:spcPts val="0"/>
              </a:spcBef>
              <a:buClr>
                <a:schemeClr val="dk1"/>
              </a:buClr>
              <a:buSzPts val="1200"/>
            </a:pPr>
            <a:endParaRPr lang="it-IT" sz="1700" dirty="0">
              <a:latin typeface="Trebuchet MS" panose="020B0703020202090204" pitchFamily="34" charset="0"/>
            </a:endParaRPr>
          </a:p>
          <a:p>
            <a:pPr algn="just">
              <a:spcBef>
                <a:spcPts val="0"/>
              </a:spcBef>
              <a:buClr>
                <a:schemeClr val="dk1"/>
              </a:buClr>
              <a:buSzPts val="1200"/>
            </a:pPr>
            <a:r>
              <a:rPr lang="it-IT" sz="1700" dirty="0" err="1">
                <a:latin typeface="Trebuchet MS" panose="020B0703020202090204" pitchFamily="34" charset="0"/>
              </a:rPr>
              <a:t>Zdefiniuj pytania</a:t>
            </a:r>
            <a:r>
              <a:rPr lang="it-IT" sz="1700" dirty="0">
                <a:latin typeface="Trebuchet MS" panose="020B0703020202090204" pitchFamily="34" charset="0"/>
              </a:rPr>
              <a:t>, aby </a:t>
            </a:r>
            <a:r>
              <a:rPr lang="it-IT" sz="1700" dirty="0" err="1">
                <a:latin typeface="Trebuchet MS" panose="020B0703020202090204" pitchFamily="34" charset="0"/>
              </a:rPr>
              <a:t>mieć </a:t>
            </a:r>
            <a:r>
              <a:rPr lang="it-IT" sz="1700" dirty="0">
                <a:latin typeface="Trebuchet MS" panose="020B0703020202090204" pitchFamily="34" charset="0"/>
              </a:rPr>
              <a:t>dane </a:t>
            </a:r>
            <a:r>
              <a:rPr lang="it-IT" sz="1700" dirty="0" err="1">
                <a:latin typeface="Trebuchet MS" panose="020B0703020202090204" pitchFamily="34" charset="0"/>
              </a:rPr>
              <a:t>liczbowe </a:t>
            </a:r>
            <a:r>
              <a:rPr lang="it-IT" sz="1700" dirty="0">
                <a:latin typeface="Trebuchet MS" panose="020B0703020202090204" pitchFamily="34" charset="0"/>
              </a:rPr>
              <a:t>i </a:t>
            </a:r>
            <a:r>
              <a:rPr lang="it-IT" sz="1700" dirty="0" err="1">
                <a:latin typeface="Trebuchet MS" panose="020B0703020202090204" pitchFamily="34" charset="0"/>
              </a:rPr>
              <a:t>strategiczne</a:t>
            </a:r>
          </a:p>
          <a:p>
            <a:pPr algn="just">
              <a:spcBef>
                <a:spcPts val="0"/>
              </a:spcBef>
              <a:buClr>
                <a:schemeClr val="dk1"/>
              </a:buClr>
              <a:buSzPts val="1200"/>
            </a:pPr>
            <a:endParaRPr lang="it-IT" sz="1700" dirty="0">
              <a:latin typeface="Trebuchet MS" panose="020B0703020202090204" pitchFamily="34" charset="0"/>
            </a:endParaRPr>
          </a:p>
          <a:p>
            <a:r>
              <a:rPr lang="it-IT" sz="1700" dirty="0">
                <a:latin typeface="Trebuchet MS" panose="020B0703020202090204" pitchFamily="34" charset="0"/>
              </a:rPr>
              <a:t>Na końcu </a:t>
            </a:r>
            <a:r>
              <a:rPr lang="pl-PL" sz="1700" dirty="0">
                <a:latin typeface="Trebuchet MS" panose="020B0703020202090204" pitchFamily="34" charset="0"/>
              </a:rPr>
              <a:t>kwestionariusza</a:t>
            </a:r>
            <a:r>
              <a:rPr lang="it-IT" sz="1700" dirty="0">
                <a:latin typeface="Trebuchet MS" panose="020B0703020202090204" pitchFamily="34" charset="0"/>
              </a:rPr>
              <a:t> użyj pytań otwartych; </a:t>
            </a:r>
          </a:p>
          <a:p>
            <a:pPr algn="just">
              <a:spcBef>
                <a:spcPts val="0"/>
              </a:spcBef>
              <a:buClr>
                <a:schemeClr val="dk1"/>
              </a:buClr>
              <a:buSzPts val="1200"/>
            </a:pPr>
            <a:endParaRPr lang="it-IT" sz="1700" dirty="0">
              <a:latin typeface="Trebuchet MS" panose="020B0703020202090204" pitchFamily="34" charset="0"/>
            </a:endParaRPr>
          </a:p>
          <a:p>
            <a:pPr algn="just">
              <a:spcBef>
                <a:spcPts val="0"/>
              </a:spcBef>
              <a:buClr>
                <a:schemeClr val="dk1"/>
              </a:buClr>
              <a:buSzPts val="1200"/>
            </a:pPr>
            <a:r>
              <a:rPr lang="it-IT" sz="1700" dirty="0" err="1">
                <a:latin typeface="Trebuchet MS" panose="020B0703020202090204" pitchFamily="34" charset="0"/>
              </a:rPr>
              <a:t>Pytaj o dane </a:t>
            </a:r>
            <a:r>
              <a:rPr lang="it-IT" sz="1700" dirty="0">
                <a:latin typeface="Trebuchet MS" panose="020B0703020202090204" pitchFamily="34" charset="0"/>
              </a:rPr>
              <a:t>osobowe, </a:t>
            </a:r>
            <a:r>
              <a:rPr lang="it-IT" sz="1700" dirty="0" err="1">
                <a:latin typeface="Trebuchet MS" panose="020B0703020202090204" pitchFamily="34" charset="0"/>
              </a:rPr>
              <a:t>nie </a:t>
            </a:r>
            <a:r>
              <a:rPr lang="it-IT" sz="1700" dirty="0">
                <a:latin typeface="Trebuchet MS" panose="020B0703020202090204" pitchFamily="34" charset="0"/>
              </a:rPr>
              <a:t>będąc przy tym natrętnym</a:t>
            </a:r>
          </a:p>
          <a:p>
            <a:pPr marL="0" indent="0" eaLnBrk="0" fontAlgn="base" hangingPunct="0">
              <a:buNone/>
            </a:pPr>
            <a:endParaRPr lang="sk-SK" sz="2800" dirty="0">
              <a:effectLst/>
            </a:endParaRPr>
          </a:p>
        </p:txBody>
      </p:sp>
    </p:spTree>
    <p:extLst>
      <p:ext uri="{BB962C8B-B14F-4D97-AF65-F5344CB8AC3E}">
        <p14:creationId xmlns:p14="http://schemas.microsoft.com/office/powerpoint/2010/main" val="3011743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019869"/>
            <a:ext cx="8229600" cy="896963"/>
          </a:xfrm>
        </p:spPr>
        <p:txBody>
          <a:bodyPr>
            <a:normAutofit/>
          </a:bodyPr>
          <a:lstStyle/>
          <a:p>
            <a:pPr marL="0" lvl="0" indent="0" rtl="0">
              <a:spcBef>
                <a:spcPts val="0"/>
              </a:spcBef>
              <a:spcAft>
                <a:spcPts val="0"/>
              </a:spcAft>
              <a:buClr>
                <a:srgbClr val="008000"/>
              </a:buClr>
              <a:buSzPts val="1600"/>
              <a:buNone/>
            </a:pPr>
            <a:r>
              <a:rPr lang="it-IT" sz="2000" b="1" dirty="0"/>
              <a:t>3.4 Narzędzia</a:t>
            </a:r>
            <a:endParaRPr lang="it-IT" sz="2000" b="1" dirty="0">
              <a:latin typeface="Trebuchet MS"/>
              <a:ea typeface="Trebuchet MS"/>
              <a:cs typeface="Trebuchet MS"/>
              <a:sym typeface="Trebuchet MS"/>
            </a:endParaRPr>
          </a:p>
        </p:txBody>
      </p:sp>
      <p:graphicFrame>
        <p:nvGraphicFramePr>
          <p:cNvPr id="4" name="Tabella 4">
            <a:extLst>
              <a:ext uri="{FF2B5EF4-FFF2-40B4-BE49-F238E27FC236}">
                <a16:creationId xmlns:a16="http://schemas.microsoft.com/office/drawing/2014/main" id="{A0AE4815-09EA-D545-30AB-559CE0D095B4}"/>
              </a:ext>
            </a:extLst>
          </p:cNvPr>
          <p:cNvGraphicFramePr>
            <a:graphicFrameLocks noGrp="1"/>
          </p:cNvGraphicFramePr>
          <p:nvPr>
            <p:ph idx="1"/>
          </p:nvPr>
        </p:nvGraphicFramePr>
        <p:xfrm>
          <a:off x="457200" y="1895939"/>
          <a:ext cx="8229600" cy="4066032"/>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501466356"/>
                    </a:ext>
                  </a:extLst>
                </a:gridCol>
              </a:tblGrid>
              <a:tr h="658798">
                <a:tc>
                  <a:txBody>
                    <a:bodyPr/>
                    <a:lstStyle/>
                    <a:p>
                      <a:r>
                        <a:rPr lang="it-IT" sz="1400" dirty="0">
                          <a:latin typeface="Trebuchet MS" panose="020B0703020202090204" pitchFamily="34" charset="0"/>
                        </a:rPr>
                        <a:t>Zrób </a:t>
                      </a:r>
                      <a:r>
                        <a:rPr lang="it-IT" sz="1400" dirty="0" err="1">
                          <a:latin typeface="Trebuchet MS" panose="020B0703020202090204" pitchFamily="34" charset="0"/>
                        </a:rPr>
                        <a:t>wstępne badania</a:t>
                      </a:r>
                      <a:r>
                        <a:rPr lang="it-IT" sz="1400" dirty="0">
                          <a:latin typeface="Trebuchet MS" panose="020B0703020202090204" pitchFamily="34" charset="0"/>
                        </a:rPr>
                        <a:t>.</a:t>
                      </a:r>
                    </a:p>
                    <a:p>
                      <a:r>
                        <a:rPr lang="it-IT" sz="1400" dirty="0">
                          <a:latin typeface="Trebuchet MS" panose="020B0703020202090204" pitchFamily="34" charset="0"/>
                        </a:rPr>
                        <a:t>Aby stworzyć skuteczną ankietę, b</a:t>
                      </a:r>
                      <a:r>
                        <a:rPr lang="pl-PL" sz="1400" dirty="0" err="1">
                          <a:latin typeface="Trebuchet MS" panose="020B0703020202090204" pitchFamily="34" charset="0"/>
                        </a:rPr>
                        <a:t>ądź</a:t>
                      </a:r>
                      <a:r>
                        <a:rPr lang="it-IT" sz="1400" dirty="0">
                          <a:latin typeface="Trebuchet MS" panose="020B0703020202090204" pitchFamily="34" charset="0"/>
                        </a:rPr>
                        <a:t> jak najbardziej ukierunkowany</a:t>
                      </a:r>
                    </a:p>
                    <a:p>
                      <a:endParaRPr lang="it-IT" dirty="0"/>
                    </a:p>
                  </a:txBody>
                  <a:tcPr/>
                </a:tc>
                <a:extLst>
                  <a:ext uri="{0D108BD9-81ED-4DB2-BD59-A6C34878D82A}">
                    <a16:rowId xmlns:a16="http://schemas.microsoft.com/office/drawing/2014/main" val="4118649257"/>
                  </a:ext>
                </a:extLst>
              </a:tr>
              <a:tr h="370840">
                <a:tc>
                  <a:txBody>
                    <a:bodyPr/>
                    <a:lstStyle/>
                    <a:p>
                      <a:pPr marL="0" marR="0" lvl="0" indent="0" algn="l" rtl="0">
                        <a:lnSpc>
                          <a:spcPct val="115000"/>
                        </a:lnSpc>
                        <a:spcBef>
                          <a:spcPts val="0"/>
                        </a:spcBef>
                        <a:spcAft>
                          <a:spcPts val="0"/>
                        </a:spcAft>
                        <a:buNone/>
                      </a:pPr>
                      <a:r>
                        <a:rPr lang="it-IT" sz="1400" b="1" dirty="0">
                          <a:solidFill>
                            <a:srgbClr val="000000"/>
                          </a:solidFill>
                          <a:latin typeface="Trebuchet MS" panose="020B0703020202090204" pitchFamily="34" charset="0"/>
                          <a:ea typeface="Trebuchet MS"/>
                          <a:cs typeface="Trebuchet MS"/>
                          <a:sym typeface="Trebuchet MS"/>
                        </a:rPr>
                        <a:t>Przygotuj </a:t>
                      </a:r>
                      <a:r>
                        <a:rPr lang="it-IT" sz="1400" b="1" dirty="0" err="1">
                          <a:solidFill>
                            <a:srgbClr val="000000"/>
                          </a:solidFill>
                          <a:latin typeface="Trebuchet MS" panose="020B0703020202090204" pitchFamily="34" charset="0"/>
                          <a:ea typeface="Trebuchet MS"/>
                          <a:cs typeface="Trebuchet MS"/>
                          <a:sym typeface="Trebuchet MS"/>
                        </a:rPr>
                        <a:t>swoje pytania</a:t>
                      </a:r>
                      <a:r>
                        <a:rPr lang="it-IT" sz="1400" b="1" dirty="0">
                          <a:solidFill>
                            <a:srgbClr val="000000"/>
                          </a:solidFill>
                          <a:latin typeface="Trebuchet MS" panose="020B0703020202090204" pitchFamily="34" charset="0"/>
                          <a:ea typeface="Trebuchet MS"/>
                          <a:cs typeface="Trebuchet MS"/>
                          <a:sym typeface="Trebuchet MS"/>
                        </a:rPr>
                        <a:t>.</a:t>
                      </a:r>
                      <a:endParaRPr lang="it-IT" sz="1400" dirty="0">
                        <a:latin typeface="Trebuchet MS" panose="020B0703020202090204" pitchFamily="34" charset="0"/>
                        <a:ea typeface="Trebuchet MS"/>
                        <a:cs typeface="Trebuchet MS"/>
                        <a:sym typeface="Trebuchet MS"/>
                      </a:endParaRPr>
                    </a:p>
                    <a:p>
                      <a:pPr marL="0" marR="0" lvl="0" indent="0" algn="l" rtl="0">
                        <a:lnSpc>
                          <a:spcPct val="115000"/>
                        </a:lnSpc>
                        <a:spcBef>
                          <a:spcPts val="0"/>
                        </a:spcBef>
                        <a:spcAft>
                          <a:spcPts val="0"/>
                        </a:spcAft>
                        <a:buNone/>
                      </a:pPr>
                      <a:r>
                        <a:rPr lang="it-IT" sz="1400" dirty="0">
                          <a:solidFill>
                            <a:srgbClr val="000000"/>
                          </a:solidFill>
                          <a:latin typeface="Trebuchet MS" panose="020B0703020202090204" pitchFamily="34" charset="0"/>
                          <a:ea typeface="Trebuchet MS"/>
                          <a:cs typeface="Trebuchet MS"/>
                          <a:sym typeface="Trebuchet MS"/>
                        </a:rPr>
                        <a:t>Aby </a:t>
                      </a:r>
                      <a:r>
                        <a:rPr lang="it-IT" sz="1400" dirty="0" err="1">
                          <a:solidFill>
                            <a:srgbClr val="000000"/>
                          </a:solidFill>
                          <a:latin typeface="Trebuchet MS" panose="020B0703020202090204" pitchFamily="34" charset="0"/>
                          <a:ea typeface="Trebuchet MS"/>
                          <a:cs typeface="Trebuchet MS"/>
                          <a:sym typeface="Trebuchet MS"/>
                        </a:rPr>
                        <a:t>uzyskać</a:t>
                      </a:r>
                      <a:r>
                        <a:rPr lang="it-IT" sz="1400" dirty="0">
                          <a:solidFill>
                            <a:srgbClr val="000000"/>
                          </a:solidFill>
                          <a:latin typeface="Trebuchet MS" panose="020B0703020202090204" pitchFamily="34" charset="0"/>
                          <a:ea typeface="Trebuchet MS"/>
                          <a:cs typeface="Trebuchet MS"/>
                          <a:sym typeface="Trebuchet MS"/>
                        </a:rPr>
                        <a:t> najlepsze </a:t>
                      </a:r>
                      <a:r>
                        <a:rPr lang="it-IT" sz="1400" dirty="0" err="1">
                          <a:solidFill>
                            <a:srgbClr val="000000"/>
                          </a:solidFill>
                          <a:latin typeface="Trebuchet MS" panose="020B0703020202090204" pitchFamily="34" charset="0"/>
                          <a:ea typeface="Trebuchet MS"/>
                          <a:cs typeface="Trebuchet MS"/>
                          <a:sym typeface="Trebuchet MS"/>
                        </a:rPr>
                        <a:t>wyniki, zawrzyj </a:t>
                      </a:r>
                      <a:r>
                        <a:rPr lang="it-IT" sz="1400" dirty="0">
                          <a:solidFill>
                            <a:srgbClr val="000000"/>
                          </a:solidFill>
                          <a:latin typeface="Trebuchet MS" panose="020B0703020202090204" pitchFamily="34" charset="0"/>
                          <a:ea typeface="Trebuchet MS"/>
                          <a:cs typeface="Trebuchet MS"/>
                          <a:sym typeface="Trebuchet MS"/>
                        </a:rPr>
                        <a:t>w ankiecie nie </a:t>
                      </a:r>
                      <a:r>
                        <a:rPr lang="it-IT" sz="1400" dirty="0" err="1">
                          <a:solidFill>
                            <a:srgbClr val="000000"/>
                          </a:solidFill>
                          <a:latin typeface="Trebuchet MS" panose="020B0703020202090204" pitchFamily="34" charset="0"/>
                          <a:ea typeface="Trebuchet MS"/>
                          <a:cs typeface="Trebuchet MS"/>
                          <a:sym typeface="Trebuchet MS"/>
                        </a:rPr>
                        <a:t>więcej niż pięć </a:t>
                      </a:r>
                      <a:r>
                        <a:rPr lang="it-IT" sz="1400" dirty="0">
                          <a:solidFill>
                            <a:srgbClr val="000000"/>
                          </a:solidFill>
                          <a:latin typeface="Trebuchet MS" panose="020B0703020202090204" pitchFamily="34" charset="0"/>
                          <a:ea typeface="Trebuchet MS"/>
                          <a:cs typeface="Trebuchet MS"/>
                          <a:sym typeface="Trebuchet MS"/>
                        </a:rPr>
                        <a:t>do dziesięciu </a:t>
                      </a:r>
                      <a:r>
                        <a:rPr lang="it-IT" sz="1400" dirty="0" err="1">
                          <a:solidFill>
                            <a:srgbClr val="000000"/>
                          </a:solidFill>
                          <a:latin typeface="Trebuchet MS" panose="020B0703020202090204" pitchFamily="34" charset="0"/>
                          <a:ea typeface="Trebuchet MS"/>
                          <a:cs typeface="Trebuchet MS"/>
                          <a:sym typeface="Trebuchet MS"/>
                        </a:rPr>
                        <a:t>pytań. Wiele </a:t>
                      </a:r>
                      <a:r>
                        <a:rPr lang="it-IT" sz="1400" dirty="0">
                          <a:solidFill>
                            <a:srgbClr val="000000"/>
                          </a:solidFill>
                          <a:latin typeface="Trebuchet MS" panose="020B0703020202090204" pitchFamily="34" charset="0"/>
                          <a:ea typeface="Trebuchet MS"/>
                          <a:cs typeface="Trebuchet MS"/>
                          <a:sym typeface="Trebuchet MS"/>
                        </a:rPr>
                        <a:t>osób, </a:t>
                      </a:r>
                      <a:r>
                        <a:rPr lang="it-IT" sz="1400" dirty="0" err="1">
                          <a:solidFill>
                            <a:srgbClr val="000000"/>
                          </a:solidFill>
                          <a:latin typeface="Trebuchet MS" panose="020B0703020202090204" pitchFamily="34" charset="0"/>
                          <a:ea typeface="Trebuchet MS"/>
                          <a:cs typeface="Trebuchet MS"/>
                          <a:sym typeface="Trebuchet MS"/>
                        </a:rPr>
                        <a:t>zwłaszcza dorosłych</a:t>
                      </a:r>
                      <a:r>
                        <a:rPr lang="it-IT" sz="1400" dirty="0">
                          <a:solidFill>
                            <a:srgbClr val="000000"/>
                          </a:solidFill>
                          <a:latin typeface="Trebuchet MS" panose="020B0703020202090204" pitchFamily="34" charset="0"/>
                          <a:ea typeface="Trebuchet MS"/>
                          <a:cs typeface="Trebuchet MS"/>
                          <a:sym typeface="Trebuchet MS"/>
                        </a:rPr>
                        <a:t>, </a:t>
                      </a:r>
                      <a:r>
                        <a:rPr lang="it-IT" sz="1400" dirty="0" err="1">
                          <a:solidFill>
                            <a:srgbClr val="000000"/>
                          </a:solidFill>
                          <a:latin typeface="Trebuchet MS" panose="020B0703020202090204" pitchFamily="34" charset="0"/>
                          <a:ea typeface="Trebuchet MS"/>
                          <a:cs typeface="Trebuchet MS"/>
                          <a:sym typeface="Trebuchet MS"/>
                        </a:rPr>
                        <a:t>ma </a:t>
                      </a:r>
                      <a:r>
                        <a:rPr lang="it-IT" sz="1400" dirty="0">
                          <a:solidFill>
                            <a:srgbClr val="000000"/>
                          </a:solidFill>
                          <a:latin typeface="Trebuchet MS" panose="020B0703020202090204" pitchFamily="34" charset="0"/>
                          <a:ea typeface="Trebuchet MS"/>
                          <a:cs typeface="Trebuchet MS"/>
                          <a:sym typeface="Trebuchet MS"/>
                        </a:rPr>
                        <a:t>krótki </a:t>
                      </a:r>
                      <a:r>
                        <a:rPr lang="it-IT" sz="1400" dirty="0" err="1">
                          <a:solidFill>
                            <a:srgbClr val="000000"/>
                          </a:solidFill>
                          <a:latin typeface="Trebuchet MS" panose="020B0703020202090204" pitchFamily="34" charset="0"/>
                          <a:ea typeface="Trebuchet MS"/>
                          <a:cs typeface="Trebuchet MS"/>
                          <a:sym typeface="Trebuchet MS"/>
                        </a:rPr>
                        <a:t>czas koncentracji uwagi, </a:t>
                      </a:r>
                      <a:r>
                        <a:rPr lang="it-IT" sz="1400" dirty="0">
                          <a:solidFill>
                            <a:srgbClr val="000000"/>
                          </a:solidFill>
                          <a:latin typeface="Trebuchet MS" panose="020B0703020202090204" pitchFamily="34" charset="0"/>
                          <a:ea typeface="Trebuchet MS"/>
                          <a:cs typeface="Trebuchet MS"/>
                          <a:sym typeface="Trebuchet MS"/>
                        </a:rPr>
                        <a:t>więc </a:t>
                      </a:r>
                      <a:r>
                        <a:rPr lang="it-IT" sz="1400" dirty="0" err="1">
                          <a:solidFill>
                            <a:srgbClr val="000000"/>
                          </a:solidFill>
                          <a:latin typeface="Trebuchet MS" panose="020B0703020202090204" pitchFamily="34" charset="0"/>
                          <a:ea typeface="Trebuchet MS"/>
                          <a:cs typeface="Trebuchet MS"/>
                          <a:sym typeface="Trebuchet MS"/>
                        </a:rPr>
                        <a:t>jeśli będziesz ich bombardował </a:t>
                      </a:r>
                      <a:r>
                        <a:rPr lang="it-IT" sz="1400" dirty="0">
                          <a:solidFill>
                            <a:srgbClr val="000000"/>
                          </a:solidFill>
                          <a:latin typeface="Trebuchet MS" panose="020B0703020202090204" pitchFamily="34" charset="0"/>
                          <a:ea typeface="Trebuchet MS"/>
                          <a:cs typeface="Trebuchet MS"/>
                          <a:sym typeface="Trebuchet MS"/>
                        </a:rPr>
                        <a:t>dziesiątkami </a:t>
                      </a:r>
                      <a:r>
                        <a:rPr lang="it-IT" sz="1400" dirty="0" err="1">
                          <a:solidFill>
                            <a:srgbClr val="000000"/>
                          </a:solidFill>
                          <a:latin typeface="Trebuchet MS" panose="020B0703020202090204" pitchFamily="34" charset="0"/>
                          <a:ea typeface="Trebuchet MS"/>
                          <a:cs typeface="Trebuchet MS"/>
                          <a:sym typeface="Trebuchet MS"/>
                        </a:rPr>
                        <a:t>szybkich pytań</a:t>
                      </a:r>
                      <a:r>
                        <a:rPr lang="it-IT" sz="1400" dirty="0">
                          <a:solidFill>
                            <a:srgbClr val="000000"/>
                          </a:solidFill>
                          <a:latin typeface="Trebuchet MS" panose="020B0703020202090204" pitchFamily="34" charset="0"/>
                          <a:ea typeface="Trebuchet MS"/>
                          <a:cs typeface="Trebuchet MS"/>
                          <a:sym typeface="Trebuchet MS"/>
                        </a:rPr>
                        <a:t>, </a:t>
                      </a:r>
                      <a:r>
                        <a:rPr lang="it-IT" sz="1400" dirty="0" err="1">
                          <a:solidFill>
                            <a:srgbClr val="000000"/>
                          </a:solidFill>
                          <a:latin typeface="Trebuchet MS" panose="020B0703020202090204" pitchFamily="34" charset="0"/>
                          <a:ea typeface="Trebuchet MS"/>
                          <a:cs typeface="Trebuchet MS"/>
                          <a:sym typeface="Trebuchet MS"/>
                        </a:rPr>
                        <a:t>Twój </a:t>
                      </a:r>
                      <a:r>
                        <a:rPr lang="it-IT" sz="1400" dirty="0">
                          <a:solidFill>
                            <a:srgbClr val="000000"/>
                          </a:solidFill>
                          <a:latin typeface="Trebuchet MS" panose="020B0703020202090204" pitchFamily="34" charset="0"/>
                          <a:ea typeface="Trebuchet MS"/>
                          <a:cs typeface="Trebuchet MS"/>
                          <a:sym typeface="Trebuchet MS"/>
                        </a:rPr>
                        <a:t>wskaźnik wypełnienia może </a:t>
                      </a:r>
                      <a:r>
                        <a:rPr lang="it-IT" sz="1400" dirty="0" err="1">
                          <a:solidFill>
                            <a:srgbClr val="000000"/>
                          </a:solidFill>
                          <a:latin typeface="Trebuchet MS" panose="020B0703020202090204" pitchFamily="34" charset="0"/>
                          <a:ea typeface="Trebuchet MS"/>
                          <a:cs typeface="Trebuchet MS"/>
                          <a:sym typeface="Trebuchet MS"/>
                        </a:rPr>
                        <a:t>znacząco </a:t>
                      </a:r>
                      <a:r>
                        <a:rPr lang="it-IT" sz="1400" dirty="0">
                          <a:solidFill>
                            <a:srgbClr val="000000"/>
                          </a:solidFill>
                          <a:latin typeface="Trebuchet MS" panose="020B0703020202090204" pitchFamily="34" charset="0"/>
                          <a:ea typeface="Trebuchet MS"/>
                          <a:cs typeface="Trebuchet MS"/>
                          <a:sym typeface="Trebuchet MS"/>
                        </a:rPr>
                        <a:t>spaść.</a:t>
                      </a:r>
                      <a:endParaRPr lang="it-IT" sz="1400" dirty="0">
                        <a:latin typeface="Trebuchet MS" panose="020B0703020202090204" pitchFamily="34" charset="0"/>
                        <a:ea typeface="Trebuchet MS"/>
                        <a:cs typeface="Trebuchet MS"/>
                        <a:sym typeface="Trebuchet MS"/>
                      </a:endParaRPr>
                    </a:p>
                    <a:p>
                      <a:pPr marL="0" marR="0" lvl="0" indent="0" algn="l" rtl="0">
                        <a:lnSpc>
                          <a:spcPct val="115000"/>
                        </a:lnSpc>
                        <a:spcBef>
                          <a:spcPts val="0"/>
                        </a:spcBef>
                        <a:spcAft>
                          <a:spcPts val="0"/>
                        </a:spcAft>
                        <a:buNone/>
                      </a:pPr>
                      <a:r>
                        <a:rPr lang="it-IT" sz="1400" dirty="0">
                          <a:solidFill>
                            <a:srgbClr val="000000"/>
                          </a:solidFill>
                          <a:latin typeface="Trebuchet MS" panose="020B0703020202090204" pitchFamily="34" charset="0"/>
                          <a:ea typeface="Trebuchet MS"/>
                          <a:cs typeface="Trebuchet MS"/>
                          <a:sym typeface="Trebuchet MS"/>
                        </a:rPr>
                        <a:t>Pisząc </a:t>
                      </a:r>
                      <a:r>
                        <a:rPr lang="it-IT" sz="1400" dirty="0" err="1">
                          <a:solidFill>
                            <a:srgbClr val="000000"/>
                          </a:solidFill>
                          <a:latin typeface="Trebuchet MS" panose="020B0703020202090204" pitchFamily="34" charset="0"/>
                          <a:ea typeface="Trebuchet MS"/>
                          <a:cs typeface="Trebuchet MS"/>
                          <a:sym typeface="Trebuchet MS"/>
                        </a:rPr>
                        <a:t>pytania do </a:t>
                      </a:r>
                      <a:r>
                        <a:rPr lang="it-IT" sz="1400" dirty="0">
                          <a:solidFill>
                            <a:srgbClr val="000000"/>
                          </a:solidFill>
                          <a:latin typeface="Trebuchet MS" panose="020B0703020202090204" pitchFamily="34" charset="0"/>
                          <a:ea typeface="Trebuchet MS"/>
                          <a:cs typeface="Trebuchet MS"/>
                          <a:sym typeface="Trebuchet MS"/>
                        </a:rPr>
                        <a:t>ankiety, </a:t>
                      </a:r>
                      <a:r>
                        <a:rPr lang="it-IT" sz="1400" dirty="0" err="1">
                          <a:solidFill>
                            <a:srgbClr val="000000"/>
                          </a:solidFill>
                          <a:latin typeface="Trebuchet MS" panose="020B0703020202090204" pitchFamily="34" charset="0"/>
                          <a:ea typeface="Trebuchet MS"/>
                          <a:cs typeface="Trebuchet MS"/>
                          <a:sym typeface="Trebuchet MS"/>
                        </a:rPr>
                        <a:t>postaraj się, </a:t>
                      </a:r>
                      <a:r>
                        <a:rPr lang="it-IT" sz="1400" dirty="0">
                          <a:solidFill>
                            <a:srgbClr val="000000"/>
                          </a:solidFill>
                          <a:latin typeface="Trebuchet MS" panose="020B0703020202090204" pitchFamily="34" charset="0"/>
                          <a:ea typeface="Trebuchet MS"/>
                          <a:cs typeface="Trebuchet MS"/>
                          <a:sym typeface="Trebuchet MS"/>
                        </a:rPr>
                        <a:t>aby </a:t>
                      </a:r>
                      <a:r>
                        <a:rPr lang="it-IT" sz="1400" dirty="0" err="1">
                          <a:solidFill>
                            <a:srgbClr val="000000"/>
                          </a:solidFill>
                          <a:latin typeface="Trebuchet MS" panose="020B0703020202090204" pitchFamily="34" charset="0"/>
                          <a:ea typeface="Trebuchet MS"/>
                          <a:cs typeface="Trebuchet MS"/>
                          <a:sym typeface="Trebuchet MS"/>
                        </a:rPr>
                        <a:t>uczestnicy mogli </a:t>
                      </a:r>
                      <a:r>
                        <a:rPr lang="it-IT" sz="1400" dirty="0">
                          <a:solidFill>
                            <a:srgbClr val="000000"/>
                          </a:solidFill>
                          <a:latin typeface="Trebuchet MS" panose="020B0703020202090204" pitchFamily="34" charset="0"/>
                          <a:ea typeface="Trebuchet MS"/>
                          <a:cs typeface="Trebuchet MS"/>
                          <a:sym typeface="Trebuchet MS"/>
                        </a:rPr>
                        <a:t>rozwinąć </a:t>
                      </a:r>
                      <a:r>
                        <a:rPr lang="it-IT" sz="1400" dirty="0" err="1">
                          <a:solidFill>
                            <a:srgbClr val="000000"/>
                          </a:solidFill>
                          <a:latin typeface="Trebuchet MS" panose="020B0703020202090204" pitchFamily="34" charset="0"/>
                          <a:ea typeface="Trebuchet MS"/>
                          <a:cs typeface="Trebuchet MS"/>
                          <a:sym typeface="Trebuchet MS"/>
                        </a:rPr>
                        <a:t>swoje myśli</a:t>
                      </a:r>
                      <a:r>
                        <a:rPr lang="it-IT" sz="1400" dirty="0">
                          <a:solidFill>
                            <a:srgbClr val="000000"/>
                          </a:solidFill>
                          <a:latin typeface="Trebuchet MS" panose="020B0703020202090204" pitchFamily="34" charset="0"/>
                          <a:ea typeface="Trebuchet MS"/>
                          <a:cs typeface="Trebuchet MS"/>
                          <a:sym typeface="Trebuchet MS"/>
                        </a:rPr>
                        <a:t>. </a:t>
                      </a:r>
                      <a:r>
                        <a:rPr lang="it-IT" sz="1400" dirty="0" err="1">
                          <a:solidFill>
                            <a:srgbClr val="000000"/>
                          </a:solidFill>
                          <a:latin typeface="Trebuchet MS" panose="020B0703020202090204" pitchFamily="34" charset="0"/>
                          <a:ea typeface="Trebuchet MS"/>
                          <a:cs typeface="Trebuchet MS"/>
                          <a:sym typeface="Trebuchet MS"/>
                        </a:rPr>
                        <a:t>Pytania typu </a:t>
                      </a:r>
                      <a:r>
                        <a:rPr lang="it-IT" sz="1400" dirty="0">
                          <a:solidFill>
                            <a:srgbClr val="000000"/>
                          </a:solidFill>
                          <a:latin typeface="Trebuchet MS" panose="020B0703020202090204" pitchFamily="34" charset="0"/>
                          <a:ea typeface="Trebuchet MS"/>
                          <a:cs typeface="Trebuchet MS"/>
                          <a:sym typeface="Trebuchet MS"/>
                        </a:rPr>
                        <a:t>"tak lub nie" </a:t>
                      </a:r>
                      <a:r>
                        <a:rPr lang="it-IT" sz="1400" dirty="0" err="1">
                          <a:solidFill>
                            <a:srgbClr val="000000"/>
                          </a:solidFill>
                          <a:latin typeface="Trebuchet MS" panose="020B0703020202090204" pitchFamily="34" charset="0"/>
                          <a:ea typeface="Trebuchet MS"/>
                          <a:cs typeface="Trebuchet MS"/>
                          <a:sym typeface="Trebuchet MS"/>
                        </a:rPr>
                        <a:t>nie dadzą Ci tyle </a:t>
                      </a:r>
                      <a:r>
                        <a:rPr lang="it-IT" sz="1400" dirty="0">
                          <a:solidFill>
                            <a:srgbClr val="000000"/>
                          </a:solidFill>
                          <a:latin typeface="Trebuchet MS" panose="020B0703020202090204" pitchFamily="34" charset="0"/>
                          <a:ea typeface="Trebuchet MS"/>
                          <a:cs typeface="Trebuchet MS"/>
                          <a:sym typeface="Trebuchet MS"/>
                        </a:rPr>
                        <a:t>informacji, </a:t>
                      </a:r>
                      <a:r>
                        <a:rPr lang="it-IT" sz="1400" dirty="0" err="1">
                          <a:solidFill>
                            <a:srgbClr val="000000"/>
                          </a:solidFill>
                          <a:latin typeface="Trebuchet MS" panose="020B0703020202090204" pitchFamily="34" charset="0"/>
                          <a:ea typeface="Trebuchet MS"/>
                          <a:cs typeface="Trebuchet MS"/>
                          <a:sym typeface="Trebuchet MS"/>
                        </a:rPr>
                        <a:t>co </a:t>
                      </a:r>
                      <a:r>
                        <a:rPr lang="it-IT" sz="1400" dirty="0">
                          <a:solidFill>
                            <a:srgbClr val="000000"/>
                          </a:solidFill>
                          <a:latin typeface="Trebuchet MS" panose="020B0703020202090204" pitchFamily="34" charset="0"/>
                          <a:ea typeface="Trebuchet MS"/>
                          <a:cs typeface="Trebuchet MS"/>
                          <a:sym typeface="Trebuchet MS"/>
                        </a:rPr>
                        <a:t>swobodne </a:t>
                      </a:r>
                      <a:r>
                        <a:rPr lang="it-IT" sz="1400" dirty="0" err="1">
                          <a:solidFill>
                            <a:srgbClr val="000000"/>
                          </a:solidFill>
                          <a:latin typeface="Trebuchet MS" panose="020B0703020202090204" pitchFamily="34" charset="0"/>
                          <a:ea typeface="Trebuchet MS"/>
                          <a:cs typeface="Trebuchet MS"/>
                          <a:sym typeface="Trebuchet MS"/>
                        </a:rPr>
                        <a:t>odpowiedzi </a:t>
                      </a:r>
                      <a:r>
                        <a:rPr lang="it-IT" sz="1400" dirty="0">
                          <a:solidFill>
                            <a:srgbClr val="000000"/>
                          </a:solidFill>
                          <a:latin typeface="Trebuchet MS" panose="020B0703020202090204" pitchFamily="34" charset="0"/>
                          <a:ea typeface="Trebuchet MS"/>
                          <a:cs typeface="Trebuchet MS"/>
                          <a:sym typeface="Trebuchet MS"/>
                        </a:rPr>
                        <a:t>tekstowe.</a:t>
                      </a:r>
                      <a:endParaRPr lang="it-IT" sz="1400" dirty="0">
                        <a:latin typeface="Trebuchet MS" panose="020B0703020202090204" pitchFamily="34" charset="0"/>
                        <a:ea typeface="Trebuchet MS"/>
                        <a:cs typeface="Trebuchet MS"/>
                        <a:sym typeface="Trebuchet MS"/>
                      </a:endParaRPr>
                    </a:p>
                    <a:p>
                      <a:endParaRPr lang="it-IT" dirty="0"/>
                    </a:p>
                  </a:txBody>
                  <a:tcPr/>
                </a:tc>
                <a:extLst>
                  <a:ext uri="{0D108BD9-81ED-4DB2-BD59-A6C34878D82A}">
                    <a16:rowId xmlns:a16="http://schemas.microsoft.com/office/drawing/2014/main" val="424096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00000"/>
                          </a:solidFill>
                          <a:latin typeface="Trebuchet MS" panose="020B0703020202090204" pitchFamily="34" charset="0"/>
                          <a:ea typeface="Trebuchet MS"/>
                          <a:cs typeface="Trebuchet MS"/>
                          <a:sym typeface="Trebuchet MS"/>
                        </a:rPr>
                        <a:t>Skonfiguruj </a:t>
                      </a:r>
                      <a:r>
                        <a:rPr lang="it-IT" sz="1400" b="1" dirty="0" err="1">
                          <a:solidFill>
                            <a:srgbClr val="000000"/>
                          </a:solidFill>
                          <a:latin typeface="Trebuchet MS" panose="020B0703020202090204" pitchFamily="34" charset="0"/>
                          <a:ea typeface="Trebuchet MS"/>
                          <a:cs typeface="Trebuchet MS"/>
                          <a:sym typeface="Trebuchet MS"/>
                        </a:rPr>
                        <a:t>swoją </a:t>
                      </a:r>
                      <a:r>
                        <a:rPr lang="it-IT" sz="1400" b="1" dirty="0">
                          <a:solidFill>
                            <a:srgbClr val="000000"/>
                          </a:solidFill>
                          <a:latin typeface="Trebuchet MS" panose="020B0703020202090204" pitchFamily="34" charset="0"/>
                          <a:ea typeface="Trebuchet MS"/>
                          <a:cs typeface="Trebuchet MS"/>
                          <a:sym typeface="Trebuchet MS"/>
                        </a:rPr>
                        <a:t>ankietę.</a:t>
                      </a:r>
                      <a:endParaRPr lang="it-IT" sz="1400" dirty="0">
                        <a:latin typeface="Trebuchet MS" panose="020B0703020202090204" pitchFamily="34" charset="0"/>
                        <a:ea typeface="Trebuchet MS"/>
                        <a:cs typeface="Trebuchet MS"/>
                        <a:sym typeface="Trebuchet MS"/>
                      </a:endParaRPr>
                    </a:p>
                    <a:p>
                      <a:endParaRPr lang="it-IT" dirty="0"/>
                    </a:p>
                  </a:txBody>
                  <a:tcPr/>
                </a:tc>
                <a:extLst>
                  <a:ext uri="{0D108BD9-81ED-4DB2-BD59-A6C34878D82A}">
                    <a16:rowId xmlns:a16="http://schemas.microsoft.com/office/drawing/2014/main" val="2301881994"/>
                  </a:ext>
                </a:extLst>
              </a:tr>
              <a:tr h="370840">
                <a:tc>
                  <a:txBody>
                    <a:bodyPr/>
                    <a:lstStyle/>
                    <a:p>
                      <a:pPr marL="0" marR="0" lvl="0" indent="0" algn="l" rtl="0">
                        <a:lnSpc>
                          <a:spcPct val="115000"/>
                        </a:lnSpc>
                        <a:spcBef>
                          <a:spcPts val="0"/>
                        </a:spcBef>
                        <a:spcAft>
                          <a:spcPts val="0"/>
                        </a:spcAft>
                        <a:buNone/>
                      </a:pPr>
                      <a:r>
                        <a:rPr lang="it-IT" sz="1400" b="1" dirty="0" err="1">
                          <a:solidFill>
                            <a:srgbClr val="000000"/>
                          </a:solidFill>
                          <a:latin typeface="Trebuchet MS" panose="020B0703020202090204" pitchFamily="34" charset="0"/>
                          <a:ea typeface="Trebuchet MS"/>
                          <a:cs typeface="Trebuchet MS"/>
                          <a:sym typeface="Trebuchet MS"/>
                        </a:rPr>
                        <a:t>Upublicznij swoją </a:t>
                      </a:r>
                      <a:r>
                        <a:rPr lang="it-IT" sz="1400" b="1" dirty="0">
                          <a:solidFill>
                            <a:srgbClr val="000000"/>
                          </a:solidFill>
                          <a:latin typeface="Trebuchet MS" panose="020B0703020202090204" pitchFamily="34" charset="0"/>
                          <a:ea typeface="Trebuchet MS"/>
                          <a:cs typeface="Trebuchet MS"/>
                          <a:sym typeface="Trebuchet MS"/>
                        </a:rPr>
                        <a:t>ankietę wśród czytelników.</a:t>
                      </a:r>
                      <a:endParaRPr lang="it-IT" sz="1400" dirty="0">
                        <a:latin typeface="Trebuchet MS" panose="020B0703020202090204" pitchFamily="34" charset="0"/>
                        <a:ea typeface="Trebuchet MS"/>
                        <a:cs typeface="Trebuchet MS"/>
                        <a:sym typeface="Trebuchet MS"/>
                      </a:endParaRPr>
                    </a:p>
                    <a:p>
                      <a:pPr marL="0" marR="0" lvl="0" indent="0" algn="l" rtl="0">
                        <a:lnSpc>
                          <a:spcPct val="115000"/>
                        </a:lnSpc>
                        <a:spcBef>
                          <a:spcPts val="0"/>
                        </a:spcBef>
                        <a:spcAft>
                          <a:spcPts val="0"/>
                        </a:spcAft>
                        <a:buNone/>
                      </a:pPr>
                      <a:r>
                        <a:rPr lang="it-IT" sz="1400" dirty="0">
                          <a:solidFill>
                            <a:srgbClr val="000000"/>
                          </a:solidFill>
                          <a:latin typeface="Trebuchet MS" panose="020B0703020202090204" pitchFamily="34" charset="0"/>
                          <a:ea typeface="Trebuchet MS"/>
                          <a:cs typeface="Trebuchet MS"/>
                          <a:sym typeface="Trebuchet MS"/>
                        </a:rPr>
                        <a:t>Kiedy </a:t>
                      </a:r>
                      <a:r>
                        <a:rPr lang="it-IT" sz="1400" dirty="0" err="1">
                          <a:solidFill>
                            <a:srgbClr val="000000"/>
                          </a:solidFill>
                          <a:latin typeface="Trebuchet MS" panose="020B0703020202090204" pitchFamily="34" charset="0"/>
                          <a:ea typeface="Trebuchet MS"/>
                          <a:cs typeface="Trebuchet MS"/>
                          <a:sym typeface="Trebuchet MS"/>
                        </a:rPr>
                        <a:t>Twoja </a:t>
                      </a:r>
                      <a:r>
                        <a:rPr lang="it-IT" sz="1400" dirty="0">
                          <a:solidFill>
                            <a:srgbClr val="000000"/>
                          </a:solidFill>
                          <a:latin typeface="Trebuchet MS" panose="020B0703020202090204" pitchFamily="34" charset="0"/>
                          <a:ea typeface="Trebuchet MS"/>
                          <a:cs typeface="Trebuchet MS"/>
                          <a:sym typeface="Trebuchet MS"/>
                        </a:rPr>
                        <a:t>ankieta </a:t>
                      </a:r>
                      <a:r>
                        <a:rPr lang="it-IT" sz="1400" dirty="0" err="1">
                          <a:solidFill>
                            <a:srgbClr val="000000"/>
                          </a:solidFill>
                          <a:latin typeface="Trebuchet MS" panose="020B0703020202090204" pitchFamily="34" charset="0"/>
                          <a:ea typeface="Trebuchet MS"/>
                          <a:cs typeface="Trebuchet MS"/>
                          <a:sym typeface="Trebuchet MS"/>
                        </a:rPr>
                        <a:t>jest </a:t>
                      </a:r>
                      <a:r>
                        <a:rPr lang="it-IT" sz="1400" dirty="0">
                          <a:solidFill>
                            <a:srgbClr val="000000"/>
                          </a:solidFill>
                          <a:latin typeface="Trebuchet MS" panose="020B0703020202090204" pitchFamily="34" charset="0"/>
                          <a:ea typeface="Trebuchet MS"/>
                          <a:cs typeface="Trebuchet MS"/>
                          <a:sym typeface="Trebuchet MS"/>
                        </a:rPr>
                        <a:t>już gotowa, </a:t>
                      </a:r>
                      <a:r>
                        <a:rPr lang="it-IT" sz="1400" dirty="0" err="1">
                          <a:solidFill>
                            <a:srgbClr val="000000"/>
                          </a:solidFill>
                          <a:latin typeface="Trebuchet MS" panose="020B0703020202090204" pitchFamily="34" charset="0"/>
                          <a:ea typeface="Trebuchet MS"/>
                          <a:cs typeface="Trebuchet MS"/>
                          <a:sym typeface="Trebuchet MS"/>
                        </a:rPr>
                        <a:t>dotrzyj z nią </a:t>
                      </a:r>
                      <a:r>
                        <a:rPr lang="it-IT" sz="1400" dirty="0">
                          <a:solidFill>
                            <a:srgbClr val="000000"/>
                          </a:solidFill>
                          <a:latin typeface="Trebuchet MS" panose="020B0703020202090204" pitchFamily="34" charset="0"/>
                          <a:ea typeface="Trebuchet MS"/>
                          <a:cs typeface="Trebuchet MS"/>
                          <a:sym typeface="Trebuchet MS"/>
                        </a:rPr>
                        <a:t>do </a:t>
                      </a:r>
                      <a:r>
                        <a:rPr lang="it-IT" sz="1400" dirty="0" err="1">
                          <a:solidFill>
                            <a:srgbClr val="000000"/>
                          </a:solidFill>
                          <a:latin typeface="Trebuchet MS" panose="020B0703020202090204" pitchFamily="34" charset="0"/>
                          <a:ea typeface="Trebuchet MS"/>
                          <a:cs typeface="Trebuchet MS"/>
                          <a:sym typeface="Trebuchet MS"/>
                        </a:rPr>
                        <a:t>swoich </a:t>
                      </a:r>
                      <a:r>
                        <a:rPr lang="it-IT" sz="1400" dirty="0">
                          <a:solidFill>
                            <a:srgbClr val="000000"/>
                          </a:solidFill>
                          <a:latin typeface="Trebuchet MS" panose="020B0703020202090204" pitchFamily="34" charset="0"/>
                          <a:ea typeface="Trebuchet MS"/>
                          <a:cs typeface="Trebuchet MS"/>
                          <a:sym typeface="Trebuchet MS"/>
                        </a:rPr>
                        <a:t>czytelników, reklamując </a:t>
                      </a:r>
                      <a:r>
                        <a:rPr lang="it-IT" sz="1400" dirty="0" err="1">
                          <a:solidFill>
                            <a:srgbClr val="000000"/>
                          </a:solidFill>
                          <a:latin typeface="Trebuchet MS" panose="020B0703020202090204" pitchFamily="34" charset="0"/>
                          <a:ea typeface="Trebuchet MS"/>
                          <a:cs typeface="Trebuchet MS"/>
                          <a:sym typeface="Trebuchet MS"/>
                        </a:rPr>
                        <a:t>ją </a:t>
                      </a:r>
                      <a:r>
                        <a:rPr lang="it-IT" sz="1400" dirty="0">
                          <a:solidFill>
                            <a:srgbClr val="000000"/>
                          </a:solidFill>
                          <a:latin typeface="Trebuchet MS" panose="020B0703020202090204" pitchFamily="34" charset="0"/>
                          <a:ea typeface="Trebuchet MS"/>
                          <a:cs typeface="Trebuchet MS"/>
                          <a:sym typeface="Trebuchet MS"/>
                        </a:rPr>
                        <a:t>na stronie</a:t>
                      </a:r>
                      <a:endParaRPr lang="it-IT" sz="1400" dirty="0">
                        <a:latin typeface="Trebuchet MS" panose="020B0703020202090204" pitchFamily="34" charset="0"/>
                        <a:ea typeface="Trebuchet MS"/>
                        <a:cs typeface="Trebuchet MS"/>
                        <a:sym typeface="Trebuchet MS"/>
                      </a:endParaRPr>
                    </a:p>
                    <a:p>
                      <a:endParaRPr lang="it-IT" dirty="0"/>
                    </a:p>
                  </a:txBody>
                  <a:tcPr/>
                </a:tc>
                <a:extLst>
                  <a:ext uri="{0D108BD9-81ED-4DB2-BD59-A6C34878D82A}">
                    <a16:rowId xmlns:a16="http://schemas.microsoft.com/office/drawing/2014/main" val="3820978681"/>
                  </a:ext>
                </a:extLst>
              </a:tr>
            </a:tbl>
          </a:graphicData>
        </a:graphic>
      </p:graphicFrame>
    </p:spTree>
    <p:extLst>
      <p:ext uri="{BB962C8B-B14F-4D97-AF65-F5344CB8AC3E}">
        <p14:creationId xmlns:p14="http://schemas.microsoft.com/office/powerpoint/2010/main" val="3604352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019869"/>
            <a:ext cx="8229600" cy="896963"/>
          </a:xfrm>
        </p:spPr>
        <p:txBody>
          <a:bodyPr>
            <a:normAutofit/>
          </a:bodyPr>
          <a:lstStyle/>
          <a:p>
            <a:pPr marL="0" lvl="0" indent="0" rtl="0">
              <a:spcBef>
                <a:spcPts val="0"/>
              </a:spcBef>
              <a:spcAft>
                <a:spcPts val="0"/>
              </a:spcAft>
              <a:buClr>
                <a:srgbClr val="008000"/>
              </a:buClr>
              <a:buSzPts val="1600"/>
              <a:buNone/>
            </a:pPr>
            <a:r>
              <a:rPr lang="it-IT" sz="2000" b="1" dirty="0"/>
              <a:t>3.5 Narzędzia</a:t>
            </a:r>
            <a:endParaRPr lang="it-IT" sz="2000" b="1" dirty="0">
              <a:latin typeface="Trebuchet MS"/>
              <a:ea typeface="Trebuchet MS"/>
              <a:cs typeface="Trebuchet MS"/>
              <a:sym typeface="Trebuchet MS"/>
            </a:endParaRPr>
          </a:p>
        </p:txBody>
      </p:sp>
      <p:pic>
        <p:nvPicPr>
          <p:cNvPr id="7" name="Segnaposto contenuto 6">
            <a:extLst>
              <a:ext uri="{FF2B5EF4-FFF2-40B4-BE49-F238E27FC236}">
                <a16:creationId xmlns:a16="http://schemas.microsoft.com/office/drawing/2014/main" id="{42A441CD-C6D0-0F9E-1EBE-895EA172FB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557" y="1700808"/>
            <a:ext cx="8896885" cy="4392487"/>
          </a:xfrm>
        </p:spPr>
      </p:pic>
    </p:spTree>
    <p:extLst>
      <p:ext uri="{BB962C8B-B14F-4D97-AF65-F5344CB8AC3E}">
        <p14:creationId xmlns:p14="http://schemas.microsoft.com/office/powerpoint/2010/main" val="595911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019869"/>
            <a:ext cx="8229600" cy="896963"/>
          </a:xfrm>
        </p:spPr>
        <p:txBody>
          <a:bodyPr>
            <a:normAutofit/>
          </a:bodyPr>
          <a:lstStyle/>
          <a:p>
            <a:pPr marL="0" lvl="0" indent="0" rtl="0">
              <a:spcBef>
                <a:spcPts val="0"/>
              </a:spcBef>
              <a:spcAft>
                <a:spcPts val="0"/>
              </a:spcAft>
              <a:buClr>
                <a:srgbClr val="008000"/>
              </a:buClr>
              <a:buSzPts val="1600"/>
              <a:buNone/>
            </a:pPr>
            <a:r>
              <a:rPr lang="it-IT" sz="2000" b="1" dirty="0"/>
              <a:t>3.6 Narzędzia</a:t>
            </a:r>
            <a:endParaRPr lang="it-IT" sz="2000" b="1" dirty="0">
              <a:latin typeface="Trebuchet MS"/>
              <a:ea typeface="Trebuchet MS"/>
              <a:cs typeface="Trebuchet MS"/>
              <a:sym typeface="Trebuchet MS"/>
            </a:endParaRPr>
          </a:p>
        </p:txBody>
      </p:sp>
      <p:sp>
        <p:nvSpPr>
          <p:cNvPr id="4" name="Segnaposto contenuto 3">
            <a:extLst>
              <a:ext uri="{FF2B5EF4-FFF2-40B4-BE49-F238E27FC236}">
                <a16:creationId xmlns:a16="http://schemas.microsoft.com/office/drawing/2014/main" id="{7900ADB6-DEEE-D312-8231-0EF17574BE01}"/>
              </a:ext>
            </a:extLst>
          </p:cNvPr>
          <p:cNvSpPr>
            <a:spLocks noGrp="1"/>
          </p:cNvSpPr>
          <p:nvPr>
            <p:ph idx="1"/>
          </p:nvPr>
        </p:nvSpPr>
        <p:spPr>
          <a:xfrm>
            <a:off x="251520" y="1772816"/>
            <a:ext cx="8784976" cy="4353347"/>
          </a:xfrm>
        </p:spPr>
        <p:txBody>
          <a:bodyPr>
            <a:normAutofit/>
          </a:bodyPr>
          <a:lstStyle/>
          <a:p>
            <a:pPr marL="0" indent="0">
              <a:spcBef>
                <a:spcPts val="0"/>
              </a:spcBef>
              <a:buNone/>
            </a:pPr>
            <a:r>
              <a:rPr lang="it-IT" sz="1600" b="1" dirty="0">
                <a:solidFill>
                  <a:schemeClr val="dk1"/>
                </a:solidFill>
                <a:latin typeface="Trebuchet MS" panose="020B0703020202090204" pitchFamily="34" charset="0"/>
                <a:ea typeface="Trebuchet MS"/>
                <a:cs typeface="Trebuchet MS"/>
                <a:sym typeface="Trebuchet MS"/>
              </a:rPr>
              <a:t>Wywiad z </a:t>
            </a:r>
            <a:r>
              <a:rPr lang="it-IT" sz="1600" b="1" dirty="0" err="1">
                <a:solidFill>
                  <a:schemeClr val="dk1"/>
                </a:solidFill>
                <a:latin typeface="Trebuchet MS" panose="020B0703020202090204" pitchFamily="34" charset="0"/>
                <a:ea typeface="Trebuchet MS"/>
                <a:cs typeface="Trebuchet MS"/>
                <a:sym typeface="Trebuchet MS"/>
              </a:rPr>
              <a:t>lokalnymi przedsiębiorcami</a:t>
            </a:r>
            <a:endParaRPr lang="it-IT" sz="1600" b="1" dirty="0">
              <a:solidFill>
                <a:schemeClr val="dk1"/>
              </a:solidFill>
              <a:latin typeface="Trebuchet MS" panose="020B0703020202090204" pitchFamily="34" charset="0"/>
              <a:ea typeface="Trebuchet MS"/>
              <a:cs typeface="Trebuchet MS"/>
            </a:endParaRPr>
          </a:p>
          <a:p>
            <a:pPr marL="0" marR="0" lvl="0" indent="0" algn="l" rtl="0">
              <a:spcBef>
                <a:spcPts val="0"/>
              </a:spcBef>
              <a:spcAft>
                <a:spcPts val="0"/>
              </a:spcAft>
              <a:buNone/>
            </a:pPr>
            <a:endParaRPr lang="it-IT" sz="1600" dirty="0">
              <a:solidFill>
                <a:schemeClr val="dk1"/>
              </a:solidFill>
              <a:latin typeface="Trebuchet MS" panose="020B0703020202090204" pitchFamily="34" charset="0"/>
              <a:ea typeface="Trebuchet MS"/>
              <a:cs typeface="Trebuchet MS"/>
              <a:sym typeface="Trebuchet MS"/>
            </a:endParaRPr>
          </a:p>
          <a:p>
            <a:pPr marL="0" marR="0" lvl="0" indent="0" algn="l" rtl="0">
              <a:spcBef>
                <a:spcPts val="0"/>
              </a:spcBef>
              <a:spcAft>
                <a:spcPts val="0"/>
              </a:spcAft>
              <a:buNone/>
            </a:pPr>
            <a:r>
              <a:rPr lang="it-IT" sz="1600" dirty="0" err="1">
                <a:solidFill>
                  <a:schemeClr val="dk1"/>
                </a:solidFill>
                <a:latin typeface="Trebuchet MS" panose="020B0703020202090204" pitchFamily="34" charset="0"/>
                <a:ea typeface="Trebuchet MS"/>
                <a:cs typeface="Trebuchet MS"/>
                <a:sym typeface="Trebuchet MS"/>
              </a:rPr>
              <a:t>Jest to </a:t>
            </a:r>
            <a:r>
              <a:rPr lang="it-IT" sz="1600" dirty="0">
                <a:solidFill>
                  <a:schemeClr val="dk1"/>
                </a:solidFill>
                <a:latin typeface="Trebuchet MS" panose="020B0703020202090204" pitchFamily="34" charset="0"/>
                <a:ea typeface="Trebuchet MS"/>
                <a:cs typeface="Trebuchet MS"/>
                <a:sym typeface="Trebuchet MS"/>
              </a:rPr>
              <a:t>sposób </a:t>
            </a:r>
            <a:r>
              <a:rPr lang="it-IT" sz="1600" dirty="0" err="1">
                <a:solidFill>
                  <a:schemeClr val="dk1"/>
                </a:solidFill>
                <a:latin typeface="Trebuchet MS" panose="020B0703020202090204" pitchFamily="34" charset="0"/>
                <a:ea typeface="Trebuchet MS"/>
                <a:cs typeface="Trebuchet MS"/>
                <a:sym typeface="Trebuchet MS"/>
              </a:rPr>
              <a:t>na lepsze </a:t>
            </a:r>
            <a:r>
              <a:rPr lang="it-IT" sz="1600" dirty="0">
                <a:solidFill>
                  <a:schemeClr val="dk1"/>
                </a:solidFill>
                <a:latin typeface="Trebuchet MS" panose="020B0703020202090204" pitchFamily="34" charset="0"/>
                <a:ea typeface="Trebuchet MS"/>
                <a:cs typeface="Trebuchet MS"/>
                <a:sym typeface="Trebuchet MS"/>
              </a:rPr>
              <a:t>poznanie pojedynczych </a:t>
            </a:r>
            <a:r>
              <a:rPr lang="it-IT" sz="1600" dirty="0" err="1">
                <a:solidFill>
                  <a:schemeClr val="dk1"/>
                </a:solidFill>
                <a:latin typeface="Trebuchet MS" panose="020B0703020202090204" pitchFamily="34" charset="0"/>
                <a:ea typeface="Trebuchet MS"/>
                <a:cs typeface="Trebuchet MS"/>
                <a:sym typeface="Trebuchet MS"/>
              </a:rPr>
              <a:t>doświadczeń lokalnych aktorów</a:t>
            </a:r>
            <a:r>
              <a:rPr lang="it-IT" sz="1600" dirty="0">
                <a:solidFill>
                  <a:schemeClr val="dk1"/>
                </a:solidFill>
                <a:latin typeface="Trebuchet MS" panose="020B0703020202090204" pitchFamily="34" charset="0"/>
                <a:ea typeface="Trebuchet MS"/>
                <a:cs typeface="Trebuchet MS"/>
                <a:sym typeface="Trebuchet MS"/>
              </a:rPr>
              <a:t>: możesz </a:t>
            </a:r>
            <a:r>
              <a:rPr lang="it-IT" sz="1600" dirty="0" err="1">
                <a:solidFill>
                  <a:schemeClr val="dk1"/>
                </a:solidFill>
                <a:latin typeface="Trebuchet MS" panose="020B0703020202090204" pitchFamily="34" charset="0"/>
                <a:ea typeface="Trebuchet MS"/>
                <a:cs typeface="Trebuchet MS"/>
                <a:sym typeface="Trebuchet MS"/>
              </a:rPr>
              <a:t>zapytać o wszystko, co jest potrzebne </a:t>
            </a:r>
            <a:r>
              <a:rPr lang="it-IT" sz="1600" dirty="0">
                <a:solidFill>
                  <a:schemeClr val="dk1"/>
                </a:solidFill>
                <a:latin typeface="Trebuchet MS" panose="020B0703020202090204" pitchFamily="34" charset="0"/>
                <a:ea typeface="Trebuchet MS"/>
                <a:cs typeface="Trebuchet MS"/>
                <a:sym typeface="Trebuchet MS"/>
              </a:rPr>
              <a:t>do </a:t>
            </a:r>
            <a:r>
              <a:rPr lang="it-IT" sz="1600" dirty="0" err="1">
                <a:solidFill>
                  <a:schemeClr val="dk1"/>
                </a:solidFill>
                <a:latin typeface="Trebuchet MS" panose="020B0703020202090204" pitchFamily="34" charset="0"/>
                <a:ea typeface="Trebuchet MS"/>
                <a:cs typeface="Trebuchet MS"/>
                <a:sym typeface="Trebuchet MS"/>
              </a:rPr>
              <a:t>zdefiniowania kontekstu</a:t>
            </a:r>
            <a:r>
              <a:rPr lang="it-IT" sz="1600" dirty="0">
                <a:solidFill>
                  <a:schemeClr val="dk1"/>
                </a:solidFill>
                <a:latin typeface="Trebuchet MS" panose="020B0703020202090204" pitchFamily="34" charset="0"/>
                <a:ea typeface="Trebuchet MS"/>
                <a:cs typeface="Trebuchet MS"/>
                <a:sym typeface="Trebuchet MS"/>
              </a:rPr>
              <a:t>, w </a:t>
            </a:r>
            <a:r>
              <a:rPr lang="it-IT" sz="1600" dirty="0" err="1">
                <a:solidFill>
                  <a:schemeClr val="dk1"/>
                </a:solidFill>
                <a:latin typeface="Trebuchet MS" panose="020B0703020202090204" pitchFamily="34" charset="0"/>
                <a:ea typeface="Trebuchet MS"/>
                <a:cs typeface="Trebuchet MS"/>
                <a:sym typeface="Trebuchet MS"/>
              </a:rPr>
              <a:t>którym chcesz aktywować </a:t>
            </a:r>
            <a:r>
              <a:rPr lang="it-IT" sz="1600" dirty="0">
                <a:solidFill>
                  <a:schemeClr val="dk1"/>
                </a:solidFill>
                <a:latin typeface="Trebuchet MS" panose="020B0703020202090204" pitchFamily="34" charset="0"/>
                <a:ea typeface="Trebuchet MS"/>
                <a:cs typeface="Trebuchet MS"/>
                <a:sym typeface="Trebuchet MS"/>
              </a:rPr>
              <a:t>COT. </a:t>
            </a:r>
            <a:r>
              <a:rPr lang="it-IT" sz="1600" dirty="0" err="1">
                <a:solidFill>
                  <a:schemeClr val="dk1"/>
                </a:solidFill>
                <a:latin typeface="Trebuchet MS" panose="020B0703020202090204" pitchFamily="34" charset="0"/>
                <a:ea typeface="Trebuchet MS"/>
                <a:cs typeface="Trebuchet MS"/>
                <a:sym typeface="Trebuchet MS"/>
              </a:rPr>
              <a:t>Ponadto</a:t>
            </a:r>
            <a:r>
              <a:rPr lang="it-IT" sz="1600" dirty="0">
                <a:solidFill>
                  <a:schemeClr val="dk1"/>
                </a:solidFill>
                <a:latin typeface="Trebuchet MS" panose="020B0703020202090204" pitchFamily="34" charset="0"/>
                <a:ea typeface="Trebuchet MS"/>
                <a:cs typeface="Trebuchet MS"/>
                <a:sym typeface="Trebuchet MS"/>
              </a:rPr>
              <a:t>, można </a:t>
            </a:r>
            <a:r>
              <a:rPr lang="it-IT" sz="1600" dirty="0" err="1">
                <a:solidFill>
                  <a:schemeClr val="dk1"/>
                </a:solidFill>
                <a:latin typeface="Trebuchet MS" panose="020B0703020202090204" pitchFamily="34" charset="0"/>
                <a:ea typeface="Trebuchet MS"/>
                <a:cs typeface="Trebuchet MS"/>
                <a:sym typeface="Trebuchet MS"/>
              </a:rPr>
              <a:t>opublikować </a:t>
            </a:r>
            <a:r>
              <a:rPr lang="it-IT" sz="1600" dirty="0">
                <a:solidFill>
                  <a:schemeClr val="dk1"/>
                </a:solidFill>
                <a:latin typeface="Trebuchet MS" panose="020B0703020202090204" pitchFamily="34" charset="0"/>
                <a:ea typeface="Trebuchet MS"/>
                <a:cs typeface="Trebuchet MS"/>
                <a:sym typeface="Trebuchet MS"/>
              </a:rPr>
              <a:t>wywiady i </a:t>
            </a:r>
            <a:r>
              <a:rPr lang="it-IT" sz="1600" dirty="0" err="1">
                <a:solidFill>
                  <a:schemeClr val="dk1"/>
                </a:solidFill>
                <a:latin typeface="Trebuchet MS" panose="020B0703020202090204" pitchFamily="34" charset="0"/>
                <a:ea typeface="Trebuchet MS"/>
                <a:cs typeface="Trebuchet MS"/>
                <a:sym typeface="Trebuchet MS"/>
              </a:rPr>
              <a:t>przedstawić </a:t>
            </a:r>
            <a:r>
              <a:rPr lang="it-IT" sz="1600" dirty="0">
                <a:solidFill>
                  <a:schemeClr val="dk1"/>
                </a:solidFill>
                <a:latin typeface="Trebuchet MS" panose="020B0703020202090204" pitchFamily="34" charset="0"/>
                <a:ea typeface="Trebuchet MS"/>
                <a:cs typeface="Trebuchet MS"/>
                <a:sym typeface="Trebuchet MS"/>
              </a:rPr>
              <a:t>liderowi opinii, interesariuszom, </a:t>
            </a:r>
            <a:r>
              <a:rPr lang="it-IT" sz="1600" dirty="0" err="1">
                <a:solidFill>
                  <a:schemeClr val="dk1"/>
                </a:solidFill>
                <a:latin typeface="Trebuchet MS" panose="020B0703020202090204" pitchFamily="34" charset="0"/>
                <a:ea typeface="Trebuchet MS"/>
                <a:cs typeface="Trebuchet MS"/>
                <a:sym typeface="Trebuchet MS"/>
              </a:rPr>
              <a:t>lokalnemu administratorowi</a:t>
            </a:r>
            <a:r>
              <a:rPr lang="it-IT" sz="1600" dirty="0">
                <a:solidFill>
                  <a:schemeClr val="dk1"/>
                </a:solidFill>
                <a:latin typeface="Trebuchet MS" panose="020B0703020202090204" pitchFamily="34" charset="0"/>
                <a:ea typeface="Trebuchet MS"/>
                <a:cs typeface="Trebuchet MS"/>
                <a:sym typeface="Trebuchet MS"/>
              </a:rPr>
              <a:t>, </a:t>
            </a:r>
            <a:r>
              <a:rPr lang="it-IT" sz="1600" dirty="0" err="1">
                <a:solidFill>
                  <a:schemeClr val="dk1"/>
                </a:solidFill>
                <a:latin typeface="Trebuchet MS" panose="020B0703020202090204" pitchFamily="34" charset="0"/>
                <a:ea typeface="Trebuchet MS"/>
                <a:cs typeface="Trebuchet MS"/>
                <a:sym typeface="Trebuchet MS"/>
              </a:rPr>
              <a:t>rzeczywistą </a:t>
            </a:r>
            <a:r>
              <a:rPr lang="it-IT" sz="1600" dirty="0">
                <a:solidFill>
                  <a:schemeClr val="dk1"/>
                </a:solidFill>
                <a:latin typeface="Trebuchet MS" panose="020B0703020202090204" pitchFamily="34" charset="0"/>
                <a:ea typeface="Trebuchet MS"/>
                <a:cs typeface="Trebuchet MS"/>
                <a:sym typeface="Trebuchet MS"/>
              </a:rPr>
              <a:t>sytuację na danym obszarze.</a:t>
            </a:r>
            <a:endParaRPr lang="it-IT" sz="1600" dirty="0">
              <a:solidFill>
                <a:schemeClr val="dk1"/>
              </a:solidFill>
              <a:latin typeface="Trebuchet MS" panose="020B0703020202090204" pitchFamily="34" charset="0"/>
            </a:endParaRPr>
          </a:p>
          <a:p>
            <a:pPr marL="0" marR="0" lvl="0" indent="0" algn="l" rtl="0">
              <a:spcBef>
                <a:spcPts val="0"/>
              </a:spcBef>
              <a:spcAft>
                <a:spcPts val="0"/>
              </a:spcAft>
              <a:buNone/>
            </a:pPr>
            <a:r>
              <a:rPr lang="it-IT" sz="1600" dirty="0">
                <a:solidFill>
                  <a:schemeClr val="dk1"/>
                </a:solidFill>
                <a:latin typeface="Trebuchet MS" panose="020B0703020202090204" pitchFamily="34" charset="0"/>
                <a:ea typeface="Trebuchet MS"/>
                <a:cs typeface="Trebuchet MS"/>
                <a:sym typeface="Trebuchet MS"/>
              </a:rPr>
              <a:t>Tutaj można </a:t>
            </a:r>
            <a:r>
              <a:rPr lang="it-IT" sz="1600" dirty="0" err="1">
                <a:solidFill>
                  <a:schemeClr val="dk1"/>
                </a:solidFill>
                <a:latin typeface="Trebuchet MS" panose="020B0703020202090204" pitchFamily="34" charset="0"/>
                <a:ea typeface="Trebuchet MS"/>
                <a:cs typeface="Trebuchet MS"/>
                <a:sym typeface="Trebuchet MS"/>
              </a:rPr>
              <a:t>zobaczyć </a:t>
            </a:r>
            <a:r>
              <a:rPr lang="it-IT" sz="1600" dirty="0">
                <a:solidFill>
                  <a:schemeClr val="dk1"/>
                </a:solidFill>
                <a:latin typeface="Trebuchet MS" panose="020B0703020202090204" pitchFamily="34" charset="0"/>
                <a:ea typeface="Trebuchet MS"/>
                <a:cs typeface="Trebuchet MS"/>
                <a:sym typeface="Trebuchet MS"/>
              </a:rPr>
              <a:t>kilka </a:t>
            </a:r>
            <a:r>
              <a:rPr lang="it-IT" sz="1600" dirty="0" err="1">
                <a:solidFill>
                  <a:schemeClr val="dk1"/>
                </a:solidFill>
                <a:latin typeface="Trebuchet MS" panose="020B0703020202090204" pitchFamily="34" charset="0"/>
                <a:ea typeface="Trebuchet MS"/>
                <a:cs typeface="Trebuchet MS"/>
                <a:sym typeface="Trebuchet MS"/>
              </a:rPr>
              <a:t>przykładów</a:t>
            </a:r>
            <a:r>
              <a:rPr lang="it-IT" sz="1600" dirty="0">
                <a:solidFill>
                  <a:schemeClr val="dk1"/>
                </a:solidFill>
                <a:latin typeface="Trebuchet MS" panose="020B0703020202090204" pitchFamily="34" charset="0"/>
                <a:ea typeface="Trebuchet MS"/>
                <a:cs typeface="Trebuchet MS"/>
                <a:sym typeface="Trebuchet MS"/>
              </a:rPr>
              <a:t>:</a:t>
            </a:r>
            <a:endParaRPr lang="it-IT" sz="1600" dirty="0">
              <a:solidFill>
                <a:schemeClr val="dk1"/>
              </a:solidFill>
              <a:latin typeface="Trebuchet MS" panose="020B0703020202090204" pitchFamily="34" charset="0"/>
            </a:endParaRPr>
          </a:p>
          <a:p>
            <a:pPr marL="0" marR="0" lvl="0" indent="0" algn="l" rtl="0">
              <a:spcBef>
                <a:spcPts val="0"/>
              </a:spcBef>
              <a:spcAft>
                <a:spcPts val="0"/>
              </a:spcAft>
              <a:buNone/>
            </a:pPr>
            <a:endParaRPr lang="it-IT" sz="1600" dirty="0">
              <a:solidFill>
                <a:schemeClr val="dk1"/>
              </a:solidFill>
              <a:latin typeface="Trebuchet MS" panose="020B0703020202090204" pitchFamily="34" charset="0"/>
              <a:ea typeface="Trebuchet MS"/>
              <a:cs typeface="Trebuchet MS"/>
            </a:endParaRPr>
          </a:p>
          <a:p>
            <a:pPr marL="0" marR="0" lvl="0" indent="0" algn="l" rtl="0">
              <a:spcBef>
                <a:spcPts val="0"/>
              </a:spcBef>
              <a:spcAft>
                <a:spcPts val="0"/>
              </a:spcAft>
              <a:buNone/>
            </a:pPr>
            <a:r>
              <a:rPr lang="it-IT" sz="1600" u="sng" dirty="0">
                <a:solidFill>
                  <a:schemeClr val="dk1"/>
                </a:solidFill>
                <a:latin typeface="Trebuchet MS" panose="020B0703020202090204" pitchFamily="34" charset="0"/>
                <a:ea typeface="Trebuchet MS"/>
                <a:cs typeface="Trebuchet MS"/>
                <a:sym typeface="Trebuchet MS"/>
                <a:hlinkClick r:id="rId2">
                  <a:extLst>
                    <a:ext uri="{A12FA001-AC4F-418D-AE19-62706E023703}">
                      <ahyp:hlinkClr xmlns:ahyp="http://schemas.microsoft.com/office/drawing/2018/hyperlinkcolor" val="tx"/>
                    </a:ext>
                  </a:extLst>
                </a:hlinkClick>
              </a:rPr>
              <a:t>https://www.youtube.com/watch?v=4EtgF8ZG9t8 </a:t>
            </a:r>
            <a:r>
              <a:rPr lang="it-IT" sz="1600" dirty="0">
                <a:solidFill>
                  <a:schemeClr val="dk1"/>
                </a:solidFill>
                <a:latin typeface="Trebuchet MS" panose="020B0703020202090204" pitchFamily="34" charset="0"/>
                <a:ea typeface="Trebuchet MS"/>
                <a:cs typeface="Trebuchet MS"/>
                <a:sym typeface="Trebuchet MS"/>
              </a:rPr>
              <a:t>(Valeria i Ivano, mali entuzjaści </a:t>
            </a:r>
            <a:r>
              <a:rPr lang="it-IT" sz="1600" dirty="0" err="1">
                <a:solidFill>
                  <a:schemeClr val="dk1"/>
                </a:solidFill>
                <a:latin typeface="Trebuchet MS" panose="020B0703020202090204" pitchFamily="34" charset="0"/>
                <a:ea typeface="Trebuchet MS"/>
                <a:cs typeface="Trebuchet MS"/>
                <a:sym typeface="Trebuchet MS"/>
              </a:rPr>
              <a:t>jagód goji</a:t>
            </a:r>
            <a:r>
              <a:rPr lang="it-IT" sz="1600" dirty="0">
                <a:solidFill>
                  <a:schemeClr val="dk1"/>
                </a:solidFill>
                <a:latin typeface="Trebuchet MS" panose="020B0703020202090204" pitchFamily="34" charset="0"/>
                <a:ea typeface="Trebuchet MS"/>
                <a:cs typeface="Trebuchet MS"/>
                <a:sym typeface="Trebuchet MS"/>
              </a:rPr>
              <a:t>)</a:t>
            </a:r>
            <a:endParaRPr lang="it-IT" sz="1600" dirty="0">
              <a:solidFill>
                <a:schemeClr val="dk1"/>
              </a:solidFill>
              <a:latin typeface="Trebuchet MS" panose="020B0703020202090204" pitchFamily="34" charset="0"/>
            </a:endParaRPr>
          </a:p>
          <a:p>
            <a:pPr marL="0" marR="0" lvl="0" indent="0" algn="l" rtl="0">
              <a:spcBef>
                <a:spcPts val="0"/>
              </a:spcBef>
              <a:spcAft>
                <a:spcPts val="0"/>
              </a:spcAft>
              <a:buNone/>
            </a:pPr>
            <a:endParaRPr lang="it-IT" sz="1600" dirty="0">
              <a:solidFill>
                <a:schemeClr val="dk1"/>
              </a:solidFill>
              <a:latin typeface="Trebuchet MS" panose="020B0703020202090204" pitchFamily="34" charset="0"/>
              <a:ea typeface="Trebuchet MS"/>
              <a:cs typeface="Trebuchet MS"/>
            </a:endParaRPr>
          </a:p>
          <a:p>
            <a:pPr marL="0" marR="0" lvl="0" indent="0" algn="l" rtl="0">
              <a:spcBef>
                <a:spcPts val="0"/>
              </a:spcBef>
              <a:spcAft>
                <a:spcPts val="0"/>
              </a:spcAft>
              <a:buNone/>
            </a:pPr>
            <a:r>
              <a:rPr lang="it-IT" sz="1600" u="sng" dirty="0">
                <a:solidFill>
                  <a:schemeClr val="dk1"/>
                </a:solidFill>
                <a:latin typeface="Trebuchet MS" panose="020B0703020202090204" pitchFamily="34" charset="0"/>
                <a:ea typeface="Trebuchet MS"/>
                <a:cs typeface="Trebuchet MS"/>
                <a:sym typeface="Trebuchet MS"/>
                <a:hlinkClick r:id="rId3">
                  <a:extLst>
                    <a:ext uri="{A12FA001-AC4F-418D-AE19-62706E023703}">
                      <ahyp:hlinkClr xmlns:ahyp="http://schemas.microsoft.com/office/drawing/2018/hyperlinkcolor" val="tx"/>
                    </a:ext>
                  </a:extLst>
                </a:hlinkClick>
              </a:rPr>
              <a:t>https://www.youtube.com/watch?v=YtCfDzyKAPg </a:t>
            </a:r>
            <a:r>
              <a:rPr lang="it-IT" sz="1600" dirty="0">
                <a:solidFill>
                  <a:schemeClr val="dk1"/>
                </a:solidFill>
                <a:latin typeface="Trebuchet MS" panose="020B0703020202090204" pitchFamily="34" charset="0"/>
                <a:ea typeface="Trebuchet MS"/>
                <a:cs typeface="Trebuchet MS"/>
                <a:sym typeface="Trebuchet MS"/>
              </a:rPr>
              <a:t>(Pasquale i Gaetano, małe </a:t>
            </a:r>
            <a:r>
              <a:rPr lang="it-IT" sz="1600" dirty="0" err="1">
                <a:solidFill>
                  <a:schemeClr val="dk1"/>
                </a:solidFill>
                <a:latin typeface="Trebuchet MS" panose="020B0703020202090204" pitchFamily="34" charset="0"/>
                <a:ea typeface="Trebuchet MS"/>
                <a:cs typeface="Trebuchet MS"/>
                <a:sym typeface="Trebuchet MS"/>
              </a:rPr>
              <a:t>entliczki ślimaków</a:t>
            </a:r>
            <a:r>
              <a:rPr lang="it-IT" sz="1600" dirty="0">
                <a:solidFill>
                  <a:schemeClr val="dk1"/>
                </a:solidFill>
                <a:latin typeface="Trebuchet MS" panose="020B0703020202090204" pitchFamily="34" charset="0"/>
                <a:ea typeface="Trebuchet MS"/>
                <a:cs typeface="Trebuchet MS"/>
                <a:sym typeface="Trebuchet MS"/>
              </a:rPr>
              <a:t>)</a:t>
            </a:r>
            <a:endParaRPr lang="it-IT" sz="1600" dirty="0">
              <a:solidFill>
                <a:schemeClr val="dk1"/>
              </a:solidFill>
              <a:latin typeface="Trebuchet MS" panose="020B0703020202090204" pitchFamily="34" charset="0"/>
            </a:endParaRPr>
          </a:p>
          <a:p>
            <a:pPr marL="0" marR="0" lvl="0" indent="0" algn="l" rtl="0">
              <a:spcBef>
                <a:spcPts val="0"/>
              </a:spcBef>
              <a:spcAft>
                <a:spcPts val="0"/>
              </a:spcAft>
              <a:buNone/>
            </a:pPr>
            <a:endParaRPr lang="it-IT" sz="1600" dirty="0">
              <a:solidFill>
                <a:schemeClr val="dk1"/>
              </a:solidFill>
              <a:latin typeface="Trebuchet MS" panose="020B0703020202090204" pitchFamily="34" charset="0"/>
              <a:ea typeface="Trebuchet MS"/>
              <a:cs typeface="Trebuchet MS"/>
            </a:endParaRPr>
          </a:p>
          <a:p>
            <a:pPr marL="0" marR="0" lvl="0" indent="0" algn="l" rtl="0">
              <a:spcBef>
                <a:spcPts val="0"/>
              </a:spcBef>
              <a:spcAft>
                <a:spcPts val="0"/>
              </a:spcAft>
              <a:buNone/>
            </a:pPr>
            <a:r>
              <a:rPr lang="it-IT" sz="1600" u="sng" dirty="0">
                <a:solidFill>
                  <a:schemeClr val="dk1"/>
                </a:solidFill>
                <a:latin typeface="Trebuchet MS" panose="020B0703020202090204" pitchFamily="34" charset="0"/>
                <a:ea typeface="Trebuchet MS"/>
                <a:cs typeface="Trebuchet MS"/>
                <a:sym typeface="Trebuchet MS"/>
                <a:hlinkClick r:id="rId4">
                  <a:extLst>
                    <a:ext uri="{A12FA001-AC4F-418D-AE19-62706E023703}">
                      <ahyp:hlinkClr xmlns:ahyp="http://schemas.microsoft.com/office/drawing/2018/hyperlinkcolor" val="tx"/>
                    </a:ext>
                  </a:extLst>
                </a:hlinkClick>
              </a:rPr>
              <a:t>https://www.youtube.com/watch?v=nA0_OywGC5A </a:t>
            </a:r>
            <a:r>
              <a:rPr lang="it-IT" sz="1600" dirty="0">
                <a:solidFill>
                  <a:schemeClr val="dk1"/>
                </a:solidFill>
                <a:latin typeface="Trebuchet MS" panose="020B0703020202090204" pitchFamily="34" charset="0"/>
                <a:ea typeface="Trebuchet MS"/>
                <a:cs typeface="Trebuchet MS"/>
                <a:sym typeface="Trebuchet MS"/>
              </a:rPr>
              <a:t>(</a:t>
            </a:r>
            <a:r>
              <a:rPr lang="it-IT" sz="1600" dirty="0" err="1">
                <a:solidFill>
                  <a:schemeClr val="dk1"/>
                </a:solidFill>
                <a:latin typeface="Trebuchet MS" panose="020B0703020202090204" pitchFamily="34" charset="0"/>
                <a:ea typeface="Trebuchet MS"/>
                <a:cs typeface="Trebuchet MS"/>
                <a:sym typeface="Trebuchet MS"/>
              </a:rPr>
              <a:t>bracia </a:t>
            </a:r>
            <a:r>
              <a:rPr lang="it-IT" sz="1600" dirty="0">
                <a:solidFill>
                  <a:schemeClr val="dk1"/>
                </a:solidFill>
                <a:latin typeface="Trebuchet MS" panose="020B0703020202090204" pitchFamily="34" charset="0"/>
                <a:ea typeface="Trebuchet MS"/>
                <a:cs typeface="Trebuchet MS"/>
                <a:sym typeface="Trebuchet MS"/>
              </a:rPr>
              <a:t>Antonietta i Pasquale: </a:t>
            </a:r>
            <a:r>
              <a:rPr lang="it-IT" sz="1600" dirty="0" err="1">
                <a:solidFill>
                  <a:schemeClr val="dk1"/>
                </a:solidFill>
                <a:latin typeface="Trebuchet MS" panose="020B0703020202090204" pitchFamily="34" charset="0"/>
                <a:ea typeface="Trebuchet MS"/>
                <a:cs typeface="Trebuchet MS"/>
                <a:sym typeface="Trebuchet MS"/>
              </a:rPr>
              <a:t>mają </a:t>
            </a:r>
            <a:r>
              <a:rPr lang="it-IT" sz="1600" dirty="0">
                <a:solidFill>
                  <a:schemeClr val="dk1"/>
                </a:solidFill>
                <a:latin typeface="Trebuchet MS" panose="020B0703020202090204" pitchFamily="34" charset="0"/>
                <a:ea typeface="Trebuchet MS"/>
                <a:cs typeface="Trebuchet MS"/>
                <a:sym typeface="Trebuchet MS"/>
              </a:rPr>
              <a:t>gospodarstwo </a:t>
            </a:r>
            <a:r>
              <a:rPr lang="it-IT" sz="1600" dirty="0" err="1">
                <a:solidFill>
                  <a:schemeClr val="dk1"/>
                </a:solidFill>
                <a:latin typeface="Trebuchet MS" panose="020B0703020202090204" pitchFamily="34" charset="0"/>
                <a:ea typeface="Trebuchet MS"/>
                <a:cs typeface="Trebuchet MS"/>
                <a:sym typeface="Trebuchet MS"/>
              </a:rPr>
              <a:t>winiarskie</a:t>
            </a:r>
            <a:r>
              <a:rPr lang="it-IT" sz="1600" dirty="0">
                <a:solidFill>
                  <a:schemeClr val="dk1"/>
                </a:solidFill>
                <a:latin typeface="Trebuchet MS" panose="020B0703020202090204" pitchFamily="34" charset="0"/>
                <a:ea typeface="Trebuchet MS"/>
                <a:cs typeface="Trebuchet MS"/>
                <a:sym typeface="Trebuchet MS"/>
              </a:rPr>
              <a:t>)</a:t>
            </a:r>
            <a:endParaRPr lang="it-IT" sz="1600" dirty="0">
              <a:solidFill>
                <a:schemeClr val="dk1"/>
              </a:solidFill>
              <a:latin typeface="Trebuchet MS" panose="020B0703020202090204" pitchFamily="34" charset="0"/>
            </a:endParaRPr>
          </a:p>
          <a:p>
            <a:endParaRPr lang="it-IT" sz="1600" dirty="0"/>
          </a:p>
        </p:txBody>
      </p:sp>
    </p:spTree>
    <p:extLst>
      <p:ext uri="{BB962C8B-B14F-4D97-AF65-F5344CB8AC3E}">
        <p14:creationId xmlns:p14="http://schemas.microsoft.com/office/powerpoint/2010/main" val="285347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232364" y="1606352"/>
            <a:ext cx="8911636" cy="1008112"/>
          </a:xfrm>
        </p:spPr>
        <p:txBody>
          <a:bodyPr>
            <a:noAutofit/>
          </a:bodyPr>
          <a:lstStyle/>
          <a:p>
            <a:pPr algn="l">
              <a:spcBef>
                <a:spcPts val="0"/>
              </a:spcBef>
              <a:buClr>
                <a:srgbClr val="008000"/>
              </a:buClr>
              <a:buSzPts val="1800"/>
            </a:pPr>
            <a:r>
              <a:rPr lang="it-IT" sz="3200" dirty="0">
                <a:latin typeface="Trebuchet MS" panose="020B0703020202090204" pitchFamily="34" charset="0"/>
              </a:rPr>
              <a:t>1. Analiza</a:t>
            </a:r>
            <a:r>
              <a:rPr lang="pl-PL" sz="3200" dirty="0">
                <a:latin typeface="Trebuchet MS" panose="020B0703020202090204" pitchFamily="34" charset="0"/>
              </a:rPr>
              <a:t> </a:t>
            </a:r>
            <a:r>
              <a:rPr lang="it-IT" sz="3200" dirty="0">
                <a:latin typeface="Trebuchet MS" panose="020B0703020202090204" pitchFamily="34" charset="0"/>
              </a:rPr>
              <a:t>terytorialn</a:t>
            </a:r>
            <a:r>
              <a:rPr lang="pl-PL" sz="3200" dirty="0">
                <a:latin typeface="Trebuchet MS" panose="020B0703020202090204" pitchFamily="34" charset="0"/>
              </a:rPr>
              <a:t>a</a:t>
            </a:r>
            <a:r>
              <a:rPr lang="it-IT" sz="3200" dirty="0">
                <a:latin typeface="Trebuchet MS" panose="020B0703020202090204" pitchFamily="34" charset="0"/>
              </a:rPr>
              <a:t> kontekstu lokalnego</a:t>
            </a:r>
            <a:br>
              <a:rPr lang="pl-PL" sz="3200" dirty="0">
                <a:latin typeface="Trebuchet MS" panose="020B0703020202090204" pitchFamily="34" charset="0"/>
              </a:rPr>
            </a:br>
            <a:br>
              <a:rPr lang="it-IT" sz="3200" dirty="0">
                <a:latin typeface="Trebuchet MS" panose="020B0703020202090204" pitchFamily="34" charset="0"/>
              </a:rPr>
            </a:br>
            <a:r>
              <a:rPr lang="it-IT" sz="2400" dirty="0">
                <a:latin typeface="Trebuchet MS" panose="020B0703020202090204" pitchFamily="34" charset="0"/>
              </a:rPr>
              <a:t>1.1 Analiza </a:t>
            </a:r>
            <a:r>
              <a:rPr lang="it-IT" sz="2400" dirty="0" err="1">
                <a:latin typeface="Trebuchet MS" panose="020B0703020202090204" pitchFamily="34" charset="0"/>
              </a:rPr>
              <a:t>mocnych </a:t>
            </a:r>
            <a:r>
              <a:rPr lang="it-IT" sz="2400" dirty="0">
                <a:latin typeface="Trebuchet MS" panose="020B0703020202090204" pitchFamily="34" charset="0"/>
              </a:rPr>
              <a:t>i </a:t>
            </a:r>
            <a:r>
              <a:rPr lang="it-IT" sz="2400" dirty="0" err="1">
                <a:latin typeface="Trebuchet MS" panose="020B0703020202090204" pitchFamily="34" charset="0"/>
              </a:rPr>
              <a:t>słabych stron</a:t>
            </a:r>
            <a:br>
              <a:rPr lang="it-IT" sz="3200" dirty="0">
                <a:latin typeface="Calibri"/>
              </a:rPr>
            </a:br>
            <a:endParaRPr lang="it-IT" sz="3200" dirty="0">
              <a:latin typeface="Calibri"/>
            </a:endParaRP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457200" y="2780928"/>
            <a:ext cx="8229600" cy="3489251"/>
          </a:xfrm>
        </p:spPr>
        <p:txBody>
          <a:bodyPr>
            <a:normAutofit fontScale="70000" lnSpcReduction="20000"/>
          </a:bodyPr>
          <a:lstStyle/>
          <a:p>
            <a:pPr marL="0" indent="0" eaLnBrk="0" fontAlgn="base" hangingPunct="0">
              <a:buNone/>
            </a:pPr>
            <a:r>
              <a:rPr lang="it-IT" sz="2600" dirty="0">
                <a:latin typeface="Trebuchet MS" panose="020B0703020202090204" pitchFamily="34" charset="0"/>
              </a:rPr>
              <a:t>W </a:t>
            </a:r>
            <a:r>
              <a:rPr lang="it-IT" sz="2600" dirty="0" err="1">
                <a:latin typeface="Trebuchet MS" panose="020B0703020202090204" pitchFamily="34" charset="0"/>
              </a:rPr>
              <a:t>tej </a:t>
            </a:r>
            <a:r>
              <a:rPr lang="it-IT" sz="2600" dirty="0">
                <a:latin typeface="Trebuchet MS" panose="020B0703020202090204" pitchFamily="34" charset="0"/>
              </a:rPr>
              <a:t>pierwszej części </a:t>
            </a:r>
            <a:r>
              <a:rPr lang="it-IT" sz="2600" dirty="0" err="1">
                <a:latin typeface="Trebuchet MS" panose="020B0703020202090204" pitchFamily="34" charset="0"/>
              </a:rPr>
              <a:t>opisujemy</a:t>
            </a:r>
            <a:r>
              <a:rPr lang="it-IT" sz="2600" dirty="0">
                <a:latin typeface="Trebuchet MS" panose="020B0703020202090204" pitchFamily="34" charset="0"/>
              </a:rPr>
              <a:t>, </a:t>
            </a:r>
            <a:r>
              <a:rPr lang="it-IT" sz="2600" dirty="0" err="1">
                <a:latin typeface="Trebuchet MS" panose="020B0703020202090204" pitchFamily="34" charset="0"/>
              </a:rPr>
              <a:t>jak przeprowadzić analizę </a:t>
            </a:r>
            <a:r>
              <a:rPr lang="it-IT" sz="2600" dirty="0">
                <a:latin typeface="Trebuchet MS" panose="020B0703020202090204" pitchFamily="34" charset="0"/>
              </a:rPr>
              <a:t>SWOT i </a:t>
            </a:r>
            <a:r>
              <a:rPr lang="it-IT" sz="2600" dirty="0" err="1">
                <a:latin typeface="Trebuchet MS" panose="020B0703020202090204" pitchFamily="34" charset="0"/>
              </a:rPr>
              <a:t>jak </a:t>
            </a:r>
            <a:r>
              <a:rPr lang="it-IT" sz="2600" dirty="0">
                <a:latin typeface="Trebuchet MS" panose="020B0703020202090204" pitchFamily="34" charset="0"/>
              </a:rPr>
              <a:t>wykorzystać </a:t>
            </a:r>
            <a:r>
              <a:rPr lang="it-IT" sz="2600" dirty="0" err="1">
                <a:latin typeface="Trebuchet MS" panose="020B0703020202090204" pitchFamily="34" charset="0"/>
              </a:rPr>
              <a:t>jej wyniki w praktyce</a:t>
            </a:r>
            <a:r>
              <a:rPr lang="it-IT" sz="2600" dirty="0">
                <a:latin typeface="Trebuchet MS" panose="020B0703020202090204" pitchFamily="34" charset="0"/>
              </a:rPr>
              <a:t>. Zamieszczamy </a:t>
            </a:r>
            <a:r>
              <a:rPr lang="it-IT" sz="2600" dirty="0" err="1">
                <a:latin typeface="Trebuchet MS" panose="020B0703020202090204" pitchFamily="34" charset="0"/>
              </a:rPr>
              <a:t>również przykład praktyczny </a:t>
            </a:r>
            <a:r>
              <a:rPr lang="it-IT" sz="2600" dirty="0">
                <a:latin typeface="Trebuchet MS" panose="020B0703020202090204" pitchFamily="34" charset="0"/>
              </a:rPr>
              <a:t>i szablon, które pomogą </a:t>
            </a:r>
            <a:r>
              <a:rPr lang="it-IT" sz="2600" dirty="0" err="1">
                <a:latin typeface="Trebuchet MS" panose="020B0703020202090204" pitchFamily="34" charset="0"/>
              </a:rPr>
              <a:t>Ci rozpocząć analizę </a:t>
            </a:r>
            <a:r>
              <a:rPr lang="it-IT" sz="2600" dirty="0">
                <a:latin typeface="Trebuchet MS" panose="020B0703020202090204" pitchFamily="34" charset="0"/>
              </a:rPr>
              <a:t>SWOT w </a:t>
            </a:r>
            <a:r>
              <a:rPr lang="it-IT" sz="2600" dirty="0" err="1">
                <a:latin typeface="Trebuchet MS" panose="020B0703020202090204" pitchFamily="34" charset="0"/>
              </a:rPr>
              <a:t>Twoim własnym kontekście</a:t>
            </a:r>
            <a:r>
              <a:rPr lang="it-IT" sz="2600" dirty="0">
                <a:latin typeface="Trebuchet MS" panose="020B0703020202090204" pitchFamily="34" charset="0"/>
              </a:rPr>
              <a:t>.</a:t>
            </a:r>
          </a:p>
          <a:p>
            <a:pPr marL="0" indent="0" eaLnBrk="0" fontAlgn="base" hangingPunct="0">
              <a:buNone/>
            </a:pPr>
            <a:endParaRPr lang="it-IT" sz="2600" dirty="0">
              <a:latin typeface="Trebuchet MS" panose="020B0703020202090204" pitchFamily="34" charset="0"/>
            </a:endParaRPr>
          </a:p>
          <a:p>
            <a:pPr marL="0" indent="0" eaLnBrk="0" fontAlgn="base" hangingPunct="0">
              <a:buNone/>
            </a:pPr>
            <a:r>
              <a:rPr lang="it-IT" sz="2600" b="1" dirty="0">
                <a:latin typeface="Trebuchet MS" panose="020B0703020202090204" pitchFamily="34" charset="0"/>
              </a:rPr>
              <a:t>SWOT to </a:t>
            </a:r>
            <a:r>
              <a:rPr lang="it-IT" sz="2600" dirty="0">
                <a:latin typeface="Trebuchet MS" panose="020B0703020202090204" pitchFamily="34" charset="0"/>
              </a:rPr>
              <a:t>skrót od angielskich słów </a:t>
            </a:r>
            <a:r>
              <a:rPr lang="it-IT" sz="2600" b="1" dirty="0" err="1">
                <a:latin typeface="Trebuchet MS" panose="020B0703020202090204" pitchFamily="34" charset="0"/>
              </a:rPr>
              <a:t>Strengths (mocne strony)</a:t>
            </a:r>
            <a:r>
              <a:rPr lang="it-IT" sz="2600" dirty="0">
                <a:latin typeface="Trebuchet MS" panose="020B0703020202090204" pitchFamily="34" charset="0"/>
              </a:rPr>
              <a:t>, </a:t>
            </a:r>
            <a:r>
              <a:rPr lang="it-IT" sz="2600" b="1" dirty="0" err="1">
                <a:latin typeface="Trebuchet MS" panose="020B0703020202090204" pitchFamily="34" charset="0"/>
              </a:rPr>
              <a:t>Weaknesses (słabe strony)</a:t>
            </a:r>
            <a:r>
              <a:rPr lang="it-IT" sz="2600" dirty="0">
                <a:latin typeface="Trebuchet MS" panose="020B0703020202090204" pitchFamily="34" charset="0"/>
              </a:rPr>
              <a:t>, </a:t>
            </a:r>
            <a:r>
              <a:rPr lang="it-IT" sz="2600" b="1" dirty="0" err="1">
                <a:latin typeface="Trebuchet MS" panose="020B0703020202090204" pitchFamily="34" charset="0"/>
              </a:rPr>
              <a:t>Opportunities (szanse) </a:t>
            </a:r>
            <a:r>
              <a:rPr lang="it-IT" sz="2600" dirty="0">
                <a:latin typeface="Trebuchet MS" panose="020B0703020202090204" pitchFamily="34" charset="0"/>
              </a:rPr>
              <a:t>i </a:t>
            </a:r>
            <a:r>
              <a:rPr lang="it-IT" sz="2600" b="1" dirty="0" err="1">
                <a:latin typeface="Trebuchet MS" panose="020B0703020202090204" pitchFamily="34" charset="0"/>
              </a:rPr>
              <a:t>Threats (zagrożenia), a </a:t>
            </a:r>
            <a:r>
              <a:rPr lang="it-IT" sz="2600" dirty="0">
                <a:latin typeface="Trebuchet MS" panose="020B0703020202090204" pitchFamily="34" charset="0"/>
              </a:rPr>
              <a:t>więc </a:t>
            </a:r>
            <a:r>
              <a:rPr lang="it-IT" sz="2600" dirty="0" err="1">
                <a:latin typeface="Trebuchet MS" panose="020B0703020202090204" pitchFamily="34" charset="0"/>
              </a:rPr>
              <a:t>analiza </a:t>
            </a:r>
            <a:r>
              <a:rPr lang="it-IT" sz="2600" dirty="0">
                <a:latin typeface="Trebuchet MS" panose="020B0703020202090204" pitchFamily="34" charset="0"/>
              </a:rPr>
              <a:t>SWOT </a:t>
            </a:r>
            <a:r>
              <a:rPr lang="it-IT" sz="2600" dirty="0" err="1">
                <a:latin typeface="Trebuchet MS" panose="020B0703020202090204" pitchFamily="34" charset="0"/>
              </a:rPr>
              <a:t>jest </a:t>
            </a:r>
            <a:r>
              <a:rPr lang="it-IT" sz="2600" dirty="0">
                <a:latin typeface="Trebuchet MS" panose="020B0703020202090204" pitchFamily="34" charset="0"/>
              </a:rPr>
              <a:t>techniką </a:t>
            </a:r>
            <a:r>
              <a:rPr lang="it-IT" sz="2600" dirty="0" err="1">
                <a:latin typeface="Trebuchet MS" panose="020B0703020202090204" pitchFamily="34" charset="0"/>
              </a:rPr>
              <a:t>oceny tych czterech aspektów </a:t>
            </a:r>
            <a:r>
              <a:rPr lang="it-IT" sz="2600" dirty="0">
                <a:latin typeface="Trebuchet MS" panose="020B0703020202090204" pitchFamily="34" charset="0"/>
              </a:rPr>
              <a:t>działalności</a:t>
            </a:r>
            <a:r>
              <a:rPr lang="it-IT" sz="2600" dirty="0" err="1">
                <a:latin typeface="Trebuchet MS" panose="020B0703020202090204" pitchFamily="34" charset="0"/>
              </a:rPr>
              <a:t>.</a:t>
            </a:r>
          </a:p>
          <a:p>
            <a:pPr marL="0" indent="0" eaLnBrk="0" fontAlgn="base" hangingPunct="0">
              <a:buNone/>
            </a:pPr>
            <a:endParaRPr lang="it-IT" sz="2600" dirty="0">
              <a:latin typeface="Trebuchet MS" panose="020B0703020202090204" pitchFamily="34" charset="0"/>
            </a:endParaRPr>
          </a:p>
          <a:p>
            <a:pPr marL="0" indent="0" eaLnBrk="0" fontAlgn="base" hangingPunct="0">
              <a:buNone/>
            </a:pPr>
            <a:r>
              <a:rPr lang="it-IT" sz="2600" dirty="0" err="1">
                <a:latin typeface="Trebuchet MS" panose="020B0703020202090204" pitchFamily="34" charset="0"/>
              </a:rPr>
              <a:t>Analiza </a:t>
            </a:r>
            <a:r>
              <a:rPr lang="it-IT" sz="2600" dirty="0">
                <a:latin typeface="Trebuchet MS" panose="020B0703020202090204" pitchFamily="34" charset="0"/>
              </a:rPr>
              <a:t>SWOT </a:t>
            </a:r>
            <a:r>
              <a:rPr lang="it-IT" sz="2600" dirty="0" err="1">
                <a:latin typeface="Trebuchet MS" panose="020B0703020202090204" pitchFamily="34" charset="0"/>
              </a:rPr>
              <a:t>bada zarówno czynniki wewnętrzne, </a:t>
            </a:r>
            <a:r>
              <a:rPr lang="it-IT" sz="2600" dirty="0">
                <a:latin typeface="Trebuchet MS" panose="020B0703020202090204" pitchFamily="34" charset="0"/>
              </a:rPr>
              <a:t>jak i </a:t>
            </a:r>
            <a:r>
              <a:rPr lang="it-IT" sz="2600" dirty="0" err="1">
                <a:latin typeface="Trebuchet MS" panose="020B0703020202090204" pitchFamily="34" charset="0"/>
              </a:rPr>
              <a:t>zewnętrzne </a:t>
            </a:r>
            <a:r>
              <a:rPr lang="it-IT" sz="2600" dirty="0">
                <a:latin typeface="Trebuchet MS" panose="020B0703020202090204" pitchFamily="34" charset="0"/>
              </a:rPr>
              <a:t>- </a:t>
            </a:r>
            <a:r>
              <a:rPr lang="it-IT" sz="2600" dirty="0" err="1">
                <a:latin typeface="Trebuchet MS" panose="020B0703020202090204" pitchFamily="34" charset="0"/>
              </a:rPr>
              <a:t>czyli to</a:t>
            </a:r>
            <a:r>
              <a:rPr lang="it-IT" sz="2600" dirty="0">
                <a:latin typeface="Trebuchet MS" panose="020B0703020202090204" pitchFamily="34" charset="0"/>
              </a:rPr>
              <a:t>, </a:t>
            </a:r>
            <a:r>
              <a:rPr lang="it-IT" sz="2600" dirty="0" err="1">
                <a:latin typeface="Trebuchet MS" panose="020B0703020202090204" pitchFamily="34" charset="0"/>
              </a:rPr>
              <a:t>co dzieje </a:t>
            </a:r>
            <a:r>
              <a:rPr lang="it-IT" sz="2600" dirty="0">
                <a:latin typeface="Trebuchet MS" panose="020B0703020202090204" pitchFamily="34" charset="0"/>
              </a:rPr>
              <a:t>się wewnątrz i na </a:t>
            </a:r>
            <a:r>
              <a:rPr lang="it-IT" sz="2600" dirty="0" err="1">
                <a:latin typeface="Trebuchet MS" panose="020B0703020202090204" pitchFamily="34" charset="0"/>
              </a:rPr>
              <a:t>zewnątrz organizacji</a:t>
            </a:r>
            <a:r>
              <a:rPr lang="it-IT" sz="2600" dirty="0">
                <a:latin typeface="Trebuchet MS" panose="020B0703020202090204" pitchFamily="34" charset="0"/>
              </a:rPr>
              <a:t>. Niektóre z </a:t>
            </a:r>
            <a:r>
              <a:rPr lang="it-IT" sz="2600" dirty="0" err="1">
                <a:latin typeface="Trebuchet MS" panose="020B0703020202090204" pitchFamily="34" charset="0"/>
              </a:rPr>
              <a:t>tych czynników </a:t>
            </a:r>
            <a:r>
              <a:rPr lang="it-IT" sz="2600" dirty="0">
                <a:latin typeface="Trebuchet MS" panose="020B0703020202090204" pitchFamily="34" charset="0"/>
              </a:rPr>
              <a:t>będą </a:t>
            </a:r>
            <a:r>
              <a:rPr lang="it-IT" sz="2600" dirty="0" err="1">
                <a:latin typeface="Trebuchet MS" panose="020B0703020202090204" pitchFamily="34" charset="0"/>
              </a:rPr>
              <a:t>pod </a:t>
            </a:r>
            <a:r>
              <a:rPr lang="it-IT" sz="2600" dirty="0">
                <a:latin typeface="Trebuchet MS" panose="020B0703020202090204" pitchFamily="34" charset="0"/>
              </a:rPr>
              <a:t>kontrolą, a inne </a:t>
            </a:r>
            <a:r>
              <a:rPr lang="it-IT" sz="2600" dirty="0" err="1">
                <a:latin typeface="Trebuchet MS" panose="020B0703020202090204" pitchFamily="34" charset="0"/>
              </a:rPr>
              <a:t>nie</a:t>
            </a:r>
            <a:r>
              <a:rPr lang="it-IT" sz="2600" dirty="0">
                <a:latin typeface="Trebuchet MS" panose="020B0703020202090204" pitchFamily="34" charset="0"/>
              </a:rPr>
              <a:t>. W </a:t>
            </a:r>
            <a:r>
              <a:rPr lang="it-IT" sz="2600" dirty="0" err="1">
                <a:latin typeface="Trebuchet MS" panose="020B0703020202090204" pitchFamily="34" charset="0"/>
              </a:rPr>
              <a:t>każdym </a:t>
            </a:r>
            <a:r>
              <a:rPr lang="it-IT" sz="2600" dirty="0">
                <a:latin typeface="Trebuchet MS" panose="020B0703020202090204" pitchFamily="34" charset="0"/>
              </a:rPr>
              <a:t>przypadku </a:t>
            </a:r>
            <a:r>
              <a:rPr lang="it-IT" sz="2600" dirty="0" err="1">
                <a:latin typeface="Trebuchet MS" panose="020B0703020202090204" pitchFamily="34" charset="0"/>
              </a:rPr>
              <a:t>najmądrzejsze </a:t>
            </a:r>
            <a:r>
              <a:rPr lang="it-IT" sz="2600" dirty="0">
                <a:latin typeface="Trebuchet MS" panose="020B0703020202090204" pitchFamily="34" charset="0"/>
              </a:rPr>
              <a:t>działania, </a:t>
            </a:r>
            <a:r>
              <a:rPr lang="it-IT" sz="2600" dirty="0" err="1">
                <a:latin typeface="Trebuchet MS" panose="020B0703020202090204" pitchFamily="34" charset="0"/>
              </a:rPr>
              <a:t>jakie </a:t>
            </a:r>
            <a:r>
              <a:rPr lang="it-IT" sz="2600" dirty="0">
                <a:latin typeface="Trebuchet MS" panose="020B0703020202090204" pitchFamily="34" charset="0"/>
              </a:rPr>
              <a:t>można podjąć w </a:t>
            </a:r>
            <a:r>
              <a:rPr lang="it-IT" sz="2600" dirty="0" err="1">
                <a:latin typeface="Trebuchet MS" panose="020B0703020202090204" pitchFamily="34" charset="0"/>
              </a:rPr>
              <a:t>odpowiedzi</a:t>
            </a:r>
            <a:r>
              <a:rPr lang="it-IT" sz="2600" dirty="0">
                <a:latin typeface="Trebuchet MS" panose="020B0703020202090204" pitchFamily="34" charset="0"/>
              </a:rPr>
              <a:t>, </a:t>
            </a:r>
            <a:r>
              <a:rPr lang="it-IT" sz="2600" dirty="0" err="1">
                <a:latin typeface="Trebuchet MS" panose="020B0703020202090204" pitchFamily="34" charset="0"/>
              </a:rPr>
              <a:t>staną się jaśniejsze </a:t>
            </a:r>
            <a:r>
              <a:rPr lang="it-IT" sz="2600" dirty="0">
                <a:latin typeface="Trebuchet MS" panose="020B0703020202090204" pitchFamily="34" charset="0"/>
              </a:rPr>
              <a:t>po </a:t>
            </a:r>
            <a:r>
              <a:rPr lang="it-IT" sz="2600" dirty="0" err="1">
                <a:latin typeface="Trebuchet MS" panose="020B0703020202090204" pitchFamily="34" charset="0"/>
              </a:rPr>
              <a:t>odkryciu, zapisaniu </a:t>
            </a:r>
            <a:r>
              <a:rPr lang="it-IT" sz="2600" dirty="0">
                <a:latin typeface="Trebuchet MS" panose="020B0703020202090204" pitchFamily="34" charset="0"/>
              </a:rPr>
              <a:t>i </a:t>
            </a:r>
            <a:r>
              <a:rPr lang="it-IT" sz="2600" dirty="0" err="1">
                <a:latin typeface="Trebuchet MS" panose="020B0703020202090204" pitchFamily="34" charset="0"/>
              </a:rPr>
              <a:t>przeanalizowaniu tak wielu czynników, jak to </a:t>
            </a:r>
            <a:r>
              <a:rPr lang="it-IT" sz="2600" dirty="0">
                <a:latin typeface="Trebuchet MS" panose="020B0703020202090204" pitchFamily="34" charset="0"/>
              </a:rPr>
              <a:t>tylko możliwe.</a:t>
            </a:r>
          </a:p>
          <a:p>
            <a:pPr marL="0" indent="0" eaLnBrk="0" fontAlgn="base" hangingPunct="0">
              <a:buNone/>
            </a:pPr>
            <a:endParaRPr lang="sk-SK" dirty="0">
              <a:effectLst/>
            </a:endParaRPr>
          </a:p>
        </p:txBody>
      </p:sp>
    </p:spTree>
    <p:extLst>
      <p:ext uri="{BB962C8B-B14F-4D97-AF65-F5344CB8AC3E}">
        <p14:creationId xmlns:p14="http://schemas.microsoft.com/office/powerpoint/2010/main" val="2464988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019869"/>
            <a:ext cx="8229600" cy="896963"/>
          </a:xfrm>
        </p:spPr>
        <p:txBody>
          <a:bodyPr>
            <a:normAutofit/>
          </a:bodyPr>
          <a:lstStyle/>
          <a:p>
            <a:pPr marL="0" lvl="0" indent="0" rtl="0">
              <a:spcBef>
                <a:spcPts val="0"/>
              </a:spcBef>
              <a:spcAft>
                <a:spcPts val="0"/>
              </a:spcAft>
              <a:buClr>
                <a:srgbClr val="008000"/>
              </a:buClr>
              <a:buSzPts val="1600"/>
              <a:buNone/>
            </a:pPr>
            <a:r>
              <a:rPr lang="it-IT" sz="2000" b="1" dirty="0"/>
              <a:t>3.7 Narzędzia Spotkania -. </a:t>
            </a:r>
            <a:br>
              <a:rPr lang="it-IT" sz="2000" b="1" dirty="0"/>
            </a:br>
            <a:r>
              <a:rPr lang="it-IT" sz="2000" b="1" dirty="0"/>
              <a:t>Jak przeprowadzić spotkanie: </a:t>
            </a:r>
            <a:endParaRPr lang="it-IT" sz="2000" b="1" dirty="0">
              <a:latin typeface="Trebuchet MS"/>
              <a:ea typeface="Trebuchet MS"/>
              <a:cs typeface="Trebuchet MS"/>
              <a:sym typeface="Trebuchet MS"/>
            </a:endParaRPr>
          </a:p>
        </p:txBody>
      </p:sp>
      <p:graphicFrame>
        <p:nvGraphicFramePr>
          <p:cNvPr id="3" name="Segnaposto contenuto 2">
            <a:extLst>
              <a:ext uri="{FF2B5EF4-FFF2-40B4-BE49-F238E27FC236}">
                <a16:creationId xmlns:a16="http://schemas.microsoft.com/office/drawing/2014/main" id="{AE69F3F3-DF52-5B06-53B5-C57A53150BF4}"/>
              </a:ext>
            </a:extLst>
          </p:cNvPr>
          <p:cNvGraphicFramePr>
            <a:graphicFrameLocks noGrp="1"/>
          </p:cNvGraphicFramePr>
          <p:nvPr>
            <p:ph idx="1"/>
          </p:nvPr>
        </p:nvGraphicFramePr>
        <p:xfrm>
          <a:off x="1187624" y="2420888"/>
          <a:ext cx="7056784" cy="37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431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21196" y="875853"/>
            <a:ext cx="8229600" cy="896963"/>
          </a:xfrm>
        </p:spPr>
        <p:txBody>
          <a:bodyPr>
            <a:normAutofit/>
          </a:bodyPr>
          <a:lstStyle/>
          <a:p>
            <a:pPr marL="0" lvl="0" indent="0" rtl="0">
              <a:spcBef>
                <a:spcPts val="0"/>
              </a:spcBef>
              <a:spcAft>
                <a:spcPts val="0"/>
              </a:spcAft>
              <a:buClr>
                <a:srgbClr val="008000"/>
              </a:buClr>
              <a:buSzPts val="1600"/>
              <a:buNone/>
            </a:pPr>
            <a:r>
              <a:rPr lang="it-IT" sz="2400" dirty="0"/>
              <a:t>3.8 </a:t>
            </a:r>
            <a:r>
              <a:rPr lang="it-IT" sz="2400" b="1" dirty="0" err="1"/>
              <a:t>Proces analizy środowiskowej</a:t>
            </a:r>
            <a:endParaRPr lang="it-IT" sz="2400" dirty="0"/>
          </a:p>
        </p:txBody>
      </p:sp>
      <p:graphicFrame>
        <p:nvGraphicFramePr>
          <p:cNvPr id="6" name="Google Shape;327;p48">
            <a:extLst>
              <a:ext uri="{FF2B5EF4-FFF2-40B4-BE49-F238E27FC236}">
                <a16:creationId xmlns:a16="http://schemas.microsoft.com/office/drawing/2014/main" id="{B7A90891-3BE5-F0FC-7529-9D15F0B06144}"/>
              </a:ext>
            </a:extLst>
          </p:cNvPr>
          <p:cNvGraphicFramePr/>
          <p:nvPr/>
        </p:nvGraphicFramePr>
        <p:xfrm>
          <a:off x="683568" y="1772816"/>
          <a:ext cx="7704856" cy="4434033"/>
        </p:xfrm>
        <a:graphic>
          <a:graphicData uri="http://schemas.openxmlformats.org/drawingml/2006/table">
            <a:tbl>
              <a:tblPr>
                <a:noFill/>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1317174">
                <a:tc>
                  <a:txBody>
                    <a:bodyPr/>
                    <a:lstStyle/>
                    <a:p>
                      <a:pPr marL="0" marR="0" lvl="0" indent="0" algn="l" rtl="0">
                        <a:lnSpc>
                          <a:spcPct val="115000"/>
                        </a:lnSpc>
                        <a:spcBef>
                          <a:spcPts val="0"/>
                        </a:spcBef>
                        <a:spcAft>
                          <a:spcPts val="0"/>
                        </a:spcAft>
                        <a:buNone/>
                      </a:pPr>
                      <a:endParaRPr sz="1200" dirty="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it-IT" sz="1200" b="1" dirty="0">
                          <a:solidFill>
                            <a:srgbClr val="000000"/>
                          </a:solidFill>
                          <a:latin typeface="Trebuchet MS"/>
                          <a:ea typeface="Trebuchet MS"/>
                          <a:cs typeface="Trebuchet MS"/>
                          <a:sym typeface="Trebuchet MS"/>
                        </a:rPr>
                        <a:t>SKANOWANIE</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None/>
                      </a:pPr>
                      <a:br>
                        <a:rPr lang="it-IT" sz="1200" dirty="0">
                          <a:latin typeface="Trebuchet MS"/>
                          <a:ea typeface="Trebuchet MS"/>
                          <a:cs typeface="Trebuchet MS"/>
                          <a:sym typeface="Trebuchet MS"/>
                        </a:rPr>
                      </a:br>
                      <a:endParaRPr sz="1200" dirty="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Obserw</a:t>
                      </a:r>
                      <a:r>
                        <a:rPr lang="pl-PL" sz="1200" b="1" dirty="0" err="1">
                          <a:solidFill>
                            <a:srgbClr val="000000"/>
                          </a:solidFill>
                          <a:latin typeface="Trebuchet MS"/>
                          <a:ea typeface="Trebuchet MS"/>
                          <a:cs typeface="Trebuchet MS"/>
                          <a:sym typeface="Trebuchet MS"/>
                        </a:rPr>
                        <a:t>uj</a:t>
                      </a:r>
                      <a:r>
                        <a:rPr lang="it-IT" sz="1200" b="1" dirty="0">
                          <a:solidFill>
                            <a:srgbClr val="000000"/>
                          </a:solidFill>
                          <a:latin typeface="Trebuchet MS"/>
                          <a:ea typeface="Trebuchet MS"/>
                          <a:cs typeface="Trebuchet MS"/>
                          <a:sym typeface="Trebuchet MS"/>
                        </a:rPr>
                        <a:t> środowisk</a:t>
                      </a:r>
                      <a:r>
                        <a:rPr lang="pl-PL" sz="1200" b="1" dirty="0">
                          <a:solidFill>
                            <a:srgbClr val="000000"/>
                          </a:solidFill>
                          <a:latin typeface="Trebuchet MS"/>
                          <a:ea typeface="Trebuchet MS"/>
                          <a:cs typeface="Trebuchet MS"/>
                          <a:sym typeface="Trebuchet MS"/>
                        </a:rPr>
                        <a:t>o</a:t>
                      </a:r>
                      <a:r>
                        <a:rPr lang="it-IT" sz="1200" b="1" dirty="0">
                          <a:solidFill>
                            <a:srgbClr val="000000"/>
                          </a:solidFill>
                          <a:latin typeface="Trebuchet MS"/>
                          <a:ea typeface="Trebuchet MS"/>
                          <a:cs typeface="Trebuchet MS"/>
                          <a:sym typeface="Trebuchet MS"/>
                        </a:rPr>
                        <a:t> zewnętrzne           </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Organiz</a:t>
                      </a:r>
                      <a:r>
                        <a:rPr lang="pl-PL" sz="1200" b="1" dirty="0" err="1">
                          <a:solidFill>
                            <a:srgbClr val="000000"/>
                          </a:solidFill>
                          <a:latin typeface="Trebuchet MS"/>
                          <a:ea typeface="Trebuchet MS"/>
                          <a:cs typeface="Trebuchet MS"/>
                          <a:sym typeface="Trebuchet MS"/>
                        </a:rPr>
                        <a:t>uj</a:t>
                      </a:r>
                      <a:r>
                        <a:rPr lang="it-IT" sz="1200" b="1" dirty="0">
                          <a:solidFill>
                            <a:srgbClr val="000000"/>
                          </a:solidFill>
                          <a:latin typeface="Trebuchet MS"/>
                          <a:ea typeface="Trebuchet MS"/>
                          <a:cs typeface="Trebuchet MS"/>
                          <a:sym typeface="Trebuchet MS"/>
                        </a:rPr>
                        <a:t> informacj</a:t>
                      </a:r>
                      <a:r>
                        <a:rPr lang="pl-PL" sz="1200" b="1" dirty="0">
                          <a:solidFill>
                            <a:srgbClr val="000000"/>
                          </a:solidFill>
                          <a:latin typeface="Trebuchet MS"/>
                          <a:ea typeface="Trebuchet MS"/>
                          <a:cs typeface="Trebuchet MS"/>
                          <a:sym typeface="Trebuchet MS"/>
                        </a:rPr>
                        <a:t>e </a:t>
                      </a:r>
                      <a:r>
                        <a:rPr lang="it-IT" sz="1200" b="1" dirty="0">
                          <a:solidFill>
                            <a:srgbClr val="000000"/>
                          </a:solidFill>
                          <a:latin typeface="Trebuchet MS"/>
                          <a:ea typeface="Trebuchet MS"/>
                          <a:cs typeface="Trebuchet MS"/>
                          <a:sym typeface="Trebuchet MS"/>
                        </a:rPr>
                        <a:t>w pożądane kategorie</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err="1">
                          <a:solidFill>
                            <a:srgbClr val="000000"/>
                          </a:solidFill>
                          <a:latin typeface="Trebuchet MS"/>
                          <a:ea typeface="Trebuchet MS"/>
                          <a:cs typeface="Trebuchet MS"/>
                          <a:sym typeface="Trebuchet MS"/>
                        </a:rPr>
                        <a:t>Zidentyfikuj problemy w ramach każdej kategorii</a:t>
                      </a:r>
                      <a:endParaRPr sz="1200" dirty="0" err="1">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0"/>
                  </a:ext>
                </a:extLst>
              </a:tr>
              <a:tr h="745845">
                <a:tc>
                  <a:txBody>
                    <a:bodyPr/>
                    <a:lstStyle/>
                    <a:p>
                      <a:pPr marL="0" marR="0" lvl="0" indent="0" algn="l" rtl="0">
                        <a:lnSpc>
                          <a:spcPct val="115000"/>
                        </a:lnSpc>
                        <a:spcBef>
                          <a:spcPts val="0"/>
                        </a:spcBef>
                        <a:spcAft>
                          <a:spcPts val="0"/>
                        </a:spcAft>
                        <a:buNone/>
                      </a:pPr>
                      <a:endParaRPr sz="1200">
                        <a:latin typeface="Trebuchet MS"/>
                        <a:ea typeface="Trebuchet MS"/>
                        <a:cs typeface="Trebuchet MS"/>
                        <a:sym typeface="Trebuchet MS"/>
                      </a:endParaRPr>
                    </a:p>
                    <a:p>
                      <a:pPr marL="0" marR="0" lvl="0" indent="0" algn="ctr" rtl="0">
                        <a:lnSpc>
                          <a:spcPct val="115000"/>
                        </a:lnSpc>
                        <a:spcBef>
                          <a:spcPts val="0"/>
                        </a:spcBef>
                        <a:spcAft>
                          <a:spcPts val="0"/>
                        </a:spcAft>
                        <a:buNone/>
                      </a:pPr>
                      <a:r>
                        <a:rPr lang="it-IT" sz="1200" b="1" dirty="0">
                          <a:solidFill>
                            <a:srgbClr val="000000"/>
                          </a:solidFill>
                          <a:latin typeface="Trebuchet MS"/>
                          <a:ea typeface="Trebuchet MS"/>
                          <a:cs typeface="Trebuchet MS"/>
                          <a:sym typeface="Trebuchet MS"/>
                        </a:rPr>
                        <a:t>MONITOROWANIE</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tc>
                  <a:txBody>
                    <a:bodyPr/>
                    <a:lstStyle/>
                    <a:p>
                      <a:pPr marL="0" marR="0" lvl="0" indent="0" algn="l" rtl="0">
                        <a:lnSpc>
                          <a:spcPct val="115000"/>
                        </a:lnSpc>
                        <a:spcBef>
                          <a:spcPts val="0"/>
                        </a:spcBef>
                        <a:spcAft>
                          <a:spcPts val="0"/>
                        </a:spcAft>
                        <a:buNone/>
                      </a:pPr>
                      <a:endParaRPr sz="1200" dirty="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Obserw</a:t>
                      </a:r>
                      <a:r>
                        <a:rPr lang="pl-PL" sz="1200" b="1" dirty="0" err="1">
                          <a:solidFill>
                            <a:srgbClr val="000000"/>
                          </a:solidFill>
                          <a:latin typeface="Trebuchet MS"/>
                          <a:ea typeface="Trebuchet MS"/>
                          <a:cs typeface="Trebuchet MS"/>
                          <a:sym typeface="Trebuchet MS"/>
                        </a:rPr>
                        <a:t>uj</a:t>
                      </a:r>
                      <a:r>
                        <a:rPr lang="it-IT" sz="1200" b="1" dirty="0">
                          <a:solidFill>
                            <a:srgbClr val="000000"/>
                          </a:solidFill>
                          <a:latin typeface="Trebuchet MS"/>
                          <a:ea typeface="Trebuchet MS"/>
                          <a:cs typeface="Trebuchet MS"/>
                          <a:sym typeface="Trebuchet MS"/>
                        </a:rPr>
                        <a:t> rozwój sytuacji</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Określ</a:t>
                      </a:r>
                      <a:r>
                        <a:rPr lang="pl-PL" sz="1200" b="1" dirty="0">
                          <a:solidFill>
                            <a:srgbClr val="000000"/>
                          </a:solidFill>
                          <a:latin typeface="Trebuchet MS"/>
                          <a:ea typeface="Trebuchet MS"/>
                          <a:cs typeface="Trebuchet MS"/>
                          <a:sym typeface="Trebuchet MS"/>
                        </a:rPr>
                        <a:t>aj</a:t>
                      </a:r>
                      <a:r>
                        <a:rPr lang="it-IT" sz="1200" b="1" dirty="0">
                          <a:solidFill>
                            <a:srgbClr val="000000"/>
                          </a:solidFill>
                          <a:latin typeface="Trebuchet MS"/>
                          <a:ea typeface="Trebuchet MS"/>
                          <a:cs typeface="Trebuchet MS"/>
                          <a:sym typeface="Trebuchet MS"/>
                        </a:rPr>
                        <a:t> temp</a:t>
                      </a:r>
                      <a:r>
                        <a:rPr lang="pl-PL" sz="1200" b="1" dirty="0">
                          <a:solidFill>
                            <a:srgbClr val="000000"/>
                          </a:solidFill>
                          <a:latin typeface="Trebuchet MS"/>
                          <a:ea typeface="Trebuchet MS"/>
                          <a:cs typeface="Trebuchet MS"/>
                          <a:sym typeface="Trebuchet MS"/>
                        </a:rPr>
                        <a:t>o</a:t>
                      </a:r>
                      <a:r>
                        <a:rPr lang="it-IT" sz="1200" b="1" dirty="0">
                          <a:solidFill>
                            <a:srgbClr val="000000"/>
                          </a:solidFill>
                          <a:latin typeface="Trebuchet MS"/>
                          <a:ea typeface="Trebuchet MS"/>
                          <a:cs typeface="Trebuchet MS"/>
                          <a:sym typeface="Trebuchet MS"/>
                        </a:rPr>
                        <a:t> zmian</a:t>
                      </a:r>
                      <a:endParaRPr sz="1200" dirty="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F0"/>
                    </a:solidFill>
                  </a:tcPr>
                </a:tc>
                <a:extLst>
                  <a:ext uri="{0D108BD9-81ED-4DB2-BD59-A6C34878D82A}">
                    <a16:rowId xmlns:a16="http://schemas.microsoft.com/office/drawing/2014/main" val="10001"/>
                  </a:ext>
                </a:extLst>
              </a:tr>
              <a:tr h="1130730">
                <a:tc>
                  <a:txBody>
                    <a:bodyPr/>
                    <a:lstStyle/>
                    <a:p>
                      <a:pPr marL="0" marR="0" lvl="0" indent="0" algn="l" rtl="0">
                        <a:lnSpc>
                          <a:spcPct val="115000"/>
                        </a:lnSpc>
                        <a:spcBef>
                          <a:spcPts val="0"/>
                        </a:spcBef>
                        <a:spcAft>
                          <a:spcPts val="0"/>
                        </a:spcAft>
                        <a:buNone/>
                      </a:pPr>
                      <a:endParaRPr lang="pl-PL" sz="1200" dirty="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pl-PL" sz="1200" b="1" dirty="0">
                          <a:solidFill>
                            <a:srgbClr val="000000"/>
                          </a:solidFill>
                          <a:latin typeface="Trebuchet MS"/>
                          <a:ea typeface="Trebuchet MS"/>
                          <a:cs typeface="Trebuchet MS"/>
                          <a:sym typeface="Trebuchet MS"/>
                        </a:rPr>
                        <a:t>PRZEWIDYWANIE</a:t>
                      </a:r>
                      <a:endParaRPr lang="it-IT"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6F53D"/>
                    </a:solidFill>
                  </a:tcPr>
                </a:tc>
                <a:tc>
                  <a:txBody>
                    <a:bodyPr/>
                    <a:lstStyle/>
                    <a:p>
                      <a:pPr marL="0" marR="0" lvl="0" indent="0" algn="l" rtl="0">
                        <a:lnSpc>
                          <a:spcPct val="115000"/>
                        </a:lnSpc>
                        <a:spcBef>
                          <a:spcPts val="0"/>
                        </a:spcBef>
                        <a:spcAft>
                          <a:spcPts val="0"/>
                        </a:spcAft>
                        <a:buNone/>
                      </a:pPr>
                      <a:endParaRPr sz="1200" dirty="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Przewid</a:t>
                      </a:r>
                      <a:r>
                        <a:rPr lang="pl-PL" sz="1200" b="1" dirty="0" err="1">
                          <a:solidFill>
                            <a:srgbClr val="000000"/>
                          </a:solidFill>
                          <a:latin typeface="Trebuchet MS"/>
                          <a:ea typeface="Trebuchet MS"/>
                          <a:cs typeface="Trebuchet MS"/>
                          <a:sym typeface="Trebuchet MS"/>
                        </a:rPr>
                        <a:t>uj</a:t>
                      </a:r>
                      <a:r>
                        <a:rPr lang="it-IT" sz="1200" b="1" dirty="0">
                          <a:solidFill>
                            <a:srgbClr val="000000"/>
                          </a:solidFill>
                          <a:latin typeface="Trebuchet MS"/>
                          <a:ea typeface="Trebuchet MS"/>
                          <a:cs typeface="Trebuchet MS"/>
                          <a:sym typeface="Trebuchet MS"/>
                        </a:rPr>
                        <a:t> zmian</a:t>
                      </a:r>
                      <a:r>
                        <a:rPr lang="pl-PL" sz="1200" b="1" dirty="0">
                          <a:solidFill>
                            <a:srgbClr val="000000"/>
                          </a:solidFill>
                          <a:latin typeface="Trebuchet MS"/>
                          <a:ea typeface="Trebuchet MS"/>
                          <a:cs typeface="Trebuchet MS"/>
                          <a:sym typeface="Trebuchet MS"/>
                        </a:rPr>
                        <a:t>y</a:t>
                      </a:r>
                      <a:r>
                        <a:rPr lang="it-IT" sz="1200" b="1" dirty="0">
                          <a:solidFill>
                            <a:srgbClr val="000000"/>
                          </a:solidFill>
                          <a:latin typeface="Trebuchet MS"/>
                          <a:ea typeface="Trebuchet MS"/>
                          <a:cs typeface="Trebuchet MS"/>
                          <a:sym typeface="Trebuchet MS"/>
                        </a:rPr>
                        <a:t> w rozwoju</a:t>
                      </a:r>
                      <a:endParaRPr sz="1200" dirty="0" err="1">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Określ</a:t>
                      </a:r>
                      <a:r>
                        <a:rPr lang="pl-PL" sz="1200" b="1" dirty="0">
                          <a:solidFill>
                            <a:srgbClr val="000000"/>
                          </a:solidFill>
                          <a:latin typeface="Trebuchet MS"/>
                          <a:ea typeface="Trebuchet MS"/>
                          <a:cs typeface="Trebuchet MS"/>
                          <a:sym typeface="Trebuchet MS"/>
                        </a:rPr>
                        <a:t>aj</a:t>
                      </a:r>
                      <a:r>
                        <a:rPr lang="it-IT" sz="1200" b="1" dirty="0">
                          <a:solidFill>
                            <a:srgbClr val="000000"/>
                          </a:solidFill>
                          <a:latin typeface="Trebuchet MS"/>
                          <a:ea typeface="Trebuchet MS"/>
                          <a:cs typeface="Trebuchet MS"/>
                          <a:sym typeface="Trebuchet MS"/>
                        </a:rPr>
                        <a:t> wzajem</a:t>
                      </a:r>
                      <a:r>
                        <a:rPr lang="pl-PL" sz="1200" b="1" dirty="0" err="1">
                          <a:solidFill>
                            <a:srgbClr val="000000"/>
                          </a:solidFill>
                          <a:latin typeface="Trebuchet MS"/>
                          <a:ea typeface="Trebuchet MS"/>
                          <a:cs typeface="Trebuchet MS"/>
                          <a:sym typeface="Trebuchet MS"/>
                        </a:rPr>
                        <a:t>ne</a:t>
                      </a:r>
                      <a:r>
                        <a:rPr lang="it-IT" sz="1200" b="1" dirty="0">
                          <a:solidFill>
                            <a:srgbClr val="000000"/>
                          </a:solidFill>
                          <a:latin typeface="Trebuchet MS"/>
                          <a:ea typeface="Trebuchet MS"/>
                          <a:cs typeface="Trebuchet MS"/>
                          <a:sym typeface="Trebuchet MS"/>
                        </a:rPr>
                        <a:t> powiąza</a:t>
                      </a:r>
                      <a:r>
                        <a:rPr lang="pl-PL" sz="1200" b="1" dirty="0" err="1">
                          <a:solidFill>
                            <a:srgbClr val="000000"/>
                          </a:solidFill>
                          <a:latin typeface="Trebuchet MS"/>
                          <a:ea typeface="Trebuchet MS"/>
                          <a:cs typeface="Trebuchet MS"/>
                          <a:sym typeface="Trebuchet MS"/>
                        </a:rPr>
                        <a:t>nia</a:t>
                      </a:r>
                      <a:r>
                        <a:rPr lang="it-IT" sz="1200" b="1" dirty="0">
                          <a:solidFill>
                            <a:srgbClr val="000000"/>
                          </a:solidFill>
                          <a:latin typeface="Trebuchet MS"/>
                          <a:ea typeface="Trebuchet MS"/>
                          <a:cs typeface="Trebuchet MS"/>
                          <a:sym typeface="Trebuchet MS"/>
                        </a:rPr>
                        <a:t> między problemami</a:t>
                      </a:r>
                      <a:endParaRPr sz="1200" dirty="0" err="1">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Oprac</a:t>
                      </a:r>
                      <a:r>
                        <a:rPr lang="pl-PL" sz="1200" b="1" dirty="0" err="1">
                          <a:solidFill>
                            <a:srgbClr val="000000"/>
                          </a:solidFill>
                          <a:latin typeface="Trebuchet MS"/>
                          <a:ea typeface="Trebuchet MS"/>
                          <a:cs typeface="Trebuchet MS"/>
                          <a:sym typeface="Trebuchet MS"/>
                        </a:rPr>
                        <a:t>uj</a:t>
                      </a:r>
                      <a:r>
                        <a:rPr lang="pl-PL" sz="1200" b="1" dirty="0">
                          <a:solidFill>
                            <a:srgbClr val="000000"/>
                          </a:solidFill>
                          <a:latin typeface="Trebuchet MS"/>
                          <a:ea typeface="Trebuchet MS"/>
                          <a:cs typeface="Trebuchet MS"/>
                          <a:sym typeface="Trebuchet MS"/>
                        </a:rPr>
                        <a:t> </a:t>
                      </a:r>
                      <a:r>
                        <a:rPr lang="it-IT" sz="1200" b="1" dirty="0">
                          <a:solidFill>
                            <a:srgbClr val="000000"/>
                          </a:solidFill>
                          <a:latin typeface="Trebuchet MS"/>
                          <a:ea typeface="Trebuchet MS"/>
                          <a:cs typeface="Trebuchet MS"/>
                          <a:sym typeface="Trebuchet MS"/>
                        </a:rPr>
                        <a:t>alternatywn</a:t>
                      </a:r>
                      <a:r>
                        <a:rPr lang="pl-PL" sz="1200" b="1" dirty="0">
                          <a:solidFill>
                            <a:srgbClr val="000000"/>
                          </a:solidFill>
                          <a:latin typeface="Trebuchet MS"/>
                          <a:ea typeface="Trebuchet MS"/>
                          <a:cs typeface="Trebuchet MS"/>
                          <a:sym typeface="Trebuchet MS"/>
                        </a:rPr>
                        <a:t>e</a:t>
                      </a:r>
                      <a:r>
                        <a:rPr lang="it-IT" sz="1200" b="1" dirty="0">
                          <a:solidFill>
                            <a:srgbClr val="000000"/>
                          </a:solidFill>
                          <a:latin typeface="Trebuchet MS"/>
                          <a:ea typeface="Trebuchet MS"/>
                          <a:cs typeface="Trebuchet MS"/>
                          <a:sym typeface="Trebuchet MS"/>
                        </a:rPr>
                        <a:t> rozwiąza</a:t>
                      </a:r>
                      <a:r>
                        <a:rPr lang="pl-PL" sz="1200" b="1" dirty="0" err="1">
                          <a:solidFill>
                            <a:srgbClr val="000000"/>
                          </a:solidFill>
                          <a:latin typeface="Trebuchet MS"/>
                          <a:ea typeface="Trebuchet MS"/>
                          <a:cs typeface="Trebuchet MS"/>
                          <a:sym typeface="Trebuchet MS"/>
                        </a:rPr>
                        <a:t>nia</a:t>
                      </a:r>
                      <a:endParaRPr lang="pl-PL" sz="1200" b="1"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endParaRPr sz="1200" dirty="0" err="1">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6F53D"/>
                    </a:solidFill>
                  </a:tcPr>
                </a:tc>
                <a:extLst>
                  <a:ext uri="{0D108BD9-81ED-4DB2-BD59-A6C34878D82A}">
                    <a16:rowId xmlns:a16="http://schemas.microsoft.com/office/drawing/2014/main" val="10002"/>
                  </a:ext>
                </a:extLst>
              </a:tr>
              <a:tr h="1126731">
                <a:tc>
                  <a:txBody>
                    <a:bodyPr/>
                    <a:lstStyle/>
                    <a:p>
                      <a:pPr marL="0" marR="0" lvl="0" indent="0" algn="l" rtl="0">
                        <a:lnSpc>
                          <a:spcPct val="115000"/>
                        </a:lnSpc>
                        <a:spcBef>
                          <a:spcPts val="0"/>
                        </a:spcBef>
                        <a:spcAft>
                          <a:spcPts val="0"/>
                        </a:spcAft>
                        <a:buNone/>
                      </a:pPr>
                      <a:endParaRPr sz="1200" dirty="0">
                        <a:latin typeface="Trebuchet MS"/>
                        <a:ea typeface="Trebuchet MS"/>
                        <a:cs typeface="Trebuchet MS"/>
                        <a:sym typeface="Trebuchet MS"/>
                      </a:endParaRPr>
                    </a:p>
                    <a:p>
                      <a:pPr marL="0" marR="0" lvl="0" indent="0" algn="ctr" rtl="0">
                        <a:lnSpc>
                          <a:spcPct val="115000"/>
                        </a:lnSpc>
                        <a:spcBef>
                          <a:spcPts val="1200"/>
                        </a:spcBef>
                        <a:spcAft>
                          <a:spcPts val="0"/>
                        </a:spcAft>
                        <a:buNone/>
                      </a:pPr>
                      <a:r>
                        <a:rPr lang="it-IT" sz="1200" b="1" dirty="0">
                          <a:solidFill>
                            <a:srgbClr val="000000"/>
                          </a:solidFill>
                          <a:latin typeface="Trebuchet MS"/>
                          <a:ea typeface="Trebuchet MS"/>
                          <a:cs typeface="Trebuchet MS"/>
                          <a:sym typeface="Trebuchet MS"/>
                        </a:rPr>
                        <a:t>OCENA</a:t>
                      </a:r>
                      <a:endParaRPr sz="1200" dirty="0">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l" rtl="0">
                        <a:lnSpc>
                          <a:spcPct val="115000"/>
                        </a:lnSpc>
                        <a:spcBef>
                          <a:spcPts val="0"/>
                        </a:spcBef>
                        <a:spcAft>
                          <a:spcPts val="0"/>
                        </a:spcAft>
                        <a:buNone/>
                      </a:pPr>
                      <a:endParaRPr sz="1200" dirty="0">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Oce</a:t>
                      </a:r>
                      <a:r>
                        <a:rPr lang="pl-PL" sz="1200" b="1" dirty="0">
                          <a:solidFill>
                            <a:srgbClr val="000000"/>
                          </a:solidFill>
                          <a:latin typeface="Trebuchet MS"/>
                          <a:ea typeface="Trebuchet MS"/>
                          <a:cs typeface="Trebuchet MS"/>
                          <a:sym typeface="Trebuchet MS"/>
                        </a:rPr>
                        <a:t>ń</a:t>
                      </a:r>
                      <a:r>
                        <a:rPr lang="it-IT" sz="1200" b="1" dirty="0">
                          <a:solidFill>
                            <a:srgbClr val="000000"/>
                          </a:solidFill>
                          <a:latin typeface="Trebuchet MS"/>
                          <a:ea typeface="Trebuchet MS"/>
                          <a:cs typeface="Trebuchet MS"/>
                          <a:sym typeface="Trebuchet MS"/>
                        </a:rPr>
                        <a:t> prognozy</a:t>
                      </a:r>
                      <a:endParaRPr sz="1200" dirty="0">
                        <a:solidFill>
                          <a:srgbClr val="000000"/>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000000"/>
                        </a:buClr>
                        <a:buSzPts val="1000"/>
                        <a:buFont typeface="Noto Sans Symbols"/>
                        <a:buChar char="∙"/>
                      </a:pPr>
                      <a:r>
                        <a:rPr lang="it-IT" sz="1200" b="1" dirty="0">
                          <a:solidFill>
                            <a:srgbClr val="000000"/>
                          </a:solidFill>
                          <a:latin typeface="Trebuchet MS"/>
                          <a:ea typeface="Trebuchet MS"/>
                          <a:cs typeface="Trebuchet MS"/>
                          <a:sym typeface="Trebuchet MS"/>
                        </a:rPr>
                        <a:t>Określ sił</a:t>
                      </a:r>
                      <a:r>
                        <a:rPr lang="pl-PL" sz="1200" b="1" dirty="0">
                          <a:solidFill>
                            <a:srgbClr val="000000"/>
                          </a:solidFill>
                          <a:latin typeface="Trebuchet MS"/>
                          <a:ea typeface="Trebuchet MS"/>
                          <a:cs typeface="Trebuchet MS"/>
                          <a:sym typeface="Trebuchet MS"/>
                        </a:rPr>
                        <a:t>y</a:t>
                      </a:r>
                      <a:r>
                        <a:rPr lang="it-IT" sz="1200" b="1" dirty="0">
                          <a:solidFill>
                            <a:srgbClr val="000000"/>
                          </a:solidFill>
                          <a:latin typeface="Trebuchet MS"/>
                          <a:ea typeface="Trebuchet MS"/>
                          <a:cs typeface="Trebuchet MS"/>
                          <a:sym typeface="Trebuchet MS"/>
                        </a:rPr>
                        <a:t>, które należy uwzględnić przy </a:t>
                      </a:r>
                      <a:r>
                        <a:rPr lang="pl-PL" sz="1200" b="0" dirty="0">
                          <a:solidFill>
                            <a:srgbClr val="000000"/>
                          </a:solidFill>
                          <a:latin typeface="Trebuchet MS"/>
                          <a:ea typeface="Trebuchet MS"/>
                          <a:cs typeface="Trebuchet MS"/>
                          <a:sym typeface="Trebuchet MS"/>
                        </a:rPr>
                        <a:t>o</a:t>
                      </a:r>
                      <a:r>
                        <a:rPr lang="it-IT" sz="1200" b="1" dirty="0">
                          <a:solidFill>
                            <a:srgbClr val="000000"/>
                          </a:solidFill>
                          <a:latin typeface="Trebuchet MS"/>
                          <a:ea typeface="Trebuchet MS"/>
                          <a:cs typeface="Trebuchet MS"/>
                          <a:sym typeface="Trebuchet MS"/>
                        </a:rPr>
                        <a:t>pracowani</a:t>
                      </a:r>
                      <a:r>
                        <a:rPr lang="pl-PL" sz="1200" b="1" dirty="0">
                          <a:solidFill>
                            <a:srgbClr val="000000"/>
                          </a:solidFill>
                          <a:latin typeface="Trebuchet MS"/>
                          <a:ea typeface="Trebuchet MS"/>
                          <a:cs typeface="Trebuchet MS"/>
                          <a:sym typeface="Trebuchet MS"/>
                        </a:rPr>
                        <a:t>u</a:t>
                      </a:r>
                      <a:r>
                        <a:rPr lang="it-IT" sz="1200" b="1" dirty="0">
                          <a:solidFill>
                            <a:srgbClr val="000000"/>
                          </a:solidFill>
                          <a:latin typeface="Trebuchet MS"/>
                          <a:ea typeface="Trebuchet MS"/>
                          <a:cs typeface="Trebuchet MS"/>
                          <a:sym typeface="Trebuchet MS"/>
                        </a:rPr>
                        <a:t> strategii</a:t>
                      </a:r>
                      <a:endParaRPr sz="1200" dirty="0">
                        <a:solidFill>
                          <a:srgbClr val="000000"/>
                        </a:solidFill>
                        <a:latin typeface="Trebuchet MS"/>
                        <a:ea typeface="Trebuchet MS"/>
                        <a:cs typeface="Trebuchet MS"/>
                        <a:sym typeface="Trebuchet MS"/>
                      </a:endParaRPr>
                    </a:p>
                  </a:txBody>
                  <a:tcPr marL="66375" marR="663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1402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229600" cy="792088"/>
          </a:xfrm>
        </p:spPr>
        <p:txBody>
          <a:bodyPr>
            <a:noAutofit/>
          </a:bodyPr>
          <a:lstStyle/>
          <a:p>
            <a:pPr marL="0" lvl="0" indent="0" algn="l" rtl="0">
              <a:spcBef>
                <a:spcPts val="0"/>
              </a:spcBef>
              <a:spcAft>
                <a:spcPts val="0"/>
              </a:spcAft>
              <a:buClr>
                <a:srgbClr val="008000"/>
              </a:buClr>
              <a:buSzPts val="1600"/>
              <a:buNone/>
            </a:pPr>
            <a:r>
              <a:rPr lang="it-IT" sz="2400" b="1" dirty="0"/>
              <a:t>3. 9 Ćwiczenie </a:t>
            </a:r>
            <a:br>
              <a:rPr lang="pl-PL" sz="2400" b="1" dirty="0"/>
            </a:br>
            <a:r>
              <a:rPr lang="it-IT" sz="2400" b="1" dirty="0"/>
              <a:t>Spróbuj odpowiedzieć na poniższe pytania, aby określić kontekst, w którym tworzony jest COT</a:t>
            </a:r>
            <a:endParaRPr lang="it-IT"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636912"/>
            <a:ext cx="8784976" cy="3672408"/>
          </a:xfrm>
        </p:spPr>
        <p:txBody>
          <a:bodyPr>
            <a:normAutofit fontScale="92500" lnSpcReduction="10000"/>
          </a:bodyPr>
          <a:lstStyle/>
          <a:p>
            <a:pPr marL="0" lvl="0" indent="0" algn="just" rtl="0">
              <a:spcBef>
                <a:spcPts val="0"/>
              </a:spcBef>
              <a:spcAft>
                <a:spcPts val="0"/>
              </a:spcAft>
              <a:buClr>
                <a:schemeClr val="dk1"/>
              </a:buClr>
              <a:buSzPts val="1200"/>
              <a:buNone/>
            </a:pPr>
            <a:r>
              <a:rPr lang="it-IT" sz="1600" b="1" dirty="0">
                <a:latin typeface="Trebuchet MS" panose="020B0703020202090204" pitchFamily="34" charset="0"/>
              </a:rPr>
              <a:t>DEMOGRAFICZNE</a:t>
            </a:r>
            <a:r>
              <a:rPr lang="it-IT" sz="1600" dirty="0">
                <a:latin typeface="Trebuchet MS" panose="020B0703020202090204" pitchFamily="34" charset="0"/>
              </a:rPr>
              <a:t>: </a:t>
            </a:r>
            <a:r>
              <a:rPr lang="it-IT" sz="1600" dirty="0" err="1">
                <a:latin typeface="Trebuchet MS" panose="020B0703020202090204" pitchFamily="34" charset="0"/>
              </a:rPr>
              <a:t>jakie zjawiska demograficzne mogą stanowić zagrożenia </a:t>
            </a:r>
            <a:r>
              <a:rPr lang="it-IT" sz="1600" dirty="0">
                <a:latin typeface="Trebuchet MS" panose="020B0703020202090204" pitchFamily="34" charset="0"/>
              </a:rPr>
              <a:t>i </a:t>
            </a:r>
            <a:r>
              <a:rPr lang="it-IT" sz="1600" dirty="0" err="1">
                <a:latin typeface="Trebuchet MS" panose="020B0703020202090204" pitchFamily="34" charset="0"/>
              </a:rPr>
              <a:t>szanse </a:t>
            </a:r>
            <a:r>
              <a:rPr lang="it-IT" sz="1600" dirty="0">
                <a:latin typeface="Trebuchet MS" panose="020B0703020202090204" pitchFamily="34" charset="0"/>
              </a:rPr>
              <a:t>dla </a:t>
            </a:r>
            <a:r>
              <a:rPr lang="it-IT" sz="1600" dirty="0" err="1">
                <a:latin typeface="Trebuchet MS" panose="020B0703020202090204" pitchFamily="34" charset="0"/>
              </a:rPr>
              <a:t>organizacji</a:t>
            </a:r>
            <a:r>
              <a:rPr lang="it-IT" sz="1600" dirty="0">
                <a:latin typeface="Trebuchet MS" panose="020B0703020202090204" pitchFamily="34" charset="0"/>
              </a:rPr>
              <a:t>? Np. Trzeba </a:t>
            </a:r>
            <a:r>
              <a:rPr lang="it-IT" sz="1600" dirty="0" err="1">
                <a:latin typeface="Trebuchet MS" panose="020B0703020202090204" pitchFamily="34" charset="0"/>
              </a:rPr>
              <a:t>określić np. </a:t>
            </a:r>
            <a:r>
              <a:rPr lang="it-IT" sz="1600" dirty="0">
                <a:latin typeface="Trebuchet MS" panose="020B0703020202090204" pitchFamily="34" charset="0"/>
              </a:rPr>
              <a:t>grupę docelową producentów, </a:t>
            </a:r>
            <a:r>
              <a:rPr lang="it-IT" sz="1600" dirty="0" err="1">
                <a:latin typeface="Trebuchet MS" panose="020B0703020202090204" pitchFamily="34" charset="0"/>
              </a:rPr>
              <a:t>jeśli </a:t>
            </a:r>
            <a:r>
              <a:rPr lang="it-IT" sz="1600" dirty="0">
                <a:latin typeface="Trebuchet MS" panose="020B0703020202090204" pitchFamily="34" charset="0"/>
              </a:rPr>
              <a:t>są to osoby </a:t>
            </a:r>
            <a:r>
              <a:rPr lang="it-IT" sz="1600" dirty="0" err="1">
                <a:latin typeface="Trebuchet MS" panose="020B0703020202090204" pitchFamily="34" charset="0"/>
              </a:rPr>
              <a:t>starsze będę </a:t>
            </a:r>
            <a:r>
              <a:rPr lang="it-IT" sz="1600" dirty="0">
                <a:latin typeface="Trebuchet MS" panose="020B0703020202090204" pitchFamily="34" charset="0"/>
              </a:rPr>
              <a:t>musiał </a:t>
            </a:r>
            <a:r>
              <a:rPr lang="it-IT" sz="1600" dirty="0" err="1">
                <a:latin typeface="Trebuchet MS" panose="020B0703020202090204" pitchFamily="34" charset="0"/>
              </a:rPr>
              <a:t>mieć określony typ komunikacji</a:t>
            </a:r>
            <a:r>
              <a:rPr lang="it-IT" sz="1600" dirty="0">
                <a:latin typeface="Trebuchet MS" panose="020B0703020202090204" pitchFamily="34" charset="0"/>
              </a:rPr>
              <a:t>. </a:t>
            </a:r>
            <a:r>
              <a:rPr lang="it-IT" sz="1600" dirty="0" err="1">
                <a:latin typeface="Trebuchet MS" panose="020B0703020202090204" pitchFamily="34" charset="0"/>
              </a:rPr>
              <a:t>To samo </a:t>
            </a:r>
            <a:r>
              <a:rPr lang="it-IT" sz="1600" dirty="0">
                <a:latin typeface="Trebuchet MS" panose="020B0703020202090204" pitchFamily="34" charset="0"/>
              </a:rPr>
              <a:t>dotyczy docelowej grupy odbiorców</a:t>
            </a:r>
          </a:p>
          <a:p>
            <a:pPr marL="0" lvl="0" indent="0" algn="just" rtl="0">
              <a:spcBef>
                <a:spcPts val="0"/>
              </a:spcBef>
              <a:spcAft>
                <a:spcPts val="0"/>
              </a:spcAft>
              <a:buClr>
                <a:schemeClr val="dk1"/>
              </a:buClr>
              <a:buSzPts val="1200"/>
              <a:buNone/>
            </a:pPr>
            <a:endParaRPr lang="it-IT" sz="1600" dirty="0">
              <a:latin typeface="Trebuchet MS" panose="020B0703020202090204" pitchFamily="34" charset="0"/>
            </a:endParaRPr>
          </a:p>
          <a:p>
            <a:pPr marL="0" lvl="0" indent="0" algn="just" rtl="0">
              <a:spcBef>
                <a:spcPts val="0"/>
              </a:spcBef>
              <a:spcAft>
                <a:spcPts val="0"/>
              </a:spcAft>
              <a:buClr>
                <a:schemeClr val="dk1"/>
              </a:buClr>
              <a:buSzPts val="1200"/>
              <a:buNone/>
            </a:pPr>
            <a:r>
              <a:rPr lang="it-IT" sz="1600" b="1" dirty="0">
                <a:latin typeface="Trebuchet MS" panose="020B0703020202090204" pitchFamily="34" charset="0"/>
              </a:rPr>
              <a:t>EKONOMICZNE</a:t>
            </a:r>
            <a:r>
              <a:rPr lang="it-IT" sz="1600" dirty="0">
                <a:latin typeface="Trebuchet MS" panose="020B0703020202090204" pitchFamily="34" charset="0"/>
              </a:rPr>
              <a:t>: Jak </a:t>
            </a:r>
            <a:r>
              <a:rPr lang="it-IT" sz="1600" dirty="0" err="1">
                <a:latin typeface="Trebuchet MS" panose="020B0703020202090204" pitchFamily="34" charset="0"/>
              </a:rPr>
              <a:t>rozwój dochodów</a:t>
            </a:r>
            <a:r>
              <a:rPr lang="it-IT" sz="1600" dirty="0">
                <a:latin typeface="Trebuchet MS" panose="020B0703020202090204" pitchFamily="34" charset="0"/>
              </a:rPr>
              <a:t>, cen, </a:t>
            </a:r>
            <a:r>
              <a:rPr lang="it-IT" sz="1600" dirty="0" err="1">
                <a:latin typeface="Trebuchet MS" panose="020B0703020202090204" pitchFamily="34" charset="0"/>
              </a:rPr>
              <a:t>oszczędności </a:t>
            </a:r>
            <a:r>
              <a:rPr lang="it-IT" sz="1600" dirty="0">
                <a:latin typeface="Trebuchet MS" panose="020B0703020202090204" pitchFamily="34" charset="0"/>
              </a:rPr>
              <a:t>i kredytów </a:t>
            </a:r>
            <a:r>
              <a:rPr lang="it-IT" sz="1600" dirty="0" err="1">
                <a:latin typeface="Trebuchet MS" panose="020B0703020202090204" pitchFamily="34" charset="0"/>
              </a:rPr>
              <a:t>wpłynie na </a:t>
            </a:r>
            <a:r>
              <a:rPr lang="it-IT" sz="1600" dirty="0">
                <a:latin typeface="Trebuchet MS" panose="020B0703020202090204" pitchFamily="34" charset="0"/>
              </a:rPr>
              <a:t>COT? </a:t>
            </a:r>
          </a:p>
          <a:p>
            <a:pPr marL="0" lvl="0" indent="0" algn="just" rtl="0">
              <a:spcBef>
                <a:spcPts val="0"/>
              </a:spcBef>
              <a:spcAft>
                <a:spcPts val="0"/>
              </a:spcAft>
              <a:buClr>
                <a:schemeClr val="dk1"/>
              </a:buClr>
              <a:buSzPts val="1200"/>
              <a:buNone/>
            </a:pPr>
            <a:endParaRPr lang="it-IT" sz="1600" dirty="0">
              <a:latin typeface="Trebuchet MS" panose="020B0703020202090204" pitchFamily="34" charset="0"/>
            </a:endParaRPr>
          </a:p>
          <a:p>
            <a:pPr marL="0" lvl="0" indent="0" algn="just" rtl="0">
              <a:spcBef>
                <a:spcPts val="0"/>
              </a:spcBef>
              <a:spcAft>
                <a:spcPts val="0"/>
              </a:spcAft>
              <a:buClr>
                <a:schemeClr val="dk1"/>
              </a:buClr>
              <a:buSzPts val="1200"/>
              <a:buNone/>
            </a:pPr>
            <a:r>
              <a:rPr lang="it-IT" sz="1600" b="1" dirty="0">
                <a:latin typeface="Trebuchet MS" panose="020B0703020202090204" pitchFamily="34" charset="0"/>
              </a:rPr>
              <a:t>EKOLOGICZNE</a:t>
            </a:r>
            <a:r>
              <a:rPr lang="it-IT" sz="1600" dirty="0">
                <a:latin typeface="Trebuchet MS" panose="020B0703020202090204" pitchFamily="34" charset="0"/>
              </a:rPr>
              <a:t>: </a:t>
            </a:r>
            <a:r>
              <a:rPr lang="it-IT" sz="1600" dirty="0" err="1">
                <a:latin typeface="Trebuchet MS" panose="020B0703020202090204" pitchFamily="34" charset="0"/>
              </a:rPr>
              <a:t>zasoby naturalne</a:t>
            </a:r>
            <a:r>
              <a:rPr lang="it-IT" sz="1600" dirty="0">
                <a:latin typeface="Trebuchet MS" panose="020B0703020202090204" pitchFamily="34" charset="0"/>
              </a:rPr>
              <a:t>, </a:t>
            </a:r>
            <a:r>
              <a:rPr lang="it-IT" sz="1600" dirty="0" err="1">
                <a:latin typeface="Trebuchet MS" panose="020B0703020202090204" pitchFamily="34" charset="0"/>
              </a:rPr>
              <a:t>szkody w środowisku</a:t>
            </a:r>
            <a:r>
              <a:rPr lang="it-IT" sz="1600" dirty="0">
                <a:latin typeface="Trebuchet MS" panose="020B0703020202090204" pitchFamily="34" charset="0"/>
              </a:rPr>
              <a:t>. </a:t>
            </a:r>
            <a:r>
              <a:rPr lang="it-IT" sz="1600" dirty="0" err="1">
                <a:latin typeface="Trebuchet MS" panose="020B0703020202090204" pitchFamily="34" charset="0"/>
              </a:rPr>
              <a:t>Jaka </a:t>
            </a:r>
            <a:r>
              <a:rPr lang="it-IT" sz="1600" dirty="0">
                <a:latin typeface="Trebuchet MS" panose="020B0703020202090204" pitchFamily="34" charset="0"/>
              </a:rPr>
              <a:t>jest </a:t>
            </a:r>
            <a:r>
              <a:rPr lang="it-IT" sz="1600" dirty="0" err="1">
                <a:latin typeface="Trebuchet MS" panose="020B0703020202090204" pitchFamily="34" charset="0"/>
              </a:rPr>
              <a:t>rola organizacji </a:t>
            </a:r>
            <a:r>
              <a:rPr lang="it-IT" sz="1600" dirty="0">
                <a:latin typeface="Trebuchet MS" panose="020B0703020202090204" pitchFamily="34" charset="0"/>
              </a:rPr>
              <a:t>w </a:t>
            </a:r>
            <a:r>
              <a:rPr lang="it-IT" sz="1600" dirty="0" err="1">
                <a:latin typeface="Trebuchet MS" panose="020B0703020202090204" pitchFamily="34" charset="0"/>
              </a:rPr>
              <a:t>ochronie przed szkodami środowiskowymi</a:t>
            </a:r>
            <a:r>
              <a:rPr lang="it-IT" sz="1600" dirty="0">
                <a:latin typeface="Trebuchet MS" panose="020B0703020202090204" pitchFamily="34" charset="0"/>
              </a:rPr>
              <a:t>? </a:t>
            </a:r>
            <a:r>
              <a:rPr lang="it-IT" sz="1600" dirty="0" err="1">
                <a:latin typeface="Trebuchet MS" panose="020B0703020202090204" pitchFamily="34" charset="0"/>
              </a:rPr>
              <a:t>Również </a:t>
            </a:r>
            <a:r>
              <a:rPr lang="it-IT" sz="1600" dirty="0">
                <a:latin typeface="Trebuchet MS" panose="020B0703020202090204" pitchFamily="34" charset="0"/>
              </a:rPr>
              <a:t>po stronie </a:t>
            </a:r>
            <a:r>
              <a:rPr lang="it-IT" sz="1600" dirty="0" err="1">
                <a:latin typeface="Trebuchet MS" panose="020B0703020202090204" pitchFamily="34" charset="0"/>
              </a:rPr>
              <a:t>lokalnych </a:t>
            </a:r>
            <a:r>
              <a:rPr lang="it-IT" sz="1600" dirty="0">
                <a:latin typeface="Trebuchet MS" panose="020B0703020202090204" pitchFamily="34" charset="0"/>
              </a:rPr>
              <a:t>producentów, współpracując z </a:t>
            </a:r>
            <a:r>
              <a:rPr lang="it-IT" sz="1600" dirty="0" err="1">
                <a:latin typeface="Trebuchet MS" panose="020B0703020202090204" pitchFamily="34" charset="0"/>
              </a:rPr>
              <a:t>tymi </a:t>
            </a:r>
            <a:r>
              <a:rPr lang="it-IT" sz="1600" dirty="0">
                <a:latin typeface="Trebuchet MS" panose="020B0703020202090204" pitchFamily="34" charset="0"/>
              </a:rPr>
              <a:t>o wysokich standardach </a:t>
            </a:r>
            <a:r>
              <a:rPr lang="it-IT" sz="1600" dirty="0" err="1">
                <a:latin typeface="Trebuchet MS" panose="020B0703020202090204" pitchFamily="34" charset="0"/>
              </a:rPr>
              <a:t>ochrony środowiska </a:t>
            </a:r>
            <a:r>
              <a:rPr lang="it-IT" sz="1600" dirty="0">
                <a:latin typeface="Trebuchet MS" panose="020B0703020202090204" pitchFamily="34" charset="0"/>
              </a:rPr>
              <a:t>i </a:t>
            </a:r>
            <a:r>
              <a:rPr lang="it-IT" sz="1600" dirty="0" err="1">
                <a:latin typeface="Trebuchet MS" panose="020B0703020202090204" pitchFamily="34" charset="0"/>
              </a:rPr>
              <a:t>stale podnosząc ich świadomość w </a:t>
            </a:r>
            <a:r>
              <a:rPr lang="it-IT" sz="1600" dirty="0">
                <a:latin typeface="Trebuchet MS" panose="020B0703020202090204" pitchFamily="34" charset="0"/>
              </a:rPr>
              <a:t>zakresie </a:t>
            </a:r>
            <a:r>
              <a:rPr lang="it-IT" sz="1600" dirty="0" err="1">
                <a:latin typeface="Trebuchet MS" panose="020B0703020202090204" pitchFamily="34" charset="0"/>
              </a:rPr>
              <a:t>zrównoważonej </a:t>
            </a:r>
            <a:r>
              <a:rPr lang="it-IT" sz="1600" dirty="0">
                <a:latin typeface="Trebuchet MS" panose="020B0703020202090204" pitchFamily="34" charset="0"/>
              </a:rPr>
              <a:t>produkcji</a:t>
            </a:r>
          </a:p>
          <a:p>
            <a:pPr marL="0" lvl="0" indent="0" algn="just" rtl="0">
              <a:spcBef>
                <a:spcPts val="0"/>
              </a:spcBef>
              <a:spcAft>
                <a:spcPts val="0"/>
              </a:spcAft>
              <a:buClr>
                <a:schemeClr val="dk1"/>
              </a:buClr>
              <a:buSzPts val="1200"/>
              <a:buNone/>
            </a:pPr>
            <a:endParaRPr lang="it-IT" sz="1600" dirty="0">
              <a:latin typeface="Trebuchet MS" panose="020B0703020202090204" pitchFamily="34" charset="0"/>
            </a:endParaRPr>
          </a:p>
          <a:p>
            <a:pPr marL="0" lvl="0" indent="0" algn="just" rtl="0">
              <a:spcBef>
                <a:spcPts val="0"/>
              </a:spcBef>
              <a:spcAft>
                <a:spcPts val="0"/>
              </a:spcAft>
              <a:buClr>
                <a:schemeClr val="dk1"/>
              </a:buClr>
              <a:buSzPts val="1200"/>
              <a:buNone/>
            </a:pPr>
            <a:r>
              <a:rPr lang="it-IT" sz="1600" b="1" dirty="0">
                <a:latin typeface="Trebuchet MS" panose="020B0703020202090204" pitchFamily="34" charset="0"/>
              </a:rPr>
              <a:t>TECHNOLOGICZNE</a:t>
            </a:r>
            <a:r>
              <a:rPr lang="it-IT" sz="1600" dirty="0">
                <a:latin typeface="Trebuchet MS" panose="020B0703020202090204" pitchFamily="34" charset="0"/>
              </a:rPr>
              <a:t>: </a:t>
            </a:r>
            <a:r>
              <a:rPr lang="it-IT" sz="1600" dirty="0" err="1">
                <a:latin typeface="Trebuchet MS" panose="020B0703020202090204" pitchFamily="34" charset="0"/>
              </a:rPr>
              <a:t>jakie innowacje technologiczne </a:t>
            </a:r>
            <a:r>
              <a:rPr lang="it-IT" sz="1600" dirty="0">
                <a:latin typeface="Trebuchet MS" panose="020B0703020202090204" pitchFamily="34" charset="0"/>
              </a:rPr>
              <a:t>są </a:t>
            </a:r>
            <a:r>
              <a:rPr lang="it-IT" sz="1600" dirty="0" err="1">
                <a:latin typeface="Trebuchet MS" panose="020B0703020202090204" pitchFamily="34" charset="0"/>
              </a:rPr>
              <a:t>istotne </a:t>
            </a:r>
            <a:r>
              <a:rPr lang="it-IT" sz="1600" dirty="0">
                <a:latin typeface="Trebuchet MS" panose="020B0703020202090204" pitchFamily="34" charset="0"/>
              </a:rPr>
              <a:t>dla usług i </a:t>
            </a:r>
            <a:r>
              <a:rPr lang="it-IT" sz="1600" dirty="0" err="1">
                <a:latin typeface="Trebuchet MS" panose="020B0703020202090204" pitchFamily="34" charset="0"/>
              </a:rPr>
              <a:t>procesów </a:t>
            </a:r>
            <a:r>
              <a:rPr lang="it-IT" sz="1600" dirty="0">
                <a:latin typeface="Trebuchet MS" panose="020B0703020202090204" pitchFamily="34" charset="0"/>
              </a:rPr>
              <a:t>COT? (e-commerce, </a:t>
            </a:r>
            <a:r>
              <a:rPr lang="it-IT" sz="1600" dirty="0" err="1">
                <a:latin typeface="Trebuchet MS" panose="020B0703020202090204" pitchFamily="34" charset="0"/>
              </a:rPr>
              <a:t>platformy </a:t>
            </a:r>
            <a:r>
              <a:rPr lang="it-IT" sz="1600" dirty="0">
                <a:latin typeface="Trebuchet MS" panose="020B0703020202090204" pitchFamily="34" charset="0"/>
              </a:rPr>
              <a:t>crowdfundingowe, </a:t>
            </a:r>
            <a:r>
              <a:rPr lang="it-IT" sz="1600" dirty="0" err="1">
                <a:latin typeface="Trebuchet MS" panose="020B0703020202090204" pitchFamily="34" charset="0"/>
              </a:rPr>
              <a:t>block-chain</a:t>
            </a:r>
            <a:r>
              <a:rPr lang="it-IT" sz="1600" dirty="0">
                <a:latin typeface="Trebuchet MS" panose="020B0703020202090204" pitchFamily="34" charset="0"/>
              </a:rPr>
              <a:t>, itp.)</a:t>
            </a:r>
          </a:p>
          <a:p>
            <a:pPr marL="0" lvl="0" indent="0" algn="just" rtl="0">
              <a:spcBef>
                <a:spcPts val="0"/>
              </a:spcBef>
              <a:spcAft>
                <a:spcPts val="0"/>
              </a:spcAft>
              <a:buClr>
                <a:schemeClr val="dk1"/>
              </a:buClr>
              <a:buSzPts val="1200"/>
              <a:buNone/>
            </a:pPr>
            <a:endParaRPr lang="it-IT" sz="1600" dirty="0">
              <a:latin typeface="Trebuchet MS" panose="020B0703020202090204" pitchFamily="34" charset="0"/>
            </a:endParaRPr>
          </a:p>
          <a:p>
            <a:pPr marL="0" lvl="0" indent="0" algn="just" rtl="0">
              <a:spcBef>
                <a:spcPts val="0"/>
              </a:spcBef>
              <a:spcAft>
                <a:spcPts val="0"/>
              </a:spcAft>
              <a:buClr>
                <a:schemeClr val="dk1"/>
              </a:buClr>
              <a:buSzPts val="1200"/>
              <a:buNone/>
            </a:pPr>
            <a:r>
              <a:rPr lang="it-IT" sz="1600" b="1" dirty="0">
                <a:latin typeface="Trebuchet MS" panose="020B0703020202090204" pitchFamily="34" charset="0"/>
              </a:rPr>
              <a:t>POLITYKA</a:t>
            </a:r>
            <a:r>
              <a:rPr lang="it-IT" sz="1600" dirty="0">
                <a:latin typeface="Trebuchet MS" panose="020B0703020202090204" pitchFamily="34" charset="0"/>
              </a:rPr>
              <a:t>: </a:t>
            </a:r>
            <a:r>
              <a:rPr lang="it-IT" sz="1600" dirty="0" err="1">
                <a:latin typeface="Trebuchet MS" panose="020B0703020202090204" pitchFamily="34" charset="0"/>
              </a:rPr>
              <a:t>Jakie </a:t>
            </a:r>
            <a:r>
              <a:rPr lang="it-IT" sz="1600" dirty="0">
                <a:latin typeface="Trebuchet MS" panose="020B0703020202090204" pitchFamily="34" charset="0"/>
              </a:rPr>
              <a:t>są nowe obowiązujące </a:t>
            </a:r>
            <a:r>
              <a:rPr lang="it-IT" sz="1600" dirty="0" err="1">
                <a:latin typeface="Trebuchet MS" panose="020B0703020202090204" pitchFamily="34" charset="0"/>
              </a:rPr>
              <a:t>przepisy</a:t>
            </a:r>
            <a:r>
              <a:rPr lang="it-IT" sz="1600" dirty="0">
                <a:latin typeface="Trebuchet MS" panose="020B0703020202090204" pitchFamily="34" charset="0"/>
              </a:rPr>
              <a:t>? Jakie formy prawne są najbardziej odpowiednie dla naszej </a:t>
            </a:r>
            <a:r>
              <a:rPr lang="pl-PL" sz="1600" dirty="0">
                <a:latin typeface="Trebuchet MS" panose="020B0703020202090204" pitchFamily="34" charset="0"/>
              </a:rPr>
              <a:t>C</a:t>
            </a:r>
            <a:r>
              <a:rPr lang="it-IT" sz="1600" dirty="0">
                <a:latin typeface="Trebuchet MS" panose="020B0703020202090204" pitchFamily="34" charset="0"/>
              </a:rPr>
              <a:t>OT?</a:t>
            </a:r>
          </a:p>
        </p:txBody>
      </p:sp>
    </p:spTree>
    <p:extLst>
      <p:ext uri="{BB962C8B-B14F-4D97-AF65-F5344CB8AC3E}">
        <p14:creationId xmlns:p14="http://schemas.microsoft.com/office/powerpoint/2010/main" val="694848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p:txBody>
          <a:bodyPr>
            <a:noAutofit/>
          </a:bodyPr>
          <a:lstStyle/>
          <a:p>
            <a:pPr marL="0" lvl="0" indent="0" algn="l" rtl="0">
              <a:spcBef>
                <a:spcPts val="0"/>
              </a:spcBef>
              <a:spcAft>
                <a:spcPts val="0"/>
              </a:spcAft>
              <a:buClr>
                <a:srgbClr val="008000"/>
              </a:buClr>
              <a:buSzPts val="1600"/>
              <a:buNone/>
            </a:pPr>
            <a:r>
              <a:rPr lang="it-IT" sz="2000" b="1" dirty="0"/>
              <a:t>3. 10 </a:t>
            </a:r>
            <a:r>
              <a:rPr lang="it-IT" sz="2000" b="1" dirty="0" err="1"/>
              <a:t>Ćwiczenie </a:t>
            </a:r>
            <a:br>
              <a:rPr lang="it-IT" sz="2000" b="1" dirty="0"/>
            </a:br>
            <a:r>
              <a:rPr lang="it-IT" sz="2000" b="1" dirty="0" err="1"/>
              <a:t>Spróbuj odpowiedzieć na </a:t>
            </a:r>
            <a:r>
              <a:rPr lang="it-IT" sz="2000" b="1" dirty="0"/>
              <a:t>poniższe </a:t>
            </a:r>
            <a:r>
              <a:rPr lang="it-IT" sz="2000" b="1" dirty="0" err="1"/>
              <a:t>pytania</a:t>
            </a:r>
            <a:r>
              <a:rPr lang="it-IT" sz="2000" b="1" dirty="0"/>
              <a:t>, aby </a:t>
            </a:r>
            <a:r>
              <a:rPr lang="it-IT" sz="2000" b="1" dirty="0" err="1"/>
              <a:t>określić kontekst, </a:t>
            </a:r>
            <a:r>
              <a:rPr lang="it-IT" sz="2000" b="1" dirty="0"/>
              <a:t>w </a:t>
            </a:r>
            <a:r>
              <a:rPr lang="it-IT" sz="2000" b="1" dirty="0" err="1"/>
              <a:t>którym </a:t>
            </a:r>
            <a:r>
              <a:rPr lang="it-IT" sz="2000" b="1" dirty="0"/>
              <a:t>tworzony jest COT</a:t>
            </a:r>
            <a:endParaRPr lang="it-IT" sz="20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p:txBody>
          <a:bodyPr>
            <a:normAutofit fontScale="62500" lnSpcReduction="20000"/>
          </a:bodyPr>
          <a:lstStyle/>
          <a:p>
            <a:pPr marL="0" indent="0" eaLnBrk="0" fontAlgn="base" hangingPunct="0">
              <a:buNone/>
            </a:pPr>
            <a:r>
              <a:rPr lang="en-US" sz="2800" b="1" dirty="0"/>
              <a:t>SPOŁECZNO-KULTUROWE</a:t>
            </a:r>
            <a:r>
              <a:rPr lang="en-US" sz="2800" dirty="0"/>
              <a:t>: Jakie są grupy społeczne lub sieci instytucjonalne, z którymi należy się związać? Jeśli istnieją różne rzeczywistości, które działają w tym samym celu, warto się zjednoczyć, a nie pozostać podzielonym.</a:t>
            </a:r>
          </a:p>
          <a:p>
            <a:pPr marL="0" indent="0" eaLnBrk="0" fontAlgn="base" hangingPunct="0">
              <a:buNone/>
            </a:pPr>
            <a:endParaRPr lang="en-US" sz="2800" dirty="0"/>
          </a:p>
          <a:p>
            <a:pPr marL="0" indent="0" eaLnBrk="0" fontAlgn="base" hangingPunct="0">
              <a:buNone/>
            </a:pPr>
            <a:r>
              <a:rPr lang="en-US" sz="2800" dirty="0"/>
              <a:t>Jak zmieniają się style życia? Jak zmieniają się wartości? Np. Spodziewamy się, że po pandemii ludzie, którzy byli przyzwyczajeni do spędzania sobotnich popołudni w centrum handlowym, będą woleli chodzić na piesze wycieczki po otwartym terenie.</a:t>
            </a:r>
          </a:p>
          <a:p>
            <a:pPr marL="0" indent="0" eaLnBrk="0" fontAlgn="base" hangingPunct="0">
              <a:buNone/>
            </a:pPr>
            <a:endParaRPr lang="en-US" sz="2800" dirty="0"/>
          </a:p>
          <a:p>
            <a:pPr marL="0" indent="0" eaLnBrk="0" fontAlgn="base" hangingPunct="0">
              <a:buNone/>
            </a:pPr>
            <a:r>
              <a:rPr lang="en-US" sz="2800" b="1" dirty="0"/>
              <a:t>PUBLICZNE</a:t>
            </a:r>
            <a:r>
              <a:rPr lang="en-US" sz="2800" dirty="0"/>
              <a:t>: które sektory publiczne (instytucje, rząd i społeczności lokalne) stanowią szczególne szanse lub problemy dla </a:t>
            </a:r>
            <a:r>
              <a:rPr lang="en-US" sz="2800" dirty="0" err="1"/>
              <a:t>organizacji</a:t>
            </a:r>
            <a:r>
              <a:rPr lang="en-US" sz="2800" dirty="0"/>
              <a:t>?</a:t>
            </a:r>
          </a:p>
          <a:p>
            <a:pPr marL="0" indent="0" eaLnBrk="0" fontAlgn="base" hangingPunct="0">
              <a:buNone/>
            </a:pPr>
            <a:r>
              <a:rPr lang="en-US" sz="2800" dirty="0"/>
              <a:t>Jakie inicjatywy podjęła </a:t>
            </a:r>
            <a:r>
              <a:rPr lang="en-US" sz="2800" dirty="0" err="1"/>
              <a:t>organizacja w </a:t>
            </a:r>
            <a:r>
              <a:rPr lang="en-US" sz="2800" dirty="0"/>
              <a:t>odniesieniu do różnych sektorów społeczeństwa?</a:t>
            </a:r>
          </a:p>
        </p:txBody>
      </p:sp>
    </p:spTree>
    <p:extLst>
      <p:ext uri="{BB962C8B-B14F-4D97-AF65-F5344CB8AC3E}">
        <p14:creationId xmlns:p14="http://schemas.microsoft.com/office/powerpoint/2010/main" val="3686760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229600" cy="792088"/>
          </a:xfrm>
        </p:spPr>
        <p:txBody>
          <a:bodyPr>
            <a:noAutofit/>
          </a:bodyPr>
          <a:lstStyle/>
          <a:p>
            <a:pPr marL="0" lvl="0" indent="0" algn="l" rtl="0">
              <a:spcBef>
                <a:spcPts val="0"/>
              </a:spcBef>
              <a:spcAft>
                <a:spcPts val="0"/>
              </a:spcAft>
              <a:buClr>
                <a:srgbClr val="008000"/>
              </a:buClr>
              <a:buSzPts val="1800"/>
              <a:buNone/>
            </a:pPr>
            <a:r>
              <a:rPr lang="it-IT" sz="2400" b="1" dirty="0"/>
              <a:t>4. Analiza wyników finansowych przedsiębiorstw </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348880"/>
            <a:ext cx="8784976" cy="3960440"/>
          </a:xfrm>
        </p:spPr>
        <p:txBody>
          <a:bodyPr>
            <a:normAutofit fontScale="32500" lnSpcReduction="20000"/>
          </a:bodyPr>
          <a:lstStyle/>
          <a:p>
            <a:pPr marL="0" indent="0" eaLnBrk="0" fontAlgn="base" hangingPunct="0">
              <a:buNone/>
            </a:pPr>
            <a:r>
              <a:rPr lang="hu-HU" sz="4500" b="1" dirty="0" err="1"/>
              <a:t>Czym </a:t>
            </a:r>
            <a:r>
              <a:rPr lang="hu-HU" sz="4500" b="1" dirty="0"/>
              <a:t>są wyniki finansowe?</a:t>
            </a:r>
          </a:p>
          <a:p>
            <a:pPr marL="0" indent="0" eaLnBrk="0" fontAlgn="base" hangingPunct="0">
              <a:buNone/>
            </a:pPr>
            <a:endParaRPr lang="hu-HU" sz="4500" dirty="0"/>
          </a:p>
          <a:p>
            <a:pPr marL="0" indent="0" eaLnBrk="0" fontAlgn="base" hangingPunct="0">
              <a:buNone/>
            </a:pPr>
            <a:r>
              <a:rPr lang="hu-HU" sz="4500" dirty="0"/>
              <a:t>Wyniki finansowe to </a:t>
            </a:r>
            <a:r>
              <a:rPr lang="hu-HU" sz="4500" dirty="0" err="1"/>
              <a:t>subiektywna miara </a:t>
            </a:r>
            <a:r>
              <a:rPr lang="hu-HU" sz="4500" dirty="0"/>
              <a:t>tego, </a:t>
            </a:r>
            <a:r>
              <a:rPr lang="hu-HU" sz="4500" dirty="0" err="1"/>
              <a:t>jak dobrze firma może wykorzystać aktywa pochodzące z jej podstawowego sposobu </a:t>
            </a:r>
            <a:r>
              <a:rPr lang="hu-HU" sz="4500" dirty="0"/>
              <a:t>prowadzenia działalności i </a:t>
            </a:r>
            <a:r>
              <a:rPr lang="hu-HU" sz="4500" dirty="0" err="1"/>
              <a:t>generować przychody</a:t>
            </a:r>
            <a:r>
              <a:rPr lang="hu-HU" sz="4500" dirty="0"/>
              <a:t>. Termin ten jest również używany jako miara ogólnej kondycji finansowej firmy w danym okresie*.</a:t>
            </a:r>
          </a:p>
          <a:p>
            <a:pPr marL="0" indent="0" eaLnBrk="0" fontAlgn="base" hangingPunct="0">
              <a:buNone/>
            </a:pPr>
            <a:endParaRPr lang="hu-HU" sz="4500" dirty="0"/>
          </a:p>
          <a:p>
            <a:pPr marL="0" indent="0" eaLnBrk="0" fontAlgn="base" hangingPunct="0">
              <a:buNone/>
            </a:pPr>
            <a:r>
              <a:rPr lang="hu-HU" sz="4500" dirty="0" err="1"/>
              <a:t>Analizy </a:t>
            </a:r>
            <a:r>
              <a:rPr lang="hu-HU" sz="4500" dirty="0"/>
              <a:t>finansowe </a:t>
            </a:r>
            <a:r>
              <a:rPr lang="hu-HU" sz="4500" dirty="0" err="1"/>
              <a:t>można podzielić na pięć </a:t>
            </a:r>
            <a:r>
              <a:rPr lang="hu-HU" sz="4500" dirty="0"/>
              <a:t>głównych </a:t>
            </a:r>
            <a:r>
              <a:rPr lang="hu-HU" sz="4500" dirty="0" err="1"/>
              <a:t>grup</a:t>
            </a:r>
            <a:r>
              <a:rPr lang="hu-HU" sz="4500" dirty="0"/>
              <a:t>:</a:t>
            </a:r>
          </a:p>
          <a:p>
            <a:pPr eaLnBrk="0" fontAlgn="base" hangingPunct="0"/>
            <a:endParaRPr lang="hu-HU" sz="4500" dirty="0"/>
          </a:p>
          <a:p>
            <a:pPr marL="514350" indent="-514350" eaLnBrk="0" fontAlgn="base" hangingPunct="0">
              <a:buFont typeface="+mj-lt"/>
              <a:buAutoNum type="arabicPeriod"/>
            </a:pPr>
            <a:r>
              <a:rPr lang="hu-HU" sz="4500" dirty="0" err="1"/>
              <a:t>Rozwiązywalność</a:t>
            </a:r>
            <a:endParaRPr lang="hu-HU" sz="4500" dirty="0"/>
          </a:p>
          <a:p>
            <a:pPr marL="514350" indent="-514350" eaLnBrk="0" fontAlgn="base" hangingPunct="0">
              <a:buFont typeface="+mj-lt"/>
              <a:buAutoNum type="arabicPeriod"/>
            </a:pPr>
            <a:r>
              <a:rPr lang="hu-HU" sz="4500" dirty="0" err="1"/>
              <a:t>Płynność finansowa</a:t>
            </a:r>
            <a:endParaRPr lang="hu-HU" sz="4500" dirty="0"/>
          </a:p>
          <a:p>
            <a:pPr marL="514350" indent="-514350" eaLnBrk="0" fontAlgn="base" hangingPunct="0">
              <a:buFont typeface="+mj-lt"/>
              <a:buAutoNum type="arabicPeriod"/>
            </a:pPr>
            <a:r>
              <a:rPr lang="hu-HU" sz="4500" dirty="0" err="1"/>
              <a:t>Rentowność</a:t>
            </a:r>
            <a:endParaRPr lang="hu-HU" sz="4500" dirty="0"/>
          </a:p>
          <a:p>
            <a:pPr marL="514350" indent="-514350" eaLnBrk="0" fontAlgn="base" hangingPunct="0">
              <a:buFont typeface="+mj-lt"/>
              <a:buAutoNum type="arabicPeriod"/>
            </a:pPr>
            <a:r>
              <a:rPr lang="hu-HU" sz="4500" dirty="0" err="1"/>
              <a:t>Obsługa zadłużenia</a:t>
            </a:r>
            <a:endParaRPr lang="hu-HU" sz="4500" dirty="0"/>
          </a:p>
          <a:p>
            <a:pPr marL="514350" indent="-514350" eaLnBrk="0" fontAlgn="base" hangingPunct="0">
              <a:buFont typeface="+mj-lt"/>
              <a:buAutoNum type="arabicPeriod"/>
            </a:pPr>
            <a:r>
              <a:rPr lang="hu-HU" sz="4500" dirty="0" err="1"/>
              <a:t>Wydajność</a:t>
            </a:r>
            <a:endParaRPr lang="hu-HU" sz="4500" dirty="0"/>
          </a:p>
          <a:p>
            <a:pPr marL="0" indent="0" eaLnBrk="0" fontAlgn="base" hangingPunct="0">
              <a:buNone/>
            </a:pPr>
            <a:endParaRPr lang="hu-HU" sz="4500" dirty="0"/>
          </a:p>
          <a:p>
            <a:pPr marL="0" indent="0" eaLnBrk="0" fontAlgn="base" hangingPunct="0">
              <a:buNone/>
            </a:pPr>
            <a:endParaRPr lang="hu-HU" sz="4500" dirty="0"/>
          </a:p>
          <a:p>
            <a:pPr marL="0" indent="0" eaLnBrk="0" fontAlgn="base" hangingPunct="0">
              <a:buNone/>
            </a:pPr>
            <a:r>
              <a:rPr lang="it-IT" sz="4300" dirty="0">
                <a:solidFill>
                  <a:srgbClr val="111111"/>
                </a:solidFill>
                <a:highlight>
                  <a:srgbClr val="FFFFFF"/>
                </a:highlight>
                <a:latin typeface="Trebuchet MS" panose="020B0703020202090204" pitchFamily="34" charset="0"/>
                <a:ea typeface="Arial"/>
                <a:cs typeface="Arial"/>
                <a:sym typeface="Arial"/>
              </a:rPr>
              <a:t>*https://www.investopedia.com/terms/f/financialperformance.asp</a:t>
            </a:r>
          </a:p>
          <a:p>
            <a:pPr marL="0" indent="0" eaLnBrk="0" fontAlgn="base" hangingPunct="0">
              <a:buNone/>
            </a:pPr>
            <a:endParaRPr lang="sk-SK" sz="45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231325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251520" y="756531"/>
            <a:ext cx="8229600" cy="792088"/>
          </a:xfrm>
        </p:spPr>
        <p:txBody>
          <a:bodyPr>
            <a:noAutofit/>
          </a:bodyPr>
          <a:lstStyle/>
          <a:p>
            <a:pPr marL="0" lvl="0" indent="0" algn="l" rtl="0">
              <a:spcBef>
                <a:spcPts val="0"/>
              </a:spcBef>
              <a:spcAft>
                <a:spcPts val="0"/>
              </a:spcAft>
              <a:buClr>
                <a:srgbClr val="008000"/>
              </a:buClr>
              <a:buSzPts val="1800"/>
              <a:buNone/>
            </a:pPr>
            <a:r>
              <a:rPr lang="it-IT" sz="2400" b="1" dirty="0"/>
              <a:t>4. Analiza wyników finansowych przedsiębiorstw</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89756" y="1412776"/>
            <a:ext cx="8964488" cy="4248472"/>
          </a:xfrm>
        </p:spPr>
        <p:txBody>
          <a:bodyPr numCol="2">
            <a:noAutofit/>
          </a:bodyPr>
          <a:lstStyle/>
          <a:p>
            <a:pPr marL="0" indent="0" algn="ctr" eaLnBrk="0" fontAlgn="base" hangingPunct="0">
              <a:buNone/>
            </a:pPr>
            <a:r>
              <a:rPr lang="hu-HU" sz="1500" b="1" dirty="0"/>
              <a:t>1. </a:t>
            </a:r>
            <a:r>
              <a:rPr lang="hu-HU" sz="1500" b="1" dirty="0" err="1"/>
              <a:t>Rozwiązywalność</a:t>
            </a:r>
            <a:endParaRPr lang="hu-HU" sz="1500" b="1" dirty="0"/>
          </a:p>
          <a:p>
            <a:pPr marL="0" indent="0" eaLnBrk="0" fontAlgn="base" hangingPunct="0">
              <a:buNone/>
            </a:pPr>
            <a:r>
              <a:rPr lang="hu-HU" sz="1500" dirty="0" err="1"/>
              <a:t>Wypłacalność wskazuje na stopień, w jakim aktywa </a:t>
            </a:r>
            <a:r>
              <a:rPr lang="hu-HU" sz="1500" dirty="0"/>
              <a:t>przedsiębiorstwa </a:t>
            </a:r>
            <a:r>
              <a:rPr lang="hu-HU" sz="1500" dirty="0" err="1"/>
              <a:t>przewyższają zobowiązania, </a:t>
            </a:r>
            <a:r>
              <a:rPr lang="hu-HU" sz="1500" dirty="0"/>
              <a:t>a </a:t>
            </a:r>
            <a:r>
              <a:rPr lang="hu-HU" sz="1500" dirty="0" err="1"/>
              <a:t>więc na zdolność </a:t>
            </a:r>
            <a:r>
              <a:rPr lang="hu-HU" sz="1500" dirty="0"/>
              <a:t>przedsiębiorstwa </a:t>
            </a:r>
            <a:r>
              <a:rPr lang="hu-HU" sz="1500" dirty="0" err="1"/>
              <a:t>do wywiązania się z zobowiązań w przypadku zakończenia </a:t>
            </a:r>
            <a:r>
              <a:rPr lang="hu-HU" sz="1500" dirty="0"/>
              <a:t>działalności. </a:t>
            </a:r>
            <a:r>
              <a:rPr lang="hu-HU" sz="1500" dirty="0" err="1"/>
              <a:t>Zatem </a:t>
            </a:r>
            <a:r>
              <a:rPr lang="hu-HU" sz="1500" dirty="0"/>
              <a:t>w </a:t>
            </a:r>
            <a:r>
              <a:rPr lang="hu-HU" sz="1500" dirty="0" err="1"/>
              <a:t>uproszczeniu </a:t>
            </a:r>
            <a:r>
              <a:rPr lang="hu-HU" sz="1500" dirty="0"/>
              <a:t>wskaźnik </a:t>
            </a:r>
            <a:r>
              <a:rPr lang="hu-HU" sz="1500" dirty="0" err="1"/>
              <a:t>ten wskazuje, czy </a:t>
            </a:r>
            <a:r>
              <a:rPr lang="hu-HU" sz="1500" dirty="0"/>
              <a:t>przedsiębiorstwo jest </a:t>
            </a:r>
            <a:r>
              <a:rPr lang="hu-HU" sz="1500" dirty="0" err="1"/>
              <a:t>wypłacalne czy też niewypłacalne </a:t>
            </a:r>
            <a:r>
              <a:rPr lang="hu-HU" sz="1500" dirty="0"/>
              <a:t>(</a:t>
            </a:r>
            <a:r>
              <a:rPr lang="hu-HU" sz="1500" dirty="0" err="1"/>
              <a:t>bankrutujące</a:t>
            </a:r>
            <a:r>
              <a:rPr lang="hu-HU" sz="1500" dirty="0"/>
              <a:t>). </a:t>
            </a:r>
            <a:r>
              <a:rPr lang="hu-HU" sz="1500" dirty="0" err="1"/>
              <a:t>Do obliczenia tego </a:t>
            </a:r>
            <a:r>
              <a:rPr lang="hu-HU" sz="1500" dirty="0"/>
              <a:t>wskaźnika </a:t>
            </a:r>
            <a:r>
              <a:rPr lang="hu-HU" sz="1500" dirty="0" err="1"/>
              <a:t>wykorzystuje </a:t>
            </a:r>
            <a:r>
              <a:rPr lang="hu-HU" sz="1500" dirty="0"/>
              <a:t>się </a:t>
            </a:r>
            <a:r>
              <a:rPr lang="hu-HU" sz="1500" dirty="0" err="1"/>
              <a:t>informacje z bilansu, a mianowicie: aktywa ogółem/zobowiązania ogółem</a:t>
            </a:r>
            <a:r>
              <a:rPr lang="hu-HU" sz="1500" dirty="0"/>
              <a:t>.</a:t>
            </a:r>
          </a:p>
          <a:p>
            <a:pPr marL="0" indent="0" algn="ctr" eaLnBrk="0" fontAlgn="base" hangingPunct="0">
              <a:buNone/>
            </a:pPr>
            <a:endParaRPr lang="hu-HU" sz="1500" dirty="0"/>
          </a:p>
          <a:p>
            <a:pPr marL="0" indent="0" algn="ctr" eaLnBrk="0" fontAlgn="base" hangingPunct="0">
              <a:buNone/>
            </a:pPr>
            <a:r>
              <a:rPr lang="hu-HU" sz="1500" dirty="0"/>
              <a:t>2. </a:t>
            </a:r>
            <a:r>
              <a:rPr lang="hu-HU" sz="1500" b="1" dirty="0" err="1"/>
              <a:t>Płynność finansowa</a:t>
            </a:r>
            <a:endParaRPr lang="hu-HU" sz="1500" b="1" dirty="0"/>
          </a:p>
          <a:p>
            <a:pPr marL="0" indent="0" eaLnBrk="0" fontAlgn="base" hangingPunct="0">
              <a:buNone/>
            </a:pPr>
            <a:r>
              <a:rPr lang="hu-HU" sz="1500" dirty="0" err="1"/>
              <a:t>Płynność wskazuje na ciągłą zdolność </a:t>
            </a:r>
            <a:r>
              <a:rPr lang="hu-HU" sz="1500" dirty="0"/>
              <a:t>firmy </a:t>
            </a:r>
            <a:r>
              <a:rPr lang="hu-HU" sz="1500" dirty="0" err="1"/>
              <a:t>do terminowego spełniania wszystkich bieżących lub krótkoterminowych długów, które muszą </a:t>
            </a:r>
            <a:r>
              <a:rPr lang="hu-HU" sz="1500" dirty="0"/>
              <a:t>być </a:t>
            </a:r>
            <a:r>
              <a:rPr lang="hu-HU" sz="1500" dirty="0" err="1"/>
              <a:t>zapłacone</a:t>
            </a:r>
            <a:r>
              <a:rPr lang="hu-HU" sz="1500" dirty="0"/>
              <a:t>, </a:t>
            </a:r>
            <a:r>
              <a:rPr lang="hu-HU" sz="1500" dirty="0" err="1"/>
              <a:t>aby prowadzić </a:t>
            </a:r>
            <a:r>
              <a:rPr lang="hu-HU" sz="1500" dirty="0"/>
              <a:t>firmę </a:t>
            </a:r>
            <a:r>
              <a:rPr lang="hu-HU" sz="1500" dirty="0" err="1"/>
              <a:t>z dnia na dzień. </a:t>
            </a:r>
            <a:r>
              <a:rPr lang="hu-HU" sz="1500" dirty="0"/>
              <a:t>Wskaźnikiem, który należy </a:t>
            </a:r>
            <a:r>
              <a:rPr lang="hu-HU" sz="1500" dirty="0" err="1"/>
              <a:t>obliczyć, aby zmierzyć tę zdolność </a:t>
            </a:r>
            <a:r>
              <a:rPr lang="hu-HU" sz="1500" dirty="0"/>
              <a:t>jest wskaźnik </a:t>
            </a:r>
            <a:r>
              <a:rPr lang="hu-HU" sz="1500" dirty="0" err="1"/>
              <a:t>bieżącej płynności (Current </a:t>
            </a:r>
            <a:r>
              <a:rPr lang="hu-HU" sz="1500" dirty="0"/>
              <a:t>Ratio). </a:t>
            </a:r>
            <a:r>
              <a:rPr lang="hu-HU" sz="1500" dirty="0" err="1"/>
              <a:t>Aby obliczyć ten </a:t>
            </a:r>
            <a:r>
              <a:rPr lang="hu-HU" sz="1500" dirty="0"/>
              <a:t>wskaźnik, </a:t>
            </a:r>
            <a:r>
              <a:rPr lang="hu-HU" sz="1500" dirty="0" err="1"/>
              <a:t>informacje </a:t>
            </a:r>
            <a:r>
              <a:rPr lang="hu-HU" sz="1500" dirty="0"/>
              <a:t>są </a:t>
            </a:r>
            <a:r>
              <a:rPr lang="hu-HU" sz="1500" dirty="0" err="1"/>
              <a:t>również pobierane z bilansu, a mianowicie Aktywa Bieżące/Zobowiązania Bieżące</a:t>
            </a:r>
            <a:r>
              <a:rPr lang="hu-HU" sz="1500" dirty="0"/>
              <a:t>.</a:t>
            </a:r>
          </a:p>
          <a:p>
            <a:pPr marL="0" indent="0" algn="ctr" eaLnBrk="0" fontAlgn="base" hangingPunct="0">
              <a:buNone/>
            </a:pPr>
            <a:endParaRPr lang="hu-HU" sz="1500" b="1" dirty="0"/>
          </a:p>
          <a:p>
            <a:pPr marL="0" indent="0" algn="ctr" eaLnBrk="0" fontAlgn="base" hangingPunct="0">
              <a:buNone/>
            </a:pPr>
            <a:endParaRPr lang="hu-HU" sz="1500" b="1" dirty="0"/>
          </a:p>
          <a:p>
            <a:pPr marL="0" indent="0" algn="ctr" eaLnBrk="0" fontAlgn="base" hangingPunct="0">
              <a:buNone/>
            </a:pPr>
            <a:r>
              <a:rPr lang="hu-HU" sz="1500" b="1" dirty="0"/>
              <a:t>3. </a:t>
            </a:r>
            <a:r>
              <a:rPr lang="hu-HU" sz="1500" b="1" dirty="0" err="1"/>
              <a:t>Rentowność</a:t>
            </a:r>
            <a:endParaRPr lang="hu-HU" sz="1500" b="1" dirty="0"/>
          </a:p>
          <a:p>
            <a:pPr marL="0" indent="0" eaLnBrk="0" fontAlgn="base" hangingPunct="0">
              <a:buNone/>
            </a:pPr>
            <a:r>
              <a:rPr lang="hu-HU" sz="1500" dirty="0" err="1"/>
              <a:t>Rentowność </a:t>
            </a:r>
            <a:r>
              <a:rPr lang="hu-HU" sz="1500" dirty="0"/>
              <a:t>gospodarstwa rolnego </a:t>
            </a:r>
            <a:r>
              <a:rPr lang="hu-HU" sz="1500" dirty="0" err="1"/>
              <a:t>oblicza </a:t>
            </a:r>
            <a:r>
              <a:rPr lang="hu-HU" sz="1500" dirty="0"/>
              <a:t>się </a:t>
            </a:r>
            <a:r>
              <a:rPr lang="hu-HU" sz="1500" dirty="0" err="1"/>
              <a:t>poprzez wyrażenie dochodu </a:t>
            </a:r>
            <a:r>
              <a:rPr lang="hu-HU" sz="1500" dirty="0"/>
              <a:t>netto </a:t>
            </a:r>
            <a:r>
              <a:rPr lang="hu-HU" sz="1500" dirty="0" err="1"/>
              <a:t>z</a:t>
            </a:r>
            <a:r>
              <a:rPr lang="hu-HU" sz="1500" dirty="0"/>
              <a:t> gospodarstwa (NFI) </a:t>
            </a:r>
            <a:r>
              <a:rPr lang="hu-HU" sz="1500" dirty="0" err="1"/>
              <a:t>jako procentu całkowitego kapitału zaangażowanego </a:t>
            </a:r>
            <a:r>
              <a:rPr lang="hu-HU" sz="1500" dirty="0"/>
              <a:t>w działalność rolniczą </a:t>
            </a:r>
            <a:r>
              <a:rPr lang="hu-HU" sz="1500" dirty="0" err="1"/>
              <a:t>w </a:t>
            </a:r>
            <a:r>
              <a:rPr lang="hu-HU" sz="1500" dirty="0"/>
              <a:t>danym </a:t>
            </a:r>
            <a:r>
              <a:rPr lang="hu-HU" sz="1500" dirty="0" err="1"/>
              <a:t>okresie finansowym</a:t>
            </a:r>
            <a:r>
              <a:rPr lang="hu-HU" sz="1500" dirty="0"/>
              <a:t>. </a:t>
            </a:r>
            <a:r>
              <a:rPr lang="hu-HU" sz="1500" dirty="0" err="1"/>
              <a:t>Informacje dotyczące </a:t>
            </a:r>
            <a:r>
              <a:rPr lang="hu-HU" sz="1500" dirty="0"/>
              <a:t>NFI </a:t>
            </a:r>
            <a:r>
              <a:rPr lang="hu-HU" sz="1500" dirty="0" err="1"/>
              <a:t>pochodzą z rachunku zysków i strat, </a:t>
            </a:r>
            <a:r>
              <a:rPr lang="hu-HU" sz="1500" dirty="0"/>
              <a:t>a </a:t>
            </a:r>
            <a:r>
              <a:rPr lang="hu-HU" sz="1500" dirty="0" err="1"/>
              <a:t>informacje dotyczące całkowitego zaangażowanego kapitału z bilansu, </a:t>
            </a:r>
            <a:r>
              <a:rPr lang="hu-HU" sz="1500" dirty="0"/>
              <a:t>a </a:t>
            </a:r>
            <a:r>
              <a:rPr lang="hu-HU" sz="1500" dirty="0" err="1"/>
              <a:t>następnie </a:t>
            </a:r>
            <a:r>
              <a:rPr lang="hu-HU" sz="1500" dirty="0"/>
              <a:t>wskaźnik jest </a:t>
            </a:r>
            <a:r>
              <a:rPr lang="hu-HU" sz="1500" dirty="0" err="1"/>
              <a:t>wyrażany </a:t>
            </a:r>
            <a:r>
              <a:rPr lang="hu-HU" sz="1500" dirty="0"/>
              <a:t>w </a:t>
            </a:r>
            <a:r>
              <a:rPr lang="hu-HU" sz="1500" dirty="0" err="1"/>
              <a:t>procentach</a:t>
            </a:r>
            <a:r>
              <a:rPr lang="hu-HU" sz="1500" dirty="0"/>
              <a:t>. </a:t>
            </a:r>
            <a:r>
              <a:rPr lang="hu-HU" sz="1500" dirty="0" err="1"/>
              <a:t>Faktem </a:t>
            </a:r>
            <a:r>
              <a:rPr lang="hu-HU" sz="1500" dirty="0"/>
              <a:t>jest, </a:t>
            </a:r>
            <a:r>
              <a:rPr lang="hu-HU" sz="1500" dirty="0" err="1"/>
              <a:t>że </a:t>
            </a:r>
            <a:r>
              <a:rPr lang="hu-HU" sz="1500" dirty="0"/>
              <a:t>przedsiębiorstwa rolnicze osiągają </a:t>
            </a:r>
            <a:r>
              <a:rPr lang="hu-HU" sz="1500" dirty="0" err="1"/>
              <a:t>raczej niską rentowność</a:t>
            </a:r>
            <a:r>
              <a:rPr lang="hu-HU" sz="1500" dirty="0"/>
              <a:t>. </a:t>
            </a:r>
            <a:r>
              <a:rPr lang="hu-HU" sz="1500" dirty="0" err="1"/>
              <a:t>Może ona </a:t>
            </a:r>
            <a:r>
              <a:rPr lang="hu-HU" sz="1500" dirty="0"/>
              <a:t>wynosić </a:t>
            </a:r>
            <a:r>
              <a:rPr lang="hu-HU" sz="1500" dirty="0" err="1"/>
              <a:t>nawet </a:t>
            </a:r>
            <a:r>
              <a:rPr lang="hu-HU" sz="1500" dirty="0"/>
              <a:t>7% w </a:t>
            </a:r>
            <a:r>
              <a:rPr lang="hu-HU" sz="1500" dirty="0" err="1"/>
              <a:t>zależności od rodzaju </a:t>
            </a:r>
            <a:r>
              <a:rPr lang="hu-HU" sz="1500" dirty="0"/>
              <a:t>rolnictwa.</a:t>
            </a:r>
          </a:p>
          <a:p>
            <a:pPr marL="0" indent="0" eaLnBrk="0" fontAlgn="base" hangingPunct="0">
              <a:buNone/>
            </a:pPr>
            <a:endParaRPr lang="sk-SK" sz="1500" dirty="0"/>
          </a:p>
          <a:p>
            <a:pPr marL="0" indent="0" eaLnBrk="0" fontAlgn="base" hangingPunct="0">
              <a:buNone/>
            </a:pPr>
            <a:endParaRPr lang="sk-SK" sz="1500" dirty="0">
              <a:effectLst/>
            </a:endParaRPr>
          </a:p>
        </p:txBody>
      </p:sp>
    </p:spTree>
    <p:extLst>
      <p:ext uri="{BB962C8B-B14F-4D97-AF65-F5344CB8AC3E}">
        <p14:creationId xmlns:p14="http://schemas.microsoft.com/office/powerpoint/2010/main" val="1086069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229600" cy="792088"/>
          </a:xfrm>
        </p:spPr>
        <p:txBody>
          <a:bodyPr>
            <a:noAutofit/>
          </a:bodyPr>
          <a:lstStyle/>
          <a:p>
            <a:pPr marL="0" lvl="0" indent="0" algn="l" rtl="0">
              <a:spcBef>
                <a:spcPts val="0"/>
              </a:spcBef>
              <a:spcAft>
                <a:spcPts val="0"/>
              </a:spcAft>
              <a:buClr>
                <a:srgbClr val="008000"/>
              </a:buClr>
              <a:buSzPts val="1800"/>
              <a:buNone/>
            </a:pPr>
            <a:r>
              <a:rPr lang="it-IT" sz="2400" b="1" dirty="0"/>
              <a:t>4. Analiza wyników finansowych przedsiębiorstw </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89756" y="2132856"/>
            <a:ext cx="8964488" cy="4464496"/>
          </a:xfrm>
        </p:spPr>
        <p:txBody>
          <a:bodyPr numCol="2">
            <a:normAutofit/>
          </a:bodyPr>
          <a:lstStyle/>
          <a:p>
            <a:pPr marL="457200" lvl="0" indent="0" algn="ctr" rtl="0">
              <a:lnSpc>
                <a:spcPct val="120000"/>
              </a:lnSpc>
              <a:spcBef>
                <a:spcPts val="1800"/>
              </a:spcBef>
              <a:spcAft>
                <a:spcPts val="0"/>
              </a:spcAft>
              <a:buNone/>
            </a:pPr>
            <a:r>
              <a:rPr lang="it-IT" sz="1400" b="1" dirty="0">
                <a:solidFill>
                  <a:srgbClr val="111111"/>
                </a:solidFill>
                <a:highlight>
                  <a:srgbClr val="FFFFFF"/>
                </a:highlight>
                <a:latin typeface="Trebuchet MS" panose="020B0703020202090204" pitchFamily="34" charset="0"/>
                <a:ea typeface="Arial"/>
                <a:cs typeface="Arial"/>
                <a:sym typeface="Arial"/>
              </a:rPr>
              <a:t>4. </a:t>
            </a:r>
            <a:r>
              <a:rPr lang="it-IT" sz="1400" b="1" dirty="0" err="1">
                <a:solidFill>
                  <a:srgbClr val="111111"/>
                </a:solidFill>
                <a:highlight>
                  <a:srgbClr val="FFFFFF"/>
                </a:highlight>
                <a:latin typeface="Trebuchet MS" panose="020B0703020202090204" pitchFamily="34" charset="0"/>
                <a:ea typeface="Arial"/>
                <a:cs typeface="Arial"/>
                <a:sym typeface="Arial"/>
              </a:rPr>
              <a:t>Obsługa zadłużenia</a:t>
            </a:r>
            <a:endParaRPr lang="it-IT" sz="1400" b="1" dirty="0">
              <a:solidFill>
                <a:srgbClr val="111111"/>
              </a:solidFill>
              <a:highlight>
                <a:srgbClr val="FFFFFF"/>
              </a:highlight>
              <a:latin typeface="Trebuchet MS" panose="020B0703020202090204" pitchFamily="34" charset="0"/>
              <a:ea typeface="Arial"/>
              <a:cs typeface="Arial"/>
            </a:endParaRPr>
          </a:p>
          <a:p>
            <a:pPr marL="0" lvl="0" indent="0" algn="l" rtl="0">
              <a:lnSpc>
                <a:spcPct val="120000"/>
              </a:lnSpc>
              <a:spcBef>
                <a:spcPts val="1800"/>
              </a:spcBef>
              <a:spcAft>
                <a:spcPts val="0"/>
              </a:spcAft>
              <a:buClr>
                <a:schemeClr val="dk1"/>
              </a:buClr>
              <a:buSzPts val="1100"/>
              <a:buNone/>
            </a:pPr>
            <a:r>
              <a:rPr lang="it-IT" sz="1400" dirty="0" err="1">
                <a:solidFill>
                  <a:srgbClr val="111111"/>
                </a:solidFill>
                <a:highlight>
                  <a:srgbClr val="FFFFFF"/>
                </a:highlight>
                <a:latin typeface="Trebuchet MS" panose="020B0703020202090204" pitchFamily="34" charset="0"/>
                <a:ea typeface="Arial"/>
                <a:cs typeface="Arial"/>
                <a:sym typeface="Arial"/>
              </a:rPr>
              <a:t>Obsługa zadłużenia jest zwykle oceniana na podstawie </a:t>
            </a:r>
            <a:r>
              <a:rPr lang="it-IT" sz="1400" dirty="0">
                <a:solidFill>
                  <a:srgbClr val="111111"/>
                </a:solidFill>
                <a:highlight>
                  <a:srgbClr val="FFFFFF"/>
                </a:highlight>
                <a:latin typeface="Trebuchet MS" panose="020B0703020202090204" pitchFamily="34" charset="0"/>
                <a:ea typeface="Arial"/>
                <a:cs typeface="Arial"/>
                <a:sym typeface="Arial"/>
              </a:rPr>
              <a:t>informacji </a:t>
            </a:r>
            <a:r>
              <a:rPr lang="it-IT" sz="1400" dirty="0" err="1">
                <a:solidFill>
                  <a:srgbClr val="111111"/>
                </a:solidFill>
                <a:highlight>
                  <a:srgbClr val="FFFFFF"/>
                </a:highlight>
                <a:latin typeface="Trebuchet MS" panose="020B0703020202090204" pitchFamily="34" charset="0"/>
                <a:ea typeface="Arial"/>
                <a:cs typeface="Arial"/>
                <a:sym typeface="Arial"/>
              </a:rPr>
              <a:t>przedstawionych </a:t>
            </a:r>
            <a:r>
              <a:rPr lang="it-IT" sz="1400" dirty="0">
                <a:solidFill>
                  <a:srgbClr val="111111"/>
                </a:solidFill>
                <a:highlight>
                  <a:srgbClr val="FFFFFF"/>
                </a:highlight>
                <a:latin typeface="Trebuchet MS" panose="020B0703020202090204" pitchFamily="34" charset="0"/>
                <a:ea typeface="Arial"/>
                <a:cs typeface="Arial"/>
                <a:sym typeface="Arial"/>
              </a:rPr>
              <a:t>w </a:t>
            </a:r>
            <a:r>
              <a:rPr lang="it-IT" sz="1400" dirty="0" err="1">
                <a:solidFill>
                  <a:srgbClr val="111111"/>
                </a:solidFill>
                <a:highlight>
                  <a:srgbClr val="FFFFFF"/>
                </a:highlight>
                <a:latin typeface="Trebuchet MS" panose="020B0703020202090204" pitchFamily="34" charset="0"/>
                <a:ea typeface="Arial"/>
                <a:cs typeface="Arial"/>
                <a:sym typeface="Arial"/>
              </a:rPr>
              <a:t>rachunku</a:t>
            </a:r>
            <a:r>
              <a:rPr lang="it-IT" sz="1400" dirty="0">
                <a:solidFill>
                  <a:srgbClr val="111111"/>
                </a:solidFill>
                <a:highlight>
                  <a:srgbClr val="FFFFFF"/>
                </a:highlight>
                <a:latin typeface="Trebuchet MS" panose="020B0703020202090204" pitchFamily="34" charset="0"/>
                <a:ea typeface="Arial"/>
                <a:cs typeface="Arial"/>
                <a:sym typeface="Arial"/>
              </a:rPr>
              <a:t> przepływów pieniężnych. Jest to </a:t>
            </a:r>
            <a:r>
              <a:rPr lang="it-IT" sz="1400" dirty="0" err="1">
                <a:solidFill>
                  <a:srgbClr val="111111"/>
                </a:solidFill>
                <a:highlight>
                  <a:srgbClr val="FFFFFF"/>
                </a:highlight>
                <a:latin typeface="Trebuchet MS" panose="020B0703020202090204" pitchFamily="34" charset="0"/>
                <a:ea typeface="Arial"/>
                <a:cs typeface="Arial"/>
                <a:sym typeface="Arial"/>
              </a:rPr>
              <a:t>bardzo ważna kwestia </a:t>
            </a:r>
            <a:r>
              <a:rPr lang="it-IT" sz="1400" dirty="0">
                <a:solidFill>
                  <a:srgbClr val="111111"/>
                </a:solidFill>
                <a:highlight>
                  <a:srgbClr val="FFFFFF"/>
                </a:highlight>
                <a:latin typeface="Trebuchet MS" panose="020B0703020202090204" pitchFamily="34" charset="0"/>
                <a:ea typeface="Arial"/>
                <a:cs typeface="Arial"/>
                <a:sym typeface="Arial"/>
              </a:rPr>
              <a:t>i </a:t>
            </a:r>
            <a:r>
              <a:rPr lang="it-IT" sz="1400" dirty="0" err="1">
                <a:solidFill>
                  <a:srgbClr val="111111"/>
                </a:solidFill>
                <a:highlight>
                  <a:srgbClr val="FFFFFF"/>
                </a:highlight>
                <a:latin typeface="Trebuchet MS" panose="020B0703020202090204" pitchFamily="34" charset="0"/>
                <a:ea typeface="Arial"/>
                <a:cs typeface="Arial"/>
                <a:sym typeface="Arial"/>
              </a:rPr>
              <a:t>przy ubieganiu się </a:t>
            </a:r>
            <a:r>
              <a:rPr lang="it-IT" sz="1400" dirty="0">
                <a:solidFill>
                  <a:srgbClr val="111111"/>
                </a:solidFill>
                <a:highlight>
                  <a:srgbClr val="FFFFFF"/>
                </a:highlight>
                <a:latin typeface="Trebuchet MS" panose="020B0703020202090204" pitchFamily="34" charset="0"/>
                <a:ea typeface="Arial"/>
                <a:cs typeface="Arial"/>
                <a:sym typeface="Arial"/>
              </a:rPr>
              <a:t>o kredyt </a:t>
            </a:r>
            <a:r>
              <a:rPr lang="it-IT" sz="1400" dirty="0" err="1">
                <a:solidFill>
                  <a:srgbClr val="111111"/>
                </a:solidFill>
                <a:highlight>
                  <a:srgbClr val="FFFFFF"/>
                </a:highlight>
                <a:latin typeface="Trebuchet MS" panose="020B0703020202090204" pitchFamily="34" charset="0"/>
                <a:ea typeface="Arial"/>
                <a:cs typeface="Arial"/>
                <a:sym typeface="Arial"/>
              </a:rPr>
              <a:t>finansista będzie miał </a:t>
            </a:r>
            <a:r>
              <a:rPr lang="it-IT" sz="1400" dirty="0">
                <a:solidFill>
                  <a:srgbClr val="111111"/>
                </a:solidFill>
                <a:highlight>
                  <a:srgbClr val="FFFFFF"/>
                </a:highlight>
                <a:latin typeface="Trebuchet MS" panose="020B0703020202090204" pitchFamily="34" charset="0"/>
                <a:ea typeface="Arial"/>
                <a:cs typeface="Arial"/>
                <a:sym typeface="Arial"/>
              </a:rPr>
              <a:t>wgląd </a:t>
            </a:r>
            <a:r>
              <a:rPr lang="it-IT" sz="1400" dirty="0" err="1">
                <a:solidFill>
                  <a:srgbClr val="111111"/>
                </a:solidFill>
                <a:highlight>
                  <a:srgbClr val="FFFFFF"/>
                </a:highlight>
                <a:latin typeface="Trebuchet MS" panose="020B0703020202090204" pitchFamily="34" charset="0"/>
                <a:ea typeface="Arial"/>
                <a:cs typeface="Arial"/>
                <a:sym typeface="Arial"/>
              </a:rPr>
              <a:t>w Twój rachunek </a:t>
            </a:r>
            <a:r>
              <a:rPr lang="it-IT" sz="1400" dirty="0">
                <a:solidFill>
                  <a:srgbClr val="111111"/>
                </a:solidFill>
                <a:highlight>
                  <a:srgbClr val="FFFFFF"/>
                </a:highlight>
                <a:latin typeface="Trebuchet MS" panose="020B0703020202090204" pitchFamily="34" charset="0"/>
                <a:ea typeface="Arial"/>
                <a:cs typeface="Arial"/>
                <a:sym typeface="Arial"/>
              </a:rPr>
              <a:t>przepływów pieniężnych. Można </a:t>
            </a:r>
            <a:r>
              <a:rPr lang="it-IT" sz="1400" dirty="0" err="1">
                <a:solidFill>
                  <a:srgbClr val="111111"/>
                </a:solidFill>
                <a:highlight>
                  <a:srgbClr val="FFFFFF"/>
                </a:highlight>
                <a:latin typeface="Trebuchet MS" panose="020B0703020202090204" pitchFamily="34" charset="0"/>
                <a:ea typeface="Arial"/>
                <a:cs typeface="Arial"/>
                <a:sym typeface="Arial"/>
              </a:rPr>
              <a:t>również obliczyć </a:t>
            </a:r>
            <a:r>
              <a:rPr lang="it-IT" sz="1400" dirty="0">
                <a:solidFill>
                  <a:srgbClr val="111111"/>
                </a:solidFill>
                <a:highlight>
                  <a:srgbClr val="FFFFFF"/>
                </a:highlight>
                <a:latin typeface="Trebuchet MS" panose="020B0703020202090204" pitchFamily="34" charset="0"/>
                <a:ea typeface="Arial"/>
                <a:cs typeface="Arial"/>
                <a:sym typeface="Arial"/>
              </a:rPr>
              <a:t>Cash-flow ratio, </a:t>
            </a:r>
            <a:r>
              <a:rPr lang="it-IT" sz="1400" dirty="0" err="1">
                <a:solidFill>
                  <a:srgbClr val="111111"/>
                </a:solidFill>
                <a:highlight>
                  <a:srgbClr val="FFFFFF"/>
                </a:highlight>
                <a:latin typeface="Trebuchet MS" panose="020B0703020202090204" pitchFamily="34" charset="0"/>
                <a:ea typeface="Arial"/>
                <a:cs typeface="Arial"/>
                <a:sym typeface="Arial"/>
              </a:rPr>
              <a:t>czyli </a:t>
            </a:r>
            <a:r>
              <a:rPr lang="it-IT" sz="1400" dirty="0">
                <a:solidFill>
                  <a:srgbClr val="111111"/>
                </a:solidFill>
                <a:highlight>
                  <a:srgbClr val="FFFFFF"/>
                </a:highlight>
                <a:latin typeface="Trebuchet MS" panose="020B0703020202090204" pitchFamily="34" charset="0"/>
                <a:ea typeface="Arial"/>
                <a:cs typeface="Arial"/>
                <a:sym typeface="Arial"/>
              </a:rPr>
              <a:t>Cash-income/Cash-outflow</a:t>
            </a:r>
            <a:r>
              <a:rPr lang="it-IT" sz="1400" dirty="0" err="1">
                <a:solidFill>
                  <a:srgbClr val="111111"/>
                </a:solidFill>
                <a:highlight>
                  <a:srgbClr val="FFFFFF"/>
                </a:highlight>
                <a:latin typeface="Trebuchet MS" panose="020B0703020202090204" pitchFamily="34" charset="0"/>
                <a:ea typeface="Arial"/>
                <a:cs typeface="Arial"/>
                <a:sym typeface="Arial"/>
              </a:rPr>
              <a:t>, wykorzystując </a:t>
            </a:r>
            <a:r>
              <a:rPr lang="it-IT" sz="1400" dirty="0">
                <a:solidFill>
                  <a:srgbClr val="111111"/>
                </a:solidFill>
                <a:highlight>
                  <a:srgbClr val="FFFFFF"/>
                </a:highlight>
                <a:latin typeface="Trebuchet MS" panose="020B0703020202090204" pitchFamily="34" charset="0"/>
                <a:ea typeface="Arial"/>
                <a:cs typeface="Arial"/>
                <a:sym typeface="Arial"/>
              </a:rPr>
              <a:t>informacje z </a:t>
            </a:r>
            <a:r>
              <a:rPr lang="it-IT" sz="1400" dirty="0" err="1">
                <a:solidFill>
                  <a:srgbClr val="111111"/>
                </a:solidFill>
                <a:highlight>
                  <a:srgbClr val="FFFFFF"/>
                </a:highlight>
                <a:latin typeface="Trebuchet MS" panose="020B0703020202090204" pitchFamily="34" charset="0"/>
                <a:ea typeface="Arial"/>
                <a:cs typeface="Arial"/>
                <a:sym typeface="Arial"/>
              </a:rPr>
              <a:t>rachunku </a:t>
            </a:r>
            <a:r>
              <a:rPr lang="it-IT" sz="1400" dirty="0">
                <a:solidFill>
                  <a:srgbClr val="111111"/>
                </a:solidFill>
                <a:highlight>
                  <a:srgbClr val="FFFFFF"/>
                </a:highlight>
                <a:latin typeface="Trebuchet MS" panose="020B0703020202090204" pitchFamily="34" charset="0"/>
                <a:ea typeface="Arial"/>
                <a:cs typeface="Arial"/>
                <a:sym typeface="Arial"/>
              </a:rPr>
              <a:t>przepływów pieniężnych i </a:t>
            </a:r>
            <a:r>
              <a:rPr lang="it-IT" sz="1400" dirty="0" err="1">
                <a:solidFill>
                  <a:srgbClr val="111111"/>
                </a:solidFill>
                <a:highlight>
                  <a:srgbClr val="FFFFFF"/>
                </a:highlight>
                <a:latin typeface="Trebuchet MS" panose="020B0703020202090204" pitchFamily="34" charset="0"/>
                <a:ea typeface="Arial"/>
                <a:cs typeface="Arial"/>
                <a:sym typeface="Arial"/>
              </a:rPr>
              <a:t>wyrażając je </a:t>
            </a:r>
            <a:r>
              <a:rPr lang="it-IT" sz="1400" dirty="0">
                <a:solidFill>
                  <a:srgbClr val="111111"/>
                </a:solidFill>
                <a:highlight>
                  <a:srgbClr val="FFFFFF"/>
                </a:highlight>
                <a:latin typeface="Trebuchet MS" panose="020B0703020202090204" pitchFamily="34" charset="0"/>
                <a:ea typeface="Arial"/>
                <a:cs typeface="Arial"/>
                <a:sym typeface="Arial"/>
              </a:rPr>
              <a:t>w </a:t>
            </a:r>
            <a:r>
              <a:rPr lang="it-IT" sz="1400" dirty="0" err="1">
                <a:solidFill>
                  <a:srgbClr val="111111"/>
                </a:solidFill>
                <a:highlight>
                  <a:srgbClr val="FFFFFF"/>
                </a:highlight>
                <a:latin typeface="Trebuchet MS" panose="020B0703020202090204" pitchFamily="34" charset="0"/>
                <a:ea typeface="Arial"/>
                <a:cs typeface="Arial"/>
                <a:sym typeface="Arial"/>
              </a:rPr>
              <a:t>procentach</a:t>
            </a:r>
            <a:r>
              <a:rPr lang="it-IT" sz="1400" dirty="0">
                <a:solidFill>
                  <a:srgbClr val="111111"/>
                </a:solidFill>
                <a:highlight>
                  <a:srgbClr val="FFFFFF"/>
                </a:highlight>
                <a:latin typeface="Trebuchet MS" panose="020B0703020202090204" pitchFamily="34" charset="0"/>
                <a:ea typeface="Arial"/>
                <a:cs typeface="Arial"/>
                <a:sym typeface="Arial"/>
              </a:rPr>
              <a:t>. </a:t>
            </a:r>
            <a:r>
              <a:rPr lang="it-IT" sz="1400" dirty="0" err="1">
                <a:solidFill>
                  <a:srgbClr val="111111"/>
                </a:solidFill>
                <a:highlight>
                  <a:srgbClr val="FFFFFF"/>
                </a:highlight>
                <a:latin typeface="Trebuchet MS" panose="020B0703020202090204" pitchFamily="34" charset="0"/>
                <a:ea typeface="Arial"/>
                <a:cs typeface="Arial"/>
                <a:sym typeface="Arial"/>
              </a:rPr>
              <a:t>Zazwyczaj uważa się, że </a:t>
            </a:r>
            <a:r>
              <a:rPr lang="it-IT" sz="1400" dirty="0">
                <a:solidFill>
                  <a:srgbClr val="111111"/>
                </a:solidFill>
                <a:highlight>
                  <a:srgbClr val="FFFFFF"/>
                </a:highlight>
                <a:latin typeface="Trebuchet MS" panose="020B0703020202090204" pitchFamily="34" charset="0"/>
                <a:ea typeface="Arial"/>
                <a:cs typeface="Arial"/>
                <a:sym typeface="Arial"/>
              </a:rPr>
              <a:t>wskaźnik </a:t>
            </a:r>
            <a:r>
              <a:rPr lang="it-IT" sz="1400" dirty="0" err="1">
                <a:solidFill>
                  <a:srgbClr val="111111"/>
                </a:solidFill>
                <a:highlight>
                  <a:srgbClr val="FFFFFF"/>
                </a:highlight>
                <a:latin typeface="Trebuchet MS" panose="020B0703020202090204" pitchFamily="34" charset="0"/>
                <a:ea typeface="Arial"/>
                <a:cs typeface="Arial"/>
                <a:sym typeface="Arial"/>
              </a:rPr>
              <a:t>ten powinien </a:t>
            </a:r>
            <a:r>
              <a:rPr lang="it-IT" sz="1400" dirty="0">
                <a:solidFill>
                  <a:srgbClr val="111111"/>
                </a:solidFill>
                <a:highlight>
                  <a:srgbClr val="FFFFFF"/>
                </a:highlight>
                <a:latin typeface="Trebuchet MS" panose="020B0703020202090204" pitchFamily="34" charset="0"/>
                <a:ea typeface="Arial"/>
                <a:cs typeface="Arial"/>
                <a:sym typeface="Arial"/>
              </a:rPr>
              <a:t>wynosić 120% i </a:t>
            </a:r>
            <a:r>
              <a:rPr lang="it-IT" sz="1400" dirty="0" err="1">
                <a:solidFill>
                  <a:srgbClr val="111111"/>
                </a:solidFill>
                <a:highlight>
                  <a:srgbClr val="FFFFFF"/>
                </a:highlight>
                <a:latin typeface="Trebuchet MS" panose="020B0703020202090204" pitchFamily="34" charset="0"/>
                <a:ea typeface="Arial"/>
                <a:cs typeface="Arial"/>
                <a:sym typeface="Arial"/>
              </a:rPr>
              <a:t>więcej, co oznacza, że powinieneś mieć wystarczającą ilość </a:t>
            </a:r>
            <a:r>
              <a:rPr lang="it-IT" sz="1400" dirty="0">
                <a:solidFill>
                  <a:srgbClr val="111111"/>
                </a:solidFill>
                <a:highlight>
                  <a:srgbClr val="FFFFFF"/>
                </a:highlight>
                <a:latin typeface="Trebuchet MS" panose="020B0703020202090204" pitchFamily="34" charset="0"/>
                <a:ea typeface="Arial"/>
                <a:cs typeface="Arial"/>
                <a:sym typeface="Arial"/>
              </a:rPr>
              <a:t>gotówki, aby </a:t>
            </a:r>
            <a:r>
              <a:rPr lang="it-IT" sz="1400" dirty="0" err="1">
                <a:solidFill>
                  <a:srgbClr val="111111"/>
                </a:solidFill>
                <a:highlight>
                  <a:srgbClr val="FFFFFF"/>
                </a:highlight>
                <a:latin typeface="Trebuchet MS" panose="020B0703020202090204" pitchFamily="34" charset="0"/>
                <a:ea typeface="Arial"/>
                <a:cs typeface="Arial"/>
                <a:sym typeface="Arial"/>
              </a:rPr>
              <a:t>spłacić cały dług </a:t>
            </a:r>
            <a:r>
              <a:rPr lang="it-IT" sz="1400" dirty="0">
                <a:solidFill>
                  <a:srgbClr val="111111"/>
                </a:solidFill>
                <a:highlight>
                  <a:srgbClr val="FFFFFF"/>
                </a:highlight>
                <a:latin typeface="Trebuchet MS" panose="020B0703020202090204" pitchFamily="34" charset="0"/>
                <a:ea typeface="Arial"/>
                <a:cs typeface="Arial"/>
                <a:sym typeface="Arial"/>
              </a:rPr>
              <a:t>i </a:t>
            </a:r>
            <a:r>
              <a:rPr lang="it-IT" sz="1400" dirty="0" err="1">
                <a:solidFill>
                  <a:srgbClr val="111111"/>
                </a:solidFill>
                <a:highlight>
                  <a:srgbClr val="FFFFFF"/>
                </a:highlight>
                <a:latin typeface="Trebuchet MS" panose="020B0703020202090204" pitchFamily="34" charset="0"/>
                <a:ea typeface="Arial"/>
                <a:cs typeface="Arial"/>
                <a:sym typeface="Arial"/>
              </a:rPr>
              <a:t>wszystkie inne wydatki związane z prowadzeniem </a:t>
            </a:r>
            <a:r>
              <a:rPr lang="it-IT" sz="1400" dirty="0">
                <a:solidFill>
                  <a:srgbClr val="111111"/>
                </a:solidFill>
                <a:highlight>
                  <a:srgbClr val="FFFFFF"/>
                </a:highlight>
                <a:latin typeface="Trebuchet MS" panose="020B0703020202090204" pitchFamily="34" charset="0"/>
                <a:ea typeface="Arial"/>
                <a:cs typeface="Arial"/>
                <a:sym typeface="Arial"/>
              </a:rPr>
              <a:t>gospodarstwa, </a:t>
            </a:r>
            <a:r>
              <a:rPr lang="it-IT" sz="1400" dirty="0" err="1">
                <a:solidFill>
                  <a:srgbClr val="111111"/>
                </a:solidFill>
                <a:highlight>
                  <a:srgbClr val="FFFFFF"/>
                </a:highlight>
                <a:latin typeface="Trebuchet MS" panose="020B0703020202090204" pitchFamily="34" charset="0"/>
                <a:ea typeface="Arial"/>
                <a:cs typeface="Arial"/>
                <a:sym typeface="Arial"/>
              </a:rPr>
              <a:t>zgodnie z wymaganiami.</a:t>
            </a:r>
          </a:p>
          <a:p>
            <a:pPr indent="0" algn="ctr">
              <a:lnSpc>
                <a:spcPct val="120000"/>
              </a:lnSpc>
              <a:spcBef>
                <a:spcPts val="1800"/>
              </a:spcBef>
              <a:buNone/>
            </a:pPr>
            <a:endParaRPr lang="pl-PL" sz="1400" b="1" dirty="0">
              <a:solidFill>
                <a:srgbClr val="111111"/>
              </a:solidFill>
              <a:highlight>
                <a:srgbClr val="FFFFFF"/>
              </a:highlight>
              <a:latin typeface="Trebuchet MS" panose="020B0703020202090204" pitchFamily="34" charset="0"/>
              <a:cs typeface="Arial"/>
            </a:endParaRPr>
          </a:p>
          <a:p>
            <a:pPr indent="0" algn="ctr">
              <a:lnSpc>
                <a:spcPct val="120000"/>
              </a:lnSpc>
              <a:spcBef>
                <a:spcPts val="1800"/>
              </a:spcBef>
              <a:buNone/>
            </a:pPr>
            <a:r>
              <a:rPr lang="it-IT" sz="1400" b="1" dirty="0">
                <a:solidFill>
                  <a:srgbClr val="111111"/>
                </a:solidFill>
                <a:highlight>
                  <a:srgbClr val="FFFFFF"/>
                </a:highlight>
                <a:latin typeface="Trebuchet MS" panose="020B0703020202090204" pitchFamily="34" charset="0"/>
                <a:cs typeface="Arial"/>
              </a:rPr>
              <a:t>5. </a:t>
            </a:r>
            <a:r>
              <a:rPr lang="it-IT" sz="1400" b="1" dirty="0" err="1">
                <a:solidFill>
                  <a:srgbClr val="111111"/>
                </a:solidFill>
                <a:highlight>
                  <a:srgbClr val="FFFFFF"/>
                </a:highlight>
                <a:latin typeface="Trebuchet MS" panose="020B0703020202090204" pitchFamily="34" charset="0"/>
                <a:cs typeface="Arial"/>
              </a:rPr>
              <a:t>Skuteczność</a:t>
            </a:r>
            <a:endParaRPr lang="it-IT" sz="1400" b="1" dirty="0">
              <a:highlight>
                <a:srgbClr val="FFFFFF"/>
              </a:highlight>
              <a:latin typeface="Trebuchet MS" panose="020B0703020202090204" pitchFamily="34" charset="0"/>
              <a:cs typeface="Arial"/>
            </a:endParaRPr>
          </a:p>
          <a:p>
            <a:pPr marL="0" indent="0" algn="l">
              <a:lnSpc>
                <a:spcPct val="120000"/>
              </a:lnSpc>
              <a:spcBef>
                <a:spcPts val="1800"/>
              </a:spcBef>
              <a:buNone/>
            </a:pPr>
            <a:r>
              <a:rPr lang="it-IT" sz="1400" dirty="0" err="1">
                <a:solidFill>
                  <a:srgbClr val="111111"/>
                </a:solidFill>
                <a:latin typeface="Trebuchet MS" panose="020B0703020202090204" pitchFamily="34" charset="0"/>
                <a:cs typeface="Arial"/>
              </a:rPr>
              <a:t>Efektywność </a:t>
            </a:r>
            <a:r>
              <a:rPr lang="it-IT" sz="1400" dirty="0">
                <a:solidFill>
                  <a:srgbClr val="111111"/>
                </a:solidFill>
                <a:latin typeface="Trebuchet MS" panose="020B0703020202090204" pitchFamily="34" charset="0"/>
                <a:cs typeface="Arial"/>
              </a:rPr>
              <a:t>finansowa </a:t>
            </a:r>
            <a:r>
              <a:rPr lang="it-IT" sz="1400" dirty="0" err="1">
                <a:solidFill>
                  <a:srgbClr val="111111"/>
                </a:solidFill>
                <a:latin typeface="Trebuchet MS" panose="020B0703020202090204" pitchFamily="34" charset="0"/>
                <a:cs typeface="Arial"/>
              </a:rPr>
              <a:t>ocenia, jak efektywnie </a:t>
            </a:r>
            <a:r>
              <a:rPr lang="it-IT" sz="1400" dirty="0">
                <a:solidFill>
                  <a:srgbClr val="111111"/>
                </a:solidFill>
                <a:latin typeface="Trebuchet MS" panose="020B0703020202090204" pitchFamily="34" charset="0"/>
                <a:cs typeface="Arial"/>
              </a:rPr>
              <a:t>gospodarstwo </a:t>
            </a:r>
            <a:r>
              <a:rPr lang="it-IT" sz="1400" dirty="0" err="1">
                <a:solidFill>
                  <a:srgbClr val="111111"/>
                </a:solidFill>
                <a:latin typeface="Trebuchet MS" panose="020B0703020202090204" pitchFamily="34" charset="0"/>
                <a:cs typeface="Arial"/>
              </a:rPr>
              <a:t>wykorzystuje swoje możliwości produkcyjne </a:t>
            </a:r>
            <a:r>
              <a:rPr lang="it-IT" sz="1400" dirty="0">
                <a:solidFill>
                  <a:srgbClr val="111111"/>
                </a:solidFill>
                <a:latin typeface="Trebuchet MS" panose="020B0703020202090204" pitchFamily="34" charset="0"/>
                <a:cs typeface="Arial"/>
              </a:rPr>
              <a:t>(np. nakłady, koszty ogólne, </a:t>
            </a:r>
            <a:r>
              <a:rPr lang="it-IT" sz="1400" dirty="0" err="1">
                <a:solidFill>
                  <a:srgbClr val="111111"/>
                </a:solidFill>
                <a:latin typeface="Trebuchet MS" panose="020B0703020202090204" pitchFamily="34" charset="0"/>
                <a:cs typeface="Arial"/>
              </a:rPr>
              <a:t>finanse </a:t>
            </a:r>
            <a:r>
              <a:rPr lang="it-IT" sz="1400" dirty="0">
                <a:solidFill>
                  <a:srgbClr val="111111"/>
                </a:solidFill>
                <a:latin typeface="Trebuchet MS" panose="020B0703020202090204" pitchFamily="34" charset="0"/>
                <a:cs typeface="Arial"/>
              </a:rPr>
              <a:t>i </a:t>
            </a:r>
            <a:r>
              <a:rPr lang="it-IT" sz="1400" dirty="0" err="1">
                <a:solidFill>
                  <a:srgbClr val="111111"/>
                </a:solidFill>
                <a:latin typeface="Trebuchet MS" panose="020B0703020202090204" pitchFamily="34" charset="0"/>
                <a:cs typeface="Arial"/>
              </a:rPr>
              <a:t>maszyny</a:t>
            </a:r>
            <a:r>
              <a:rPr lang="it-IT" sz="1400" dirty="0">
                <a:solidFill>
                  <a:srgbClr val="111111"/>
                </a:solidFill>
                <a:latin typeface="Trebuchet MS" panose="020B0703020202090204" pitchFamily="34" charset="0"/>
                <a:cs typeface="Arial"/>
              </a:rPr>
              <a:t>) do generowania przychodów. Kluczowym wskaźnikiem </a:t>
            </a:r>
            <a:r>
              <a:rPr lang="it-IT" sz="1400" dirty="0" err="1">
                <a:solidFill>
                  <a:srgbClr val="111111"/>
                </a:solidFill>
                <a:latin typeface="Trebuchet MS" panose="020B0703020202090204" pitchFamily="34" charset="0"/>
                <a:cs typeface="Arial"/>
              </a:rPr>
              <a:t>efektywności finansowej </a:t>
            </a:r>
            <a:r>
              <a:rPr lang="it-IT" sz="1400" dirty="0">
                <a:solidFill>
                  <a:srgbClr val="111111"/>
                </a:solidFill>
                <a:latin typeface="Trebuchet MS" panose="020B0703020202090204" pitchFamily="34" charset="0"/>
                <a:cs typeface="Arial"/>
              </a:rPr>
              <a:t>gospodarstwa </a:t>
            </a:r>
            <a:r>
              <a:rPr lang="it-IT" sz="1400" dirty="0" err="1">
                <a:solidFill>
                  <a:srgbClr val="111111"/>
                </a:solidFill>
                <a:latin typeface="Trebuchet MS" panose="020B0703020202090204" pitchFamily="34" charset="0"/>
                <a:cs typeface="Arial"/>
              </a:rPr>
              <a:t>jest </a:t>
            </a:r>
            <a:r>
              <a:rPr lang="it-IT" sz="1400" dirty="0">
                <a:solidFill>
                  <a:srgbClr val="111111"/>
                </a:solidFill>
                <a:latin typeface="Trebuchet MS" panose="020B0703020202090204" pitchFamily="34" charset="0"/>
                <a:cs typeface="Arial"/>
              </a:rPr>
              <a:t>stosunek </a:t>
            </a:r>
            <a:r>
              <a:rPr lang="it-IT" sz="1400" dirty="0" err="1">
                <a:solidFill>
                  <a:srgbClr val="111111"/>
                </a:solidFill>
                <a:latin typeface="Trebuchet MS" panose="020B0703020202090204" pitchFamily="34" charset="0"/>
                <a:cs typeface="Arial"/>
              </a:rPr>
              <a:t>kosztów operacyjnych do przychodów. </a:t>
            </a:r>
            <a:r>
              <a:rPr lang="it-IT" sz="1400" dirty="0">
                <a:solidFill>
                  <a:srgbClr val="111111"/>
                </a:solidFill>
                <a:latin typeface="Trebuchet MS" panose="020B0703020202090204" pitchFamily="34" charset="0"/>
                <a:cs typeface="Arial"/>
              </a:rPr>
              <a:t>Wskaźnik </a:t>
            </a:r>
            <a:r>
              <a:rPr lang="it-IT" sz="1400" dirty="0" err="1">
                <a:solidFill>
                  <a:srgbClr val="111111"/>
                </a:solidFill>
                <a:latin typeface="Trebuchet MS" panose="020B0703020202090204" pitchFamily="34" charset="0"/>
                <a:cs typeface="Arial"/>
              </a:rPr>
              <a:t>ten daje odpowiedź </a:t>
            </a:r>
            <a:r>
              <a:rPr lang="it-IT" sz="1400" dirty="0">
                <a:solidFill>
                  <a:srgbClr val="111111"/>
                </a:solidFill>
                <a:latin typeface="Trebuchet MS" panose="020B0703020202090204" pitchFamily="34" charset="0"/>
                <a:cs typeface="Arial"/>
              </a:rPr>
              <a:t>na </a:t>
            </a:r>
            <a:r>
              <a:rPr lang="it-IT" sz="1400" dirty="0" err="1">
                <a:solidFill>
                  <a:srgbClr val="111111"/>
                </a:solidFill>
                <a:latin typeface="Trebuchet MS" panose="020B0703020202090204" pitchFamily="34" charset="0"/>
                <a:cs typeface="Arial"/>
              </a:rPr>
              <a:t>pytanie </a:t>
            </a:r>
            <a:r>
              <a:rPr lang="it-IT" sz="1400" dirty="0">
                <a:solidFill>
                  <a:srgbClr val="111111"/>
                </a:solidFill>
                <a:latin typeface="Trebuchet MS" panose="020B0703020202090204" pitchFamily="34" charset="0"/>
                <a:cs typeface="Arial"/>
              </a:rPr>
              <a:t>"</a:t>
            </a:r>
            <a:r>
              <a:rPr lang="it-IT" sz="1400" dirty="0" err="1">
                <a:solidFill>
                  <a:srgbClr val="111111"/>
                </a:solidFill>
                <a:latin typeface="Trebuchet MS" panose="020B0703020202090204" pitchFamily="34" charset="0"/>
                <a:cs typeface="Arial"/>
              </a:rPr>
              <a:t>ile </a:t>
            </a:r>
            <a:r>
              <a:rPr lang="it-IT" sz="1400" dirty="0">
                <a:solidFill>
                  <a:srgbClr val="111111"/>
                </a:solidFill>
                <a:latin typeface="Trebuchet MS" panose="020B0703020202090204" pitchFamily="34" charset="0"/>
                <a:cs typeface="Arial"/>
              </a:rPr>
              <a:t>kosztuje gospodarstwo wygenerowanie 1,00 USD przychodu?". </a:t>
            </a:r>
            <a:r>
              <a:rPr lang="it-IT" sz="1400" dirty="0" err="1">
                <a:solidFill>
                  <a:srgbClr val="111111"/>
                </a:solidFill>
                <a:latin typeface="Trebuchet MS" panose="020B0703020202090204" pitchFamily="34" charset="0"/>
                <a:cs typeface="Arial"/>
              </a:rPr>
              <a:t>Uzyskuje się go </a:t>
            </a:r>
            <a:r>
              <a:rPr lang="it-IT" sz="1400" dirty="0">
                <a:solidFill>
                  <a:srgbClr val="111111"/>
                </a:solidFill>
                <a:latin typeface="Trebuchet MS" panose="020B0703020202090204" pitchFamily="34" charset="0"/>
                <a:cs typeface="Arial"/>
              </a:rPr>
              <a:t>poprzez </a:t>
            </a:r>
            <a:r>
              <a:rPr lang="it-IT" sz="1400" dirty="0" err="1">
                <a:solidFill>
                  <a:srgbClr val="111111"/>
                </a:solidFill>
                <a:latin typeface="Trebuchet MS" panose="020B0703020202090204" pitchFamily="34" charset="0"/>
                <a:cs typeface="Arial"/>
              </a:rPr>
              <a:t>podzielenie całkowitych kosztów operacyjnych </a:t>
            </a:r>
            <a:r>
              <a:rPr lang="it-IT" sz="1400" dirty="0">
                <a:solidFill>
                  <a:srgbClr val="111111"/>
                </a:solidFill>
                <a:latin typeface="Trebuchet MS" panose="020B0703020202090204" pitchFamily="34" charset="0"/>
                <a:cs typeface="Arial"/>
              </a:rPr>
              <a:t>(</a:t>
            </a:r>
            <a:r>
              <a:rPr lang="it-IT" sz="1400" dirty="0" err="1">
                <a:solidFill>
                  <a:srgbClr val="111111"/>
                </a:solidFill>
                <a:latin typeface="Trebuchet MS" panose="020B0703020202090204" pitchFamily="34" charset="0"/>
                <a:cs typeface="Arial"/>
              </a:rPr>
              <a:t>z wyłączeniem </a:t>
            </a:r>
            <a:r>
              <a:rPr lang="it-IT" sz="1400" dirty="0">
                <a:solidFill>
                  <a:srgbClr val="111111"/>
                </a:solidFill>
                <a:latin typeface="Trebuchet MS" panose="020B0703020202090204" pitchFamily="34" charset="0"/>
                <a:cs typeface="Arial"/>
              </a:rPr>
              <a:t>kosztów </a:t>
            </a:r>
            <a:r>
              <a:rPr lang="it-IT" sz="1400" dirty="0" err="1">
                <a:solidFill>
                  <a:srgbClr val="111111"/>
                </a:solidFill>
                <a:latin typeface="Trebuchet MS" panose="020B0703020202090204" pitchFamily="34" charset="0"/>
                <a:cs typeface="Arial"/>
              </a:rPr>
              <a:t>odsetek </a:t>
            </a:r>
            <a:r>
              <a:rPr lang="it-IT" sz="1400" dirty="0">
                <a:solidFill>
                  <a:srgbClr val="111111"/>
                </a:solidFill>
                <a:latin typeface="Trebuchet MS" panose="020B0703020202090204" pitchFamily="34" charset="0"/>
                <a:cs typeface="Arial"/>
              </a:rPr>
              <a:t>i </a:t>
            </a:r>
            <a:r>
              <a:rPr lang="it-IT" sz="1400" dirty="0" err="1">
                <a:solidFill>
                  <a:srgbClr val="111111"/>
                </a:solidFill>
                <a:latin typeface="Trebuchet MS" panose="020B0703020202090204" pitchFamily="34" charset="0"/>
                <a:cs typeface="Arial"/>
              </a:rPr>
              <a:t>amortyzacji</a:t>
            </a:r>
            <a:r>
              <a:rPr lang="it-IT" sz="1400" dirty="0">
                <a:solidFill>
                  <a:srgbClr val="111111"/>
                </a:solidFill>
                <a:latin typeface="Trebuchet MS" panose="020B0703020202090204" pitchFamily="34" charset="0"/>
                <a:cs typeface="Arial"/>
              </a:rPr>
              <a:t>) przez przychód </a:t>
            </a:r>
            <a:r>
              <a:rPr lang="it-IT" sz="1400" dirty="0" err="1">
                <a:solidFill>
                  <a:srgbClr val="111111"/>
                </a:solidFill>
                <a:latin typeface="Trebuchet MS" panose="020B0703020202090204" pitchFamily="34" charset="0"/>
                <a:cs typeface="Arial"/>
              </a:rPr>
              <a:t>brutto</a:t>
            </a:r>
            <a:r>
              <a:rPr lang="it-IT" sz="1400" dirty="0">
                <a:solidFill>
                  <a:srgbClr val="111111"/>
                </a:solidFill>
                <a:latin typeface="Trebuchet MS" panose="020B0703020202090204" pitchFamily="34" charset="0"/>
                <a:cs typeface="Arial"/>
              </a:rPr>
              <a:t>.</a:t>
            </a:r>
            <a:endParaRPr lang="it-IT" sz="1400" dirty="0">
              <a:latin typeface="Trebuchet MS" panose="020B0703020202090204" pitchFamily="34" charset="0"/>
            </a:endParaRPr>
          </a:p>
          <a:p>
            <a:pPr marL="0" indent="0" eaLnBrk="0" fontAlgn="base" hangingPunct="0">
              <a:buNone/>
            </a:pPr>
            <a:endParaRPr lang="sk-SK" sz="1400" dirty="0"/>
          </a:p>
          <a:p>
            <a:pPr marL="0" indent="0" eaLnBrk="0" fontAlgn="base" hangingPunct="0">
              <a:buNone/>
            </a:pPr>
            <a:endParaRPr lang="sk-SK" sz="1400" dirty="0">
              <a:effectLst/>
            </a:endParaRPr>
          </a:p>
        </p:txBody>
      </p:sp>
    </p:spTree>
    <p:extLst>
      <p:ext uri="{BB962C8B-B14F-4D97-AF65-F5344CB8AC3E}">
        <p14:creationId xmlns:p14="http://schemas.microsoft.com/office/powerpoint/2010/main" val="71355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124744"/>
            <a:ext cx="8229600" cy="792088"/>
          </a:xfrm>
        </p:spPr>
        <p:txBody>
          <a:bodyPr>
            <a:noAutofit/>
          </a:bodyPr>
          <a:lstStyle/>
          <a:p>
            <a:pPr marL="0" lvl="0" indent="0" algn="l" rtl="0">
              <a:spcBef>
                <a:spcPts val="0"/>
              </a:spcBef>
              <a:spcAft>
                <a:spcPts val="0"/>
              </a:spcAft>
              <a:buClr>
                <a:srgbClr val="008000"/>
              </a:buClr>
              <a:buSzPts val="1800"/>
              <a:buNone/>
            </a:pPr>
            <a:r>
              <a:rPr lang="it-IT" sz="2400" b="1" dirty="0"/>
              <a:t>4. Analiza wyników finansowych przedsiębiorstw </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1988840"/>
            <a:ext cx="8964488" cy="4464496"/>
          </a:xfrm>
        </p:spPr>
        <p:txBody>
          <a:bodyPr numCol="2">
            <a:normAutofit/>
          </a:bodyPr>
          <a:lstStyle/>
          <a:p>
            <a:pPr marL="0" indent="0" eaLnBrk="0" fontAlgn="base" hangingPunct="0">
              <a:buNone/>
            </a:pPr>
            <a:r>
              <a:rPr lang="sk-SK" sz="1800" b="1" dirty="0" err="1">
                <a:effectLst/>
              </a:rPr>
              <a:t>Wyniki finansowe </a:t>
            </a:r>
            <a:r>
              <a:rPr lang="sk-SK" sz="1800" b="1" dirty="0">
                <a:effectLst/>
              </a:rPr>
              <a:t>przedsiębiorstw </a:t>
            </a:r>
            <a:r>
              <a:rPr lang="sk-SK" sz="1800" b="1" dirty="0" err="1">
                <a:effectLst/>
              </a:rPr>
              <a:t>rolniczych</a:t>
            </a:r>
          </a:p>
          <a:p>
            <a:pPr marL="0" indent="0" eaLnBrk="0" fontAlgn="base" hangingPunct="0">
              <a:buNone/>
            </a:pPr>
            <a:endParaRPr lang="sk-SK" sz="1800" dirty="0">
              <a:effectLst/>
            </a:endParaRPr>
          </a:p>
          <a:p>
            <a:pPr marL="0" indent="0" eaLnBrk="0" fontAlgn="base" hangingPunct="0">
              <a:buNone/>
            </a:pPr>
            <a:r>
              <a:rPr lang="sk-SK" sz="1800" dirty="0">
                <a:effectLst/>
              </a:rPr>
              <a:t>W </a:t>
            </a:r>
            <a:r>
              <a:rPr lang="sk-SK" sz="1800" dirty="0" err="1">
                <a:effectLst/>
              </a:rPr>
              <a:t>sektorze rolniczym najczęściej musimy </a:t>
            </a:r>
            <a:r>
              <a:rPr lang="sk-SK" sz="1800" dirty="0">
                <a:effectLst/>
              </a:rPr>
              <a:t>brać pod </a:t>
            </a:r>
            <a:r>
              <a:rPr lang="sk-SK" sz="1800" dirty="0" err="1">
                <a:effectLst/>
              </a:rPr>
              <a:t>uwagę aspekt ekonomiczny </a:t>
            </a:r>
            <a:r>
              <a:rPr lang="sk-SK" sz="1800" dirty="0">
                <a:effectLst/>
              </a:rPr>
              <a:t>(</a:t>
            </a:r>
            <a:r>
              <a:rPr lang="sk-SK" sz="1800" dirty="0" err="1">
                <a:effectLst/>
              </a:rPr>
              <a:t>rentowność</a:t>
            </a:r>
            <a:r>
              <a:rPr lang="sk-SK" sz="1800" dirty="0">
                <a:effectLst/>
              </a:rPr>
              <a:t>, </a:t>
            </a:r>
            <a:r>
              <a:rPr lang="sk-SK" sz="1800" dirty="0" err="1">
                <a:effectLst/>
              </a:rPr>
              <a:t>płynność</a:t>
            </a:r>
            <a:r>
              <a:rPr lang="sk-SK" sz="1800" dirty="0">
                <a:effectLst/>
              </a:rPr>
              <a:t>, </a:t>
            </a:r>
            <a:r>
              <a:rPr lang="sk-SK" sz="1800" dirty="0" err="1">
                <a:effectLst/>
              </a:rPr>
              <a:t>efektywność operacyjna</a:t>
            </a:r>
            <a:r>
              <a:rPr lang="sk-SK" sz="1800" dirty="0">
                <a:effectLst/>
              </a:rPr>
              <a:t>)</a:t>
            </a:r>
            <a:r>
              <a:rPr lang="sk-SK" sz="1800" dirty="0" err="1">
                <a:effectLst/>
              </a:rPr>
              <a:t>, ale także pozaekonomiczny </a:t>
            </a:r>
            <a:r>
              <a:rPr lang="sk-SK" sz="1800" dirty="0">
                <a:effectLst/>
              </a:rPr>
              <a:t>(</a:t>
            </a:r>
            <a:r>
              <a:rPr lang="sk-SK" sz="1800" dirty="0" err="1">
                <a:effectLst/>
              </a:rPr>
              <a:t>planowanie </a:t>
            </a:r>
            <a:r>
              <a:rPr lang="sk-SK" sz="1800" dirty="0">
                <a:effectLst/>
              </a:rPr>
              <a:t>i </a:t>
            </a:r>
            <a:r>
              <a:rPr lang="sk-SK" sz="1800" dirty="0" err="1">
                <a:effectLst/>
              </a:rPr>
              <a:t>podejmowanie decyzji menedżerskich</a:t>
            </a:r>
            <a:r>
              <a:rPr lang="sk-SK" sz="1800" dirty="0">
                <a:effectLst/>
              </a:rPr>
              <a:t>).</a:t>
            </a:r>
          </a:p>
          <a:p>
            <a:pPr marL="0" indent="0" eaLnBrk="0" fontAlgn="base" hangingPunct="0">
              <a:buNone/>
            </a:pPr>
            <a:r>
              <a:rPr lang="sk-SK" sz="1800" dirty="0" err="1">
                <a:effectLst/>
              </a:rPr>
              <a:t>Niepowodzenie </a:t>
            </a:r>
            <a:r>
              <a:rPr lang="sk-SK" sz="1800" dirty="0">
                <a:effectLst/>
              </a:rPr>
              <a:t>lub </a:t>
            </a:r>
            <a:r>
              <a:rPr lang="sk-SK" sz="1800" dirty="0" err="1">
                <a:effectLst/>
              </a:rPr>
              <a:t>sukces </a:t>
            </a:r>
            <a:r>
              <a:rPr lang="sk-SK" sz="1800" dirty="0">
                <a:effectLst/>
              </a:rPr>
              <a:t>gospodarstwa </a:t>
            </a:r>
            <a:r>
              <a:rPr lang="sk-SK" sz="1800" dirty="0" err="1">
                <a:effectLst/>
              </a:rPr>
              <a:t>może być </a:t>
            </a:r>
            <a:r>
              <a:rPr lang="sk-SK" sz="1800" dirty="0">
                <a:effectLst/>
              </a:rPr>
              <a:t>wynikiem </a:t>
            </a:r>
            <a:r>
              <a:rPr lang="sk-SK" sz="1800" dirty="0" err="1">
                <a:effectLst/>
              </a:rPr>
              <a:t>otoczenia makroekonomicznego </a:t>
            </a:r>
            <a:r>
              <a:rPr lang="sk-SK" sz="1800" dirty="0">
                <a:effectLst/>
              </a:rPr>
              <a:t>i </a:t>
            </a:r>
            <a:r>
              <a:rPr lang="sk-SK" sz="1800" dirty="0" err="1">
                <a:effectLst/>
              </a:rPr>
              <a:t>jego czynników </a:t>
            </a:r>
            <a:r>
              <a:rPr lang="sk-SK" sz="1800" dirty="0">
                <a:effectLst/>
              </a:rPr>
              <a:t>lub </a:t>
            </a:r>
            <a:r>
              <a:rPr lang="sk-SK" sz="1800" dirty="0" err="1">
                <a:effectLst/>
              </a:rPr>
              <a:t>nieudanych </a:t>
            </a:r>
            <a:r>
              <a:rPr lang="sk-SK" sz="1800" dirty="0">
                <a:effectLst/>
              </a:rPr>
              <a:t>i </a:t>
            </a:r>
            <a:r>
              <a:rPr lang="sk-SK" sz="1800" dirty="0" err="1">
                <a:effectLst/>
              </a:rPr>
              <a:t>błędnych decyzji menedżerów</a:t>
            </a:r>
            <a:r>
              <a:rPr lang="sk-SK" sz="1800" dirty="0">
                <a:effectLst/>
              </a:rPr>
              <a:t>, </a:t>
            </a:r>
            <a:r>
              <a:rPr lang="sk-SK" sz="1800" dirty="0" err="1">
                <a:effectLst/>
              </a:rPr>
              <a:t>ale także wynikiem czynników przyrodniczych </a:t>
            </a:r>
            <a:r>
              <a:rPr lang="sk-SK" sz="1800" dirty="0">
                <a:effectLst/>
              </a:rPr>
              <a:t>i </a:t>
            </a:r>
            <a:r>
              <a:rPr lang="sk-SK" sz="1800" dirty="0" err="1">
                <a:effectLst/>
              </a:rPr>
              <a:t>klimatycznych. </a:t>
            </a:r>
          </a:p>
          <a:p>
            <a:pPr marL="0" indent="0" eaLnBrk="0" fontAlgn="base" hangingPunct="0">
              <a:buNone/>
            </a:pPr>
            <a:r>
              <a:rPr lang="sk-SK" sz="1800" dirty="0">
                <a:effectLst/>
              </a:rPr>
              <a:t>Rolne determinanty niepokoju finansowego mogą mieć różne skutki dla kondycji finansowej i wyników gospodarstw rolnych.</a:t>
            </a:r>
          </a:p>
          <a:p>
            <a:pPr marL="0" indent="0" eaLnBrk="0" fontAlgn="base" hangingPunct="0">
              <a:buNone/>
            </a:pPr>
            <a:endParaRPr lang="sk-SK" sz="1800" dirty="0">
              <a:effectLst/>
            </a:endParaRPr>
          </a:p>
          <a:p>
            <a:pPr marL="0" indent="0" eaLnBrk="0" fontAlgn="base" hangingPunct="0">
              <a:buNone/>
            </a:pPr>
            <a:endParaRPr lang="sk-SK" sz="1800" dirty="0">
              <a:effectLst/>
            </a:endParaRPr>
          </a:p>
          <a:p>
            <a:pPr marL="0" indent="0" eaLnBrk="0" fontAlgn="base" hangingPunct="0">
              <a:buNone/>
            </a:pPr>
            <a:r>
              <a:rPr lang="sk-SK" sz="1800" b="1" dirty="0">
                <a:effectLst/>
              </a:rPr>
              <a:t>STUDIUM PRZYPADKU</a:t>
            </a:r>
            <a:endParaRPr lang="sk-SK" sz="1800" dirty="0">
              <a:effectLst/>
            </a:endParaRPr>
          </a:p>
          <a:p>
            <a:pPr marL="0" indent="0" eaLnBrk="0" fontAlgn="base" hangingPunct="0">
              <a:buNone/>
            </a:pPr>
            <a:r>
              <a:rPr lang="it-IT" sz="1800" u="sng" dirty="0">
                <a:solidFill>
                  <a:schemeClr val="hlink"/>
                </a:solidFill>
                <a:highlight>
                  <a:srgbClr val="FFFFFF"/>
                </a:highlight>
                <a:latin typeface="Calibri"/>
                <a:ea typeface="Arial"/>
                <a:cs typeface="Arial"/>
                <a:sym typeface="Arial"/>
                <a:hlinkClick r:id="rId2">
                  <a:extLst>
                    <a:ext uri="{A12FA001-AC4F-418D-AE19-62706E023703}">
                      <ahyp:hlinkClr xmlns:ahyp="http://schemas.microsoft.com/office/drawing/2018/hyperlinkcolor" val="tx"/>
                    </a:ext>
                  </a:extLst>
                </a:hlinkClick>
              </a:rPr>
              <a:t>Ocena kondycji finansowej przedsiębiorstw rolnych w warunkach Republiki Słowackiej z wykorzystaniem modeli upadłościowych</a:t>
            </a:r>
            <a:endParaRPr lang="it-IT" sz="1800" dirty="0">
              <a:solidFill>
                <a:schemeClr val="hlink"/>
              </a:solidFill>
              <a:highlight>
                <a:srgbClr val="FFFFFF"/>
              </a:highlight>
              <a:latin typeface="Calibri"/>
              <a:ea typeface="Arial"/>
              <a:cs typeface="Arial"/>
            </a:endParaRPr>
          </a:p>
          <a:p>
            <a:pPr marL="0" indent="0" eaLnBrk="0" fontAlgn="base" hangingPunct="0">
              <a:buNone/>
            </a:pPr>
            <a:endParaRPr lang="sk-SK" sz="1800" dirty="0">
              <a:effectLst/>
            </a:endParaRPr>
          </a:p>
        </p:txBody>
      </p:sp>
    </p:spTree>
    <p:extLst>
      <p:ext uri="{BB962C8B-B14F-4D97-AF65-F5344CB8AC3E}">
        <p14:creationId xmlns:p14="http://schemas.microsoft.com/office/powerpoint/2010/main" val="409900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67544" y="1124744"/>
            <a:ext cx="6647856"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73249" y="2132856"/>
            <a:ext cx="8892480" cy="4320480"/>
          </a:xfrm>
        </p:spPr>
        <p:txBody>
          <a:bodyPr>
            <a:normAutofit/>
          </a:bodyPr>
          <a:lstStyle/>
          <a:p>
            <a:pPr marL="0" indent="0" eaLnBrk="0" fontAlgn="base" hangingPunct="0">
              <a:buNone/>
            </a:pPr>
            <a:r>
              <a:rPr lang="hu-HU" sz="1800" dirty="0" err="1"/>
              <a:t>Inwestycje </a:t>
            </a:r>
            <a:r>
              <a:rPr lang="hu-HU" sz="1800" dirty="0"/>
              <a:t>w </a:t>
            </a:r>
            <a:r>
              <a:rPr lang="hu-HU" sz="1800" dirty="0" err="1"/>
              <a:t>kapitał terytorialny </a:t>
            </a:r>
            <a:r>
              <a:rPr lang="hu-HU" sz="1800" dirty="0"/>
              <a:t>i budowanie </a:t>
            </a:r>
            <a:r>
              <a:rPr lang="hu-HU" sz="1800" dirty="0" err="1"/>
              <a:t>potencjału regionalnego zostały uznane za </a:t>
            </a:r>
            <a:r>
              <a:rPr lang="hu-HU" sz="1800" dirty="0"/>
              <a:t>główne </a:t>
            </a:r>
            <a:r>
              <a:rPr lang="hu-HU" sz="1800" dirty="0" err="1"/>
              <a:t>podstawy </a:t>
            </a:r>
            <a:r>
              <a:rPr lang="hu-HU" sz="1800" dirty="0"/>
              <a:t>koncepcji </a:t>
            </a:r>
            <a:r>
              <a:rPr lang="hu-HU" sz="1800" dirty="0" err="1"/>
              <a:t>place-based</a:t>
            </a:r>
            <a:endParaRPr lang="hu-HU" sz="1800" dirty="0"/>
          </a:p>
          <a:p>
            <a:pPr marL="0" indent="0" eaLnBrk="0" fontAlgn="base" hangingPunct="0">
              <a:buNone/>
            </a:pPr>
            <a:r>
              <a:rPr lang="hu-HU" sz="1800" dirty="0" err="1"/>
              <a:t>podejście do rozwoju obszarów wiejskich </a:t>
            </a:r>
            <a:r>
              <a:rPr lang="hu-HU" sz="1800" dirty="0"/>
              <a:t>(OECD, 2006). </a:t>
            </a:r>
          </a:p>
          <a:p>
            <a:pPr marL="0" indent="0" eaLnBrk="0" fontAlgn="base" hangingPunct="0">
              <a:buNone/>
            </a:pPr>
            <a:endParaRPr lang="hu-HU" sz="1800" dirty="0"/>
          </a:p>
          <a:p>
            <a:pPr marL="0" indent="0" eaLnBrk="0" fontAlgn="base" hangingPunct="0">
              <a:buNone/>
            </a:pPr>
            <a:r>
              <a:rPr lang="hu-HU" sz="1800" dirty="0"/>
              <a:t>W </a:t>
            </a:r>
            <a:r>
              <a:rPr lang="hu-HU" sz="1800" dirty="0" err="1"/>
              <a:t>tej części Modułu </a:t>
            </a:r>
            <a:r>
              <a:rPr lang="hu-HU" sz="1800" dirty="0"/>
              <a:t>1 </a:t>
            </a:r>
            <a:r>
              <a:rPr lang="hu-HU" sz="1800" dirty="0" err="1"/>
              <a:t>proponujemy podział </a:t>
            </a:r>
            <a:r>
              <a:rPr lang="hu-HU" sz="1800" dirty="0"/>
              <a:t>na "</a:t>
            </a:r>
            <a:r>
              <a:rPr lang="hu-HU" sz="1800" dirty="0" err="1"/>
              <a:t>kapitał terytorialny</a:t>
            </a:r>
            <a:r>
              <a:rPr lang="hu-HU" sz="1800" dirty="0"/>
              <a:t>" i "budowanie </a:t>
            </a:r>
            <a:r>
              <a:rPr lang="hu-HU" sz="1800" dirty="0" err="1"/>
              <a:t>potencjału".</a:t>
            </a:r>
          </a:p>
          <a:p>
            <a:pPr marL="0" indent="0" eaLnBrk="0" fontAlgn="base" hangingPunct="0">
              <a:buNone/>
            </a:pPr>
            <a:endParaRPr lang="hu-HU" sz="1800" dirty="0"/>
          </a:p>
          <a:p>
            <a:pPr marL="0" indent="0" eaLnBrk="0" fontAlgn="base" hangingPunct="0">
              <a:buNone/>
            </a:pPr>
            <a:r>
              <a:rPr lang="hu-HU" sz="1800" dirty="0" err="1"/>
              <a:t>Kapitał terytorialny reprezentuje </a:t>
            </a:r>
            <a:r>
              <a:rPr lang="hu-HU" sz="1800" dirty="0"/>
              <a:t>"</a:t>
            </a:r>
            <a:r>
              <a:rPr lang="hu-HU" sz="1800" dirty="0" err="1"/>
              <a:t>ilość </a:t>
            </a:r>
            <a:r>
              <a:rPr lang="hu-HU" sz="1800" dirty="0"/>
              <a:t>i wzajemne </a:t>
            </a:r>
            <a:r>
              <a:rPr lang="hu-HU" sz="1800" dirty="0" err="1"/>
              <a:t>powiązanie różnych form kapitału </a:t>
            </a:r>
            <a:r>
              <a:rPr lang="hu-HU" sz="1800" dirty="0"/>
              <a:t>(</a:t>
            </a:r>
            <a:r>
              <a:rPr lang="hu-HU" sz="1800" dirty="0" err="1"/>
              <a:t>lub różnych zasobów</a:t>
            </a:r>
            <a:r>
              <a:rPr lang="hu-HU" sz="1800" dirty="0"/>
              <a:t>) </a:t>
            </a:r>
            <a:r>
              <a:rPr lang="hu-HU" sz="1800" dirty="0" err="1"/>
              <a:t>związanych</a:t>
            </a:r>
            <a:r>
              <a:rPr lang="hu-HU" sz="1800" dirty="0"/>
              <a:t>, zmobilizowanych i </a:t>
            </a:r>
            <a:r>
              <a:rPr lang="hu-HU" sz="1800" dirty="0" err="1"/>
              <a:t>aktywnie wykorzystywanych w</a:t>
            </a:r>
            <a:r>
              <a:rPr lang="hu-HU" sz="1800" dirty="0"/>
              <a:t> (i </a:t>
            </a:r>
            <a:r>
              <a:rPr lang="hu-HU" sz="1800" dirty="0" err="1"/>
              <a:t>reprodukowanych przez</a:t>
            </a:r>
            <a:r>
              <a:rPr lang="hu-HU" sz="1800" dirty="0"/>
              <a:t>) </a:t>
            </a:r>
            <a:r>
              <a:rPr lang="hu-HU" sz="1800" dirty="0" err="1"/>
              <a:t>regionalnej gospodarce </a:t>
            </a:r>
            <a:r>
              <a:rPr lang="hu-HU" sz="1800" dirty="0"/>
              <a:t>i </a:t>
            </a:r>
            <a:r>
              <a:rPr lang="hu-HU" sz="1800" dirty="0" err="1"/>
              <a:t>społeczeństwie</a:t>
            </a:r>
            <a:r>
              <a:rPr lang="hu-HU" sz="1800" dirty="0"/>
              <a:t>" (van </a:t>
            </a:r>
            <a:r>
              <a:rPr lang="hu-HU" sz="1800" dirty="0" err="1"/>
              <a:t>der Ploeg i in.</a:t>
            </a:r>
            <a:r>
              <a:rPr lang="hu-HU" sz="1800" dirty="0"/>
              <a:t>, 2009, s. 13).</a:t>
            </a:r>
          </a:p>
          <a:p>
            <a:pPr marL="0" indent="0" eaLnBrk="0" fontAlgn="base" hangingPunct="0">
              <a:buNone/>
            </a:pPr>
            <a:endParaRPr lang="hu-HU" sz="1800" dirty="0"/>
          </a:p>
          <a:p>
            <a:pPr marL="0" indent="0" eaLnBrk="0" fontAlgn="base" hangingPunct="0">
              <a:buNone/>
            </a:pPr>
            <a:endParaRPr lang="sk-SK" sz="1800" dirty="0">
              <a:effectLst/>
            </a:endParaRPr>
          </a:p>
        </p:txBody>
      </p:sp>
    </p:spTree>
    <p:extLst>
      <p:ext uri="{BB962C8B-B14F-4D97-AF65-F5344CB8AC3E}">
        <p14:creationId xmlns:p14="http://schemas.microsoft.com/office/powerpoint/2010/main" val="2725846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67544" y="1124744"/>
            <a:ext cx="6647856"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15516" y="2276872"/>
            <a:ext cx="8712968" cy="3816424"/>
          </a:xfrm>
        </p:spPr>
        <p:txBody>
          <a:bodyPr>
            <a:normAutofit/>
          </a:bodyPr>
          <a:lstStyle/>
          <a:p>
            <a:pPr marL="0" indent="0" eaLnBrk="0" fontAlgn="base" hangingPunct="0">
              <a:buNone/>
            </a:pPr>
            <a:r>
              <a:rPr lang="hu-HU" sz="1800" dirty="0"/>
              <a:t>Budowanie </a:t>
            </a:r>
            <a:r>
              <a:rPr lang="hu-HU" sz="1800" dirty="0" err="1"/>
              <a:t>potencjału </a:t>
            </a:r>
            <a:r>
              <a:rPr lang="hu-HU" sz="1800" dirty="0"/>
              <a:t>to </a:t>
            </a:r>
            <a:r>
              <a:rPr lang="hu-HU" sz="1800" dirty="0" err="1"/>
              <a:t>zdolność do waloryzacji </a:t>
            </a:r>
            <a:r>
              <a:rPr lang="hu-HU" sz="1800" dirty="0"/>
              <a:t>lokalnych </a:t>
            </a:r>
            <a:r>
              <a:rPr lang="hu-HU" sz="1800" dirty="0" err="1"/>
              <a:t>zasobów</a:t>
            </a:r>
            <a:r>
              <a:rPr lang="hu-HU" sz="1800" dirty="0"/>
              <a:t>, </a:t>
            </a:r>
            <a:r>
              <a:rPr lang="hu-HU" sz="1800" dirty="0" err="1"/>
              <a:t>takich jak udogodnienia naturalne</a:t>
            </a:r>
            <a:r>
              <a:rPr lang="hu-HU" sz="1800" dirty="0"/>
              <a:t>, </a:t>
            </a:r>
            <a:r>
              <a:rPr lang="hu-HU" sz="1800" dirty="0" err="1"/>
              <a:t>dziedzictwo kulturowe czy wyposażenie infrastrukturalne</a:t>
            </a:r>
            <a:r>
              <a:rPr lang="hu-HU" sz="1800" dirty="0"/>
              <a:t>. </a:t>
            </a:r>
            <a:r>
              <a:rPr lang="hu-HU" sz="1800" dirty="0" err="1"/>
              <a:t>Zdolność do skutecznego </a:t>
            </a:r>
            <a:r>
              <a:rPr lang="hu-HU" sz="1800" dirty="0"/>
              <a:t>i </a:t>
            </a:r>
            <a:r>
              <a:rPr lang="hu-HU" sz="1800" dirty="0" err="1"/>
              <a:t>efektywnego wykorzystania wyposażenia w czynniki produkcji </a:t>
            </a:r>
            <a:r>
              <a:rPr lang="hu-HU" sz="1800" dirty="0"/>
              <a:t>ma </a:t>
            </a:r>
            <a:r>
              <a:rPr lang="hu-HU" sz="1800" dirty="0" err="1"/>
              <a:t>decydujące </a:t>
            </a:r>
            <a:r>
              <a:rPr lang="hu-HU" sz="1800" dirty="0"/>
              <a:t>znaczenie w </a:t>
            </a:r>
            <a:r>
              <a:rPr lang="hu-HU" sz="1800" dirty="0" err="1"/>
              <a:t>generowaniu przewag konkurencyjnych regionów</a:t>
            </a:r>
            <a:r>
              <a:rPr lang="hu-HU" sz="1800" dirty="0"/>
              <a:t>.</a:t>
            </a:r>
          </a:p>
          <a:p>
            <a:pPr marL="0" indent="0" eaLnBrk="0" fontAlgn="base" hangingPunct="0">
              <a:buNone/>
            </a:pPr>
            <a:endParaRPr lang="hu-HU" sz="1800" dirty="0"/>
          </a:p>
          <a:p>
            <a:pPr marL="0" indent="0" eaLnBrk="0" fontAlgn="base" hangingPunct="0">
              <a:buNone/>
            </a:pPr>
            <a:r>
              <a:rPr lang="hu-HU" sz="1800" dirty="0"/>
              <a:t>W </a:t>
            </a:r>
            <a:r>
              <a:rPr lang="hu-HU" sz="1800" dirty="0" err="1"/>
              <a:t>szczególności interakcja </a:t>
            </a:r>
            <a:r>
              <a:rPr lang="hu-HU" sz="1800" dirty="0"/>
              <a:t>i </a:t>
            </a:r>
            <a:r>
              <a:rPr lang="hu-HU" sz="1800" dirty="0" err="1"/>
              <a:t>mobilizacja pewnych domen regionalnego rozwoju </a:t>
            </a:r>
            <a:r>
              <a:rPr lang="hu-HU" sz="1800" dirty="0"/>
              <a:t>obszarów </a:t>
            </a:r>
            <a:r>
              <a:rPr lang="hu-HU" sz="1800" dirty="0" err="1"/>
              <a:t>wiejskich</a:t>
            </a:r>
            <a:r>
              <a:rPr lang="hu-HU" sz="1800" dirty="0"/>
              <a:t>, </a:t>
            </a:r>
            <a:r>
              <a:rPr lang="hu-HU" sz="1800" dirty="0" err="1"/>
              <a:t>w tym innowacje </a:t>
            </a:r>
            <a:r>
              <a:rPr lang="hu-HU" sz="1800" dirty="0"/>
              <a:t>(</a:t>
            </a:r>
            <a:r>
              <a:rPr lang="hu-HU" sz="1800" dirty="0" err="1"/>
              <a:t>nowe praktyki </a:t>
            </a:r>
            <a:r>
              <a:rPr lang="hu-HU" sz="1800" dirty="0"/>
              <a:t>i </a:t>
            </a:r>
            <a:r>
              <a:rPr lang="hu-HU" sz="1800" dirty="0" err="1"/>
              <a:t>produkty</a:t>
            </a:r>
            <a:r>
              <a:rPr lang="hu-HU" sz="1800" dirty="0"/>
              <a:t>), </a:t>
            </a:r>
            <a:r>
              <a:rPr lang="hu-HU" sz="1800" dirty="0" err="1"/>
              <a:t>zarządzanie </a:t>
            </a:r>
            <a:r>
              <a:rPr lang="hu-HU" sz="1800" dirty="0"/>
              <a:t>rynkiem (</a:t>
            </a:r>
            <a:r>
              <a:rPr lang="hu-HU" sz="1800" dirty="0" err="1"/>
              <a:t>zdolność instytucjonalna do interakcji z rynkami) </a:t>
            </a:r>
            <a:r>
              <a:rPr lang="hu-HU" sz="1800" dirty="0"/>
              <a:t>i </a:t>
            </a:r>
            <a:r>
              <a:rPr lang="hu-HU" sz="1800" dirty="0" err="1"/>
              <a:t>nowe rozwiązania instytucjonalne </a:t>
            </a:r>
            <a:r>
              <a:rPr lang="hu-HU" sz="1800" dirty="0"/>
              <a:t>(</a:t>
            </a:r>
            <a:r>
              <a:rPr lang="hu-HU" sz="1800" dirty="0" err="1"/>
              <a:t>zdolność instytucjonalna do wspierania współpracy interesariuszy</a:t>
            </a:r>
            <a:r>
              <a:rPr lang="hu-HU" sz="1800" dirty="0"/>
              <a:t>) </a:t>
            </a:r>
            <a:r>
              <a:rPr lang="hu-HU" sz="1800" dirty="0" err="1"/>
              <a:t>są uważane za wpływowe dla zmian na obszarach wiejskich </a:t>
            </a:r>
            <a:r>
              <a:rPr lang="hu-HU" sz="1800" dirty="0"/>
              <a:t>w Nowym </a:t>
            </a:r>
            <a:r>
              <a:rPr lang="hu-HU" sz="1800" dirty="0" err="1"/>
              <a:t>Paradygmacie Obszarów Wiejskich </a:t>
            </a:r>
            <a:r>
              <a:rPr lang="hu-HU" sz="1800" dirty="0"/>
              <a:t>(van </a:t>
            </a:r>
            <a:r>
              <a:rPr lang="hu-HU" sz="1800" dirty="0" err="1"/>
              <a:t>der Ploeg </a:t>
            </a:r>
            <a:r>
              <a:rPr lang="hu-HU" sz="1800" dirty="0"/>
              <a:t>i </a:t>
            </a:r>
            <a:r>
              <a:rPr lang="hu-HU" sz="1800" dirty="0" err="1"/>
              <a:t>Marsden, </a:t>
            </a:r>
            <a:r>
              <a:rPr lang="hu-HU" sz="1800" dirty="0"/>
              <a:t>2009; </a:t>
            </a:r>
            <a:r>
              <a:rPr lang="hu-HU" sz="1800" dirty="0" err="1"/>
              <a:t>Horlings </a:t>
            </a:r>
            <a:r>
              <a:rPr lang="hu-HU" sz="1800" dirty="0"/>
              <a:t>i </a:t>
            </a:r>
            <a:r>
              <a:rPr lang="hu-HU" sz="1800" dirty="0" err="1"/>
              <a:t>Marsden</a:t>
            </a:r>
            <a:r>
              <a:rPr lang="hu-HU" sz="1800" dirty="0"/>
              <a:t>, 2012).</a:t>
            </a:r>
          </a:p>
          <a:p>
            <a:pPr marL="0" indent="0" eaLnBrk="0" fontAlgn="base" hangingPunct="0">
              <a:buNone/>
            </a:pPr>
            <a:endParaRPr lang="sk-SK" sz="1800" dirty="0"/>
          </a:p>
          <a:p>
            <a:pPr marL="0" indent="0" eaLnBrk="0" fontAlgn="base" hangingPunct="0">
              <a:buNone/>
            </a:pPr>
            <a:endParaRPr lang="hu-HU" sz="1800" dirty="0"/>
          </a:p>
          <a:p>
            <a:pPr marL="0" indent="0" eaLnBrk="0" fontAlgn="base" hangingPunct="0">
              <a:buNone/>
            </a:pPr>
            <a:endParaRPr lang="sk-SK" sz="1800" dirty="0">
              <a:effectLst/>
            </a:endParaRPr>
          </a:p>
        </p:txBody>
      </p:sp>
    </p:spTree>
    <p:extLst>
      <p:ext uri="{BB962C8B-B14F-4D97-AF65-F5344CB8AC3E}">
        <p14:creationId xmlns:p14="http://schemas.microsoft.com/office/powerpoint/2010/main" val="281124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55551" y="1124744"/>
            <a:ext cx="8229600" cy="792088"/>
          </a:xfrm>
        </p:spPr>
        <p:txBody>
          <a:bodyPr>
            <a:noAutofit/>
          </a:bodyPr>
          <a:lstStyle/>
          <a:p>
            <a:r>
              <a:rPr lang="hu-HU" sz="2800" b="1" kern="1200" dirty="0">
                <a:solidFill>
                  <a:schemeClr val="tx1"/>
                </a:solidFill>
                <a:effectLst/>
                <a:latin typeface="Trebuchet MS" panose="020B0603020202020204" pitchFamily="34" charset="0"/>
                <a:ea typeface="+mj-ea"/>
                <a:cs typeface="+mj-cs"/>
              </a:rPr>
              <a:t>1.1 </a:t>
            </a:r>
            <a:r>
              <a:rPr lang="hu-HU" sz="2800" b="1" kern="1200" dirty="0" err="1">
                <a:solidFill>
                  <a:schemeClr val="tx1"/>
                </a:solidFill>
                <a:effectLst/>
                <a:latin typeface="Trebuchet MS" panose="020B0603020202020204" pitchFamily="34" charset="0"/>
                <a:ea typeface="+mj-ea"/>
                <a:cs typeface="+mj-cs"/>
              </a:rPr>
              <a:t>Analiza mocnych </a:t>
            </a:r>
            <a:r>
              <a:rPr lang="hu-HU" sz="2800" b="1" kern="1200" dirty="0">
                <a:solidFill>
                  <a:schemeClr val="tx1"/>
                </a:solidFill>
                <a:effectLst/>
                <a:latin typeface="Trebuchet MS" panose="020B0603020202020204" pitchFamily="34" charset="0"/>
                <a:ea typeface="+mj-ea"/>
                <a:cs typeface="+mj-cs"/>
              </a:rPr>
              <a:t>i </a:t>
            </a:r>
            <a:r>
              <a:rPr lang="hu-HU" sz="2800" b="1" kern="1200" dirty="0" err="1">
                <a:solidFill>
                  <a:schemeClr val="tx1"/>
                </a:solidFill>
                <a:effectLst/>
                <a:latin typeface="Trebuchet MS" panose="020B0603020202020204" pitchFamily="34" charset="0"/>
                <a:ea typeface="+mj-ea"/>
                <a:cs typeface="+mj-cs"/>
              </a:rPr>
              <a:t>słabych stron</a:t>
            </a:r>
            <a:br>
              <a:rPr lang="hu-HU" sz="2800" b="1" kern="1200" dirty="0">
                <a:solidFill>
                  <a:schemeClr val="tx1"/>
                </a:solidFill>
                <a:effectLst/>
                <a:latin typeface="Trebuchet MS" panose="020B0603020202020204" pitchFamily="34" charset="0"/>
                <a:ea typeface="+mj-ea"/>
                <a:cs typeface="+mj-cs"/>
              </a:rPr>
            </a:br>
            <a:endParaRPr lang="sk-SK" sz="28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323528" y="1677777"/>
            <a:ext cx="8496944" cy="4176464"/>
          </a:xfrm>
        </p:spPr>
        <p:txBody>
          <a:bodyPr>
            <a:noAutofit/>
          </a:bodyPr>
          <a:lstStyle/>
          <a:p>
            <a:pPr marL="0" indent="0" eaLnBrk="0" fontAlgn="base" hangingPunct="0">
              <a:buNone/>
            </a:pPr>
            <a:r>
              <a:rPr lang="en-US" sz="1600" b="1" dirty="0"/>
              <a:t>SWOT </a:t>
            </a:r>
            <a:r>
              <a:rPr lang="en-US" sz="1600" dirty="0"/>
              <a:t>wydaje się prosty, ale jeśli jest stosowany ostrożnie i we współpracy, może być bardzo odkrywczy. </a:t>
            </a:r>
          </a:p>
          <a:p>
            <a:pPr marL="0" indent="0" eaLnBrk="0" fontAlgn="base" hangingPunct="0">
              <a:buNone/>
            </a:pPr>
            <a:endParaRPr lang="en-US" sz="1600" dirty="0"/>
          </a:p>
          <a:p>
            <a:pPr marL="0" indent="0" eaLnBrk="0" fontAlgn="base" hangingPunct="0">
              <a:buNone/>
            </a:pPr>
            <a:r>
              <a:rPr lang="en-US" sz="1600" dirty="0"/>
              <a:t>Na przykład, możesz być świadomy niektórych mocnych stron swojej organizacji, ale dopóki nie zapiszesz ich obok słabych stron i zagrożeń, możesz nie zdawać sobie sprawy, jak mało wiarygodne są te mocne strony. </a:t>
            </a:r>
          </a:p>
          <a:p>
            <a:pPr marL="0" indent="0" eaLnBrk="0" fontAlgn="base" hangingPunct="0">
              <a:buNone/>
            </a:pPr>
            <a:endParaRPr lang="en-US" sz="1600" dirty="0"/>
          </a:p>
          <a:p>
            <a:pPr eaLnBrk="0" fontAlgn="base" hangingPunct="0"/>
            <a:r>
              <a:rPr lang="en-US" sz="1600" dirty="0"/>
              <a:t>Podobnie, prawdopodobnie masz uzasadnione obawy dotyczące niektórych słabości biznesowych, ale przechodząc przez analizę systematycznie, można znaleźć okazję, wcześniej pominięte, które mogą więcej niż zrekompensować.</a:t>
            </a:r>
          </a:p>
          <a:p>
            <a:pPr marL="0" indent="0" eaLnBrk="0" fontAlgn="base" hangingPunct="0">
              <a:buNone/>
            </a:pPr>
            <a:endParaRPr lang="en-US" sz="1600" dirty="0"/>
          </a:p>
          <a:p>
            <a:pPr marL="0" indent="0" eaLnBrk="0" fontAlgn="base" hangingPunct="0">
              <a:buNone/>
            </a:pPr>
            <a:r>
              <a:rPr lang="en-US" sz="1600" b="1" dirty="0"/>
              <a:t>Jak napisać analizę SWOT</a:t>
            </a:r>
            <a:endParaRPr lang="en-US" sz="1600" dirty="0"/>
          </a:p>
          <a:p>
            <a:pPr marL="0" indent="0" eaLnBrk="0" fontAlgn="base" hangingPunct="0">
              <a:buNone/>
            </a:pPr>
            <a:r>
              <a:rPr lang="en-US" sz="1600" dirty="0"/>
              <a:t>Sporządzić matrycę </a:t>
            </a:r>
            <a:r>
              <a:rPr lang="en-US" sz="1600" b="1" dirty="0"/>
              <a:t>analizy SWOT</a:t>
            </a:r>
            <a:r>
              <a:rPr lang="en-US" sz="1600" dirty="0"/>
              <a:t>, lub skorzystać z naszego darmowego </a:t>
            </a:r>
            <a:r>
              <a:rPr lang="en-US" sz="1600" dirty="0" err="1"/>
              <a:t>szablonu</a:t>
            </a:r>
            <a:r>
              <a:rPr lang="en-US" sz="1600" dirty="0"/>
              <a:t>.</a:t>
            </a:r>
          </a:p>
          <a:p>
            <a:pPr marL="0" indent="0" eaLnBrk="0" fontAlgn="base" hangingPunct="0">
              <a:buNone/>
            </a:pPr>
            <a:r>
              <a:rPr lang="en-US" sz="1600" dirty="0"/>
              <a:t>Macierz SWOT to siatka o wymiarach 2x2, z jednym kwadratem na każdy z czterech aspektów SWOT (Rysunek 1 pokazuje, jak powinna wyglądać). Każda sekcja jest poprzedzona kilkoma pytaniami, które pozwolą rozpocząć myślenie.</a:t>
            </a:r>
          </a:p>
        </p:txBody>
      </p:sp>
    </p:spTree>
    <p:extLst>
      <p:ext uri="{BB962C8B-B14F-4D97-AF65-F5344CB8AC3E}">
        <p14:creationId xmlns:p14="http://schemas.microsoft.com/office/powerpoint/2010/main" val="3229622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975048"/>
            <a:ext cx="7704856"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1839144"/>
            <a:ext cx="8892480" cy="4608512"/>
          </a:xfrm>
        </p:spPr>
        <p:txBody>
          <a:bodyPr>
            <a:normAutofit fontScale="92500" lnSpcReduction="20000"/>
          </a:bodyPr>
          <a:lstStyle/>
          <a:p>
            <a:pPr marL="0" indent="0">
              <a:buSzPts val="1100"/>
              <a:buNone/>
            </a:pPr>
            <a:r>
              <a:rPr lang="it-IT" sz="1700" b="1" dirty="0">
                <a:latin typeface="Trebuchet MS" panose="020B0703020202090204" pitchFamily="34" charset="0"/>
              </a:rPr>
              <a:t>Kapitał </a:t>
            </a:r>
            <a:r>
              <a:rPr lang="it-IT" sz="1700" b="1" dirty="0" err="1">
                <a:latin typeface="Trebuchet MS" panose="020B0703020202090204" pitchFamily="34" charset="0"/>
              </a:rPr>
              <a:t>terytorialny </a:t>
            </a:r>
            <a:r>
              <a:rPr lang="it-IT" sz="1700" dirty="0">
                <a:latin typeface="Trebuchet MS" panose="020B0703020202090204" pitchFamily="34" charset="0"/>
              </a:rPr>
              <a:t>obejmuje </a:t>
            </a:r>
          </a:p>
          <a:p>
            <a:pPr marL="0" lvl="0" indent="0" algn="just" rtl="0">
              <a:spcBef>
                <a:spcPts val="0"/>
              </a:spcBef>
              <a:spcAft>
                <a:spcPts val="0"/>
              </a:spcAft>
              <a:buClr>
                <a:schemeClr val="dk1"/>
              </a:buClr>
              <a:buSzPts val="1100"/>
              <a:buNone/>
            </a:pPr>
            <a:endParaRPr lang="it-IT" sz="1700" dirty="0">
              <a:latin typeface="Trebuchet MS" panose="020B0703020202090204" pitchFamily="34" charset="0"/>
            </a:endParaRPr>
          </a:p>
          <a:p>
            <a:pPr marL="457200" lvl="0" indent="-304800" algn="just" rtl="0">
              <a:spcBef>
                <a:spcPts val="0"/>
              </a:spcBef>
              <a:spcAft>
                <a:spcPts val="0"/>
              </a:spcAft>
              <a:buSzPts val="1200"/>
              <a:buAutoNum type="arabicPeriod"/>
            </a:pPr>
            <a:r>
              <a:rPr lang="it-IT" sz="1700" dirty="0">
                <a:latin typeface="Trebuchet MS" panose="020B0703020202090204" pitchFamily="34" charset="0"/>
              </a:rPr>
              <a:t>kapitał </a:t>
            </a:r>
            <a:r>
              <a:rPr lang="it-IT" sz="1700" dirty="0" err="1">
                <a:latin typeface="Trebuchet MS" panose="020B0703020202090204" pitchFamily="34" charset="0"/>
              </a:rPr>
              <a:t>rzeczowy</a:t>
            </a:r>
          </a:p>
          <a:p>
            <a:pPr marL="457200" lvl="0" indent="-304800" algn="just" rtl="0">
              <a:spcBef>
                <a:spcPts val="0"/>
              </a:spcBef>
              <a:spcAft>
                <a:spcPts val="0"/>
              </a:spcAft>
              <a:buSzPts val="1200"/>
              <a:buAutoNum type="arabicPeriod"/>
            </a:pPr>
            <a:r>
              <a:rPr lang="it-IT" sz="1700" dirty="0" err="1">
                <a:latin typeface="Trebuchet MS" panose="020B0703020202090204" pitchFamily="34" charset="0"/>
              </a:rPr>
              <a:t>zasoby </a:t>
            </a:r>
            <a:r>
              <a:rPr lang="it-IT" sz="1700" dirty="0">
                <a:latin typeface="Trebuchet MS" panose="020B0703020202090204" pitchFamily="34" charset="0"/>
              </a:rPr>
              <a:t>ludzkie</a:t>
            </a:r>
          </a:p>
          <a:p>
            <a:pPr marL="457200" lvl="0" indent="-304800" algn="just" rtl="0">
              <a:spcBef>
                <a:spcPts val="0"/>
              </a:spcBef>
              <a:spcAft>
                <a:spcPts val="0"/>
              </a:spcAft>
              <a:buSzPts val="1200"/>
              <a:buAutoNum type="arabicPeriod"/>
            </a:pPr>
            <a:r>
              <a:rPr lang="it-IT" sz="1700" dirty="0">
                <a:latin typeface="Trebuchet MS" panose="020B0703020202090204" pitchFamily="34" charset="0"/>
              </a:rPr>
              <a:t>kapitał natural</a:t>
            </a:r>
            <a:r>
              <a:rPr lang="pl-PL" sz="1700" dirty="0" err="1">
                <a:latin typeface="Trebuchet MS" panose="020B0703020202090204" pitchFamily="34" charset="0"/>
              </a:rPr>
              <a:t>ny</a:t>
            </a:r>
            <a:r>
              <a:rPr lang="it-IT" sz="1700" dirty="0">
                <a:latin typeface="Trebuchet MS" panose="020B0703020202090204" pitchFamily="34" charset="0"/>
              </a:rPr>
              <a:t> dla rozwoju i konkurencyjności (wiejskiej lub regionalnej).</a:t>
            </a:r>
          </a:p>
          <a:p>
            <a:pPr marL="0" lvl="0" indent="0" algn="just" rtl="0">
              <a:spcBef>
                <a:spcPts val="0"/>
              </a:spcBef>
              <a:spcAft>
                <a:spcPts val="0"/>
              </a:spcAft>
              <a:buClr>
                <a:schemeClr val="dk1"/>
              </a:buClr>
              <a:buSzPts val="1100"/>
              <a:buNone/>
            </a:pPr>
            <a:endParaRPr lang="it-IT" sz="1700" dirty="0">
              <a:latin typeface="Trebuchet MS" panose="020B0703020202090204" pitchFamily="34" charset="0"/>
            </a:endParaRPr>
          </a:p>
          <a:p>
            <a:pPr marL="0" lvl="0" indent="0" algn="just" rtl="0">
              <a:spcBef>
                <a:spcPts val="0"/>
              </a:spcBef>
              <a:spcAft>
                <a:spcPts val="0"/>
              </a:spcAft>
              <a:buClr>
                <a:schemeClr val="dk1"/>
              </a:buClr>
              <a:buSzPts val="1100"/>
              <a:buNone/>
            </a:pPr>
            <a:endParaRPr lang="it-IT" sz="1700" dirty="0">
              <a:latin typeface="Trebuchet MS" panose="020B0703020202090204" pitchFamily="34" charset="0"/>
            </a:endParaRPr>
          </a:p>
          <a:p>
            <a:pPr marL="0" lvl="0" indent="0" algn="just" rtl="0">
              <a:spcBef>
                <a:spcPts val="0"/>
              </a:spcBef>
              <a:spcAft>
                <a:spcPts val="0"/>
              </a:spcAft>
              <a:buClr>
                <a:schemeClr val="dk1"/>
              </a:buClr>
              <a:buSzPts val="1100"/>
              <a:buNone/>
            </a:pPr>
            <a:r>
              <a:rPr lang="it-IT" sz="1700" dirty="0">
                <a:latin typeface="Trebuchet MS" panose="020B0703020202090204" pitchFamily="34" charset="0"/>
              </a:rPr>
              <a:t>KAPITAŁ RZECZOWY</a:t>
            </a:r>
          </a:p>
          <a:p>
            <a:pPr marL="0" indent="0">
              <a:buSzPts val="1100"/>
            </a:pPr>
            <a:endParaRPr lang="it-IT" sz="1700" dirty="0">
              <a:latin typeface="Trebuchet MS" panose="020B0703020202090204" pitchFamily="34" charset="0"/>
            </a:endParaRPr>
          </a:p>
          <a:p>
            <a:pPr marL="0" lvl="0" indent="0" algn="just">
              <a:spcBef>
                <a:spcPts val="0"/>
              </a:spcBef>
              <a:spcAft>
                <a:spcPts val="0"/>
              </a:spcAft>
              <a:buSzPts val="1100"/>
              <a:buNone/>
            </a:pPr>
            <a:r>
              <a:rPr lang="it-IT" sz="1700" dirty="0">
                <a:latin typeface="Trebuchet MS" panose="020B0703020202090204" pitchFamily="34" charset="0"/>
              </a:rPr>
              <a:t>Kapitał fizyczny jest definiowany jako infrastruktura stworzona przez człowieka, która obejmuje głównie inwestycje w trwałe nieruchomości produkcyjne lub zabudowane struktury, takie jak mieszkania na wsi, infrastruktura transportowa i komunikacyjna, ale także urządzenia techniczne służące ochronie przed powodzią lub innymi klęskami żywiołowymi (Vargas, 2010).</a:t>
            </a:r>
          </a:p>
          <a:p>
            <a:pPr marL="0" indent="0">
              <a:buSzPts val="1100"/>
            </a:pPr>
            <a:endParaRPr lang="it-IT" sz="1700" dirty="0">
              <a:latin typeface="Trebuchet MS" panose="020B0703020202090204" pitchFamily="34" charset="0"/>
            </a:endParaRPr>
          </a:p>
          <a:p>
            <a:pPr marL="0" lvl="0" indent="0" algn="just">
              <a:spcBef>
                <a:spcPts val="0"/>
              </a:spcBef>
              <a:spcAft>
                <a:spcPts val="0"/>
              </a:spcAft>
              <a:buSzPts val="1100"/>
              <a:buNone/>
            </a:pPr>
            <a:r>
              <a:rPr lang="it-IT" sz="1700" dirty="0">
                <a:latin typeface="Trebuchet MS" panose="020B0703020202090204" pitchFamily="34" charset="0"/>
              </a:rPr>
              <a:t>Inwestycje w </a:t>
            </a:r>
            <a:r>
              <a:rPr lang="it-IT" sz="1700" dirty="0" err="1">
                <a:latin typeface="Trebuchet MS" panose="020B0703020202090204" pitchFamily="34" charset="0"/>
              </a:rPr>
              <a:t>infrastrukturę fizyczną promują rozwój obszarów </a:t>
            </a:r>
            <a:r>
              <a:rPr lang="it-IT" sz="1700" dirty="0">
                <a:latin typeface="Trebuchet MS" panose="020B0703020202090204" pitchFamily="34" charset="0"/>
              </a:rPr>
              <a:t>wiejskich i </a:t>
            </a:r>
            <a:r>
              <a:rPr lang="it-IT" sz="1700" dirty="0" err="1">
                <a:latin typeface="Trebuchet MS" panose="020B0703020202090204" pitchFamily="34" charset="0"/>
              </a:rPr>
              <a:t>regionów </a:t>
            </a:r>
            <a:r>
              <a:rPr lang="it-IT" sz="1700" dirty="0">
                <a:latin typeface="Trebuchet MS" panose="020B0703020202090204" pitchFamily="34" charset="0"/>
              </a:rPr>
              <a:t>na </a:t>
            </a:r>
            <a:r>
              <a:rPr lang="it-IT" sz="1700" dirty="0" err="1">
                <a:latin typeface="Trebuchet MS" panose="020B0703020202090204" pitchFamily="34" charset="0"/>
              </a:rPr>
              <a:t>różne </a:t>
            </a:r>
            <a:r>
              <a:rPr lang="it-IT" sz="1700" dirty="0">
                <a:latin typeface="Trebuchet MS" panose="020B0703020202090204" pitchFamily="34" charset="0"/>
              </a:rPr>
              <a:t>sposoby. Mogą </a:t>
            </a:r>
            <a:r>
              <a:rPr lang="it-IT" sz="1700" dirty="0" err="1">
                <a:latin typeface="Trebuchet MS" panose="020B0703020202090204" pitchFamily="34" charset="0"/>
              </a:rPr>
              <a:t>one poprawić podstawową infrastrukturę </a:t>
            </a:r>
            <a:r>
              <a:rPr lang="it-IT" sz="1700" dirty="0">
                <a:latin typeface="Trebuchet MS" panose="020B0703020202090204" pitchFamily="34" charset="0"/>
              </a:rPr>
              <a:t>dla społeczności wiejskich i </a:t>
            </a:r>
            <a:r>
              <a:rPr lang="it-IT" sz="1700" dirty="0" err="1">
                <a:latin typeface="Trebuchet MS" panose="020B0703020202090204" pitchFamily="34" charset="0"/>
              </a:rPr>
              <a:t>rolnictwa</a:t>
            </a:r>
            <a:r>
              <a:rPr lang="it-IT" sz="1700" dirty="0">
                <a:latin typeface="Trebuchet MS" panose="020B0703020202090204" pitchFamily="34" charset="0"/>
              </a:rPr>
              <a:t>. </a:t>
            </a:r>
            <a:r>
              <a:rPr lang="it-IT" sz="1700" dirty="0" err="1">
                <a:latin typeface="Trebuchet MS" panose="020B0703020202090204" pitchFamily="34" charset="0"/>
              </a:rPr>
              <a:t>Przyczynia się </a:t>
            </a:r>
            <a:r>
              <a:rPr lang="it-IT" sz="1700" dirty="0">
                <a:latin typeface="Trebuchet MS" panose="020B0703020202090204" pitchFamily="34" charset="0"/>
              </a:rPr>
              <a:t>do wzrostu </a:t>
            </a:r>
            <a:r>
              <a:rPr lang="it-IT" sz="1700" dirty="0" err="1">
                <a:latin typeface="Trebuchet MS" panose="020B0703020202090204" pitchFamily="34" charset="0"/>
              </a:rPr>
              <a:t>zatrudnienia </a:t>
            </a:r>
            <a:r>
              <a:rPr lang="it-IT" sz="1700" dirty="0">
                <a:latin typeface="Trebuchet MS" panose="020B0703020202090204" pitchFamily="34" charset="0"/>
              </a:rPr>
              <a:t>i </a:t>
            </a:r>
            <a:r>
              <a:rPr lang="it-IT" sz="1700" dirty="0" err="1">
                <a:latin typeface="Trebuchet MS" panose="020B0703020202090204" pitchFamily="34" charset="0"/>
              </a:rPr>
              <a:t>produktywności </a:t>
            </a:r>
            <a:r>
              <a:rPr lang="it-IT" sz="1700" dirty="0">
                <a:latin typeface="Trebuchet MS" panose="020B0703020202090204" pitchFamily="34" charset="0"/>
              </a:rPr>
              <a:t>gospodarki wiejskiej, </a:t>
            </a:r>
            <a:r>
              <a:rPr lang="it-IT" sz="1700" dirty="0" err="1">
                <a:latin typeface="Trebuchet MS" panose="020B0703020202090204" pitchFamily="34" charset="0"/>
              </a:rPr>
              <a:t>jak również </a:t>
            </a:r>
            <a:r>
              <a:rPr lang="it-IT" sz="1700" dirty="0">
                <a:latin typeface="Trebuchet MS" panose="020B0703020202090204" pitchFamily="34" charset="0"/>
              </a:rPr>
              <a:t>do </a:t>
            </a:r>
            <a:r>
              <a:rPr lang="it-IT" sz="1700" dirty="0" err="1">
                <a:latin typeface="Trebuchet MS" panose="020B0703020202090204" pitchFamily="34" charset="0"/>
              </a:rPr>
              <a:t>konwergencji regionalnej</a:t>
            </a:r>
            <a:r>
              <a:rPr lang="it-IT" sz="1700" dirty="0">
                <a:latin typeface="Trebuchet MS" panose="020B0703020202090204" pitchFamily="34" charset="0"/>
              </a:rPr>
              <a:t>. Kapitał </a:t>
            </a:r>
            <a:r>
              <a:rPr lang="it-IT" sz="1700" dirty="0" err="1">
                <a:latin typeface="Trebuchet MS" panose="020B0703020202090204" pitchFamily="34" charset="0"/>
              </a:rPr>
              <a:t>fizyczny zmniejsza </a:t>
            </a:r>
            <a:r>
              <a:rPr lang="it-IT" sz="1700" dirty="0">
                <a:latin typeface="Trebuchet MS" panose="020B0703020202090204" pitchFamily="34" charset="0"/>
              </a:rPr>
              <a:t>koszty dostępu podmiotów </a:t>
            </a:r>
            <a:r>
              <a:rPr lang="it-IT" sz="1700" dirty="0" err="1">
                <a:latin typeface="Trebuchet MS" panose="020B0703020202090204" pitchFamily="34" charset="0"/>
              </a:rPr>
              <a:t>gospodarczych do </a:t>
            </a:r>
            <a:r>
              <a:rPr lang="it-IT" sz="1700" dirty="0">
                <a:latin typeface="Trebuchet MS" panose="020B0703020202090204" pitchFamily="34" charset="0"/>
              </a:rPr>
              <a:t>rynków </a:t>
            </a:r>
            <a:r>
              <a:rPr lang="it-IT" sz="1700" dirty="0" err="1">
                <a:latin typeface="Trebuchet MS" panose="020B0703020202090204" pitchFamily="34" charset="0"/>
              </a:rPr>
              <a:t>miejskich</a:t>
            </a:r>
            <a:r>
              <a:rPr lang="it-IT" sz="1700" dirty="0">
                <a:latin typeface="Trebuchet MS" panose="020B0703020202090204" pitchFamily="34" charset="0"/>
              </a:rPr>
              <a:t>, wiedzy (</a:t>
            </a:r>
            <a:r>
              <a:rPr lang="it-IT" sz="1700" dirty="0" err="1">
                <a:latin typeface="Trebuchet MS" panose="020B0703020202090204" pitchFamily="34" charset="0"/>
              </a:rPr>
              <a:t>Lakshmanan</a:t>
            </a:r>
            <a:r>
              <a:rPr lang="it-IT" sz="1700" dirty="0">
                <a:latin typeface="Trebuchet MS" panose="020B0703020202090204" pitchFamily="34" charset="0"/>
              </a:rPr>
              <a:t>, 2011) i globalnej sieci gospodarczej (Anderson, 2000). </a:t>
            </a:r>
            <a:r>
              <a:rPr lang="it-IT" sz="1700" dirty="0" err="1">
                <a:latin typeface="Trebuchet MS" panose="020B0703020202090204" pitchFamily="34" charset="0"/>
              </a:rPr>
              <a:t>Zwiększa on wzajemne powiązania poszczególnych podmiotów gospodarczych </a:t>
            </a:r>
            <a:r>
              <a:rPr lang="it-IT" sz="1700" dirty="0">
                <a:latin typeface="Trebuchet MS" panose="020B0703020202090204" pitchFamily="34" charset="0"/>
              </a:rPr>
              <a:t>i </a:t>
            </a:r>
            <a:r>
              <a:rPr lang="it-IT" sz="1700" dirty="0" err="1">
                <a:latin typeface="Trebuchet MS" panose="020B0703020202090204" pitchFamily="34" charset="0"/>
              </a:rPr>
              <a:t>generuje korzyści </a:t>
            </a:r>
            <a:r>
              <a:rPr lang="it-IT" sz="1700" dirty="0">
                <a:latin typeface="Trebuchet MS" panose="020B0703020202090204" pitchFamily="34" charset="0"/>
              </a:rPr>
              <a:t>skali.</a:t>
            </a:r>
          </a:p>
          <a:p>
            <a:pPr marL="0" indent="0" eaLnBrk="0" fontAlgn="base" hangingPunct="0">
              <a:buNone/>
            </a:pPr>
            <a:endParaRPr lang="sk-SK" sz="2800" dirty="0"/>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2433479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44424" y="908720"/>
            <a:ext cx="7727976"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1844824"/>
            <a:ext cx="8892480" cy="4608512"/>
          </a:xfrm>
        </p:spPr>
        <p:txBody>
          <a:bodyPr>
            <a:normAutofit fontScale="92500" lnSpcReduction="10000"/>
          </a:bodyPr>
          <a:lstStyle/>
          <a:p>
            <a:pPr marL="0" lvl="0" indent="0" algn="just" rtl="0">
              <a:spcBef>
                <a:spcPts val="0"/>
              </a:spcBef>
              <a:spcAft>
                <a:spcPts val="0"/>
              </a:spcAft>
              <a:buClr>
                <a:schemeClr val="dk1"/>
              </a:buClr>
              <a:buSzPts val="1100"/>
              <a:buNone/>
            </a:pPr>
            <a:r>
              <a:rPr lang="it-IT" sz="1800" b="1" dirty="0">
                <a:latin typeface="Trebuchet MS" panose="020B0703020202090204" pitchFamily="34" charset="0"/>
              </a:rPr>
              <a:t>ZASOBY LUDZKIE</a:t>
            </a:r>
          </a:p>
          <a:p>
            <a:pPr marL="0" indent="0">
              <a:buSzPts val="1100"/>
            </a:pPr>
            <a:endParaRPr lang="it-IT" sz="1800" dirty="0">
              <a:latin typeface="Trebuchet MS" panose="020B0703020202090204" pitchFamily="34" charset="0"/>
            </a:endParaRPr>
          </a:p>
          <a:p>
            <a:pPr marL="0" indent="0">
              <a:buSzPts val="1100"/>
            </a:pPr>
            <a:r>
              <a:rPr lang="it-IT" sz="1800" dirty="0" err="1">
                <a:latin typeface="Trebuchet MS" panose="020B0703020202090204" pitchFamily="34" charset="0"/>
              </a:rPr>
              <a:t>Rozumiane </a:t>
            </a:r>
            <a:r>
              <a:rPr lang="it-IT" sz="1800" dirty="0">
                <a:latin typeface="Trebuchet MS" panose="020B0703020202090204" pitchFamily="34" charset="0"/>
              </a:rPr>
              <a:t>są </a:t>
            </a:r>
            <a:r>
              <a:rPr lang="it-IT" sz="1800" dirty="0" err="1">
                <a:latin typeface="Trebuchet MS" panose="020B0703020202090204" pitchFamily="34" charset="0"/>
              </a:rPr>
              <a:t>jako </a:t>
            </a:r>
            <a:r>
              <a:rPr lang="it-IT" sz="1800" dirty="0">
                <a:latin typeface="Trebuchet MS" panose="020B0703020202090204" pitchFamily="34" charset="0"/>
              </a:rPr>
              <a:t>umiejętności i </a:t>
            </a:r>
            <a:r>
              <a:rPr lang="it-IT" sz="1800" dirty="0" err="1">
                <a:latin typeface="Trebuchet MS" panose="020B0703020202090204" pitchFamily="34" charset="0"/>
              </a:rPr>
              <a:t>wykształcenie </a:t>
            </a:r>
            <a:r>
              <a:rPr lang="it-IT" sz="1800" dirty="0">
                <a:latin typeface="Trebuchet MS" panose="020B0703020202090204" pitchFamily="34" charset="0"/>
              </a:rPr>
              <a:t>siły roboczej, kapitał kulturowy i społeczny. Przy wąskim zdefiniowaniu jako dostępność wykwalifikowanej siły roboczej (Gennaioli i in., 2013) stwierdzono, że kapitał ludzki jest istotnym czynnikiem rozwoju regionalnego, ponieważ przyczynia się do powstania regionalnej bazy wiedzy i wspiera procesy innowacyjne (Krugman, 1991), przedsiębiorczość </a:t>
            </a:r>
            <a:r>
              <a:rPr lang="pl-PL" sz="1800" dirty="0">
                <a:latin typeface="Trebuchet MS" panose="020B0703020202090204" pitchFamily="34" charset="0"/>
              </a:rPr>
              <a:t>oraz</a:t>
            </a:r>
            <a:r>
              <a:rPr lang="it-IT" sz="1800" dirty="0">
                <a:latin typeface="Trebuchet MS" panose="020B0703020202090204" pitchFamily="34" charset="0"/>
              </a:rPr>
              <a:t> produktywność (Gennaioli i in., 2013), a tym samym generowanie dochodu (Becker, 1964). Biorąc pod uwagę </a:t>
            </a:r>
            <a:r>
              <a:rPr lang="it-IT" sz="1800" dirty="0" err="1">
                <a:latin typeface="Trebuchet MS" panose="020B0703020202090204" pitchFamily="34" charset="0"/>
              </a:rPr>
              <a:t>emigrację </a:t>
            </a:r>
            <a:r>
              <a:rPr lang="it-IT" sz="1800" dirty="0">
                <a:latin typeface="Trebuchet MS" panose="020B0703020202090204" pitchFamily="34" charset="0"/>
              </a:rPr>
              <a:t>i </a:t>
            </a:r>
            <a:r>
              <a:rPr lang="it-IT" sz="1800" dirty="0" err="1">
                <a:latin typeface="Trebuchet MS" panose="020B0703020202090204" pitchFamily="34" charset="0"/>
              </a:rPr>
              <a:t>starzenie </a:t>
            </a:r>
            <a:r>
              <a:rPr lang="it-IT" sz="1800" dirty="0">
                <a:latin typeface="Trebuchet MS" panose="020B0703020202090204" pitchFamily="34" charset="0"/>
              </a:rPr>
              <a:t>się </a:t>
            </a:r>
            <a:r>
              <a:rPr lang="it-IT" sz="1800" dirty="0" err="1">
                <a:latin typeface="Trebuchet MS" panose="020B0703020202090204" pitchFamily="34" charset="0"/>
              </a:rPr>
              <a:t>ludności </a:t>
            </a:r>
            <a:r>
              <a:rPr lang="it-IT" sz="1800" dirty="0">
                <a:latin typeface="Trebuchet MS" panose="020B0703020202090204" pitchFamily="34" charset="0"/>
              </a:rPr>
              <a:t>na bardziej </a:t>
            </a:r>
            <a:r>
              <a:rPr lang="it-IT" sz="1800" dirty="0" err="1">
                <a:latin typeface="Trebuchet MS" panose="020B0703020202090204" pitchFamily="34" charset="0"/>
              </a:rPr>
              <a:t>peryferyjnych obszarach </a:t>
            </a:r>
            <a:r>
              <a:rPr lang="it-IT" sz="1800" dirty="0">
                <a:latin typeface="Trebuchet MS" panose="020B0703020202090204" pitchFamily="34" charset="0"/>
              </a:rPr>
              <a:t>wiejskich, </a:t>
            </a:r>
            <a:r>
              <a:rPr lang="it-IT" sz="1800" dirty="0" err="1">
                <a:latin typeface="Trebuchet MS" panose="020B0703020202090204" pitchFamily="34" charset="0"/>
              </a:rPr>
              <a:t>ważne jest również </a:t>
            </a:r>
            <a:r>
              <a:rPr lang="it-IT" sz="1800" dirty="0">
                <a:latin typeface="Trebuchet MS" panose="020B0703020202090204" pitchFamily="34" charset="0"/>
              </a:rPr>
              <a:t>uwzględnienie </a:t>
            </a:r>
            <a:r>
              <a:rPr lang="it-IT" sz="1800" dirty="0" err="1">
                <a:latin typeface="Trebuchet MS" panose="020B0703020202090204" pitchFamily="34" charset="0"/>
              </a:rPr>
              <a:t>demograficznego wymiaru </a:t>
            </a:r>
            <a:r>
              <a:rPr lang="it-IT" sz="1800" dirty="0">
                <a:latin typeface="Trebuchet MS" panose="020B0703020202090204" pitchFamily="34" charset="0"/>
              </a:rPr>
              <a:t>kapitału ludzkiego. </a:t>
            </a:r>
          </a:p>
          <a:p>
            <a:pPr marL="0" indent="0">
              <a:buSzPts val="1100"/>
            </a:pPr>
            <a:endParaRPr lang="it-IT" sz="1800" dirty="0">
              <a:latin typeface="Trebuchet MS" panose="020B0703020202090204" pitchFamily="34" charset="0"/>
            </a:endParaRPr>
          </a:p>
          <a:p>
            <a:pPr marL="0" indent="0">
              <a:buSzPts val="1100"/>
            </a:pPr>
            <a:r>
              <a:rPr lang="it-IT" sz="1800" dirty="0">
                <a:latin typeface="Trebuchet MS" panose="020B0703020202090204" pitchFamily="34" charset="0"/>
              </a:rPr>
              <a:t>Aktywa kulturowe </a:t>
            </a:r>
            <a:r>
              <a:rPr lang="it-IT" sz="1800" dirty="0" err="1">
                <a:latin typeface="Trebuchet MS" panose="020B0703020202090204" pitchFamily="34" charset="0"/>
              </a:rPr>
              <a:t>stanowią </a:t>
            </a:r>
            <a:r>
              <a:rPr lang="it-IT" sz="1800" dirty="0">
                <a:latin typeface="Trebuchet MS" panose="020B0703020202090204" pitchFamily="34" charset="0"/>
              </a:rPr>
              <a:t>drugi </a:t>
            </a:r>
            <a:r>
              <a:rPr lang="it-IT" sz="1800" dirty="0" err="1">
                <a:latin typeface="Trebuchet MS" panose="020B0703020202090204" pitchFamily="34" charset="0"/>
              </a:rPr>
              <a:t>wymiar </a:t>
            </a:r>
            <a:r>
              <a:rPr lang="it-IT" sz="1800" dirty="0">
                <a:latin typeface="Trebuchet MS" panose="020B0703020202090204" pitchFamily="34" charset="0"/>
              </a:rPr>
              <a:t>kapitału ludzkiego, </a:t>
            </a:r>
            <a:r>
              <a:rPr lang="it-IT" sz="1800" dirty="0" err="1">
                <a:latin typeface="Trebuchet MS" panose="020B0703020202090204" pitchFamily="34" charset="0"/>
              </a:rPr>
              <a:t>który </a:t>
            </a:r>
            <a:r>
              <a:rPr lang="it-IT" sz="1800" dirty="0">
                <a:latin typeface="Trebuchet MS" panose="020B0703020202090204" pitchFamily="34" charset="0"/>
              </a:rPr>
              <a:t>jest </a:t>
            </a:r>
            <a:r>
              <a:rPr lang="it-IT" sz="1800" dirty="0" err="1">
                <a:latin typeface="Trebuchet MS" panose="020B0703020202090204" pitchFamily="34" charset="0"/>
              </a:rPr>
              <a:t>niezbędny </a:t>
            </a:r>
            <a:r>
              <a:rPr lang="it-IT" sz="1800" dirty="0">
                <a:latin typeface="Trebuchet MS" panose="020B0703020202090204" pitchFamily="34" charset="0"/>
              </a:rPr>
              <a:t>do uwzględnienia </a:t>
            </a:r>
            <a:r>
              <a:rPr lang="it-IT" sz="1800" dirty="0" err="1">
                <a:latin typeface="Trebuchet MS" panose="020B0703020202090204" pitchFamily="34" charset="0"/>
              </a:rPr>
              <a:t>roli lokalnych tradycji </a:t>
            </a:r>
            <a:r>
              <a:rPr lang="it-IT" sz="1800" dirty="0">
                <a:latin typeface="Trebuchet MS" panose="020B0703020202090204" pitchFamily="34" charset="0"/>
              </a:rPr>
              <a:t>i </a:t>
            </a:r>
            <a:r>
              <a:rPr lang="it-IT" sz="1800" dirty="0" err="1">
                <a:latin typeface="Trebuchet MS" panose="020B0703020202090204" pitchFamily="34" charset="0"/>
              </a:rPr>
              <a:t>tożsamości</a:t>
            </a:r>
            <a:r>
              <a:rPr lang="it-IT" sz="1800" dirty="0">
                <a:latin typeface="Trebuchet MS" panose="020B0703020202090204" pitchFamily="34" charset="0"/>
              </a:rPr>
              <a:t>. W po</a:t>
            </a:r>
            <a:r>
              <a:rPr lang="pl-PL" sz="1800" dirty="0">
                <a:latin typeface="Trebuchet MS" panose="020B0703020202090204" pitchFamily="34" charset="0"/>
              </a:rPr>
              <a:t>ł</a:t>
            </a:r>
            <a:r>
              <a:rPr lang="it-IT" sz="1800" dirty="0">
                <a:latin typeface="Trebuchet MS" panose="020B0703020202090204" pitchFamily="34" charset="0"/>
              </a:rPr>
              <a:t>ączeniu z lokalnym </a:t>
            </a:r>
            <a:r>
              <a:rPr lang="pl-PL" sz="1800" dirty="0">
                <a:latin typeface="Trebuchet MS" panose="020B0703020202090204" pitchFamily="34" charset="0"/>
              </a:rPr>
              <a:t>ś</a:t>
            </a:r>
            <a:r>
              <a:rPr lang="it-IT" sz="1800" dirty="0">
                <a:latin typeface="Trebuchet MS" panose="020B0703020202090204" pitchFamily="34" charset="0"/>
              </a:rPr>
              <a:t>rodowiskiem, aktywa kulturowe są wa</a:t>
            </a:r>
            <a:r>
              <a:rPr lang="pl-PL" sz="1800" dirty="0">
                <a:latin typeface="Trebuchet MS" panose="020B0703020202090204" pitchFamily="34" charset="0"/>
              </a:rPr>
              <a:t>ż</a:t>
            </a:r>
            <a:r>
              <a:rPr lang="it-IT" sz="1800" dirty="0">
                <a:latin typeface="Trebuchet MS" panose="020B0703020202090204" pitchFamily="34" charset="0"/>
              </a:rPr>
              <a:t>ne jako unikalne punkty sprzeda</a:t>
            </a:r>
            <a:r>
              <a:rPr lang="pl-PL" sz="1800" dirty="0">
                <a:latin typeface="Trebuchet MS" panose="020B0703020202090204" pitchFamily="34" charset="0"/>
              </a:rPr>
              <a:t>ż</a:t>
            </a:r>
            <a:r>
              <a:rPr lang="it-IT" sz="1800" dirty="0">
                <a:latin typeface="Trebuchet MS" panose="020B0703020202090204" pitchFamily="34" charset="0"/>
              </a:rPr>
              <a:t>y (Dwyer i Findeis, 2008). Kapitał spo</a:t>
            </a:r>
            <a:r>
              <a:rPr lang="pl-PL" sz="1800" dirty="0">
                <a:latin typeface="Trebuchet MS" panose="020B0703020202090204" pitchFamily="34" charset="0"/>
              </a:rPr>
              <a:t>ł</a:t>
            </a:r>
            <a:r>
              <a:rPr lang="it-IT" sz="1800" dirty="0">
                <a:latin typeface="Trebuchet MS" panose="020B0703020202090204" pitchFamily="34" charset="0"/>
              </a:rPr>
              <a:t>eczny mo</a:t>
            </a:r>
            <a:r>
              <a:rPr lang="pl-PL" sz="1800" dirty="0">
                <a:latin typeface="Trebuchet MS" panose="020B0703020202090204" pitchFamily="34" charset="0"/>
              </a:rPr>
              <a:t>ż</a:t>
            </a:r>
            <a:r>
              <a:rPr lang="it-IT" sz="1800" dirty="0">
                <a:latin typeface="Trebuchet MS" panose="020B0703020202090204" pitchFamily="34" charset="0"/>
              </a:rPr>
              <a:t>e stymulowa</a:t>
            </a:r>
            <a:r>
              <a:rPr lang="pl-PL" sz="1800" dirty="0">
                <a:latin typeface="Trebuchet MS" panose="020B0703020202090204" pitchFamily="34" charset="0"/>
              </a:rPr>
              <a:t>ć</a:t>
            </a:r>
            <a:r>
              <a:rPr lang="it-IT" sz="1800" dirty="0">
                <a:latin typeface="Trebuchet MS" panose="020B0703020202090204" pitchFamily="34" charset="0"/>
              </a:rPr>
              <a:t> rozwój i wzrost gospodarczy na obszarach wiejskich poprzez zmniejszenie kosztów informacji i transakcji, jak równie</a:t>
            </a:r>
            <a:r>
              <a:rPr lang="pl-PL" sz="1800" dirty="0">
                <a:latin typeface="Trebuchet MS" panose="020B0703020202090204" pitchFamily="34" charset="0"/>
              </a:rPr>
              <a:t>ż</a:t>
            </a:r>
            <a:r>
              <a:rPr lang="it-IT" sz="1800" dirty="0">
                <a:latin typeface="Trebuchet MS" panose="020B0703020202090204" pitchFamily="34" charset="0"/>
              </a:rPr>
              <a:t> promowanie transferu wiedzy (Fukuyama, 1995; Woolcock i Narayan, 2000). </a:t>
            </a:r>
          </a:p>
          <a:p>
            <a:pPr marL="0" indent="0">
              <a:buSzPts val="1100"/>
            </a:pPr>
            <a:endParaRPr lang="it-IT" sz="1800" dirty="0">
              <a:latin typeface="Trebuchet MS" panose="020B0703020202090204" pitchFamily="34" charset="0"/>
            </a:endParaRPr>
          </a:p>
          <a:p>
            <a:pPr marL="0" indent="0" eaLnBrk="0" fontAlgn="base" hangingPunct="0">
              <a:buNone/>
            </a:pPr>
            <a:endParaRPr lang="sk-SK" sz="2800" dirty="0"/>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505798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340768"/>
            <a:ext cx="7704856"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2564904"/>
            <a:ext cx="8892480" cy="4608512"/>
          </a:xfrm>
        </p:spPr>
        <p:txBody>
          <a:bodyPr>
            <a:normAutofit/>
          </a:bodyPr>
          <a:lstStyle/>
          <a:p>
            <a:pPr marL="0" lvl="0" indent="0" algn="just" rtl="0">
              <a:spcBef>
                <a:spcPts val="0"/>
              </a:spcBef>
              <a:spcAft>
                <a:spcPts val="0"/>
              </a:spcAft>
              <a:buClr>
                <a:schemeClr val="dk1"/>
              </a:buClr>
              <a:buSzPts val="1100"/>
              <a:buNone/>
            </a:pPr>
            <a:r>
              <a:rPr lang="it-IT" sz="1800" b="1" dirty="0">
                <a:latin typeface="Trebuchet MS" panose="020B0703020202090204" pitchFamily="34" charset="0"/>
              </a:rPr>
              <a:t>ZASOBY LUDZKIE</a:t>
            </a:r>
          </a:p>
          <a:p>
            <a:pPr marL="0" indent="0">
              <a:buSzPts val="1100"/>
              <a:buNone/>
            </a:pPr>
            <a:endParaRPr lang="it-IT" sz="1800" dirty="0">
              <a:latin typeface="Trebuchet MS" panose="020B0703020202090204" pitchFamily="34" charset="0"/>
            </a:endParaRPr>
          </a:p>
          <a:p>
            <a:pPr marL="0" lvl="0" indent="0" algn="just">
              <a:spcBef>
                <a:spcPts val="0"/>
              </a:spcBef>
              <a:spcAft>
                <a:spcPts val="0"/>
              </a:spcAft>
              <a:buSzPts val="1100"/>
              <a:buNone/>
            </a:pPr>
            <a:r>
              <a:rPr lang="it-IT" sz="1800" dirty="0">
                <a:latin typeface="Trebuchet MS" panose="020B0703020202090204" pitchFamily="34" charset="0"/>
              </a:rPr>
              <a:t>W UE wsparcie inwestycji w kapitał ludzki i kulturowy obejmuje dużą różnorodność działań mających na celu utrzymanie zrównoważonej struktury wiekowej w społeczności rolniczej, ustabilizowanie bilansu imigracji i emigracji do i z obszarów wiejskich, usługi szkoleniowe, doradcze i informacyjne w zakresie dziedzictwa kulturowego oraz wzmocnienie sieci na obszarach wiejskich.</a:t>
            </a:r>
          </a:p>
          <a:p>
            <a:pPr marL="0" indent="0" eaLnBrk="0" fontAlgn="base" hangingPunct="0">
              <a:buNone/>
            </a:pPr>
            <a:endParaRPr lang="sk-SK" sz="2800" dirty="0"/>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1969996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44424" y="908720"/>
            <a:ext cx="7511952"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1782366"/>
            <a:ext cx="8892480" cy="4608512"/>
          </a:xfrm>
        </p:spPr>
        <p:txBody>
          <a:bodyPr>
            <a:normAutofit/>
          </a:bodyPr>
          <a:lstStyle/>
          <a:p>
            <a:pPr marL="0" lvl="0" indent="0" algn="just" rtl="0">
              <a:spcBef>
                <a:spcPts val="0"/>
              </a:spcBef>
              <a:spcAft>
                <a:spcPts val="0"/>
              </a:spcAft>
              <a:buClr>
                <a:schemeClr val="dk1"/>
              </a:buClr>
              <a:buSzPts val="1100"/>
              <a:buNone/>
            </a:pPr>
            <a:r>
              <a:rPr lang="it-IT" sz="1800" b="1" dirty="0">
                <a:latin typeface="Trebuchet MS" panose="020B0703020202090204" pitchFamily="34" charset="0"/>
              </a:rPr>
              <a:t>KAPITAŁ NATURALNY</a:t>
            </a:r>
          </a:p>
          <a:p>
            <a:pPr marL="0" lvl="0" indent="0" algn="just" rtl="0">
              <a:spcBef>
                <a:spcPts val="0"/>
              </a:spcBef>
              <a:spcAft>
                <a:spcPts val="0"/>
              </a:spcAft>
              <a:buClr>
                <a:schemeClr val="dk1"/>
              </a:buClr>
              <a:buSzPts val="1100"/>
              <a:buNone/>
            </a:pPr>
            <a:endParaRPr lang="it-IT" sz="1800" b="1" dirty="0">
              <a:latin typeface="Trebuchet MS" panose="020B0703020202090204" pitchFamily="34" charset="0"/>
            </a:endParaRPr>
          </a:p>
          <a:p>
            <a:pPr marL="0" lvl="0" indent="0" algn="just" rtl="0">
              <a:spcBef>
                <a:spcPts val="0"/>
              </a:spcBef>
              <a:spcAft>
                <a:spcPts val="0"/>
              </a:spcAft>
              <a:buClr>
                <a:schemeClr val="dk1"/>
              </a:buClr>
              <a:buSzPts val="1100"/>
              <a:buNone/>
            </a:pPr>
            <a:r>
              <a:rPr lang="it-IT" sz="1800" dirty="0" err="1">
                <a:latin typeface="Trebuchet MS" panose="020B0703020202090204" pitchFamily="34" charset="0"/>
              </a:rPr>
              <a:t>Ma on kluczową rolę </a:t>
            </a:r>
            <a:r>
              <a:rPr lang="it-IT" sz="1800" dirty="0">
                <a:latin typeface="Trebuchet MS" panose="020B0703020202090204" pitchFamily="34" charset="0"/>
              </a:rPr>
              <a:t>w produkcji żywności, </a:t>
            </a:r>
            <a:r>
              <a:rPr lang="it-IT" sz="1800" dirty="0" err="1">
                <a:latin typeface="Trebuchet MS" panose="020B0703020202090204" pitchFamily="34" charset="0"/>
              </a:rPr>
              <a:t>bioenergii </a:t>
            </a:r>
            <a:r>
              <a:rPr lang="it-IT" sz="1800" dirty="0">
                <a:latin typeface="Trebuchet MS" panose="020B0703020202090204" pitchFamily="34" charset="0"/>
              </a:rPr>
              <a:t>i </a:t>
            </a:r>
            <a:r>
              <a:rPr lang="it-IT" sz="1800" dirty="0" err="1">
                <a:latin typeface="Trebuchet MS" panose="020B0703020202090204" pitchFamily="34" charset="0"/>
              </a:rPr>
              <a:t>wydobyciu surowców</a:t>
            </a:r>
            <a:r>
              <a:rPr lang="it-IT" sz="1800" dirty="0">
                <a:latin typeface="Trebuchet MS" panose="020B0703020202090204" pitchFamily="34" charset="0"/>
              </a:rPr>
              <a:t>, </a:t>
            </a:r>
            <a:r>
              <a:rPr lang="it-IT" sz="1800" dirty="0" err="1">
                <a:latin typeface="Trebuchet MS" panose="020B0703020202090204" pitchFamily="34" charset="0"/>
              </a:rPr>
              <a:t>ale także </a:t>
            </a:r>
            <a:r>
              <a:rPr lang="it-IT" sz="1800" dirty="0">
                <a:latin typeface="Trebuchet MS" panose="020B0703020202090204" pitchFamily="34" charset="0"/>
              </a:rPr>
              <a:t>w </a:t>
            </a:r>
            <a:r>
              <a:rPr lang="it-IT" sz="1800" dirty="0" err="1">
                <a:latin typeface="Trebuchet MS" panose="020B0703020202090204" pitchFamily="34" charset="0"/>
              </a:rPr>
              <a:t>coraz większym stopniu w </a:t>
            </a:r>
            <a:r>
              <a:rPr lang="it-IT" sz="1800" dirty="0">
                <a:latin typeface="Trebuchet MS" panose="020B0703020202090204" pitchFamily="34" charset="0"/>
              </a:rPr>
              <a:t>świadczeniu usług </a:t>
            </a:r>
            <a:r>
              <a:rPr lang="it-IT" sz="1800" dirty="0" err="1">
                <a:latin typeface="Trebuchet MS" panose="020B0703020202090204" pitchFamily="34" charset="0"/>
              </a:rPr>
              <a:t>ekosystemowych, takich jak sekwestracja </a:t>
            </a:r>
            <a:r>
              <a:rPr lang="it-IT" sz="1800" dirty="0">
                <a:latin typeface="Trebuchet MS" panose="020B0703020202090204" pitchFamily="34" charset="0"/>
              </a:rPr>
              <a:t>węgla, </a:t>
            </a:r>
            <a:r>
              <a:rPr lang="it-IT" sz="1800" dirty="0" err="1">
                <a:latin typeface="Trebuchet MS" panose="020B0703020202090204" pitchFamily="34" charset="0"/>
              </a:rPr>
              <a:t>ochrona </a:t>
            </a:r>
            <a:r>
              <a:rPr lang="it-IT" sz="1800" dirty="0">
                <a:latin typeface="Trebuchet MS" panose="020B0703020202090204" pitchFamily="34" charset="0"/>
              </a:rPr>
              <a:t>siedlisk lub </a:t>
            </a:r>
            <a:r>
              <a:rPr lang="it-IT" sz="1800" dirty="0" err="1">
                <a:latin typeface="Trebuchet MS" panose="020B0703020202090204" pitchFamily="34" charset="0"/>
              </a:rPr>
              <a:t>rekreacja </a:t>
            </a:r>
            <a:r>
              <a:rPr lang="it-IT" sz="1800" dirty="0">
                <a:latin typeface="Trebuchet MS" panose="020B0703020202090204" pitchFamily="34" charset="0"/>
              </a:rPr>
              <a:t>(MA, 2005; TEEB, 2010). </a:t>
            </a:r>
            <a:r>
              <a:rPr lang="it-IT" sz="1800" dirty="0" err="1">
                <a:latin typeface="Trebuchet MS" panose="020B0703020202090204" pitchFamily="34" charset="0"/>
              </a:rPr>
              <a:t>Zasoby</a:t>
            </a:r>
            <a:r>
              <a:rPr lang="it-IT" sz="1800" dirty="0">
                <a:latin typeface="Trebuchet MS" panose="020B0703020202090204" pitchFamily="34" charset="0"/>
              </a:rPr>
              <a:t>, </a:t>
            </a:r>
            <a:r>
              <a:rPr lang="it-IT" sz="1800" dirty="0" err="1">
                <a:latin typeface="Trebuchet MS" panose="020B0703020202090204" pitchFamily="34" charset="0"/>
              </a:rPr>
              <a:t>utrzymanie </a:t>
            </a:r>
            <a:r>
              <a:rPr lang="it-IT" sz="1800" dirty="0">
                <a:latin typeface="Trebuchet MS" panose="020B0703020202090204" pitchFamily="34" charset="0"/>
              </a:rPr>
              <a:t>i inwestycje w aktywa kapitału </a:t>
            </a:r>
            <a:r>
              <a:rPr lang="it-IT" sz="1800" dirty="0" err="1">
                <a:latin typeface="Trebuchet MS" panose="020B0703020202090204" pitchFamily="34" charset="0"/>
              </a:rPr>
              <a:t>naturalnego </a:t>
            </a:r>
            <a:r>
              <a:rPr lang="it-IT" sz="1800" dirty="0">
                <a:latin typeface="Trebuchet MS" panose="020B0703020202090204" pitchFamily="34" charset="0"/>
              </a:rPr>
              <a:t>są </a:t>
            </a:r>
            <a:r>
              <a:rPr lang="it-IT" sz="1800" dirty="0" err="1">
                <a:latin typeface="Trebuchet MS" panose="020B0703020202090204" pitchFamily="34" charset="0"/>
              </a:rPr>
              <a:t>uznawane za </a:t>
            </a:r>
            <a:r>
              <a:rPr lang="it-IT" sz="1800" dirty="0">
                <a:latin typeface="Trebuchet MS" panose="020B0703020202090204" pitchFamily="34" charset="0"/>
              </a:rPr>
              <a:t>"kluczowe </a:t>
            </a:r>
            <a:r>
              <a:rPr lang="it-IT" sz="1800" dirty="0" err="1">
                <a:latin typeface="Trebuchet MS" panose="020B0703020202090204" pitchFamily="34" charset="0"/>
              </a:rPr>
              <a:t>filary </a:t>
            </a:r>
            <a:r>
              <a:rPr lang="it-IT" sz="1800" dirty="0">
                <a:latin typeface="Trebuchet MS" panose="020B0703020202090204" pitchFamily="34" charset="0"/>
              </a:rPr>
              <a:t>polityk ukierunkowanych na </a:t>
            </a:r>
            <a:r>
              <a:rPr lang="it-IT" sz="1800" dirty="0" err="1">
                <a:latin typeface="Trebuchet MS" panose="020B0703020202090204" pitchFamily="34" charset="0"/>
              </a:rPr>
              <a:t>rozwój obszarów </a:t>
            </a:r>
            <a:r>
              <a:rPr lang="it-IT" sz="1800" dirty="0">
                <a:latin typeface="Trebuchet MS" panose="020B0703020202090204" pitchFamily="34" charset="0"/>
              </a:rPr>
              <a:t>wiejskich" (OECD, 2006, 14). </a:t>
            </a:r>
          </a:p>
          <a:p>
            <a:pPr marL="0" lvl="0" indent="0" algn="just" rtl="0">
              <a:spcBef>
                <a:spcPts val="0"/>
              </a:spcBef>
              <a:spcAft>
                <a:spcPts val="0"/>
              </a:spcAft>
              <a:buClr>
                <a:schemeClr val="dk1"/>
              </a:buClr>
              <a:buSzPts val="1100"/>
              <a:buNone/>
            </a:pPr>
            <a:endParaRPr lang="it-IT" sz="1800" dirty="0">
              <a:latin typeface="Trebuchet MS" panose="020B0703020202090204" pitchFamily="34" charset="0"/>
            </a:endParaRPr>
          </a:p>
          <a:p>
            <a:pPr marL="0" lvl="0" indent="0" algn="just" rtl="0">
              <a:spcBef>
                <a:spcPts val="0"/>
              </a:spcBef>
              <a:spcAft>
                <a:spcPts val="0"/>
              </a:spcAft>
              <a:buClr>
                <a:schemeClr val="dk1"/>
              </a:buClr>
              <a:buSzPts val="1100"/>
              <a:buNone/>
            </a:pPr>
            <a:r>
              <a:rPr lang="it-IT" sz="1800" dirty="0">
                <a:latin typeface="Trebuchet MS" panose="020B0703020202090204" pitchFamily="34" charset="0"/>
              </a:rPr>
              <a:t>Pomagają </a:t>
            </a:r>
            <a:r>
              <a:rPr lang="it-IT" sz="1800" dirty="0" err="1">
                <a:latin typeface="Trebuchet MS" panose="020B0703020202090204" pitchFamily="34" charset="0"/>
              </a:rPr>
              <a:t>one </a:t>
            </a:r>
            <a:r>
              <a:rPr lang="it-IT" sz="1800" dirty="0">
                <a:latin typeface="Trebuchet MS" panose="020B0703020202090204" pitchFamily="34" charset="0"/>
              </a:rPr>
              <a:t>w "</a:t>
            </a:r>
            <a:r>
              <a:rPr lang="it-IT" sz="1800" dirty="0" err="1">
                <a:latin typeface="Trebuchet MS" panose="020B0703020202090204" pitchFamily="34" charset="0"/>
              </a:rPr>
              <a:t>łączeniu dwóch pozostałych rodzajów </a:t>
            </a:r>
            <a:r>
              <a:rPr lang="it-IT" sz="1800" dirty="0">
                <a:latin typeface="Trebuchet MS" panose="020B0703020202090204" pitchFamily="34" charset="0"/>
              </a:rPr>
              <a:t>kapitału z </a:t>
            </a:r>
            <a:r>
              <a:rPr lang="it-IT" sz="1800" dirty="0" err="1">
                <a:latin typeface="Trebuchet MS" panose="020B0703020202090204" pitchFamily="34" charset="0"/>
              </a:rPr>
              <a:t>określonym </a:t>
            </a:r>
            <a:r>
              <a:rPr lang="it-IT" sz="1800" dirty="0">
                <a:latin typeface="Trebuchet MS" panose="020B0703020202090204" pitchFamily="34" charset="0"/>
              </a:rPr>
              <a:t>otoczeniem </a:t>
            </a:r>
            <a:r>
              <a:rPr lang="it-IT" sz="1800" dirty="0" err="1">
                <a:latin typeface="Trebuchet MS" panose="020B0703020202090204" pitchFamily="34" charset="0"/>
              </a:rPr>
              <a:t>geograficznym </a:t>
            </a:r>
            <a:r>
              <a:rPr lang="it-IT" sz="1800" dirty="0">
                <a:latin typeface="Trebuchet MS" panose="020B0703020202090204" pitchFamily="34" charset="0"/>
              </a:rPr>
              <a:t>i </a:t>
            </a:r>
            <a:r>
              <a:rPr lang="it-IT" sz="1800" dirty="0" err="1">
                <a:latin typeface="Trebuchet MS" panose="020B0703020202090204" pitchFamily="34" charset="0"/>
              </a:rPr>
              <a:t>ułatwiają relacje między </a:t>
            </a:r>
            <a:r>
              <a:rPr lang="it-IT" sz="1800" dirty="0">
                <a:latin typeface="Trebuchet MS" panose="020B0703020202090204" pitchFamily="34" charset="0"/>
              </a:rPr>
              <a:t>ludźmi" (Vargas, 2010, 69).</a:t>
            </a:r>
          </a:p>
          <a:p>
            <a:pPr marL="0" lvl="0" indent="0" algn="just" rtl="0">
              <a:spcBef>
                <a:spcPts val="0"/>
              </a:spcBef>
              <a:spcAft>
                <a:spcPts val="0"/>
              </a:spcAft>
              <a:buClr>
                <a:schemeClr val="dk1"/>
              </a:buClr>
              <a:buSzPts val="1100"/>
              <a:buNone/>
            </a:pPr>
            <a:endParaRPr lang="it-IT" sz="1800" dirty="0">
              <a:latin typeface="Trebuchet MS" panose="020B0703020202090204" pitchFamily="34" charset="0"/>
            </a:endParaRPr>
          </a:p>
          <a:p>
            <a:pPr marL="0" lvl="0" indent="0" algn="just" rtl="0">
              <a:spcBef>
                <a:spcPts val="0"/>
              </a:spcBef>
              <a:spcAft>
                <a:spcPts val="0"/>
              </a:spcAft>
              <a:buClr>
                <a:schemeClr val="dk1"/>
              </a:buClr>
              <a:buSzPts val="1100"/>
              <a:buNone/>
            </a:pPr>
            <a:r>
              <a:rPr lang="it-IT" sz="1800" dirty="0" err="1">
                <a:latin typeface="Trebuchet MS" panose="020B0703020202090204" pitchFamily="34" charset="0"/>
              </a:rPr>
              <a:t>Atrakcyjność krajobrazów </a:t>
            </a:r>
            <a:r>
              <a:rPr lang="it-IT" sz="1800" dirty="0">
                <a:latin typeface="Trebuchet MS" panose="020B0703020202090204" pitchFamily="34" charset="0"/>
              </a:rPr>
              <a:t>i </a:t>
            </a:r>
            <a:r>
              <a:rPr lang="it-IT" sz="1800" dirty="0" err="1">
                <a:latin typeface="Trebuchet MS" panose="020B0703020202090204" pitchFamily="34" charset="0"/>
              </a:rPr>
              <a:t>dziedzictwa przyrodniczego została uznana </a:t>
            </a:r>
            <a:r>
              <a:rPr lang="it-IT" sz="1800" dirty="0">
                <a:latin typeface="Trebuchet MS" panose="020B0703020202090204" pitchFamily="34" charset="0"/>
              </a:rPr>
              <a:t>za </a:t>
            </a:r>
            <a:r>
              <a:rPr lang="it-IT" sz="1800" dirty="0" err="1">
                <a:latin typeface="Trebuchet MS" panose="020B0703020202090204" pitchFamily="34" charset="0"/>
              </a:rPr>
              <a:t>główny </a:t>
            </a:r>
            <a:r>
              <a:rPr lang="it-IT" sz="1800" dirty="0">
                <a:latin typeface="Trebuchet MS" panose="020B0703020202090204" pitchFamily="34" charset="0"/>
              </a:rPr>
              <a:t>czynnik </a:t>
            </a:r>
            <a:r>
              <a:rPr lang="it-IT" sz="1800" dirty="0" err="1">
                <a:latin typeface="Trebuchet MS" panose="020B0703020202090204" pitchFamily="34" charset="0"/>
              </a:rPr>
              <a:t>restrukturyzacji </a:t>
            </a:r>
            <a:r>
              <a:rPr lang="it-IT" sz="1800" dirty="0">
                <a:latin typeface="Trebuchet MS" panose="020B0703020202090204" pitchFamily="34" charset="0"/>
              </a:rPr>
              <a:t>gospodarki wiejskiej </a:t>
            </a:r>
            <a:r>
              <a:rPr lang="it-IT" sz="1800" dirty="0" err="1">
                <a:latin typeface="Trebuchet MS" panose="020B0703020202090204" pitchFamily="34" charset="0"/>
              </a:rPr>
              <a:t>poprzez dywersyfikację </a:t>
            </a:r>
            <a:r>
              <a:rPr lang="it-IT" sz="1800" dirty="0">
                <a:latin typeface="Trebuchet MS" panose="020B0703020202090204" pitchFamily="34" charset="0"/>
              </a:rPr>
              <a:t>działalności rolniczej, marketing miejsc i </a:t>
            </a:r>
            <a:r>
              <a:rPr lang="it-IT" sz="1800" dirty="0" err="1">
                <a:latin typeface="Trebuchet MS" panose="020B0703020202090204" pitchFamily="34" charset="0"/>
              </a:rPr>
              <a:t>turystykę </a:t>
            </a:r>
            <a:r>
              <a:rPr lang="it-IT" sz="1800" dirty="0">
                <a:latin typeface="Trebuchet MS" panose="020B0703020202090204" pitchFamily="34" charset="0"/>
              </a:rPr>
              <a:t>(</a:t>
            </a:r>
            <a:r>
              <a:rPr lang="it-IT" sz="1800" dirty="0" err="1">
                <a:latin typeface="Trebuchet MS" panose="020B0703020202090204" pitchFamily="34" charset="0"/>
              </a:rPr>
              <a:t>Marcouiller i in.</a:t>
            </a:r>
            <a:r>
              <a:rPr lang="it-IT" sz="1800" dirty="0">
                <a:latin typeface="Trebuchet MS" panose="020B0703020202090204" pitchFamily="34" charset="0"/>
              </a:rPr>
              <a:t>, 2004; Courtney i in., 2006; Pfeifer i in., 2009; Lange i in., 2013).</a:t>
            </a:r>
          </a:p>
          <a:p>
            <a:pPr marL="0" indent="0" eaLnBrk="0" fontAlgn="base" hangingPunct="0">
              <a:buNone/>
            </a:pPr>
            <a:endParaRPr lang="sk-SK" sz="2800" dirty="0"/>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1053820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95536" y="1340768"/>
            <a:ext cx="6647856"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2780928"/>
            <a:ext cx="8892480" cy="4608512"/>
          </a:xfrm>
        </p:spPr>
        <p:txBody>
          <a:bodyPr>
            <a:normAutofit/>
          </a:bodyPr>
          <a:lstStyle/>
          <a:p>
            <a:pPr marL="0" indent="0">
              <a:buSzPts val="1100"/>
              <a:buNone/>
            </a:pPr>
            <a:r>
              <a:rPr lang="it-IT" sz="1800" b="1" dirty="0">
                <a:latin typeface="Trebuchet MS" panose="020B0703020202090204" pitchFamily="34" charset="0"/>
              </a:rPr>
              <a:t>Budowanie </a:t>
            </a:r>
            <a:r>
              <a:rPr lang="it-IT" sz="1800" b="1" dirty="0" err="1">
                <a:latin typeface="Trebuchet MS" panose="020B0703020202090204" pitchFamily="34" charset="0"/>
              </a:rPr>
              <a:t>potencjału </a:t>
            </a:r>
            <a:r>
              <a:rPr lang="it-IT" sz="1800" dirty="0">
                <a:latin typeface="Trebuchet MS" panose="020B0703020202090204" pitchFamily="34" charset="0"/>
              </a:rPr>
              <a:t>obejmuje </a:t>
            </a:r>
          </a:p>
          <a:p>
            <a:pPr marL="0" lvl="0" indent="0" algn="just" rtl="0">
              <a:spcBef>
                <a:spcPts val="0"/>
              </a:spcBef>
              <a:spcAft>
                <a:spcPts val="0"/>
              </a:spcAft>
              <a:buClr>
                <a:schemeClr val="dk1"/>
              </a:buClr>
              <a:buSzPts val="1100"/>
              <a:buNone/>
            </a:pPr>
            <a:endParaRPr lang="it-IT" sz="1800" dirty="0">
              <a:latin typeface="Trebuchet MS" panose="020B0703020202090204" pitchFamily="34" charset="0"/>
            </a:endParaRPr>
          </a:p>
          <a:p>
            <a:pPr marL="457200" lvl="0" indent="-304800" algn="just" rtl="0">
              <a:spcBef>
                <a:spcPts val="0"/>
              </a:spcBef>
              <a:spcAft>
                <a:spcPts val="0"/>
              </a:spcAft>
              <a:buSzPts val="1200"/>
              <a:buAutoNum type="arabicPeriod"/>
            </a:pPr>
            <a:r>
              <a:rPr lang="pl-PL" sz="1800" dirty="0">
                <a:latin typeface="Trebuchet MS" panose="020B0703020202090204" pitchFamily="34" charset="0"/>
              </a:rPr>
              <a:t>S</a:t>
            </a:r>
            <a:r>
              <a:rPr lang="it-IT" sz="1800" dirty="0">
                <a:latin typeface="Trebuchet MS" panose="020B0703020202090204" pitchFamily="34" charset="0"/>
              </a:rPr>
              <a:t>tabilizacj</a:t>
            </a:r>
            <a:r>
              <a:rPr lang="pl-PL" sz="1800" dirty="0">
                <a:latin typeface="Trebuchet MS" panose="020B0703020202090204" pitchFamily="34" charset="0"/>
              </a:rPr>
              <a:t>ę</a:t>
            </a:r>
            <a:r>
              <a:rPr lang="it-IT" sz="1800" dirty="0">
                <a:latin typeface="Trebuchet MS" panose="020B0703020202090204" pitchFamily="34" charset="0"/>
              </a:rPr>
              <a:t> i wsparcie regionów zacofanych</a:t>
            </a:r>
          </a:p>
          <a:p>
            <a:pPr marL="457200" lvl="0" indent="-304800" algn="just" rtl="0">
              <a:spcBef>
                <a:spcPts val="0"/>
              </a:spcBef>
              <a:spcAft>
                <a:spcPts val="0"/>
              </a:spcAft>
              <a:buSzPts val="1200"/>
              <a:buAutoNum type="arabicPeriod"/>
            </a:pPr>
            <a:r>
              <a:rPr lang="pl-PL" sz="1800" dirty="0">
                <a:latin typeface="Trebuchet MS" panose="020B0703020202090204" pitchFamily="34" charset="0"/>
              </a:rPr>
              <a:t>M</a:t>
            </a:r>
            <a:r>
              <a:rPr lang="it-IT" sz="1800" dirty="0">
                <a:latin typeface="Trebuchet MS" panose="020B0703020202090204" pitchFamily="34" charset="0"/>
              </a:rPr>
              <a:t>odernizacj</a:t>
            </a:r>
            <a:r>
              <a:rPr lang="pl-PL" sz="1800" dirty="0">
                <a:latin typeface="Trebuchet MS" panose="020B0703020202090204" pitchFamily="34" charset="0"/>
              </a:rPr>
              <a:t>ę</a:t>
            </a:r>
            <a:r>
              <a:rPr lang="it-IT" sz="1800" dirty="0">
                <a:latin typeface="Trebuchet MS" panose="020B0703020202090204" pitchFamily="34" charset="0"/>
              </a:rPr>
              <a:t> towarowej produkcji rolnej i pionow</a:t>
            </a:r>
            <a:r>
              <a:rPr lang="pl-PL" sz="1800" dirty="0">
                <a:latin typeface="Trebuchet MS" panose="020B0703020202090204" pitchFamily="34" charset="0"/>
              </a:rPr>
              <a:t>ą</a:t>
            </a:r>
            <a:r>
              <a:rPr lang="it-IT" sz="1800" dirty="0">
                <a:latin typeface="Trebuchet MS" panose="020B0703020202090204" pitchFamily="34" charset="0"/>
              </a:rPr>
              <a:t> integracj</a:t>
            </a:r>
            <a:r>
              <a:rPr lang="pl-PL" sz="1800" dirty="0">
                <a:latin typeface="Trebuchet MS" panose="020B0703020202090204" pitchFamily="34" charset="0"/>
              </a:rPr>
              <a:t>ę</a:t>
            </a:r>
            <a:r>
              <a:rPr lang="it-IT" sz="1800" dirty="0">
                <a:latin typeface="Trebuchet MS" panose="020B0703020202090204" pitchFamily="34" charset="0"/>
              </a:rPr>
              <a:t> łańcucha wartości</a:t>
            </a:r>
          </a:p>
          <a:p>
            <a:pPr marL="457200" lvl="0" indent="-304800" algn="just" rtl="0">
              <a:spcBef>
                <a:spcPts val="0"/>
              </a:spcBef>
              <a:spcAft>
                <a:spcPts val="0"/>
              </a:spcAft>
              <a:buSzPts val="1200"/>
              <a:buAutoNum type="arabicPeriod"/>
            </a:pPr>
            <a:r>
              <a:rPr lang="pl-PL" sz="1800" dirty="0">
                <a:latin typeface="Trebuchet MS" panose="020B0703020202090204" pitchFamily="34" charset="0"/>
              </a:rPr>
              <a:t>R</a:t>
            </a:r>
            <a:r>
              <a:rPr lang="it-IT" sz="1800" dirty="0">
                <a:latin typeface="Trebuchet MS" panose="020B0703020202090204" pitchFamily="34" charset="0"/>
              </a:rPr>
              <a:t>estrukturyzacj</a:t>
            </a:r>
            <a:r>
              <a:rPr lang="pl-PL" sz="1800" dirty="0">
                <a:latin typeface="Trebuchet MS" panose="020B0703020202090204" pitchFamily="34" charset="0"/>
              </a:rPr>
              <a:t>ę</a:t>
            </a:r>
            <a:r>
              <a:rPr lang="it-IT" sz="1800" dirty="0">
                <a:latin typeface="Trebuchet MS" panose="020B0703020202090204" pitchFamily="34" charset="0"/>
              </a:rPr>
              <a:t> i dywersyfikacj</a:t>
            </a:r>
            <a:r>
              <a:rPr lang="pl-PL" sz="1800" dirty="0">
                <a:latin typeface="Trebuchet MS" panose="020B0703020202090204" pitchFamily="34" charset="0"/>
              </a:rPr>
              <a:t>e</a:t>
            </a:r>
            <a:r>
              <a:rPr lang="it-IT" sz="1800" dirty="0">
                <a:latin typeface="Trebuchet MS" panose="020B0703020202090204" pitchFamily="34" charset="0"/>
              </a:rPr>
              <a:t> działalności gospodarczej na obszarach wiejskich jako całości w połączeniu z lokalnym środowiskiem naturalnym</a:t>
            </a:r>
          </a:p>
          <a:p>
            <a:pPr marL="0" lvl="0" indent="0" algn="just" rtl="0">
              <a:spcBef>
                <a:spcPts val="0"/>
              </a:spcBef>
              <a:spcAft>
                <a:spcPts val="0"/>
              </a:spcAft>
              <a:buClr>
                <a:schemeClr val="dk1"/>
              </a:buClr>
              <a:buSzPts val="1100"/>
              <a:buNone/>
            </a:pPr>
            <a:endParaRPr lang="it-IT" sz="1100" dirty="0"/>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3949505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67544" y="1052736"/>
            <a:ext cx="7560840"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2060848"/>
            <a:ext cx="8892480" cy="4608512"/>
          </a:xfrm>
        </p:spPr>
        <p:txBody>
          <a:bodyPr>
            <a:normAutofit lnSpcReduction="10000"/>
          </a:bodyPr>
          <a:lstStyle/>
          <a:p>
            <a:pPr marL="0" indent="0">
              <a:buSzPts val="1100"/>
              <a:buNone/>
            </a:pPr>
            <a:r>
              <a:rPr lang="it-IT" sz="1800" b="1" dirty="0">
                <a:latin typeface="Trebuchet MS" panose="020B0703020202090204" pitchFamily="34" charset="0"/>
              </a:rPr>
              <a:t>STABILIZACJA </a:t>
            </a:r>
          </a:p>
          <a:p>
            <a:pPr marL="0" indent="0">
              <a:buSzPts val="1100"/>
              <a:buNone/>
            </a:pPr>
            <a:r>
              <a:rPr lang="it-IT" sz="1800" dirty="0" err="1">
                <a:latin typeface="Trebuchet MS" panose="020B0703020202090204" pitchFamily="34" charset="0"/>
              </a:rPr>
              <a:t>Środki stabilizacyjne </a:t>
            </a:r>
            <a:r>
              <a:rPr lang="it-IT" sz="1800" dirty="0">
                <a:latin typeface="Trebuchet MS" panose="020B0703020202090204" pitchFamily="34" charset="0"/>
              </a:rPr>
              <a:t>mają </a:t>
            </a:r>
            <a:r>
              <a:rPr lang="it-IT" sz="1800" dirty="0" err="1">
                <a:latin typeface="Trebuchet MS" panose="020B0703020202090204" pitchFamily="34" charset="0"/>
              </a:rPr>
              <a:t>na celu kontynuację </a:t>
            </a:r>
            <a:r>
              <a:rPr lang="it-IT" sz="1800" dirty="0">
                <a:latin typeface="Trebuchet MS" panose="020B0703020202090204" pitchFamily="34" charset="0"/>
              </a:rPr>
              <a:t>działalności </a:t>
            </a:r>
            <a:r>
              <a:rPr lang="it-IT" sz="1800" dirty="0" err="1">
                <a:latin typeface="Trebuchet MS" panose="020B0703020202090204" pitchFamily="34" charset="0"/>
              </a:rPr>
              <a:t>rolniczej </a:t>
            </a:r>
            <a:r>
              <a:rPr lang="it-IT" sz="1800" dirty="0">
                <a:latin typeface="Trebuchet MS" panose="020B0703020202090204" pitchFamily="34" charset="0"/>
              </a:rPr>
              <a:t>i </a:t>
            </a:r>
            <a:r>
              <a:rPr lang="it-IT" sz="1800" dirty="0" err="1">
                <a:latin typeface="Trebuchet MS" panose="020B0703020202090204" pitchFamily="34" charset="0"/>
              </a:rPr>
              <a:t>leśnej</a:t>
            </a:r>
            <a:r>
              <a:rPr lang="it-IT" sz="1800" dirty="0">
                <a:latin typeface="Trebuchet MS" panose="020B0703020202090204" pitchFamily="34" charset="0"/>
              </a:rPr>
              <a:t>, przetrwanie gospodarstw </a:t>
            </a:r>
            <a:r>
              <a:rPr lang="it-IT" sz="1800" dirty="0" err="1">
                <a:latin typeface="Trebuchet MS" panose="020B0703020202090204" pitchFamily="34" charset="0"/>
              </a:rPr>
              <a:t>rolnych </a:t>
            </a:r>
            <a:r>
              <a:rPr lang="it-IT" sz="1800" dirty="0">
                <a:latin typeface="Trebuchet MS" panose="020B0703020202090204" pitchFamily="34" charset="0"/>
              </a:rPr>
              <a:t>i utrzymanie </a:t>
            </a:r>
            <a:r>
              <a:rPr lang="it-IT" sz="1800" dirty="0" err="1">
                <a:latin typeface="Trebuchet MS" panose="020B0703020202090204" pitchFamily="34" charset="0"/>
              </a:rPr>
              <a:t>populacji </a:t>
            </a:r>
            <a:r>
              <a:rPr lang="it-IT" sz="1800" dirty="0">
                <a:latin typeface="Trebuchet MS" panose="020B0703020202090204" pitchFamily="34" charset="0"/>
              </a:rPr>
              <a:t>w społecznościach wiejskich, </a:t>
            </a:r>
            <a:r>
              <a:rPr lang="it-IT" sz="1800" dirty="0" err="1">
                <a:latin typeface="Trebuchet MS" panose="020B0703020202090204" pitchFamily="34" charset="0"/>
              </a:rPr>
              <a:t>które często </a:t>
            </a:r>
            <a:r>
              <a:rPr lang="it-IT" sz="1800" dirty="0">
                <a:latin typeface="Trebuchet MS" panose="020B0703020202090204" pitchFamily="34" charset="0"/>
              </a:rPr>
              <a:t>są w </a:t>
            </a:r>
            <a:r>
              <a:rPr lang="it-IT" sz="1800" dirty="0" err="1">
                <a:latin typeface="Trebuchet MS" panose="020B0703020202090204" pitchFamily="34" charset="0"/>
              </a:rPr>
              <a:t>dużym stopniu uzależnione </a:t>
            </a:r>
            <a:r>
              <a:rPr lang="it-IT" sz="1800" dirty="0">
                <a:latin typeface="Trebuchet MS" panose="020B0703020202090204" pitchFamily="34" charset="0"/>
              </a:rPr>
              <a:t>od działalności </a:t>
            </a:r>
            <a:r>
              <a:rPr lang="it-IT" sz="1800" dirty="0" err="1">
                <a:latin typeface="Trebuchet MS" panose="020B0703020202090204" pitchFamily="34" charset="0"/>
              </a:rPr>
              <a:t>rolniczej. </a:t>
            </a:r>
          </a:p>
          <a:p>
            <a:pPr marL="0" indent="0">
              <a:buSzPts val="1100"/>
            </a:pPr>
            <a:endParaRPr lang="it-IT" sz="1800" dirty="0">
              <a:latin typeface="Trebuchet MS" panose="020B0703020202090204" pitchFamily="34" charset="0"/>
            </a:endParaRPr>
          </a:p>
          <a:p>
            <a:pPr marL="0" indent="0">
              <a:buSzPts val="1100"/>
            </a:pPr>
            <a:r>
              <a:rPr lang="it-IT" sz="1800" dirty="0" err="1">
                <a:latin typeface="Trebuchet MS" panose="020B0703020202090204" pitchFamily="34" charset="0"/>
              </a:rPr>
              <a:t>Środki stabilizacyjne </a:t>
            </a:r>
            <a:r>
              <a:rPr lang="it-IT" sz="1800" dirty="0">
                <a:latin typeface="Trebuchet MS" panose="020B0703020202090204" pitchFamily="34" charset="0"/>
              </a:rPr>
              <a:t>obejmują </a:t>
            </a:r>
            <a:r>
              <a:rPr lang="it-IT" sz="1800" dirty="0" err="1">
                <a:latin typeface="Trebuchet MS" panose="020B0703020202090204" pitchFamily="34" charset="0"/>
              </a:rPr>
              <a:t>głównie systemy </a:t>
            </a:r>
            <a:r>
              <a:rPr lang="it-IT" sz="1800" dirty="0">
                <a:latin typeface="Trebuchet MS" panose="020B0703020202090204" pitchFamily="34" charset="0"/>
              </a:rPr>
              <a:t>wsparcia </a:t>
            </a:r>
            <a:r>
              <a:rPr lang="it-IT" sz="1800" dirty="0" err="1">
                <a:latin typeface="Trebuchet MS" panose="020B0703020202090204" pitchFamily="34" charset="0"/>
              </a:rPr>
              <a:t>umożliwiające </a:t>
            </a:r>
            <a:r>
              <a:rPr lang="it-IT" sz="1800" dirty="0">
                <a:latin typeface="Trebuchet MS" panose="020B0703020202090204" pitchFamily="34" charset="0"/>
              </a:rPr>
              <a:t>podmiotom </a:t>
            </a:r>
            <a:r>
              <a:rPr lang="it-IT" sz="1800" dirty="0" err="1">
                <a:latin typeface="Trebuchet MS" panose="020B0703020202090204" pitchFamily="34" charset="0"/>
              </a:rPr>
              <a:t>gospodarczym działającym </a:t>
            </a:r>
            <a:r>
              <a:rPr lang="it-IT" sz="1800" dirty="0">
                <a:latin typeface="Trebuchet MS" panose="020B0703020202090204" pitchFamily="34" charset="0"/>
              </a:rPr>
              <a:t>na </a:t>
            </a:r>
            <a:r>
              <a:rPr lang="it-IT" sz="1800" dirty="0" err="1">
                <a:latin typeface="Trebuchet MS" panose="020B0703020202090204" pitchFamily="34" charset="0"/>
              </a:rPr>
              <a:t>tych obszarach radzenie sobie </a:t>
            </a:r>
            <a:r>
              <a:rPr lang="it-IT" sz="1800" dirty="0">
                <a:latin typeface="Trebuchet MS" panose="020B0703020202090204" pitchFamily="34" charset="0"/>
              </a:rPr>
              <a:t>w </a:t>
            </a:r>
            <a:r>
              <a:rPr lang="it-IT" sz="1800" dirty="0" err="1">
                <a:latin typeface="Trebuchet MS" panose="020B0703020202090204" pitchFamily="34" charset="0"/>
              </a:rPr>
              <a:t>niekorzystnych warunkach</a:t>
            </a:r>
            <a:r>
              <a:rPr lang="it-IT" sz="1800" dirty="0">
                <a:latin typeface="Trebuchet MS" panose="020B0703020202090204" pitchFamily="34" charset="0"/>
              </a:rPr>
              <a:t>, </a:t>
            </a:r>
            <a:r>
              <a:rPr lang="it-IT" sz="1800" dirty="0" err="1">
                <a:latin typeface="Trebuchet MS" panose="020B0703020202090204" pitchFamily="34" charset="0"/>
              </a:rPr>
              <a:t>takich jak </a:t>
            </a:r>
            <a:r>
              <a:rPr lang="it-IT" sz="1800" dirty="0">
                <a:latin typeface="Trebuchet MS" panose="020B0703020202090204" pitchFamily="34" charset="0"/>
              </a:rPr>
              <a:t>w </a:t>
            </a:r>
            <a:r>
              <a:rPr lang="it-IT" sz="1800" dirty="0" err="1">
                <a:latin typeface="Trebuchet MS" panose="020B0703020202090204" pitchFamily="34" charset="0"/>
              </a:rPr>
              <a:t>regionach górskich</a:t>
            </a:r>
            <a:r>
              <a:rPr lang="it-IT" sz="1800" dirty="0">
                <a:latin typeface="Trebuchet MS" panose="020B0703020202090204" pitchFamily="34" charset="0"/>
              </a:rPr>
              <a:t>, </a:t>
            </a:r>
            <a:r>
              <a:rPr lang="it-IT" sz="1800" dirty="0" err="1">
                <a:latin typeface="Trebuchet MS" panose="020B0703020202090204" pitchFamily="34" charset="0"/>
              </a:rPr>
              <a:t>obszarach </a:t>
            </a:r>
            <a:r>
              <a:rPr lang="it-IT" sz="1800" dirty="0">
                <a:latin typeface="Trebuchet MS" panose="020B0703020202090204" pitchFamily="34" charset="0"/>
              </a:rPr>
              <a:t>o </a:t>
            </a:r>
            <a:r>
              <a:rPr lang="it-IT" sz="1800" dirty="0" err="1">
                <a:latin typeface="Trebuchet MS" panose="020B0703020202090204" pitchFamily="34" charset="0"/>
              </a:rPr>
              <a:t>szczególnych </a:t>
            </a:r>
            <a:r>
              <a:rPr lang="it-IT" sz="1800" dirty="0">
                <a:latin typeface="Trebuchet MS" panose="020B0703020202090204" pitchFamily="34" charset="0"/>
              </a:rPr>
              <a:t>utrudnieniach lub </a:t>
            </a:r>
            <a:r>
              <a:rPr lang="it-IT" sz="1800" dirty="0" err="1">
                <a:latin typeface="Trebuchet MS" panose="020B0703020202090204" pitchFamily="34" charset="0"/>
              </a:rPr>
              <a:t>innych obszarach o mniej korzystnych warunkach gospodarowania</a:t>
            </a:r>
            <a:r>
              <a:rPr lang="it-IT" sz="1800" dirty="0">
                <a:latin typeface="Trebuchet MS" panose="020B0703020202090204" pitchFamily="34" charset="0"/>
              </a:rPr>
              <a:t>, </a:t>
            </a:r>
            <a:r>
              <a:rPr lang="it-IT" sz="1800" dirty="0" err="1">
                <a:latin typeface="Trebuchet MS" panose="020B0703020202090204" pitchFamily="34" charset="0"/>
              </a:rPr>
              <a:t>określonych </a:t>
            </a:r>
            <a:r>
              <a:rPr lang="it-IT" sz="1800" dirty="0">
                <a:latin typeface="Trebuchet MS" panose="020B0703020202090204" pitchFamily="34" charset="0"/>
              </a:rPr>
              <a:t>w </a:t>
            </a:r>
            <a:r>
              <a:rPr lang="it-IT" sz="1800" dirty="0" err="1">
                <a:latin typeface="Trebuchet MS" panose="020B0703020202090204" pitchFamily="34" charset="0"/>
              </a:rPr>
              <a:t>rozporządzeniu Rady </a:t>
            </a:r>
            <a:r>
              <a:rPr lang="it-IT" sz="1800" dirty="0">
                <a:latin typeface="Trebuchet MS" panose="020B0703020202090204" pitchFamily="34" charset="0"/>
              </a:rPr>
              <a:t>1257/1999. </a:t>
            </a:r>
          </a:p>
          <a:p>
            <a:pPr marL="0" indent="0">
              <a:buSzPts val="1100"/>
            </a:pPr>
            <a:endParaRPr lang="it-IT" sz="1800" dirty="0">
              <a:latin typeface="Trebuchet MS" panose="020B0703020202090204" pitchFamily="34" charset="0"/>
            </a:endParaRPr>
          </a:p>
          <a:p>
            <a:pPr marL="0" lvl="0" indent="0" algn="just">
              <a:spcBef>
                <a:spcPts val="0"/>
              </a:spcBef>
              <a:spcAft>
                <a:spcPts val="0"/>
              </a:spcAft>
              <a:buSzPts val="1100"/>
              <a:buNone/>
            </a:pPr>
            <a:r>
              <a:rPr lang="it-IT" sz="1800" dirty="0" err="1">
                <a:latin typeface="Trebuchet MS" panose="020B0703020202090204" pitchFamily="34" charset="0"/>
              </a:rPr>
              <a:t>Stabilizacja </a:t>
            </a:r>
            <a:r>
              <a:rPr lang="it-IT" sz="1800" dirty="0">
                <a:latin typeface="Trebuchet MS" panose="020B0703020202090204" pitchFamily="34" charset="0"/>
              </a:rPr>
              <a:t>obejmuje </a:t>
            </a:r>
            <a:r>
              <a:rPr lang="it-IT" sz="1800" dirty="0" err="1">
                <a:latin typeface="Trebuchet MS" panose="020B0703020202090204" pitchFamily="34" charset="0"/>
              </a:rPr>
              <a:t>również systemy </a:t>
            </a:r>
            <a:r>
              <a:rPr lang="it-IT" sz="1800" dirty="0">
                <a:latin typeface="Trebuchet MS" panose="020B0703020202090204" pitchFamily="34" charset="0"/>
              </a:rPr>
              <a:t>wsparcia dla podmiotów </a:t>
            </a:r>
            <a:r>
              <a:rPr lang="it-IT" sz="1800" dirty="0" err="1">
                <a:latin typeface="Trebuchet MS" panose="020B0703020202090204" pitchFamily="34" charset="0"/>
              </a:rPr>
              <a:t>podlegających przepisom dotyczącym ochrony środowiska, ograniczającym </a:t>
            </a:r>
            <a:r>
              <a:rPr lang="it-IT" sz="1800" dirty="0">
                <a:latin typeface="Trebuchet MS" panose="020B0703020202090204" pitchFamily="34" charset="0"/>
              </a:rPr>
              <a:t>eksploatację </a:t>
            </a:r>
            <a:r>
              <a:rPr lang="it-IT" sz="1800" dirty="0" err="1">
                <a:latin typeface="Trebuchet MS" panose="020B0703020202090204" pitchFamily="34" charset="0"/>
              </a:rPr>
              <a:t>zasobów poprzez </a:t>
            </a:r>
            <a:r>
              <a:rPr lang="it-IT" sz="1800" dirty="0">
                <a:latin typeface="Trebuchet MS" panose="020B0703020202090204" pitchFamily="34" charset="0"/>
              </a:rPr>
              <a:t>działalność </a:t>
            </a:r>
            <a:r>
              <a:rPr lang="it-IT" sz="1800" dirty="0" err="1">
                <a:latin typeface="Trebuchet MS" panose="020B0703020202090204" pitchFamily="34" charset="0"/>
              </a:rPr>
              <a:t>gospodarczą </a:t>
            </a:r>
            <a:r>
              <a:rPr lang="it-IT" sz="1800" dirty="0">
                <a:latin typeface="Trebuchet MS" panose="020B0703020202090204" pitchFamily="34" charset="0"/>
              </a:rPr>
              <a:t>lub </a:t>
            </a:r>
            <a:r>
              <a:rPr lang="it-IT" sz="1800" dirty="0" err="1">
                <a:latin typeface="Trebuchet MS" panose="020B0703020202090204" pitchFamily="34" charset="0"/>
              </a:rPr>
              <a:t>mających trudności z przestrzeganiem </a:t>
            </a:r>
            <a:r>
              <a:rPr lang="it-IT" sz="1800" dirty="0">
                <a:latin typeface="Trebuchet MS" panose="020B0703020202090204" pitchFamily="34" charset="0"/>
              </a:rPr>
              <a:t>norm wspólnotowych oraz </a:t>
            </a:r>
            <a:r>
              <a:rPr lang="it-IT" sz="1800" dirty="0" err="1">
                <a:latin typeface="Trebuchet MS" panose="020B0703020202090204" pitchFamily="34" charset="0"/>
              </a:rPr>
              <a:t>wspieranie </a:t>
            </a:r>
            <a:r>
              <a:rPr lang="it-IT" sz="1800" dirty="0">
                <a:latin typeface="Trebuchet MS" panose="020B0703020202090204" pitchFamily="34" charset="0"/>
              </a:rPr>
              <a:t>rolników prowadzących gospodarstwa niskotowarowe.</a:t>
            </a:r>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3812502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67544" y="1052736"/>
            <a:ext cx="7439944" cy="864096"/>
          </a:xfrm>
        </p:spPr>
        <p:txBody>
          <a:bodyPr>
            <a:noAutofit/>
          </a:bodyPr>
          <a:lstStyle/>
          <a:p>
            <a:pPr marL="0" lvl="0" indent="0" algn="l" rtl="0">
              <a:spcBef>
                <a:spcPts val="0"/>
              </a:spcBef>
              <a:spcAft>
                <a:spcPts val="0"/>
              </a:spcAft>
              <a:buClr>
                <a:srgbClr val="008000"/>
              </a:buClr>
              <a:buSzPts val="1600"/>
              <a:buNone/>
            </a:pPr>
            <a:r>
              <a:rPr lang="it-IT" sz="2400" b="1" dirty="0"/>
              <a:t>4.1 </a:t>
            </a:r>
            <a:r>
              <a:rPr lang="it-IT" sz="2400" b="1" dirty="0" err="1"/>
              <a:t>Zdolność </a:t>
            </a:r>
            <a:r>
              <a:rPr lang="it-IT" sz="2400" b="1" dirty="0"/>
              <a:t>inwestycyjna na </a:t>
            </a:r>
            <a:r>
              <a:rPr lang="it-IT" sz="2400" b="1" dirty="0" err="1"/>
              <a:t>obszarach </a:t>
            </a:r>
            <a:r>
              <a:rPr lang="it-IT" sz="2400" b="1" dirty="0"/>
              <a:t>wiejskich</a:t>
            </a: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25760" y="2060848"/>
            <a:ext cx="8892480" cy="4608512"/>
          </a:xfrm>
        </p:spPr>
        <p:txBody>
          <a:bodyPr>
            <a:normAutofit/>
          </a:bodyPr>
          <a:lstStyle/>
          <a:p>
            <a:pPr marL="0" indent="0">
              <a:buSzPts val="1100"/>
              <a:buNone/>
            </a:pPr>
            <a:r>
              <a:rPr lang="it-IT" sz="1800" b="1" dirty="0">
                <a:latin typeface="Trebuchet MS" panose="020B0703020202090204" pitchFamily="34" charset="0"/>
              </a:rPr>
              <a:t>MODERNIZACJA </a:t>
            </a:r>
          </a:p>
          <a:p>
            <a:pPr marL="0" indent="0">
              <a:buSzPts val="1100"/>
            </a:pPr>
            <a:endParaRPr lang="it-IT" sz="1800" dirty="0">
              <a:latin typeface="Trebuchet MS" panose="020B0703020202090204" pitchFamily="34" charset="0"/>
            </a:endParaRPr>
          </a:p>
          <a:p>
            <a:pPr marL="0" lvl="0" indent="0" algn="just">
              <a:spcBef>
                <a:spcPts val="0"/>
              </a:spcBef>
              <a:spcAft>
                <a:spcPts val="0"/>
              </a:spcAft>
              <a:buSzPts val="1100"/>
              <a:buNone/>
            </a:pPr>
            <a:r>
              <a:rPr lang="it-IT" sz="1800" dirty="0" err="1">
                <a:latin typeface="Trebuchet MS" panose="020B0703020202090204" pitchFamily="34" charset="0"/>
              </a:rPr>
              <a:t>Modernizacja jest postrzegana jako </a:t>
            </a:r>
            <a:r>
              <a:rPr lang="it-IT" sz="1800" dirty="0">
                <a:latin typeface="Trebuchet MS" panose="020B0703020202090204" pitchFamily="34" charset="0"/>
              </a:rPr>
              <a:t>drugi sposób </a:t>
            </a:r>
            <a:r>
              <a:rPr lang="it-IT" sz="1800" dirty="0" err="1">
                <a:latin typeface="Trebuchet MS" panose="020B0703020202090204" pitchFamily="34" charset="0"/>
              </a:rPr>
              <a:t>poprawy waloryzacji </a:t>
            </a:r>
            <a:r>
              <a:rPr lang="it-IT" sz="1800" dirty="0">
                <a:latin typeface="Trebuchet MS" panose="020B0703020202090204" pitchFamily="34" charset="0"/>
              </a:rPr>
              <a:t>kapitału </a:t>
            </a:r>
            <a:r>
              <a:rPr lang="it-IT" sz="1800" dirty="0" err="1">
                <a:latin typeface="Trebuchet MS" panose="020B0703020202090204" pitchFamily="34" charset="0"/>
              </a:rPr>
              <a:t>terytorialnego. Działania </a:t>
            </a:r>
            <a:r>
              <a:rPr lang="it-IT" sz="1800" dirty="0">
                <a:latin typeface="Trebuchet MS" panose="020B0703020202090204" pitchFamily="34" charset="0"/>
              </a:rPr>
              <a:t>RD </a:t>
            </a:r>
            <a:r>
              <a:rPr lang="it-IT" sz="1800" dirty="0" err="1">
                <a:latin typeface="Trebuchet MS" panose="020B0703020202090204" pitchFamily="34" charset="0"/>
              </a:rPr>
              <a:t>koncentrujące się </a:t>
            </a:r>
            <a:r>
              <a:rPr lang="it-IT" sz="1800" dirty="0">
                <a:latin typeface="Trebuchet MS" panose="020B0703020202090204" pitchFamily="34" charset="0"/>
              </a:rPr>
              <a:t>na.</a:t>
            </a:r>
          </a:p>
          <a:p>
            <a:pPr marL="0" indent="0">
              <a:buSzPts val="1100"/>
            </a:pPr>
            <a:r>
              <a:rPr lang="it-IT" sz="1800" dirty="0" err="1">
                <a:latin typeface="Trebuchet MS" panose="020B0703020202090204" pitchFamily="34" charset="0"/>
              </a:rPr>
              <a:t>modernizacja </a:t>
            </a:r>
            <a:r>
              <a:rPr lang="it-IT" sz="1800" dirty="0">
                <a:latin typeface="Trebuchet MS" panose="020B0703020202090204" pitchFamily="34" charset="0"/>
              </a:rPr>
              <a:t>produkcji </a:t>
            </a:r>
            <a:r>
              <a:rPr lang="it-IT" sz="1800" dirty="0" err="1">
                <a:latin typeface="Trebuchet MS" panose="020B0703020202090204" pitchFamily="34" charset="0"/>
              </a:rPr>
              <a:t>rolnej umożliwia </a:t>
            </a:r>
            <a:r>
              <a:rPr lang="it-IT" sz="1800" dirty="0">
                <a:latin typeface="Trebuchet MS" panose="020B0703020202090204" pitchFamily="34" charset="0"/>
              </a:rPr>
              <a:t>podmiotom </a:t>
            </a:r>
            <a:r>
              <a:rPr lang="it-IT" sz="1800" dirty="0" err="1">
                <a:latin typeface="Trebuchet MS" panose="020B0703020202090204" pitchFamily="34" charset="0"/>
              </a:rPr>
              <a:t>gospodarczym </a:t>
            </a:r>
            <a:r>
              <a:rPr lang="it-IT" sz="1800" dirty="0">
                <a:latin typeface="Trebuchet MS" panose="020B0703020202090204" pitchFamily="34" charset="0"/>
              </a:rPr>
              <a:t>na obszarach wiejskich </a:t>
            </a:r>
            <a:r>
              <a:rPr lang="it-IT" sz="1800" dirty="0" err="1">
                <a:latin typeface="Trebuchet MS" panose="020B0703020202090204" pitchFamily="34" charset="0"/>
              </a:rPr>
              <a:t>lepsze </a:t>
            </a:r>
            <a:r>
              <a:rPr lang="it-IT" sz="1800" dirty="0">
                <a:latin typeface="Trebuchet MS" panose="020B0703020202090204" pitchFamily="34" charset="0"/>
              </a:rPr>
              <a:t>wykorzystanie </a:t>
            </a:r>
            <a:r>
              <a:rPr lang="it-IT" sz="1800" dirty="0" err="1">
                <a:latin typeface="Trebuchet MS" panose="020B0703020202090204" pitchFamily="34" charset="0"/>
              </a:rPr>
              <a:t>zasobów naturalnych </a:t>
            </a:r>
            <a:r>
              <a:rPr lang="it-IT" sz="1800" dirty="0">
                <a:latin typeface="Trebuchet MS" panose="020B0703020202090204" pitchFamily="34" charset="0"/>
              </a:rPr>
              <a:t>(np. </a:t>
            </a:r>
            <a:r>
              <a:rPr lang="it-IT" sz="1800" dirty="0" err="1">
                <a:latin typeface="Trebuchet MS" panose="020B0703020202090204" pitchFamily="34" charset="0"/>
              </a:rPr>
              <a:t>poprzez </a:t>
            </a:r>
            <a:r>
              <a:rPr lang="it-IT" sz="1800" dirty="0">
                <a:latin typeface="Trebuchet MS" panose="020B0703020202090204" pitchFamily="34" charset="0"/>
              </a:rPr>
              <a:t>inwestycje w </a:t>
            </a:r>
            <a:r>
              <a:rPr lang="it-IT" sz="1800" dirty="0" err="1">
                <a:latin typeface="Trebuchet MS" panose="020B0703020202090204" pitchFamily="34" charset="0"/>
              </a:rPr>
              <a:t>maszyny pozwalające na </a:t>
            </a:r>
            <a:r>
              <a:rPr lang="it-IT" sz="1800" dirty="0">
                <a:latin typeface="Trebuchet MS" panose="020B0703020202090204" pitchFamily="34" charset="0"/>
              </a:rPr>
              <a:t>zwiększenie </a:t>
            </a:r>
            <a:r>
              <a:rPr lang="it-IT" sz="1800" dirty="0" err="1">
                <a:latin typeface="Trebuchet MS" panose="020B0703020202090204" pitchFamily="34" charset="0"/>
              </a:rPr>
              <a:t>wydajności</a:t>
            </a:r>
            <a:r>
              <a:rPr lang="it-IT" sz="1800" dirty="0">
                <a:latin typeface="Trebuchet MS" panose="020B0703020202090204" pitchFamily="34" charset="0"/>
              </a:rPr>
              <a:t>) </a:t>
            </a:r>
            <a:r>
              <a:rPr lang="it-IT" sz="1800" dirty="0" err="1">
                <a:latin typeface="Trebuchet MS" panose="020B0703020202090204" pitchFamily="34" charset="0"/>
              </a:rPr>
              <a:t>wprowadzenie </a:t>
            </a:r>
            <a:r>
              <a:rPr lang="it-IT" sz="1800" dirty="0">
                <a:latin typeface="Trebuchet MS" panose="020B0703020202090204" pitchFamily="34" charset="0"/>
              </a:rPr>
              <a:t>nowych </a:t>
            </a:r>
            <a:r>
              <a:rPr lang="it-IT" sz="1800" dirty="0" err="1">
                <a:latin typeface="Trebuchet MS" panose="020B0703020202090204" pitchFamily="34" charset="0"/>
              </a:rPr>
              <a:t>procesów </a:t>
            </a:r>
            <a:r>
              <a:rPr lang="it-IT" sz="1800" dirty="0">
                <a:latin typeface="Trebuchet MS" panose="020B0703020202090204" pitchFamily="34" charset="0"/>
              </a:rPr>
              <a:t>lub produktów, </a:t>
            </a:r>
            <a:r>
              <a:rPr lang="it-IT" sz="1800" dirty="0" err="1">
                <a:latin typeface="Trebuchet MS" panose="020B0703020202090204" pitchFamily="34" charset="0"/>
              </a:rPr>
              <a:t>takich jak produkcja </a:t>
            </a:r>
            <a:r>
              <a:rPr lang="it-IT" sz="1800" dirty="0">
                <a:latin typeface="Trebuchet MS" panose="020B0703020202090204" pitchFamily="34" charset="0"/>
              </a:rPr>
              <a:t>ekologiczna lub </a:t>
            </a:r>
            <a:r>
              <a:rPr lang="it-IT" sz="1800" dirty="0" err="1">
                <a:latin typeface="Trebuchet MS" panose="020B0703020202090204" pitchFamily="34" charset="0"/>
              </a:rPr>
              <a:t>zintegrowana</a:t>
            </a:r>
            <a:r>
              <a:rPr lang="it-IT" sz="1800" dirty="0">
                <a:latin typeface="Trebuchet MS" panose="020B0703020202090204" pitchFamily="34" charset="0"/>
              </a:rPr>
              <a:t>, produkty wysokiej </a:t>
            </a:r>
            <a:r>
              <a:rPr lang="it-IT" sz="1800" dirty="0" err="1">
                <a:latin typeface="Trebuchet MS" panose="020B0703020202090204" pitchFamily="34" charset="0"/>
              </a:rPr>
              <a:t>jakości </a:t>
            </a:r>
            <a:r>
              <a:rPr lang="it-IT" sz="1800" dirty="0">
                <a:latin typeface="Trebuchet MS" panose="020B0703020202090204" pitchFamily="34" charset="0"/>
              </a:rPr>
              <a:t>lub produkty o </a:t>
            </a:r>
            <a:r>
              <a:rPr lang="it-IT" sz="1800" dirty="0" err="1">
                <a:latin typeface="Trebuchet MS" panose="020B0703020202090204" pitchFamily="34" charset="0"/>
              </a:rPr>
              <a:t>chronionej </a:t>
            </a:r>
            <a:r>
              <a:rPr lang="it-IT" sz="1800" dirty="0">
                <a:latin typeface="Trebuchet MS" panose="020B0703020202090204" pitchFamily="34" charset="0"/>
              </a:rPr>
              <a:t>nazwie </a:t>
            </a:r>
            <a:r>
              <a:rPr lang="it-IT" sz="1800" dirty="0" err="1">
                <a:latin typeface="Trebuchet MS" panose="020B0703020202090204" pitchFamily="34" charset="0"/>
              </a:rPr>
              <a:t>pochodzenia</a:t>
            </a:r>
            <a:r>
              <a:rPr lang="it-IT" sz="1800" dirty="0">
                <a:latin typeface="Trebuchet MS" panose="020B0703020202090204" pitchFamily="34" charset="0"/>
              </a:rPr>
              <a:t>. </a:t>
            </a:r>
          </a:p>
          <a:p>
            <a:pPr marL="0" indent="0">
              <a:buSzPts val="1100"/>
            </a:pPr>
            <a:endParaRPr lang="it-IT" sz="1800" dirty="0">
              <a:latin typeface="Trebuchet MS" panose="020B0703020202090204" pitchFamily="34" charset="0"/>
            </a:endParaRPr>
          </a:p>
          <a:p>
            <a:pPr marL="0" lvl="0" indent="0" algn="just">
              <a:spcBef>
                <a:spcPts val="0"/>
              </a:spcBef>
              <a:spcAft>
                <a:spcPts val="0"/>
              </a:spcAft>
              <a:buSzPts val="1100"/>
              <a:buNone/>
            </a:pPr>
            <a:r>
              <a:rPr lang="it-IT" sz="1800" dirty="0">
                <a:latin typeface="Trebuchet MS" panose="020B0703020202090204" pitchFamily="34" charset="0"/>
              </a:rPr>
              <a:t>Przyczynia się do </a:t>
            </a:r>
            <a:r>
              <a:rPr lang="it-IT" sz="1800" dirty="0" err="1">
                <a:latin typeface="Trebuchet MS" panose="020B0703020202090204" pitchFamily="34" charset="0"/>
              </a:rPr>
              <a:t>poprawy integracji pionowej </a:t>
            </a:r>
            <a:r>
              <a:rPr lang="it-IT" sz="1800" dirty="0">
                <a:latin typeface="Trebuchet MS" panose="020B0703020202090204" pitchFamily="34" charset="0"/>
              </a:rPr>
              <a:t>działalności </a:t>
            </a:r>
            <a:r>
              <a:rPr lang="it-IT" sz="1800" dirty="0" err="1">
                <a:latin typeface="Trebuchet MS" panose="020B0703020202090204" pitchFamily="34" charset="0"/>
              </a:rPr>
              <a:t>rolniczej </a:t>
            </a:r>
            <a:r>
              <a:rPr lang="it-IT" sz="1800" dirty="0">
                <a:latin typeface="Trebuchet MS" panose="020B0703020202090204" pitchFamily="34" charset="0"/>
              </a:rPr>
              <a:t>i reterytorializacji łańcucha </a:t>
            </a:r>
            <a:r>
              <a:rPr lang="it-IT" sz="1800" dirty="0" err="1">
                <a:latin typeface="Trebuchet MS" panose="020B0703020202090204" pitchFamily="34" charset="0"/>
              </a:rPr>
              <a:t>wartości</a:t>
            </a:r>
            <a:r>
              <a:rPr lang="it-IT" sz="1800" dirty="0">
                <a:latin typeface="Trebuchet MS" panose="020B0703020202090204" pitchFamily="34" charset="0"/>
              </a:rPr>
              <a:t>. </a:t>
            </a:r>
            <a:r>
              <a:rPr lang="it-IT" sz="1800" dirty="0" err="1">
                <a:latin typeface="Trebuchet MS" panose="020B0703020202090204" pitchFamily="34" charset="0"/>
              </a:rPr>
              <a:t>Modernizacja ma </a:t>
            </a:r>
            <a:r>
              <a:rPr lang="it-IT" sz="1800" dirty="0">
                <a:latin typeface="Trebuchet MS" panose="020B0703020202090204" pitchFamily="34" charset="0"/>
              </a:rPr>
              <a:t>na </a:t>
            </a:r>
            <a:r>
              <a:rPr lang="it-IT" sz="1800" dirty="0" err="1">
                <a:latin typeface="Trebuchet MS" panose="020B0703020202090204" pitchFamily="34" charset="0"/>
              </a:rPr>
              <a:t>celu zwiększenie wydajności </a:t>
            </a:r>
            <a:r>
              <a:rPr lang="it-IT" sz="1800" dirty="0">
                <a:latin typeface="Trebuchet MS" panose="020B0703020202090204" pitchFamily="34" charset="0"/>
              </a:rPr>
              <a:t>i </a:t>
            </a:r>
            <a:r>
              <a:rPr lang="it-IT" sz="1800" dirty="0" err="1">
                <a:latin typeface="Trebuchet MS" panose="020B0703020202090204" pitchFamily="34" charset="0"/>
              </a:rPr>
              <a:t>dochodu pojedynczej jednostki gospodarczej</a:t>
            </a:r>
            <a:r>
              <a:rPr lang="it-IT" sz="1800" dirty="0">
                <a:latin typeface="Trebuchet MS" panose="020B0703020202090204" pitchFamily="34" charset="0"/>
              </a:rPr>
              <a:t>, </a:t>
            </a:r>
            <a:r>
              <a:rPr lang="it-IT" sz="1800" dirty="0" err="1">
                <a:latin typeface="Trebuchet MS" panose="020B0703020202090204" pitchFamily="34" charset="0"/>
              </a:rPr>
              <a:t>ale także poprawę współpracy</a:t>
            </a:r>
            <a:r>
              <a:rPr lang="it-IT" sz="1800" dirty="0">
                <a:latin typeface="Trebuchet MS" panose="020B0703020202090204" pitchFamily="34" charset="0"/>
              </a:rPr>
              <a:t>.</a:t>
            </a:r>
          </a:p>
          <a:p>
            <a:pPr marL="0" lvl="0" indent="0" algn="just" rtl="0">
              <a:spcBef>
                <a:spcPts val="0"/>
              </a:spcBef>
              <a:spcAft>
                <a:spcPts val="0"/>
              </a:spcAft>
              <a:buClr>
                <a:schemeClr val="dk1"/>
              </a:buClr>
              <a:buSzPts val="1100"/>
              <a:buNone/>
            </a:pPr>
            <a:endParaRPr lang="it-IT" sz="1900" dirty="0">
              <a:latin typeface="Trebuchet MS" panose="020B0703020202090204" pitchFamily="34" charset="0"/>
            </a:endParaRPr>
          </a:p>
          <a:p>
            <a:pPr marL="0" indent="0" eaLnBrk="0" fontAlgn="base" hangingPunct="0">
              <a:buNone/>
            </a:pPr>
            <a:endParaRPr lang="hu-HU" sz="4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3925655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251519" y="1556792"/>
            <a:ext cx="8640960" cy="1008112"/>
          </a:xfrm>
        </p:spPr>
        <p:txBody>
          <a:bodyPr>
            <a:noAutofit/>
          </a:bodyPr>
          <a:lstStyle/>
          <a:p>
            <a:pPr algn="l">
              <a:spcBef>
                <a:spcPts val="0"/>
              </a:spcBef>
              <a:buClr>
                <a:srgbClr val="008000"/>
              </a:buClr>
              <a:buSzPts val="1600"/>
            </a:pPr>
            <a:r>
              <a:rPr lang="it-IT" sz="2400" b="1" dirty="0"/>
              <a:t>5. </a:t>
            </a:r>
            <a:r>
              <a:rPr lang="it-IT" sz="2400" b="1" dirty="0">
                <a:latin typeface="Trebuchet MS"/>
                <a:ea typeface="Trebuchet MS"/>
                <a:cs typeface="Trebuchet MS"/>
                <a:sym typeface="Trebuchet MS"/>
              </a:rPr>
              <a:t>Budowa </a:t>
            </a:r>
            <a:r>
              <a:rPr lang="it-IT" sz="2400" b="1" dirty="0" err="1">
                <a:latin typeface="Trebuchet MS"/>
                <a:ea typeface="Trebuchet MS"/>
                <a:cs typeface="Trebuchet MS"/>
                <a:sym typeface="Trebuchet MS"/>
              </a:rPr>
              <a:t>scenariuszy </a:t>
            </a:r>
            <a:r>
              <a:rPr lang="it-IT" sz="2400" b="1" dirty="0">
                <a:latin typeface="Trebuchet MS"/>
                <a:ea typeface="Trebuchet MS"/>
                <a:cs typeface="Trebuchet MS"/>
                <a:sym typeface="Trebuchet MS"/>
              </a:rPr>
              <a:t>pozwalających </a:t>
            </a:r>
            <a:r>
              <a:rPr lang="it-IT" sz="2400" b="1" dirty="0" err="1">
                <a:latin typeface="Trebuchet MS"/>
                <a:ea typeface="Trebuchet MS"/>
                <a:cs typeface="Trebuchet MS"/>
                <a:sym typeface="Trebuchet MS"/>
              </a:rPr>
              <a:t>zrozumieć potencjały </a:t>
            </a:r>
            <a:r>
              <a:rPr lang="it-IT" sz="2400" b="1" dirty="0">
                <a:latin typeface="Trebuchet MS"/>
                <a:ea typeface="Trebuchet MS"/>
                <a:cs typeface="Trebuchet MS"/>
                <a:sym typeface="Trebuchet MS"/>
              </a:rPr>
              <a:t>obszaru </a:t>
            </a:r>
            <a:r>
              <a:rPr lang="it-IT" sz="2400" b="1" dirty="0" err="1">
                <a:latin typeface="Trebuchet MS"/>
                <a:ea typeface="Trebuchet MS"/>
                <a:cs typeface="Trebuchet MS"/>
                <a:sym typeface="Trebuchet MS"/>
              </a:rPr>
              <a:t>lokalnego </a:t>
            </a:r>
            <a:r>
              <a:rPr lang="it-IT" sz="2400" b="1" dirty="0">
                <a:latin typeface="Trebuchet MS"/>
                <a:ea typeface="Trebuchet MS"/>
                <a:cs typeface="Trebuchet MS"/>
                <a:sym typeface="Trebuchet MS"/>
              </a:rPr>
              <a:t>do </a:t>
            </a:r>
            <a:r>
              <a:rPr lang="it-IT" sz="2400" b="1" dirty="0" err="1">
                <a:latin typeface="Trebuchet MS"/>
                <a:ea typeface="Trebuchet MS"/>
                <a:cs typeface="Trebuchet MS"/>
                <a:sym typeface="Trebuchet MS"/>
              </a:rPr>
              <a:t>aktywizacji </a:t>
            </a:r>
            <a:r>
              <a:rPr lang="it-IT" sz="2400" b="1" dirty="0">
                <a:latin typeface="Trebuchet MS"/>
                <a:ea typeface="Trebuchet MS"/>
                <a:cs typeface="Trebuchet MS"/>
                <a:sym typeface="Trebuchet MS"/>
              </a:rPr>
              <a:t>Centrum Smaku</a:t>
            </a:r>
            <a:br>
              <a:rPr lang="it-IT" sz="2400" dirty="0">
                <a:latin typeface="Trebuchet MS"/>
                <a:ea typeface="Trebuchet MS"/>
                <a:cs typeface="Trebuchet MS"/>
              </a:rPr>
            </a:br>
            <a:endParaRPr lang="it-IT" sz="2400" b="1"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691680" y="3875458"/>
            <a:ext cx="7326560" cy="2361854"/>
          </a:xfrm>
        </p:spPr>
        <p:txBody>
          <a:bodyPr>
            <a:normAutofit/>
          </a:bodyPr>
          <a:lstStyle/>
          <a:p>
            <a:pPr marL="0" indent="0" eaLnBrk="0" fontAlgn="base" hangingPunct="0">
              <a:buNone/>
            </a:pPr>
            <a:endParaRPr lang="hu-HU" sz="4800" dirty="0"/>
          </a:p>
          <a:p>
            <a:pPr marL="0" indent="0" eaLnBrk="0" fontAlgn="base" hangingPunct="0">
              <a:buNone/>
            </a:pPr>
            <a:endParaRPr lang="sk-SK" sz="2800" dirty="0">
              <a:effectLst/>
            </a:endParaRPr>
          </a:p>
        </p:txBody>
      </p:sp>
      <p:pic>
        <p:nvPicPr>
          <p:cNvPr id="5" name="Google Shape;438;p53">
            <a:extLst>
              <a:ext uri="{FF2B5EF4-FFF2-40B4-BE49-F238E27FC236}">
                <a16:creationId xmlns:a16="http://schemas.microsoft.com/office/drawing/2014/main" id="{FF20259F-CCAA-A2A8-6ADE-4CB094F28BED}"/>
              </a:ext>
            </a:extLst>
          </p:cNvPr>
          <p:cNvPicPr preferRelativeResize="0"/>
          <p:nvPr/>
        </p:nvPicPr>
        <p:blipFill>
          <a:blip r:embed="rId2">
            <a:alphaModFix/>
          </a:blip>
          <a:stretch>
            <a:fillRect/>
          </a:stretch>
        </p:blipFill>
        <p:spPr>
          <a:xfrm>
            <a:off x="2499079" y="2420888"/>
            <a:ext cx="4145841" cy="3930392"/>
          </a:xfrm>
          <a:prstGeom prst="rect">
            <a:avLst/>
          </a:prstGeom>
          <a:noFill/>
          <a:ln>
            <a:noFill/>
          </a:ln>
        </p:spPr>
      </p:pic>
    </p:spTree>
    <p:extLst>
      <p:ext uri="{BB962C8B-B14F-4D97-AF65-F5344CB8AC3E}">
        <p14:creationId xmlns:p14="http://schemas.microsoft.com/office/powerpoint/2010/main" val="1884493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435280" cy="1143000"/>
          </a:xfrm>
        </p:spPr>
        <p:txBody>
          <a:bodyPr>
            <a:normAutofit fontScale="90000"/>
          </a:bodyPr>
          <a:lstStyle/>
          <a:p>
            <a:r>
              <a:rPr lang="it-IT" sz="2700" b="1" dirty="0"/>
              <a:t>5. </a:t>
            </a:r>
            <a:r>
              <a:rPr lang="it-IT" sz="2700" b="1" dirty="0">
                <a:latin typeface="Trebuchet MS"/>
                <a:ea typeface="Trebuchet MS"/>
                <a:cs typeface="Trebuchet MS"/>
                <a:sym typeface="Trebuchet MS"/>
              </a:rPr>
              <a:t>Budowa </a:t>
            </a:r>
            <a:r>
              <a:rPr lang="it-IT" sz="2700" b="1" dirty="0" err="1">
                <a:latin typeface="Trebuchet MS"/>
                <a:ea typeface="Trebuchet MS"/>
                <a:cs typeface="Trebuchet MS"/>
                <a:sym typeface="Trebuchet MS"/>
              </a:rPr>
              <a:t>scenariuszy </a:t>
            </a:r>
            <a:r>
              <a:rPr lang="it-IT" sz="2700" b="1" dirty="0">
                <a:latin typeface="Trebuchet MS"/>
                <a:ea typeface="Trebuchet MS"/>
                <a:cs typeface="Trebuchet MS"/>
                <a:sym typeface="Trebuchet MS"/>
              </a:rPr>
              <a:t>pozwalających </a:t>
            </a:r>
            <a:r>
              <a:rPr lang="it-IT" sz="2700" b="1" dirty="0" err="1">
                <a:latin typeface="Trebuchet MS"/>
                <a:ea typeface="Trebuchet MS"/>
                <a:cs typeface="Trebuchet MS"/>
                <a:sym typeface="Trebuchet MS"/>
              </a:rPr>
              <a:t>zrozumieć potencjały </a:t>
            </a:r>
            <a:r>
              <a:rPr lang="it-IT" sz="2700" b="1" dirty="0">
                <a:latin typeface="Trebuchet MS"/>
                <a:ea typeface="Trebuchet MS"/>
                <a:cs typeface="Trebuchet MS"/>
                <a:sym typeface="Trebuchet MS"/>
              </a:rPr>
              <a:t>obszaru </a:t>
            </a:r>
            <a:r>
              <a:rPr lang="it-IT" sz="2700" b="1" dirty="0" err="1">
                <a:latin typeface="Trebuchet MS"/>
                <a:ea typeface="Trebuchet MS"/>
                <a:cs typeface="Trebuchet MS"/>
                <a:sym typeface="Trebuchet MS"/>
              </a:rPr>
              <a:t>lokalnego </a:t>
            </a:r>
            <a:r>
              <a:rPr lang="it-IT" sz="2700" b="1" dirty="0">
                <a:latin typeface="Trebuchet MS"/>
                <a:ea typeface="Trebuchet MS"/>
                <a:cs typeface="Trebuchet MS"/>
                <a:sym typeface="Trebuchet MS"/>
              </a:rPr>
              <a:t>do </a:t>
            </a:r>
            <a:r>
              <a:rPr lang="it-IT" sz="2700" b="1" dirty="0" err="1">
                <a:latin typeface="Trebuchet MS"/>
                <a:ea typeface="Trebuchet MS"/>
                <a:cs typeface="Trebuchet MS"/>
                <a:sym typeface="Trebuchet MS"/>
              </a:rPr>
              <a:t>aktywizacji </a:t>
            </a:r>
            <a:r>
              <a:rPr lang="it-IT" sz="2700" b="1" dirty="0">
                <a:latin typeface="Trebuchet MS"/>
                <a:ea typeface="Trebuchet MS"/>
                <a:cs typeface="Trebuchet MS"/>
                <a:sym typeface="Trebuchet MS"/>
              </a:rPr>
              <a:t>Centrum Smaku</a:t>
            </a:r>
            <a:br>
              <a:rPr lang="it-IT" sz="4400" dirty="0">
                <a:latin typeface="Trebuchet MS"/>
                <a:ea typeface="Trebuchet MS"/>
                <a:cs typeface="Trebuchet M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51520" y="2463105"/>
            <a:ext cx="5618254" cy="3849291"/>
          </a:xfrm>
        </p:spPr>
        <p:txBody>
          <a:bodyPr>
            <a:normAutofit/>
          </a:bodyPr>
          <a:lstStyle/>
          <a:p>
            <a:pPr marL="0" indent="0" eaLnBrk="0" fontAlgn="base" hangingPunct="0">
              <a:buNone/>
            </a:pPr>
            <a:r>
              <a:rPr lang="sk-SK" sz="2000" b="1" dirty="0" err="1">
                <a:effectLst/>
              </a:rPr>
              <a:t>Kroki dla zrozumienia środowiska </a:t>
            </a:r>
            <a:r>
              <a:rPr lang="sk-SK" sz="2000" b="1" dirty="0">
                <a:effectLst/>
              </a:rPr>
              <a:t>i </a:t>
            </a:r>
            <a:r>
              <a:rPr lang="sk-SK" sz="2000" b="1" dirty="0" err="1">
                <a:effectLst/>
              </a:rPr>
              <a:t>wdrożenia </a:t>
            </a:r>
            <a:r>
              <a:rPr lang="sk-SK" sz="2000" b="1" dirty="0">
                <a:effectLst/>
              </a:rPr>
              <a:t>Centrum Smaku.</a:t>
            </a:r>
          </a:p>
          <a:p>
            <a:pPr marL="0" indent="0">
              <a:buNone/>
            </a:pPr>
            <a:endParaRPr lang="it-IT" sz="1800" dirty="0">
              <a:latin typeface="Trebuchet MS" panose="020B0703020202090204" pitchFamily="34" charset="0"/>
            </a:endParaRPr>
          </a:p>
          <a:p>
            <a:pPr marL="0" indent="0">
              <a:buNone/>
            </a:pPr>
            <a:r>
              <a:rPr lang="it-IT" sz="1800" dirty="0">
                <a:latin typeface="Trebuchet MS" panose="020B0703020202090204" pitchFamily="34" charset="0"/>
              </a:rPr>
              <a:t>Dotarliśmy do końca pierwszego modułu szkoleniowego. </a:t>
            </a:r>
          </a:p>
          <a:p>
            <a:endParaRPr lang="it-IT" sz="1800" dirty="0">
              <a:latin typeface="Trebuchet MS" panose="020B0703020202090204" pitchFamily="34" charset="0"/>
            </a:endParaRPr>
          </a:p>
          <a:p>
            <a:pPr marL="0" indent="0">
              <a:buNone/>
            </a:pPr>
            <a:r>
              <a:rPr lang="it-IT" sz="1800" dirty="0" err="1">
                <a:latin typeface="Trebuchet MS" panose="020B0703020202090204" pitchFamily="34" charset="0"/>
              </a:rPr>
              <a:t>Ta </a:t>
            </a:r>
            <a:r>
              <a:rPr lang="it-IT" sz="1800" dirty="0">
                <a:latin typeface="Trebuchet MS" panose="020B0703020202090204" pitchFamily="34" charset="0"/>
              </a:rPr>
              <a:t>ostatnia część posłuży </a:t>
            </a:r>
            <a:r>
              <a:rPr lang="it-IT" sz="1800" dirty="0" err="1">
                <a:latin typeface="Trebuchet MS" panose="020B0703020202090204" pitchFamily="34" charset="0"/>
              </a:rPr>
              <a:t>jako rozdział podsumowujący wszystkie </a:t>
            </a:r>
            <a:r>
              <a:rPr lang="it-IT" sz="1800" dirty="0">
                <a:latin typeface="Trebuchet MS" panose="020B0703020202090204" pitchFamily="34" charset="0"/>
              </a:rPr>
              <a:t>kroki </a:t>
            </a:r>
            <a:r>
              <a:rPr lang="it-IT" sz="1800" dirty="0" err="1">
                <a:latin typeface="Trebuchet MS" panose="020B0703020202090204" pitchFamily="34" charset="0"/>
              </a:rPr>
              <a:t>niezbędne </a:t>
            </a:r>
            <a:r>
              <a:rPr lang="it-IT" sz="1800" dirty="0">
                <a:latin typeface="Trebuchet MS" panose="020B0703020202090204" pitchFamily="34" charset="0"/>
              </a:rPr>
              <a:t>do dokładnego i </a:t>
            </a:r>
            <a:r>
              <a:rPr lang="it-IT" sz="1800" dirty="0" err="1">
                <a:latin typeface="Trebuchet MS" panose="020B0703020202090204" pitchFamily="34" charset="0"/>
              </a:rPr>
              <a:t>starannego zrozumienia terytorium</a:t>
            </a:r>
            <a:r>
              <a:rPr lang="it-IT" sz="1800" dirty="0">
                <a:latin typeface="Trebuchet MS" panose="020B0703020202090204" pitchFamily="34" charset="0"/>
              </a:rPr>
              <a:t>, na </a:t>
            </a:r>
            <a:r>
              <a:rPr lang="it-IT" sz="1800" dirty="0" err="1">
                <a:latin typeface="Trebuchet MS" panose="020B0703020202090204" pitchFamily="34" charset="0"/>
              </a:rPr>
              <a:t>którym ma </a:t>
            </a:r>
            <a:r>
              <a:rPr lang="it-IT" sz="1800" dirty="0">
                <a:latin typeface="Trebuchet MS" panose="020B0703020202090204" pitchFamily="34" charset="0"/>
              </a:rPr>
              <a:t>powstać Centrum Smaku. </a:t>
            </a:r>
          </a:p>
          <a:p>
            <a:pPr marL="0" indent="0" eaLnBrk="0" fontAlgn="base" hangingPunct="0">
              <a:buNone/>
            </a:pPr>
            <a:endParaRPr lang="sk-SK" sz="2800" dirty="0">
              <a:effectLst/>
            </a:endParaRPr>
          </a:p>
        </p:txBody>
      </p:sp>
      <p:pic>
        <p:nvPicPr>
          <p:cNvPr id="4" name="Google Shape;438;p53">
            <a:extLst>
              <a:ext uri="{FF2B5EF4-FFF2-40B4-BE49-F238E27FC236}">
                <a16:creationId xmlns:a16="http://schemas.microsoft.com/office/drawing/2014/main" id="{84DBB15B-C041-CC32-C2C3-07CC12304C63}"/>
              </a:ext>
            </a:extLst>
          </p:cNvPr>
          <p:cNvPicPr preferRelativeResize="0"/>
          <p:nvPr/>
        </p:nvPicPr>
        <p:blipFill>
          <a:blip r:embed="rId2">
            <a:alphaModFix/>
          </a:blip>
          <a:stretch>
            <a:fillRect/>
          </a:stretch>
        </p:blipFill>
        <p:spPr>
          <a:xfrm>
            <a:off x="5869774" y="2443658"/>
            <a:ext cx="2817026" cy="3073574"/>
          </a:xfrm>
          <a:prstGeom prst="rect">
            <a:avLst/>
          </a:prstGeom>
          <a:noFill/>
          <a:ln>
            <a:noFill/>
          </a:ln>
        </p:spPr>
      </p:pic>
    </p:spTree>
    <p:extLst>
      <p:ext uri="{BB962C8B-B14F-4D97-AF65-F5344CB8AC3E}">
        <p14:creationId xmlns:p14="http://schemas.microsoft.com/office/powerpoint/2010/main" val="199502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435280" cy="1143000"/>
          </a:xfrm>
        </p:spPr>
        <p:txBody>
          <a:bodyPr>
            <a:normAutofit fontScale="90000"/>
          </a:bodyPr>
          <a:lstStyle/>
          <a:p>
            <a:r>
              <a:rPr lang="it-IT" sz="2700" b="1" dirty="0"/>
              <a:t>5. </a:t>
            </a:r>
            <a:r>
              <a:rPr lang="it-IT" sz="2700" b="1" dirty="0">
                <a:latin typeface="Trebuchet MS"/>
                <a:ea typeface="Trebuchet MS"/>
                <a:cs typeface="Trebuchet MS"/>
                <a:sym typeface="Trebuchet MS"/>
              </a:rPr>
              <a:t>Budowa </a:t>
            </a:r>
            <a:r>
              <a:rPr lang="it-IT" sz="2700" b="1" dirty="0" err="1">
                <a:latin typeface="Trebuchet MS"/>
                <a:ea typeface="Trebuchet MS"/>
                <a:cs typeface="Trebuchet MS"/>
                <a:sym typeface="Trebuchet MS"/>
              </a:rPr>
              <a:t>scenariuszy </a:t>
            </a:r>
            <a:r>
              <a:rPr lang="it-IT" sz="2700" b="1" dirty="0">
                <a:latin typeface="Trebuchet MS"/>
                <a:ea typeface="Trebuchet MS"/>
                <a:cs typeface="Trebuchet MS"/>
                <a:sym typeface="Trebuchet MS"/>
              </a:rPr>
              <a:t>pozwalających </a:t>
            </a:r>
            <a:r>
              <a:rPr lang="it-IT" sz="2700" b="1" dirty="0" err="1">
                <a:latin typeface="Trebuchet MS"/>
                <a:ea typeface="Trebuchet MS"/>
                <a:cs typeface="Trebuchet MS"/>
                <a:sym typeface="Trebuchet MS"/>
              </a:rPr>
              <a:t>zrozumieć potencjały </a:t>
            </a:r>
            <a:r>
              <a:rPr lang="it-IT" sz="2700" b="1" dirty="0">
                <a:latin typeface="Trebuchet MS"/>
                <a:ea typeface="Trebuchet MS"/>
                <a:cs typeface="Trebuchet MS"/>
                <a:sym typeface="Trebuchet MS"/>
              </a:rPr>
              <a:t>obszaru </a:t>
            </a:r>
            <a:r>
              <a:rPr lang="it-IT" sz="2700" b="1" dirty="0" err="1">
                <a:latin typeface="Trebuchet MS"/>
                <a:ea typeface="Trebuchet MS"/>
                <a:cs typeface="Trebuchet MS"/>
                <a:sym typeface="Trebuchet MS"/>
              </a:rPr>
              <a:t>lokalnego </a:t>
            </a:r>
            <a:r>
              <a:rPr lang="it-IT" sz="2700" b="1" dirty="0">
                <a:latin typeface="Trebuchet MS"/>
                <a:ea typeface="Trebuchet MS"/>
                <a:cs typeface="Trebuchet MS"/>
                <a:sym typeface="Trebuchet MS"/>
              </a:rPr>
              <a:t>do </a:t>
            </a:r>
            <a:r>
              <a:rPr lang="it-IT" sz="2700" b="1" dirty="0" err="1">
                <a:latin typeface="Trebuchet MS"/>
                <a:ea typeface="Trebuchet MS"/>
                <a:cs typeface="Trebuchet MS"/>
                <a:sym typeface="Trebuchet MS"/>
              </a:rPr>
              <a:t>aktywizacji </a:t>
            </a:r>
            <a:r>
              <a:rPr lang="it-IT" sz="2700" b="1" dirty="0">
                <a:latin typeface="Trebuchet MS"/>
                <a:ea typeface="Trebuchet MS"/>
                <a:cs typeface="Trebuchet MS"/>
                <a:sym typeface="Trebuchet MS"/>
              </a:rPr>
              <a:t>Centrum Smaku</a:t>
            </a:r>
            <a:br>
              <a:rPr lang="it-IT" sz="4400" dirty="0">
                <a:latin typeface="Trebuchet MS"/>
                <a:ea typeface="Trebuchet MS"/>
                <a:cs typeface="Trebuchet M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51520" y="2276872"/>
            <a:ext cx="5446854" cy="3849291"/>
          </a:xfrm>
        </p:spPr>
        <p:txBody>
          <a:bodyPr>
            <a:normAutofit fontScale="85000" lnSpcReduction="20000"/>
          </a:bodyPr>
          <a:lstStyle/>
          <a:p>
            <a:pPr marL="457200" indent="-457200">
              <a:buAutoNum type="arabicPeriod"/>
            </a:pPr>
            <a:r>
              <a:rPr lang="it-IT" sz="2000" b="1" dirty="0">
                <a:latin typeface="Trebuchet MS" panose="020B0703020202090204" pitchFamily="34" charset="0"/>
              </a:rPr>
              <a:t>Rozpoczęcie pracy </a:t>
            </a:r>
            <a:endParaRPr lang="pl-PL" sz="2000" b="1" dirty="0">
              <a:latin typeface="Trebuchet MS" panose="020B0703020202090204" pitchFamily="34" charset="0"/>
            </a:endParaRPr>
          </a:p>
          <a:p>
            <a:pPr marL="0" indent="0">
              <a:buNone/>
            </a:pPr>
            <a:endParaRPr lang="it-IT" sz="2000" dirty="0">
              <a:latin typeface="Calibri"/>
            </a:endParaRPr>
          </a:p>
          <a:p>
            <a:pPr marL="0" indent="0">
              <a:buNone/>
            </a:pPr>
            <a:r>
              <a:rPr lang="it-IT" sz="1900" dirty="0">
                <a:latin typeface="Calibri"/>
              </a:rPr>
              <a:t>Pierwszym punktem na mapie drogowej </a:t>
            </a:r>
            <a:r>
              <a:rPr lang="it-IT" sz="1900" dirty="0" err="1">
                <a:latin typeface="Calibri"/>
              </a:rPr>
              <a:t>tworzenia </a:t>
            </a:r>
            <a:r>
              <a:rPr lang="it-IT" sz="1900" dirty="0">
                <a:latin typeface="Calibri"/>
              </a:rPr>
              <a:t>Centrum Smaku </a:t>
            </a:r>
            <a:r>
              <a:rPr lang="it-IT" sz="1900" dirty="0" err="1">
                <a:latin typeface="Calibri"/>
              </a:rPr>
              <a:t>jest obserwacja </a:t>
            </a:r>
            <a:r>
              <a:rPr lang="it-IT" sz="1900" dirty="0">
                <a:latin typeface="Calibri"/>
              </a:rPr>
              <a:t>i </a:t>
            </a:r>
            <a:r>
              <a:rPr lang="it-IT" sz="1900" dirty="0" err="1">
                <a:latin typeface="Calibri"/>
              </a:rPr>
              <a:t>zrozumienie </a:t>
            </a:r>
            <a:r>
              <a:rPr lang="it-IT" sz="1900" dirty="0">
                <a:latin typeface="Calibri"/>
              </a:rPr>
              <a:t>społeczno-kulturowej </a:t>
            </a:r>
            <a:r>
              <a:rPr lang="it-IT" sz="1900" dirty="0" err="1">
                <a:latin typeface="Calibri"/>
              </a:rPr>
              <a:t>specyfiki terytorium </a:t>
            </a:r>
            <a:r>
              <a:rPr lang="it-IT" sz="1900" dirty="0">
                <a:latin typeface="Calibri"/>
              </a:rPr>
              <a:t>docelowego. Punkt </a:t>
            </a:r>
            <a:r>
              <a:rPr lang="it-IT" sz="1900" dirty="0" err="1">
                <a:latin typeface="Calibri"/>
              </a:rPr>
              <a:t>ten jest realizowany poprzez zaangażowanie głównych lokalnych </a:t>
            </a:r>
            <a:r>
              <a:rPr lang="it-IT" sz="1900" dirty="0">
                <a:latin typeface="Calibri"/>
              </a:rPr>
              <a:t>interesariuszy i </a:t>
            </a:r>
            <a:r>
              <a:rPr lang="it-IT" sz="1900" dirty="0" err="1">
                <a:latin typeface="Calibri"/>
              </a:rPr>
              <a:t>aktorów</a:t>
            </a:r>
            <a:r>
              <a:rPr lang="it-IT" sz="1900" dirty="0">
                <a:latin typeface="Calibri"/>
              </a:rPr>
              <a:t>. </a:t>
            </a:r>
          </a:p>
          <a:p>
            <a:endParaRPr lang="it-IT" sz="2000" dirty="0"/>
          </a:p>
          <a:p>
            <a:r>
              <a:rPr lang="it-IT" sz="2000" b="1" dirty="0">
                <a:latin typeface="Calibri"/>
              </a:rPr>
              <a:t>Z </a:t>
            </a:r>
            <a:r>
              <a:rPr lang="it-IT" sz="2000" b="1" dirty="0" err="1">
                <a:latin typeface="Calibri"/>
              </a:rPr>
              <a:t>tego </a:t>
            </a:r>
            <a:r>
              <a:rPr lang="it-IT" sz="2000" b="1" dirty="0">
                <a:latin typeface="Calibri"/>
              </a:rPr>
              <a:t>pierwszego wynikają </a:t>
            </a:r>
            <a:r>
              <a:rPr lang="it-IT" sz="2000" b="1" dirty="0" err="1">
                <a:latin typeface="Calibri"/>
              </a:rPr>
              <a:t>wszystkie pozostałe </a:t>
            </a:r>
            <a:r>
              <a:rPr lang="it-IT" sz="2000" b="1" dirty="0">
                <a:latin typeface="Calibri"/>
              </a:rPr>
              <a:t>kroki: </a:t>
            </a:r>
            <a:endParaRPr lang="it-IT" sz="2000" dirty="0">
              <a:latin typeface="Calibri"/>
            </a:endParaRPr>
          </a:p>
          <a:p>
            <a:endParaRPr lang="it-IT" sz="2000" dirty="0">
              <a:latin typeface="Calibri"/>
            </a:endParaRPr>
          </a:p>
          <a:p>
            <a:pPr marL="228600" indent="-228600">
              <a:buAutoNum type="arabicPeriod"/>
            </a:pPr>
            <a:r>
              <a:rPr lang="pl-PL" sz="2000" dirty="0">
                <a:latin typeface="Calibri"/>
              </a:rPr>
              <a:t>Analiza</a:t>
            </a:r>
            <a:r>
              <a:rPr lang="it-IT" sz="2000" dirty="0">
                <a:latin typeface="Calibri"/>
              </a:rPr>
              <a:t> środowiskow</a:t>
            </a:r>
            <a:r>
              <a:rPr lang="pl-PL" sz="2000" dirty="0">
                <a:latin typeface="Calibri"/>
              </a:rPr>
              <a:t>a</a:t>
            </a:r>
            <a:r>
              <a:rPr lang="it-IT" sz="2000" dirty="0">
                <a:latin typeface="Calibri"/>
              </a:rPr>
              <a:t> </a:t>
            </a:r>
            <a:endParaRPr lang="en-US" sz="2000" dirty="0">
              <a:latin typeface="Calibri"/>
            </a:endParaRPr>
          </a:p>
          <a:p>
            <a:pPr marL="228600" indent="-228600">
              <a:buAutoNum type="arabicPeriod"/>
            </a:pPr>
            <a:r>
              <a:rPr lang="it-IT" sz="2000" dirty="0">
                <a:latin typeface="Calibri"/>
              </a:rPr>
              <a:t>Analiza SWOT </a:t>
            </a:r>
            <a:endParaRPr lang="en-US" sz="2000" dirty="0">
              <a:latin typeface="Calibri"/>
            </a:endParaRPr>
          </a:p>
          <a:p>
            <a:pPr marL="228600" indent="-228600">
              <a:buAutoNum type="arabicPeriod"/>
            </a:pPr>
            <a:r>
              <a:rPr lang="it-IT" sz="2000" dirty="0">
                <a:latin typeface="Calibri"/>
              </a:rPr>
              <a:t>Wizja, misja i cele </a:t>
            </a:r>
            <a:r>
              <a:rPr lang="it-IT" sz="2000" dirty="0" err="1">
                <a:latin typeface="Calibri"/>
              </a:rPr>
              <a:t>strategiczne </a:t>
            </a:r>
            <a:endParaRPr lang="en-US" sz="2000" dirty="0">
              <a:latin typeface="Calibri"/>
            </a:endParaRPr>
          </a:p>
          <a:p>
            <a:pPr marL="228600" indent="-228600">
              <a:buAutoNum type="arabicPeriod"/>
            </a:pPr>
            <a:r>
              <a:rPr lang="it-IT" sz="2000" dirty="0" err="1">
                <a:latin typeface="Calibri"/>
              </a:rPr>
              <a:t>Cele</a:t>
            </a:r>
            <a:r>
              <a:rPr lang="it-IT" sz="2000" dirty="0">
                <a:latin typeface="Calibri"/>
              </a:rPr>
              <a:t>, zadania i </a:t>
            </a:r>
            <a:r>
              <a:rPr lang="it-IT" sz="2000" dirty="0" err="1">
                <a:latin typeface="Calibri"/>
              </a:rPr>
              <a:t>metryki </a:t>
            </a:r>
            <a:endParaRPr lang="en-US" sz="2000" dirty="0">
              <a:latin typeface="Calibri"/>
            </a:endParaRPr>
          </a:p>
          <a:p>
            <a:pPr marL="228600" indent="-228600">
              <a:buAutoNum type="arabicPeriod"/>
            </a:pPr>
            <a:r>
              <a:rPr lang="it-IT" sz="2000" dirty="0" err="1">
                <a:latin typeface="Calibri"/>
              </a:rPr>
              <a:t>Wdrożenie </a:t>
            </a:r>
            <a:r>
              <a:rPr lang="it-IT" sz="2000" dirty="0">
                <a:latin typeface="Calibri"/>
              </a:rPr>
              <a:t>i </a:t>
            </a:r>
            <a:r>
              <a:rPr lang="it-IT" sz="2000" dirty="0" err="1">
                <a:latin typeface="Calibri"/>
              </a:rPr>
              <a:t>dostosowanie </a:t>
            </a:r>
            <a:endParaRPr lang="it-IT" sz="1050" dirty="0">
              <a:latin typeface="Calibri"/>
            </a:endParaRPr>
          </a:p>
          <a:p>
            <a:pPr marL="0" indent="0">
              <a:buNone/>
            </a:pPr>
            <a:endParaRPr lang="it-IT" sz="2000" dirty="0">
              <a:latin typeface="Calibri"/>
            </a:endParaRPr>
          </a:p>
          <a:p>
            <a:pPr marL="0" indent="0" eaLnBrk="0" fontAlgn="base" hangingPunct="0">
              <a:buNone/>
            </a:pPr>
            <a:endParaRPr lang="sk-SK" sz="2800" dirty="0">
              <a:effectLst/>
            </a:endParaRPr>
          </a:p>
        </p:txBody>
      </p:sp>
      <p:pic>
        <p:nvPicPr>
          <p:cNvPr id="5" name="Immagine 5" descr="Lampadine vintage con una accesa">
            <a:extLst>
              <a:ext uri="{FF2B5EF4-FFF2-40B4-BE49-F238E27FC236}">
                <a16:creationId xmlns:a16="http://schemas.microsoft.com/office/drawing/2014/main" id="{70852E5C-0052-AA40-63C7-7F29E81FF69F}"/>
              </a:ext>
            </a:extLst>
          </p:cNvPr>
          <p:cNvPicPr>
            <a:picLocks noChangeAspect="1"/>
          </p:cNvPicPr>
          <p:nvPr/>
        </p:nvPicPr>
        <p:blipFill>
          <a:blip r:embed="rId2"/>
          <a:stretch>
            <a:fillRect/>
          </a:stretch>
        </p:blipFill>
        <p:spPr>
          <a:xfrm>
            <a:off x="5940152" y="3260849"/>
            <a:ext cx="3025128" cy="2088232"/>
          </a:xfrm>
          <a:prstGeom prst="rect">
            <a:avLst/>
          </a:prstGeom>
        </p:spPr>
      </p:pic>
    </p:spTree>
    <p:extLst>
      <p:ext uri="{BB962C8B-B14F-4D97-AF65-F5344CB8AC3E}">
        <p14:creationId xmlns:p14="http://schemas.microsoft.com/office/powerpoint/2010/main" val="380885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323528" y="1052736"/>
            <a:ext cx="8229600" cy="792088"/>
          </a:xfrm>
        </p:spPr>
        <p:txBody>
          <a:bodyPr>
            <a:noAutofit/>
          </a:bodyPr>
          <a:lstStyle/>
          <a:p>
            <a:r>
              <a:rPr lang="hu-HU" sz="2800" b="1" kern="1200" dirty="0" err="1">
                <a:solidFill>
                  <a:schemeClr val="tx1"/>
                </a:solidFill>
                <a:effectLst/>
                <a:latin typeface="Trebuchet MS" panose="020B0603020202020204" pitchFamily="34" charset="0"/>
                <a:ea typeface="+mj-ea"/>
                <a:cs typeface="+mj-cs"/>
              </a:rPr>
              <a:t>Cele strategii </a:t>
            </a:r>
            <a:r>
              <a:rPr lang="hu-HU" sz="2800" b="1" kern="1200" dirty="0">
                <a:solidFill>
                  <a:schemeClr val="tx1"/>
                </a:solidFill>
                <a:effectLst/>
                <a:latin typeface="Trebuchet MS" panose="020B0603020202020204" pitchFamily="34" charset="0"/>
                <a:ea typeface="+mj-ea"/>
                <a:cs typeface="+mj-cs"/>
              </a:rPr>
              <a:t>przedsiębiorczości na obszarach </a:t>
            </a:r>
            <a:r>
              <a:rPr lang="hu-HU" sz="2800" b="1" kern="1200" dirty="0" err="1">
                <a:solidFill>
                  <a:schemeClr val="tx1"/>
                </a:solidFill>
                <a:effectLst/>
                <a:latin typeface="Trebuchet MS" panose="020B0603020202020204" pitchFamily="34" charset="0"/>
                <a:ea typeface="+mj-ea"/>
                <a:cs typeface="+mj-cs"/>
              </a:rPr>
              <a:t>wiejskich</a:t>
            </a:r>
            <a:endParaRPr lang="sk-SK" sz="2800" dirty="0"/>
          </a:p>
        </p:txBody>
      </p:sp>
      <p:pic>
        <p:nvPicPr>
          <p:cNvPr id="5" name="Segnaposto contenuto 4">
            <a:extLst>
              <a:ext uri="{FF2B5EF4-FFF2-40B4-BE49-F238E27FC236}">
                <a16:creationId xmlns:a16="http://schemas.microsoft.com/office/drawing/2014/main" id="{F053C76D-317E-E5C0-5F3E-B2DEE91D26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6059" y="1988840"/>
            <a:ext cx="6493030" cy="4320480"/>
          </a:xfrm>
        </p:spPr>
      </p:pic>
    </p:spTree>
    <p:extLst>
      <p:ext uri="{BB962C8B-B14F-4D97-AF65-F5344CB8AC3E}">
        <p14:creationId xmlns:p14="http://schemas.microsoft.com/office/powerpoint/2010/main" val="1500175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435280" cy="1143000"/>
          </a:xfrm>
        </p:spPr>
        <p:txBody>
          <a:bodyPr>
            <a:normAutofit fontScale="90000"/>
          </a:bodyPr>
          <a:lstStyle/>
          <a:p>
            <a:r>
              <a:rPr lang="it-IT" sz="2700" b="1" dirty="0"/>
              <a:t>5. </a:t>
            </a:r>
            <a:r>
              <a:rPr lang="it-IT" sz="2700" b="1" dirty="0">
                <a:latin typeface="Trebuchet MS"/>
                <a:ea typeface="Trebuchet MS"/>
                <a:cs typeface="Trebuchet MS"/>
                <a:sym typeface="Trebuchet MS"/>
              </a:rPr>
              <a:t>Budowa </a:t>
            </a:r>
            <a:r>
              <a:rPr lang="it-IT" sz="2700" b="1" dirty="0" err="1">
                <a:latin typeface="Trebuchet MS"/>
                <a:ea typeface="Trebuchet MS"/>
                <a:cs typeface="Trebuchet MS"/>
                <a:sym typeface="Trebuchet MS"/>
              </a:rPr>
              <a:t>scenariuszy </a:t>
            </a:r>
            <a:r>
              <a:rPr lang="it-IT" sz="2700" b="1" dirty="0">
                <a:latin typeface="Trebuchet MS"/>
                <a:ea typeface="Trebuchet MS"/>
                <a:cs typeface="Trebuchet MS"/>
                <a:sym typeface="Trebuchet MS"/>
              </a:rPr>
              <a:t>pozwalających </a:t>
            </a:r>
            <a:r>
              <a:rPr lang="it-IT" sz="2700" b="1" dirty="0" err="1">
                <a:latin typeface="Trebuchet MS"/>
                <a:ea typeface="Trebuchet MS"/>
                <a:cs typeface="Trebuchet MS"/>
                <a:sym typeface="Trebuchet MS"/>
              </a:rPr>
              <a:t>zrozumieć potencjały </a:t>
            </a:r>
            <a:r>
              <a:rPr lang="it-IT" sz="2700" b="1" dirty="0">
                <a:latin typeface="Trebuchet MS"/>
                <a:ea typeface="Trebuchet MS"/>
                <a:cs typeface="Trebuchet MS"/>
                <a:sym typeface="Trebuchet MS"/>
              </a:rPr>
              <a:t>obszaru </a:t>
            </a:r>
            <a:r>
              <a:rPr lang="it-IT" sz="2700" b="1" dirty="0" err="1">
                <a:latin typeface="Trebuchet MS"/>
                <a:ea typeface="Trebuchet MS"/>
                <a:cs typeface="Trebuchet MS"/>
                <a:sym typeface="Trebuchet MS"/>
              </a:rPr>
              <a:t>lokalnego </a:t>
            </a:r>
            <a:r>
              <a:rPr lang="it-IT" sz="2700" b="1" dirty="0">
                <a:latin typeface="Trebuchet MS"/>
                <a:ea typeface="Trebuchet MS"/>
                <a:cs typeface="Trebuchet MS"/>
                <a:sym typeface="Trebuchet MS"/>
              </a:rPr>
              <a:t>do </a:t>
            </a:r>
            <a:r>
              <a:rPr lang="it-IT" sz="2700" b="1" dirty="0" err="1">
                <a:latin typeface="Trebuchet MS"/>
                <a:ea typeface="Trebuchet MS"/>
                <a:cs typeface="Trebuchet MS"/>
                <a:sym typeface="Trebuchet MS"/>
              </a:rPr>
              <a:t>aktywizacji </a:t>
            </a:r>
            <a:r>
              <a:rPr lang="it-IT" sz="2700" b="1" dirty="0">
                <a:latin typeface="Trebuchet MS"/>
                <a:ea typeface="Trebuchet MS"/>
                <a:cs typeface="Trebuchet MS"/>
                <a:sym typeface="Trebuchet MS"/>
              </a:rPr>
              <a:t>Centrum Smaku</a:t>
            </a:r>
            <a:br>
              <a:rPr lang="it-IT" sz="4400" dirty="0">
                <a:latin typeface="Trebuchet MS"/>
                <a:ea typeface="Trebuchet MS"/>
                <a:cs typeface="Trebuchet M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51520" y="2276872"/>
            <a:ext cx="8640960" cy="3849291"/>
          </a:xfrm>
        </p:spPr>
        <p:txBody>
          <a:bodyPr>
            <a:normAutofit/>
          </a:bodyPr>
          <a:lstStyle/>
          <a:p>
            <a:pPr marL="0" indent="0">
              <a:buNone/>
            </a:pPr>
            <a:r>
              <a:rPr lang="it-IT" sz="1800" b="1" dirty="0">
                <a:latin typeface="Trebuchet MS" panose="020B0703020202090204" pitchFamily="34" charset="0"/>
              </a:rPr>
              <a:t>Wizja, misja i cele </a:t>
            </a:r>
            <a:r>
              <a:rPr lang="it-IT" sz="1800" b="1" dirty="0" err="1">
                <a:latin typeface="Trebuchet MS" panose="020B0703020202090204" pitchFamily="34" charset="0"/>
              </a:rPr>
              <a:t>strategiczne</a:t>
            </a:r>
          </a:p>
          <a:p>
            <a:pPr marL="0" indent="0">
              <a:buNone/>
            </a:pPr>
            <a:endParaRPr lang="it-IT" sz="1800" dirty="0">
              <a:latin typeface="Calibri"/>
            </a:endParaRPr>
          </a:p>
          <a:p>
            <a:r>
              <a:rPr lang="it-IT" sz="1800" dirty="0" err="1">
                <a:latin typeface="Calibri"/>
              </a:rPr>
              <a:t>Każda organizacja potrzebuje </a:t>
            </a:r>
            <a:r>
              <a:rPr lang="it-IT" sz="1800" dirty="0">
                <a:latin typeface="Calibri"/>
              </a:rPr>
              <a:t>jasnej wizji, misji, celów i </a:t>
            </a:r>
            <a:r>
              <a:rPr lang="it-IT" sz="1800" dirty="0" err="1">
                <a:latin typeface="Calibri"/>
              </a:rPr>
              <a:t>długoterminowych </a:t>
            </a:r>
            <a:r>
              <a:rPr lang="it-IT" sz="1800" dirty="0">
                <a:latin typeface="Calibri"/>
              </a:rPr>
              <a:t>strategii, aby </a:t>
            </a:r>
            <a:r>
              <a:rPr lang="it-IT" sz="1800" dirty="0" err="1">
                <a:latin typeface="Calibri"/>
              </a:rPr>
              <a:t>jej </a:t>
            </a:r>
            <a:r>
              <a:rPr lang="it-IT" sz="1800" dirty="0">
                <a:latin typeface="Calibri"/>
              </a:rPr>
              <a:t>działalność stała się </a:t>
            </a:r>
            <a:r>
              <a:rPr lang="it-IT" sz="1800" dirty="0" err="1">
                <a:latin typeface="Calibri"/>
              </a:rPr>
              <a:t>ruchem</a:t>
            </a:r>
            <a:r>
              <a:rPr lang="it-IT" sz="1800" dirty="0">
                <a:latin typeface="Calibri"/>
              </a:rPr>
              <a:t>. </a:t>
            </a:r>
            <a:r>
              <a:rPr lang="it-IT" sz="1800" dirty="0" err="1">
                <a:latin typeface="Calibri"/>
              </a:rPr>
              <a:t>Stwierdzenia te </a:t>
            </a:r>
            <a:r>
              <a:rPr lang="it-IT" sz="1800" dirty="0">
                <a:latin typeface="Calibri"/>
              </a:rPr>
              <a:t>pomagają </a:t>
            </a:r>
            <a:r>
              <a:rPr lang="it-IT" sz="1800" dirty="0" err="1">
                <a:latin typeface="Calibri"/>
              </a:rPr>
              <a:t>nakreślić </a:t>
            </a:r>
            <a:r>
              <a:rPr lang="it-IT" sz="1800" dirty="0">
                <a:latin typeface="Calibri"/>
              </a:rPr>
              <a:t>przyszłość </a:t>
            </a:r>
            <a:r>
              <a:rPr lang="it-IT" sz="1800" dirty="0" err="1">
                <a:latin typeface="Calibri"/>
              </a:rPr>
              <a:t>organizacji</a:t>
            </a:r>
            <a:r>
              <a:rPr lang="it-IT" sz="1800" dirty="0">
                <a:latin typeface="Calibri"/>
              </a:rPr>
              <a:t>. Ponadto tworzą mentalny obraz organizacji zarówno wewnątrz, jak i na zewnątrz. </a:t>
            </a:r>
            <a:r>
              <a:rPr lang="pl-PL" sz="1800" dirty="0">
                <a:latin typeface="Calibri"/>
              </a:rPr>
              <a:t>C</a:t>
            </a:r>
            <a:r>
              <a:rPr lang="it-IT" sz="1800" dirty="0">
                <a:latin typeface="Calibri"/>
              </a:rPr>
              <a:t>zęsto te pojęcia są używane zamiennie, myląc znaczenia i wprowadzając zamieszanie. </a:t>
            </a:r>
          </a:p>
          <a:p>
            <a:r>
              <a:rPr lang="it-IT" sz="1800" dirty="0">
                <a:latin typeface="Calibri"/>
              </a:rPr>
              <a:t>Wizja, Misja, Cele, Strategie i </a:t>
            </a:r>
            <a:r>
              <a:rPr lang="it-IT" sz="1800" dirty="0" err="1">
                <a:latin typeface="Calibri"/>
              </a:rPr>
              <a:t>Taktyki </a:t>
            </a:r>
            <a:r>
              <a:rPr lang="it-IT" sz="1800" dirty="0">
                <a:latin typeface="Calibri"/>
              </a:rPr>
              <a:t>- to </a:t>
            </a:r>
            <a:r>
              <a:rPr lang="it-IT" sz="1800" dirty="0" err="1">
                <a:latin typeface="Calibri"/>
              </a:rPr>
              <a:t>podstawowe parametry charakteryzujące długofalowe </a:t>
            </a:r>
            <a:r>
              <a:rPr lang="it-IT" sz="1800" dirty="0">
                <a:latin typeface="Calibri"/>
              </a:rPr>
              <a:t>działania firmy. </a:t>
            </a:r>
          </a:p>
          <a:p>
            <a:endParaRPr lang="it-IT" sz="1800" dirty="0">
              <a:latin typeface="Calibri"/>
            </a:endParaRPr>
          </a:p>
          <a:p>
            <a:pPr marL="0" indent="0" eaLnBrk="0" fontAlgn="base" hangingPunct="0">
              <a:buNone/>
            </a:pPr>
            <a:endParaRPr lang="sk-SK" sz="1800" dirty="0">
              <a:effectLst/>
            </a:endParaRPr>
          </a:p>
        </p:txBody>
      </p:sp>
      <p:pic>
        <p:nvPicPr>
          <p:cNvPr id="4" name="Immagine 5" descr="Immagine che contiene testo, segnale&#10;&#10;Descrizione generata automaticamente">
            <a:extLst>
              <a:ext uri="{FF2B5EF4-FFF2-40B4-BE49-F238E27FC236}">
                <a16:creationId xmlns:a16="http://schemas.microsoft.com/office/drawing/2014/main" id="{98E75B9C-A78C-8B55-AFBC-81C344E9FB71}"/>
              </a:ext>
            </a:extLst>
          </p:cNvPr>
          <p:cNvPicPr>
            <a:picLocks noChangeAspect="1"/>
          </p:cNvPicPr>
          <p:nvPr/>
        </p:nvPicPr>
        <p:blipFill>
          <a:blip r:embed="rId2"/>
          <a:stretch>
            <a:fillRect/>
          </a:stretch>
        </p:blipFill>
        <p:spPr>
          <a:xfrm>
            <a:off x="3635896" y="4869160"/>
            <a:ext cx="5156205" cy="1493372"/>
          </a:xfrm>
          <a:prstGeom prst="rect">
            <a:avLst/>
          </a:prstGeom>
        </p:spPr>
      </p:pic>
    </p:spTree>
    <p:extLst>
      <p:ext uri="{BB962C8B-B14F-4D97-AF65-F5344CB8AC3E}">
        <p14:creationId xmlns:p14="http://schemas.microsoft.com/office/powerpoint/2010/main" val="3803016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5" descr="Immagine che contiene testo, segnale&#10;&#10;Descrizione generata automaticamente">
            <a:extLst>
              <a:ext uri="{FF2B5EF4-FFF2-40B4-BE49-F238E27FC236}">
                <a16:creationId xmlns:a16="http://schemas.microsoft.com/office/drawing/2014/main" id="{98E75B9C-A78C-8B55-AFBC-81C344E9FB71}"/>
              </a:ext>
            </a:extLst>
          </p:cNvPr>
          <p:cNvPicPr>
            <a:picLocks noChangeAspect="1"/>
          </p:cNvPicPr>
          <p:nvPr/>
        </p:nvPicPr>
        <p:blipFill>
          <a:blip r:embed="rId2"/>
          <a:stretch>
            <a:fillRect/>
          </a:stretch>
        </p:blipFill>
        <p:spPr>
          <a:xfrm>
            <a:off x="3887207" y="4725144"/>
            <a:ext cx="5256793" cy="1368152"/>
          </a:xfrm>
          <a:prstGeom prst="rect">
            <a:avLst/>
          </a:prstGeom>
        </p:spPr>
      </p:pic>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435280" cy="1143000"/>
          </a:xfrm>
        </p:spPr>
        <p:txBody>
          <a:bodyPr>
            <a:normAutofit fontScale="90000"/>
          </a:bodyPr>
          <a:lstStyle/>
          <a:p>
            <a:r>
              <a:rPr lang="it-IT" sz="2700" b="1" dirty="0"/>
              <a:t>5. </a:t>
            </a:r>
            <a:r>
              <a:rPr lang="it-IT" sz="2700" b="1" dirty="0">
                <a:latin typeface="Trebuchet MS"/>
                <a:ea typeface="Trebuchet MS"/>
                <a:cs typeface="Trebuchet MS"/>
                <a:sym typeface="Trebuchet MS"/>
              </a:rPr>
              <a:t>Budowa </a:t>
            </a:r>
            <a:r>
              <a:rPr lang="it-IT" sz="2700" b="1" dirty="0" err="1">
                <a:latin typeface="Trebuchet MS"/>
                <a:ea typeface="Trebuchet MS"/>
                <a:cs typeface="Trebuchet MS"/>
                <a:sym typeface="Trebuchet MS"/>
              </a:rPr>
              <a:t>scenariuszy </a:t>
            </a:r>
            <a:r>
              <a:rPr lang="it-IT" sz="2700" b="1" dirty="0">
                <a:latin typeface="Trebuchet MS"/>
                <a:ea typeface="Trebuchet MS"/>
                <a:cs typeface="Trebuchet MS"/>
                <a:sym typeface="Trebuchet MS"/>
              </a:rPr>
              <a:t>pozwalających </a:t>
            </a:r>
            <a:r>
              <a:rPr lang="it-IT" sz="2700" b="1" dirty="0" err="1">
                <a:latin typeface="Trebuchet MS"/>
                <a:ea typeface="Trebuchet MS"/>
                <a:cs typeface="Trebuchet MS"/>
                <a:sym typeface="Trebuchet MS"/>
              </a:rPr>
              <a:t>zrozumieć potencjały </a:t>
            </a:r>
            <a:r>
              <a:rPr lang="it-IT" sz="2700" b="1" dirty="0">
                <a:latin typeface="Trebuchet MS"/>
                <a:ea typeface="Trebuchet MS"/>
                <a:cs typeface="Trebuchet MS"/>
                <a:sym typeface="Trebuchet MS"/>
              </a:rPr>
              <a:t>obszaru </a:t>
            </a:r>
            <a:r>
              <a:rPr lang="it-IT" sz="2700" b="1" dirty="0" err="1">
                <a:latin typeface="Trebuchet MS"/>
                <a:ea typeface="Trebuchet MS"/>
                <a:cs typeface="Trebuchet MS"/>
                <a:sym typeface="Trebuchet MS"/>
              </a:rPr>
              <a:t>lokalnego </a:t>
            </a:r>
            <a:r>
              <a:rPr lang="it-IT" sz="2700" b="1" dirty="0">
                <a:latin typeface="Trebuchet MS"/>
                <a:ea typeface="Trebuchet MS"/>
                <a:cs typeface="Trebuchet MS"/>
                <a:sym typeface="Trebuchet MS"/>
              </a:rPr>
              <a:t>do </a:t>
            </a:r>
            <a:r>
              <a:rPr lang="it-IT" sz="2700" b="1" dirty="0" err="1">
                <a:latin typeface="Trebuchet MS"/>
                <a:ea typeface="Trebuchet MS"/>
                <a:cs typeface="Trebuchet MS"/>
                <a:sym typeface="Trebuchet MS"/>
              </a:rPr>
              <a:t>aktywizacji </a:t>
            </a:r>
            <a:r>
              <a:rPr lang="it-IT" sz="2700" b="1" dirty="0">
                <a:latin typeface="Trebuchet MS"/>
                <a:ea typeface="Trebuchet MS"/>
                <a:cs typeface="Trebuchet MS"/>
                <a:sym typeface="Trebuchet MS"/>
              </a:rPr>
              <a:t>Centrum Smaku</a:t>
            </a:r>
            <a:br>
              <a:rPr lang="it-IT" sz="4400" dirty="0">
                <a:latin typeface="Trebuchet MS"/>
                <a:ea typeface="Trebuchet MS"/>
                <a:cs typeface="Trebuchet M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51520" y="2276872"/>
            <a:ext cx="7920880" cy="3816424"/>
          </a:xfrm>
        </p:spPr>
        <p:txBody>
          <a:bodyPr>
            <a:normAutofit/>
          </a:bodyPr>
          <a:lstStyle/>
          <a:p>
            <a:pPr marL="0" indent="0">
              <a:buNone/>
            </a:pPr>
            <a:r>
              <a:rPr lang="it-IT" sz="1800" b="1" dirty="0">
                <a:latin typeface="Trebuchet MS" panose="020B0703020202090204" pitchFamily="34" charset="0"/>
              </a:rPr>
              <a:t>Wizja, misja i cele </a:t>
            </a:r>
            <a:r>
              <a:rPr lang="it-IT" sz="1800" b="1" dirty="0" err="1">
                <a:latin typeface="Trebuchet MS" panose="020B0703020202090204" pitchFamily="34" charset="0"/>
              </a:rPr>
              <a:t>strategiczne</a:t>
            </a:r>
          </a:p>
          <a:p>
            <a:pPr marL="0" indent="0">
              <a:buNone/>
            </a:pPr>
            <a:endParaRPr lang="it-IT" sz="1600" dirty="0">
              <a:latin typeface="Trebuchet MS" panose="020B0703020202090204" pitchFamily="34" charset="0"/>
            </a:endParaRPr>
          </a:p>
          <a:p>
            <a:pPr marL="228600" indent="-228600">
              <a:buAutoNum type="arabicPeriod"/>
            </a:pPr>
            <a:r>
              <a:rPr lang="it-IT" sz="1700" b="1" dirty="0" err="1">
                <a:latin typeface="Trebuchet MS" panose="020B0703020202090204" pitchFamily="34" charset="0"/>
              </a:rPr>
              <a:t>Co organizacje </a:t>
            </a:r>
            <a:r>
              <a:rPr lang="it-IT" sz="1700" b="1" dirty="0">
                <a:latin typeface="Trebuchet MS" panose="020B0703020202090204" pitchFamily="34" charset="0"/>
              </a:rPr>
              <a:t>chcą </a:t>
            </a:r>
            <a:r>
              <a:rPr lang="it-IT" sz="1700" b="1" dirty="0" err="1">
                <a:latin typeface="Trebuchet MS" panose="020B0703020202090204" pitchFamily="34" charset="0"/>
              </a:rPr>
              <a:t>osiągnąć </a:t>
            </a:r>
            <a:r>
              <a:rPr lang="it-IT" sz="1700" b="1" dirty="0">
                <a:latin typeface="Trebuchet MS" panose="020B0703020202090204" pitchFamily="34" charset="0"/>
              </a:rPr>
              <a:t>- </a:t>
            </a:r>
            <a:r>
              <a:rPr lang="it-IT" sz="1700" dirty="0" err="1">
                <a:latin typeface="Trebuchet MS" panose="020B0703020202090204" pitchFamily="34" charset="0"/>
              </a:rPr>
              <a:t>odzwierciedlone </a:t>
            </a:r>
            <a:r>
              <a:rPr lang="it-IT" sz="1700" dirty="0">
                <a:latin typeface="Trebuchet MS" panose="020B0703020202090204" pitchFamily="34" charset="0"/>
              </a:rPr>
              <a:t>przez Wizję, Misję i Cele firm.</a:t>
            </a:r>
          </a:p>
          <a:p>
            <a:pPr marL="228600" indent="-228600">
              <a:buAutoNum type="arabicPeriod"/>
            </a:pPr>
            <a:r>
              <a:rPr lang="it-IT" sz="1700" b="1" dirty="0">
                <a:latin typeface="Trebuchet MS" panose="020B0703020202090204" pitchFamily="34" charset="0"/>
              </a:rPr>
              <a:t>A </a:t>
            </a:r>
            <a:r>
              <a:rPr lang="it-IT" sz="1700" b="1" dirty="0" err="1">
                <a:latin typeface="Trebuchet MS" panose="020B0703020202090204" pitchFamily="34" charset="0"/>
              </a:rPr>
              <a:t>jak to </a:t>
            </a:r>
            <a:r>
              <a:rPr lang="it-IT" sz="1700" b="1" dirty="0">
                <a:latin typeface="Trebuchet MS" panose="020B0703020202090204" pitchFamily="34" charset="0"/>
              </a:rPr>
              <a:t>"</a:t>
            </a:r>
            <a:r>
              <a:rPr lang="it-IT" sz="1700" b="1" dirty="0" err="1">
                <a:latin typeface="Trebuchet MS" panose="020B0703020202090204" pitchFamily="34" charset="0"/>
              </a:rPr>
              <a:t>co</a:t>
            </a:r>
            <a:r>
              <a:rPr lang="it-IT" sz="1700" b="1" dirty="0">
                <a:latin typeface="Trebuchet MS" panose="020B0703020202090204" pitchFamily="34" charset="0"/>
              </a:rPr>
              <a:t>" </a:t>
            </a:r>
            <a:r>
              <a:rPr lang="it-IT" sz="1700" b="1" dirty="0" err="1">
                <a:latin typeface="Trebuchet MS" panose="020B0703020202090204" pitchFamily="34" charset="0"/>
              </a:rPr>
              <a:t>ma </a:t>
            </a:r>
            <a:r>
              <a:rPr lang="it-IT" sz="1700" b="1" dirty="0">
                <a:latin typeface="Trebuchet MS" panose="020B0703020202090204" pitchFamily="34" charset="0"/>
              </a:rPr>
              <a:t>być </a:t>
            </a:r>
            <a:r>
              <a:rPr lang="it-IT" sz="1700" b="1" dirty="0" err="1">
                <a:latin typeface="Trebuchet MS" panose="020B0703020202090204" pitchFamily="34" charset="0"/>
              </a:rPr>
              <a:t>osiągnięte </a:t>
            </a:r>
            <a:r>
              <a:rPr lang="it-IT" sz="1700" dirty="0">
                <a:latin typeface="Trebuchet MS" panose="020B0703020202090204" pitchFamily="34" charset="0"/>
              </a:rPr>
              <a:t>- </a:t>
            </a:r>
            <a:r>
              <a:rPr lang="it-IT" sz="1700" dirty="0" err="1">
                <a:latin typeface="Trebuchet MS" panose="020B0703020202090204" pitchFamily="34" charset="0"/>
              </a:rPr>
              <a:t>odzwierciedlają </a:t>
            </a:r>
            <a:r>
              <a:rPr lang="it-IT" sz="1700" dirty="0">
                <a:latin typeface="Trebuchet MS" panose="020B0703020202090204" pitchFamily="34" charset="0"/>
              </a:rPr>
              <a:t>Strategie i </a:t>
            </a:r>
            <a:r>
              <a:rPr lang="it-IT" sz="1700" dirty="0" err="1">
                <a:latin typeface="Trebuchet MS" panose="020B0703020202090204" pitchFamily="34" charset="0"/>
              </a:rPr>
              <a:t>Taktyki</a:t>
            </a:r>
            <a:r>
              <a:rPr lang="it-IT" sz="1700" dirty="0">
                <a:latin typeface="Trebuchet MS" panose="020B0703020202090204" pitchFamily="34" charset="0"/>
              </a:rPr>
              <a:t>. Są to </a:t>
            </a:r>
            <a:r>
              <a:rPr lang="it-IT" sz="1700" dirty="0" err="1">
                <a:latin typeface="Trebuchet MS" panose="020B0703020202090204" pitchFamily="34" charset="0"/>
              </a:rPr>
              <a:t>odpowiednio długo- </a:t>
            </a:r>
            <a:r>
              <a:rPr lang="it-IT" sz="1700" dirty="0">
                <a:latin typeface="Trebuchet MS" panose="020B0703020202090204" pitchFamily="34" charset="0"/>
              </a:rPr>
              <a:t>i krótkoterminowe plany </a:t>
            </a:r>
            <a:r>
              <a:rPr lang="it-IT" sz="1700" dirty="0" err="1">
                <a:latin typeface="Trebuchet MS" panose="020B0703020202090204" pitchFamily="34" charset="0"/>
              </a:rPr>
              <a:t>realizacji</a:t>
            </a:r>
            <a:r>
              <a:rPr lang="it-IT" sz="1700" dirty="0">
                <a:latin typeface="Trebuchet MS" panose="020B0703020202090204" pitchFamily="34" charset="0"/>
              </a:rPr>
              <a:t>.</a:t>
            </a:r>
          </a:p>
          <a:p>
            <a:pPr marL="228600" indent="-228600">
              <a:buAutoNum type="arabicPeriod"/>
            </a:pPr>
            <a:endParaRPr lang="it-IT" sz="1700" dirty="0">
              <a:latin typeface="Trebuchet MS" panose="020B0703020202090204" pitchFamily="34" charset="0"/>
            </a:endParaRPr>
          </a:p>
          <a:p>
            <a:pPr marL="171450" indent="-171450">
              <a:buChar char="•"/>
            </a:pPr>
            <a:r>
              <a:rPr lang="it-IT" sz="1700" dirty="0" err="1">
                <a:latin typeface="Trebuchet MS" panose="020B0703020202090204" pitchFamily="34" charset="0"/>
              </a:rPr>
              <a:t>Organizacje </a:t>
            </a:r>
            <a:r>
              <a:rPr lang="it-IT" sz="1700" dirty="0">
                <a:latin typeface="Trebuchet MS" panose="020B0703020202090204" pitchFamily="34" charset="0"/>
              </a:rPr>
              <a:t>zyskują </a:t>
            </a:r>
            <a:r>
              <a:rPr lang="it-IT" sz="1700" dirty="0" err="1">
                <a:latin typeface="Trebuchet MS" panose="020B0703020202090204" pitchFamily="34" charset="0"/>
              </a:rPr>
              <a:t>prawdziwą siłę, gdy te wypowiedzi </a:t>
            </a:r>
            <a:r>
              <a:rPr lang="it-IT" sz="1700" dirty="0">
                <a:latin typeface="Trebuchet MS" panose="020B0703020202090204" pitchFamily="34" charset="0"/>
              </a:rPr>
              <a:t>pokazują:</a:t>
            </a:r>
          </a:p>
          <a:p>
            <a:endParaRPr lang="it-IT" sz="1700" dirty="0">
              <a:latin typeface="Trebuchet MS" panose="020B0703020202090204" pitchFamily="34" charset="0"/>
            </a:endParaRPr>
          </a:p>
          <a:p>
            <a:pPr marL="228600" indent="-228600">
              <a:buAutoNum type="arabicPeriod"/>
            </a:pPr>
            <a:r>
              <a:rPr lang="it-IT" sz="1700" dirty="0" err="1">
                <a:latin typeface="Trebuchet MS" panose="020B0703020202090204" pitchFamily="34" charset="0"/>
              </a:rPr>
              <a:t>Klarowność</a:t>
            </a:r>
            <a:r>
              <a:rPr lang="it-IT" sz="1700" dirty="0">
                <a:latin typeface="Trebuchet MS" panose="020B0703020202090204" pitchFamily="34" charset="0"/>
              </a:rPr>
              <a:t>,</a:t>
            </a:r>
          </a:p>
          <a:p>
            <a:pPr marL="228600" indent="-228600">
              <a:buAutoNum type="arabicPeriod"/>
            </a:pPr>
            <a:r>
              <a:rPr lang="pl-PL" sz="1700" dirty="0">
                <a:latin typeface="Trebuchet MS" panose="020B0703020202090204" pitchFamily="34" charset="0"/>
              </a:rPr>
              <a:t>K</a:t>
            </a:r>
            <a:r>
              <a:rPr lang="it-IT" sz="1700" dirty="0">
                <a:latin typeface="Trebuchet MS" panose="020B0703020202090204" pitchFamily="34" charset="0"/>
              </a:rPr>
              <a:t>ompletność </a:t>
            </a:r>
            <a:r>
              <a:rPr lang="pl-PL" sz="1700" dirty="0">
                <a:latin typeface="Trebuchet MS" panose="020B0703020202090204" pitchFamily="34" charset="0"/>
              </a:rPr>
              <a:t>(</a:t>
            </a:r>
            <a:r>
              <a:rPr lang="it-IT" sz="1700" dirty="0">
                <a:latin typeface="Trebuchet MS" panose="020B0703020202090204" pitchFamily="34" charset="0"/>
              </a:rPr>
              <a:t>są ze sobą spójne</a:t>
            </a:r>
            <a:r>
              <a:rPr lang="pl-PL" sz="1700" dirty="0">
                <a:latin typeface="Trebuchet MS" panose="020B0703020202090204" pitchFamily="34" charset="0"/>
              </a:rPr>
              <a:t>)</a:t>
            </a:r>
            <a:endParaRPr lang="it-IT" sz="1700" dirty="0">
              <a:latin typeface="Trebuchet MS" panose="020B0703020202090204" pitchFamily="34" charset="0"/>
            </a:endParaRPr>
          </a:p>
          <a:p>
            <a:endParaRPr lang="it-IT" sz="1600" dirty="0">
              <a:latin typeface="Calibri"/>
            </a:endParaRPr>
          </a:p>
          <a:p>
            <a:pPr marL="0" indent="0" eaLnBrk="0" fontAlgn="base" hangingPunct="0">
              <a:buNone/>
            </a:pPr>
            <a:endParaRPr lang="sk-SK" sz="1600" dirty="0">
              <a:effectLst/>
            </a:endParaRPr>
          </a:p>
        </p:txBody>
      </p:sp>
    </p:spTree>
    <p:extLst>
      <p:ext uri="{BB962C8B-B14F-4D97-AF65-F5344CB8AC3E}">
        <p14:creationId xmlns:p14="http://schemas.microsoft.com/office/powerpoint/2010/main" val="2083727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2" y="1268760"/>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1" y="2276872"/>
            <a:ext cx="6685218" cy="3960440"/>
          </a:xfrm>
        </p:spPr>
        <p:txBody>
          <a:bodyPr>
            <a:normAutofit fontScale="92500"/>
          </a:bodyPr>
          <a:lstStyle/>
          <a:p>
            <a:pPr marL="0" indent="0" eaLnBrk="0" fontAlgn="base" hangingPunct="0">
              <a:buNone/>
            </a:pPr>
            <a:r>
              <a:rPr lang="sk-SK" sz="1800" b="1" dirty="0"/>
              <a:t>1. WIZJA </a:t>
            </a:r>
          </a:p>
          <a:p>
            <a:pPr marL="0" indent="0" eaLnBrk="0" fontAlgn="base" hangingPunct="0">
              <a:buNone/>
            </a:pPr>
            <a:r>
              <a:rPr lang="sk-SK" sz="1800" b="1" dirty="0" err="1"/>
              <a:t>Wizja </a:t>
            </a:r>
            <a:r>
              <a:rPr lang="sk-SK" sz="1800" dirty="0" err="1"/>
              <a:t>jest </a:t>
            </a:r>
            <a:r>
              <a:rPr lang="sk-SK" sz="1800" dirty="0"/>
              <a:t>wielkim obrazem </a:t>
            </a:r>
            <a:r>
              <a:rPr lang="sk-SK" sz="1800" dirty="0" err="1"/>
              <a:t>tego</a:t>
            </a:r>
            <a:r>
              <a:rPr lang="sk-SK" sz="1800" dirty="0"/>
              <a:t>, "</a:t>
            </a:r>
            <a:r>
              <a:rPr lang="sk-SK" sz="1800" dirty="0" err="1"/>
              <a:t>co</a:t>
            </a:r>
            <a:r>
              <a:rPr lang="sk-SK" sz="1800" dirty="0"/>
              <a:t>" </a:t>
            </a:r>
            <a:r>
              <a:rPr lang="sk-SK" sz="1800" dirty="0" err="1"/>
              <a:t>organizacja </a:t>
            </a:r>
            <a:r>
              <a:rPr lang="sk-SK" sz="1800" dirty="0"/>
              <a:t>chce </a:t>
            </a:r>
            <a:r>
              <a:rPr lang="sk-SK" sz="1800" dirty="0" err="1"/>
              <a:t>osiągnąć </a:t>
            </a:r>
            <a:r>
              <a:rPr lang="sk-SK" sz="1800" dirty="0"/>
              <a:t>w </a:t>
            </a:r>
            <a:r>
              <a:rPr lang="sk-SK" sz="1800" dirty="0" err="1"/>
              <a:t>przyszłości</a:t>
            </a:r>
            <a:r>
              <a:rPr lang="sk-SK" sz="1800" dirty="0"/>
              <a:t>. </a:t>
            </a:r>
            <a:r>
              <a:rPr lang="sk-SK" sz="1800" dirty="0" err="1"/>
              <a:t>Powinna inspirować ludzi w organizacji</a:t>
            </a:r>
            <a:r>
              <a:rPr lang="sk-SK" sz="1800" dirty="0"/>
              <a:t>. To ekscytuje ludzi, aby być częścią wizji. A </a:t>
            </a:r>
            <a:r>
              <a:rPr lang="sk-SK" sz="1800" dirty="0" err="1"/>
              <a:t>także motywuje </a:t>
            </a:r>
            <a:r>
              <a:rPr lang="sk-SK" sz="1800" dirty="0"/>
              <a:t>do </a:t>
            </a:r>
            <a:r>
              <a:rPr lang="sk-SK" sz="1800" dirty="0" err="1"/>
              <a:t>włożenia swojej energii </a:t>
            </a:r>
            <a:r>
              <a:rPr lang="sk-SK" sz="1800" dirty="0"/>
              <a:t>i </a:t>
            </a:r>
            <a:r>
              <a:rPr lang="sk-SK" sz="1800" dirty="0" err="1"/>
              <a:t>czasu </a:t>
            </a:r>
            <a:r>
              <a:rPr lang="sk-SK" sz="1800" dirty="0"/>
              <a:t>w </a:t>
            </a:r>
            <a:r>
              <a:rPr lang="sk-SK" sz="1800" dirty="0" err="1"/>
              <a:t>osiągnięcie przyszłości</a:t>
            </a:r>
            <a:r>
              <a:rPr lang="sk-SK" sz="1800" dirty="0"/>
              <a:t>. </a:t>
            </a:r>
          </a:p>
          <a:p>
            <a:pPr marL="0" indent="0" eaLnBrk="0" fontAlgn="base" hangingPunct="0">
              <a:buNone/>
            </a:pPr>
            <a:endParaRPr lang="sk-SK" sz="1800" dirty="0"/>
          </a:p>
          <a:p>
            <a:pPr marL="0" indent="0" eaLnBrk="0" fontAlgn="base" hangingPunct="0">
              <a:buNone/>
            </a:pPr>
            <a:r>
              <a:rPr lang="sk-SK" sz="1800" dirty="0" err="1"/>
              <a:t>Jak napisać dobrą deklarację wizji</a:t>
            </a:r>
            <a:r>
              <a:rPr lang="sk-SK" sz="1800" dirty="0"/>
              <a:t>? Co zawiera wizja? </a:t>
            </a:r>
            <a:r>
              <a:rPr lang="sk-SK" sz="1800" dirty="0" err="1"/>
              <a:t>Weźmy przykład firmy z branży rolniczej</a:t>
            </a:r>
            <a:r>
              <a:rPr lang="sk-SK" sz="1800" dirty="0"/>
              <a:t>:</a:t>
            </a:r>
            <a:br>
              <a:rPr lang="sk-SK" sz="1800" dirty="0"/>
            </a:br>
            <a:endParaRPr lang="sk-SK" sz="1800" dirty="0"/>
          </a:p>
          <a:p>
            <a:pPr marL="0" indent="0" eaLnBrk="0" fontAlgn="base" hangingPunct="0">
              <a:buNone/>
            </a:pPr>
            <a:r>
              <a:rPr lang="sk-SK" sz="1800" dirty="0"/>
              <a:t>"</a:t>
            </a:r>
            <a:r>
              <a:rPr lang="pl-PL" sz="1800" dirty="0"/>
              <a:t> Wibrująca gospodarka jest napędzana przez rolnictwo o wartości dodanej </a:t>
            </a:r>
            <a:r>
              <a:rPr lang="sk-SK" sz="1800" dirty="0"/>
              <a:t>" Tutaj </a:t>
            </a:r>
            <a:r>
              <a:rPr lang="pl-PL" sz="1800" dirty="0"/>
              <a:t>Wibrująca Gospodarka</a:t>
            </a:r>
            <a:r>
              <a:rPr lang="sk-SK" sz="1800" dirty="0"/>
              <a:t> ma zdolność do inspirowania ludzi zaangażowanych w ten biznes rolniczy. </a:t>
            </a:r>
            <a:r>
              <a:rPr lang="sk-SK" sz="1800" dirty="0" err="1"/>
              <a:t>Dobre oświadczenie wizji inspiruje </a:t>
            </a:r>
            <a:r>
              <a:rPr lang="sk-SK" sz="1800" dirty="0"/>
              <a:t>do </a:t>
            </a:r>
            <a:r>
              <a:rPr lang="sk-SK" sz="1800" dirty="0" err="1"/>
              <a:t>tworzenia ruchu</a:t>
            </a:r>
            <a:r>
              <a:rPr lang="sk-SK" sz="1800" dirty="0"/>
              <a:t>. </a:t>
            </a:r>
            <a:r>
              <a:rPr lang="sk-SK" sz="1800" dirty="0" err="1"/>
              <a:t>Opisuje pożądany wynik, </a:t>
            </a:r>
            <a:r>
              <a:rPr lang="sk-SK" sz="1800" dirty="0"/>
              <a:t>aby </a:t>
            </a:r>
            <a:r>
              <a:rPr lang="sk-SK" sz="1800" dirty="0" err="1"/>
              <a:t>przywołać mentalny </a:t>
            </a:r>
            <a:r>
              <a:rPr lang="sk-SK" sz="1800" dirty="0"/>
              <a:t>obraz </a:t>
            </a:r>
            <a:r>
              <a:rPr lang="sk-SK" sz="1800" dirty="0" err="1"/>
              <a:t>organizacji</a:t>
            </a:r>
            <a:r>
              <a:rPr lang="sk-SK" sz="1800" dirty="0"/>
              <a:t>.</a:t>
            </a:r>
          </a:p>
        </p:txBody>
      </p:sp>
      <p:pic>
        <p:nvPicPr>
          <p:cNvPr id="4" name="Immagine 5">
            <a:extLst>
              <a:ext uri="{FF2B5EF4-FFF2-40B4-BE49-F238E27FC236}">
                <a16:creationId xmlns:a16="http://schemas.microsoft.com/office/drawing/2014/main" id="{159EFE9B-16DC-ECE2-B669-419578C1FBB4}"/>
              </a:ext>
            </a:extLst>
          </p:cNvPr>
          <p:cNvPicPr>
            <a:picLocks noChangeAspect="1"/>
          </p:cNvPicPr>
          <p:nvPr/>
        </p:nvPicPr>
        <p:blipFill>
          <a:blip r:embed="rId2"/>
          <a:stretch>
            <a:fillRect/>
          </a:stretch>
        </p:blipFill>
        <p:spPr>
          <a:xfrm>
            <a:off x="6864729" y="2276872"/>
            <a:ext cx="1544383" cy="1683517"/>
          </a:xfrm>
          <a:prstGeom prst="rect">
            <a:avLst/>
          </a:prstGeom>
        </p:spPr>
      </p:pic>
    </p:spTree>
    <p:extLst>
      <p:ext uri="{BB962C8B-B14F-4D97-AF65-F5344CB8AC3E}">
        <p14:creationId xmlns:p14="http://schemas.microsoft.com/office/powerpoint/2010/main" val="2931063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0" y="1268760"/>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0" y="2276872"/>
            <a:ext cx="7848874" cy="3960440"/>
          </a:xfrm>
        </p:spPr>
        <p:txBody>
          <a:bodyPr>
            <a:normAutofit/>
          </a:bodyPr>
          <a:lstStyle/>
          <a:p>
            <a:pPr marL="0" indent="0" eaLnBrk="0" fontAlgn="base" hangingPunct="0">
              <a:buNone/>
            </a:pPr>
            <a:r>
              <a:rPr lang="sk-SK" sz="1800" b="1" dirty="0"/>
              <a:t>2. MISJA</a:t>
            </a:r>
          </a:p>
          <a:p>
            <a:pPr marL="0" indent="0" eaLnBrk="0" fontAlgn="base" hangingPunct="0">
              <a:buNone/>
            </a:pPr>
            <a:r>
              <a:rPr lang="sk-SK" sz="1800" dirty="0" err="1"/>
              <a:t>Misja dotyczy tego, co organizacja robi, </a:t>
            </a:r>
            <a:r>
              <a:rPr lang="sk-SK" sz="1800" dirty="0"/>
              <a:t>aby </a:t>
            </a:r>
            <a:r>
              <a:rPr lang="sk-SK" sz="1800" dirty="0" err="1"/>
              <a:t>osiągnąć wizję</a:t>
            </a:r>
            <a:r>
              <a:rPr lang="sk-SK" sz="1800" dirty="0"/>
              <a:t>.  </a:t>
            </a:r>
            <a:r>
              <a:rPr lang="sk-SK" sz="1800" dirty="0" err="1"/>
              <a:t>Misja jest deklaracją działania w </a:t>
            </a:r>
            <a:r>
              <a:rPr lang="sk-SK" sz="1800" dirty="0"/>
              <a:t>celu </a:t>
            </a:r>
            <a:r>
              <a:rPr lang="sk-SK" sz="1800" dirty="0" err="1"/>
              <a:t>realizacji wizji</a:t>
            </a:r>
            <a:r>
              <a:rPr lang="sk-SK" sz="1800" dirty="0"/>
              <a:t>. </a:t>
            </a:r>
            <a:r>
              <a:rPr lang="sk-SK" sz="1800" dirty="0" err="1"/>
              <a:t>Zapewnia wyraźne ukierunkowanie </a:t>
            </a:r>
            <a:r>
              <a:rPr lang="sk-SK" sz="1800" dirty="0"/>
              <a:t>na </a:t>
            </a:r>
            <a:r>
              <a:rPr lang="sk-SK" sz="1800" dirty="0" err="1"/>
              <a:t>to</a:t>
            </a:r>
            <a:r>
              <a:rPr lang="sk-SK" sz="1800" dirty="0"/>
              <a:t>, </a:t>
            </a:r>
            <a:r>
              <a:rPr lang="sk-SK" sz="1800" dirty="0" err="1"/>
              <a:t>co organizacja robi, </a:t>
            </a:r>
            <a:r>
              <a:rPr lang="sk-SK" sz="1800" dirty="0"/>
              <a:t>a </a:t>
            </a:r>
            <a:r>
              <a:rPr lang="sk-SK" sz="1800" dirty="0" err="1"/>
              <a:t>czego nie </a:t>
            </a:r>
            <a:r>
              <a:rPr lang="sk-SK" sz="1800" dirty="0"/>
              <a:t>robi.</a:t>
            </a:r>
          </a:p>
          <a:p>
            <a:pPr marL="0" indent="0" eaLnBrk="0" fontAlgn="base" hangingPunct="0">
              <a:buNone/>
            </a:pPr>
            <a:endParaRPr lang="sk-SK" sz="1800" dirty="0"/>
          </a:p>
          <a:p>
            <a:pPr marL="0" indent="0" eaLnBrk="0" fontAlgn="base" hangingPunct="0">
              <a:buNone/>
            </a:pPr>
            <a:r>
              <a:rPr lang="sk-SK" sz="1800" dirty="0" err="1"/>
              <a:t>Co powinna zawierać deklaracja misji</a:t>
            </a:r>
            <a:r>
              <a:rPr lang="sk-SK" sz="1800" dirty="0"/>
              <a:t>? </a:t>
            </a:r>
            <a:r>
              <a:rPr lang="sk-SK" sz="1800" dirty="0" err="1"/>
              <a:t>Jak myślisz, jak dobra deklaracja misji </a:t>
            </a:r>
            <a:r>
              <a:rPr lang="sk-SK" sz="1800" dirty="0"/>
              <a:t>pasowałaby </a:t>
            </a:r>
            <a:r>
              <a:rPr lang="sk-SK" sz="1800" dirty="0" err="1"/>
              <a:t>do powyższej deklaracji wizji</a:t>
            </a:r>
            <a:r>
              <a:rPr lang="sk-SK" sz="1800" dirty="0"/>
              <a:t>?</a:t>
            </a:r>
          </a:p>
          <a:p>
            <a:pPr marL="0" indent="0" eaLnBrk="0" fontAlgn="base" hangingPunct="0">
              <a:buNone/>
            </a:pPr>
            <a:endParaRPr lang="sk-SK" sz="1800" dirty="0"/>
          </a:p>
          <a:p>
            <a:pPr marL="0" indent="0" eaLnBrk="0" fontAlgn="base" hangingPunct="0">
              <a:buNone/>
            </a:pPr>
            <a:r>
              <a:rPr lang="sk-SK" sz="1800" dirty="0" err="1"/>
              <a:t>Kontynuujmy przykład projektu rolniczego</a:t>
            </a:r>
            <a:r>
              <a:rPr lang="sk-SK" sz="1800" dirty="0"/>
              <a:t>:</a:t>
            </a:r>
          </a:p>
          <a:p>
            <a:pPr marL="0" indent="0" eaLnBrk="0" fontAlgn="base" hangingPunct="0">
              <a:buNone/>
            </a:pPr>
            <a:endParaRPr lang="sk-SK" sz="1600" dirty="0"/>
          </a:p>
          <a:p>
            <a:pPr marL="0" indent="0" eaLnBrk="0" fontAlgn="base" hangingPunct="0">
              <a:buNone/>
            </a:pPr>
            <a:br>
              <a:rPr lang="sk-SK" sz="1600" dirty="0"/>
            </a:br>
            <a:endParaRPr lang="sk-SK" sz="1600" dirty="0"/>
          </a:p>
        </p:txBody>
      </p:sp>
      <p:pic>
        <p:nvPicPr>
          <p:cNvPr id="5" name="Immagine 5">
            <a:extLst>
              <a:ext uri="{FF2B5EF4-FFF2-40B4-BE49-F238E27FC236}">
                <a16:creationId xmlns:a16="http://schemas.microsoft.com/office/drawing/2014/main" id="{04624CC2-4CF4-5280-AFED-64E0C7B1045B}"/>
              </a:ext>
            </a:extLst>
          </p:cNvPr>
          <p:cNvPicPr>
            <a:picLocks noChangeAspect="1"/>
          </p:cNvPicPr>
          <p:nvPr/>
        </p:nvPicPr>
        <p:blipFill>
          <a:blip r:embed="rId2"/>
          <a:stretch>
            <a:fillRect/>
          </a:stretch>
        </p:blipFill>
        <p:spPr>
          <a:xfrm>
            <a:off x="6496610" y="4171947"/>
            <a:ext cx="1879311" cy="2082480"/>
          </a:xfrm>
          <a:prstGeom prst="rect">
            <a:avLst/>
          </a:prstGeom>
        </p:spPr>
      </p:pic>
    </p:spTree>
    <p:extLst>
      <p:ext uri="{BB962C8B-B14F-4D97-AF65-F5344CB8AC3E}">
        <p14:creationId xmlns:p14="http://schemas.microsoft.com/office/powerpoint/2010/main" val="370365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2" y="1412776"/>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492896"/>
            <a:ext cx="7272810" cy="3960440"/>
          </a:xfrm>
        </p:spPr>
        <p:txBody>
          <a:bodyPr>
            <a:normAutofit/>
          </a:bodyPr>
          <a:lstStyle/>
          <a:p>
            <a:pPr marL="0" indent="0" eaLnBrk="0" fontAlgn="base" hangingPunct="0">
              <a:buNone/>
            </a:pPr>
            <a:r>
              <a:rPr lang="sk-SK" sz="1800" b="1" dirty="0"/>
              <a:t>2.MISJA</a:t>
            </a:r>
          </a:p>
          <a:p>
            <a:pPr marL="0" indent="0" eaLnBrk="0" fontAlgn="base" hangingPunct="0">
              <a:buNone/>
            </a:pPr>
            <a:endParaRPr lang="sk-SK" sz="1800" b="1" dirty="0"/>
          </a:p>
          <a:p>
            <a:pPr marL="0" indent="0" eaLnBrk="0" fontAlgn="base" hangingPunct="0">
              <a:buNone/>
            </a:pPr>
            <a:r>
              <a:rPr lang="sk-SK" sz="1800" b="1" dirty="0"/>
              <a:t>"</a:t>
            </a:r>
            <a:r>
              <a:rPr lang="sk-SK" sz="1800" b="1" dirty="0" err="1"/>
              <a:t>Tworzenie </a:t>
            </a:r>
            <a:r>
              <a:rPr lang="sk-SK" sz="1800" b="1" dirty="0"/>
              <a:t>i </a:t>
            </a:r>
            <a:r>
              <a:rPr lang="sk-SK" sz="1800" b="1" dirty="0" err="1"/>
              <a:t>ułatwianie rozwoju rolnictwa </a:t>
            </a:r>
            <a:r>
              <a:rPr lang="sk-SK" sz="1800" b="1" dirty="0"/>
              <a:t>o </a:t>
            </a:r>
            <a:r>
              <a:rPr lang="sk-SK" sz="1800" b="1" dirty="0" err="1"/>
              <a:t>wartości dodanej</a:t>
            </a:r>
            <a:r>
              <a:rPr lang="sk-SK" sz="1800" b="1" dirty="0"/>
              <a:t>".</a:t>
            </a:r>
          </a:p>
          <a:p>
            <a:pPr marL="0" indent="0" eaLnBrk="0" fontAlgn="base" hangingPunct="0">
              <a:buNone/>
            </a:pPr>
            <a:endParaRPr lang="sk-SK" sz="1800" dirty="0"/>
          </a:p>
          <a:p>
            <a:pPr marL="0" indent="0" eaLnBrk="0" fontAlgn="base" hangingPunct="0">
              <a:buNone/>
            </a:pPr>
            <a:r>
              <a:rPr lang="sk-SK" sz="1800" dirty="0"/>
              <a:t>W </a:t>
            </a:r>
            <a:r>
              <a:rPr lang="sk-SK" sz="1800" dirty="0" err="1"/>
              <a:t>tym przypadku </a:t>
            </a:r>
            <a:r>
              <a:rPr lang="sk-SK" sz="1800" dirty="0"/>
              <a:t>"</a:t>
            </a:r>
            <a:r>
              <a:rPr lang="sk-SK" sz="1800" dirty="0" err="1"/>
              <a:t>Tworzenie </a:t>
            </a:r>
            <a:r>
              <a:rPr lang="sk-SK" sz="1800" dirty="0"/>
              <a:t>i </a:t>
            </a:r>
            <a:r>
              <a:rPr lang="sk-SK" sz="1800" dirty="0" err="1"/>
              <a:t>ułatwianie</a:t>
            </a:r>
            <a:r>
              <a:rPr lang="sk-SK" sz="1800" dirty="0"/>
              <a:t>" to </a:t>
            </a:r>
            <a:r>
              <a:rPr lang="sk-SK" sz="1800" dirty="0" err="1"/>
              <a:t>dwa wyraźne obszary, na </a:t>
            </a:r>
            <a:r>
              <a:rPr lang="sk-SK" sz="1800" dirty="0"/>
              <a:t>których się </a:t>
            </a:r>
            <a:r>
              <a:rPr lang="sk-SK" sz="1800" dirty="0" err="1"/>
              <a:t>skupiamy</a:t>
            </a:r>
            <a:r>
              <a:rPr lang="sk-SK" sz="1800" dirty="0"/>
              <a:t>. </a:t>
            </a:r>
            <a:r>
              <a:rPr lang="sk-SK" sz="1800" dirty="0" err="1"/>
              <a:t>Organizacja zainwestowała swoją energię </a:t>
            </a:r>
            <a:r>
              <a:rPr lang="sk-SK" sz="1800" dirty="0"/>
              <a:t>w </a:t>
            </a:r>
            <a:r>
              <a:rPr lang="sk-SK" sz="1800" dirty="0" err="1"/>
              <a:t>te dwa obszary</a:t>
            </a:r>
            <a:r>
              <a:rPr lang="sk-SK" sz="1800" dirty="0"/>
              <a:t>. Organizacja stara się rozwijać (tworzyć) i ułatwiać  działalność rolniczą. A </a:t>
            </a:r>
            <a:r>
              <a:rPr lang="sk-SK" sz="1800" dirty="0" err="1"/>
              <a:t>we wszystko, co nie jest tu wymienione</a:t>
            </a:r>
            <a:r>
              <a:rPr lang="sk-SK" sz="1800" dirty="0"/>
              <a:t>, </a:t>
            </a:r>
            <a:r>
              <a:rPr lang="sk-SK" sz="1800" dirty="0" err="1"/>
              <a:t>organizacja nie jest zaangażowana</a:t>
            </a:r>
            <a:r>
              <a:rPr lang="sk-SK" sz="1800" dirty="0"/>
              <a:t>.  </a:t>
            </a:r>
            <a:r>
              <a:rPr lang="sk-SK" sz="1800" dirty="0" err="1"/>
              <a:t>Jest </a:t>
            </a:r>
            <a:r>
              <a:rPr lang="sk-SK" sz="1800" dirty="0"/>
              <a:t>to </a:t>
            </a:r>
            <a:r>
              <a:rPr lang="sk-SK" sz="1800" dirty="0" err="1"/>
              <a:t>wyraźna wskazówka</a:t>
            </a:r>
            <a:r>
              <a:rPr lang="sk-SK" sz="1800" dirty="0"/>
              <a:t>, </a:t>
            </a:r>
            <a:r>
              <a:rPr lang="sk-SK" sz="1800" dirty="0" err="1"/>
              <a:t>co organizacja robi, </a:t>
            </a:r>
            <a:r>
              <a:rPr lang="sk-SK" sz="1800" dirty="0"/>
              <a:t>a </a:t>
            </a:r>
            <a:r>
              <a:rPr lang="sk-SK" sz="1800" dirty="0" err="1"/>
              <a:t>czego nie </a:t>
            </a:r>
            <a:r>
              <a:rPr lang="sk-SK" sz="1800" dirty="0"/>
              <a:t>robi.</a:t>
            </a:r>
            <a:br>
              <a:rPr lang="sk-SK" sz="1800" dirty="0"/>
            </a:br>
            <a:endParaRPr lang="sk-SK" sz="1800" dirty="0"/>
          </a:p>
        </p:txBody>
      </p:sp>
      <p:pic>
        <p:nvPicPr>
          <p:cNvPr id="6" name="Immagine 5">
            <a:extLst>
              <a:ext uri="{FF2B5EF4-FFF2-40B4-BE49-F238E27FC236}">
                <a16:creationId xmlns:a16="http://schemas.microsoft.com/office/drawing/2014/main" id="{12432314-5ADA-564B-8C79-2F64DADD919A}"/>
              </a:ext>
            </a:extLst>
          </p:cNvPr>
          <p:cNvPicPr>
            <a:picLocks noChangeAspect="1"/>
          </p:cNvPicPr>
          <p:nvPr/>
        </p:nvPicPr>
        <p:blipFill>
          <a:blip r:embed="rId2"/>
          <a:stretch>
            <a:fillRect/>
          </a:stretch>
        </p:blipFill>
        <p:spPr>
          <a:xfrm>
            <a:off x="7380312" y="2784081"/>
            <a:ext cx="1519271" cy="1683517"/>
          </a:xfrm>
          <a:prstGeom prst="rect">
            <a:avLst/>
          </a:prstGeom>
        </p:spPr>
      </p:pic>
    </p:spTree>
    <p:extLst>
      <p:ext uri="{BB962C8B-B14F-4D97-AF65-F5344CB8AC3E}">
        <p14:creationId xmlns:p14="http://schemas.microsoft.com/office/powerpoint/2010/main" val="880792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0" y="1235800"/>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0" y="2276872"/>
            <a:ext cx="8136906" cy="4392488"/>
          </a:xfrm>
        </p:spPr>
        <p:txBody>
          <a:bodyPr>
            <a:normAutofit fontScale="62500" lnSpcReduction="20000"/>
          </a:bodyPr>
          <a:lstStyle/>
          <a:p>
            <a:pPr marL="0" indent="0" eaLnBrk="0" fontAlgn="base" hangingPunct="0">
              <a:buNone/>
            </a:pPr>
            <a:r>
              <a:rPr lang="sk-SK" sz="2900" b="1" dirty="0"/>
              <a:t>2.MISJA</a:t>
            </a:r>
          </a:p>
          <a:p>
            <a:pPr marL="0" indent="0" eaLnBrk="0" fontAlgn="base" hangingPunct="0">
              <a:buNone/>
            </a:pPr>
            <a:endParaRPr lang="sk-SK" sz="2900" b="1" dirty="0"/>
          </a:p>
          <a:p>
            <a:pPr marL="0" indent="0">
              <a:buNone/>
            </a:pPr>
            <a:r>
              <a:rPr lang="en-US" sz="2900" dirty="0">
                <a:latin typeface="Trebuchet MS" panose="020B0703020202090204" pitchFamily="34" charset="0"/>
              </a:rPr>
              <a:t>Spójrzmy na poniższe </a:t>
            </a:r>
            <a:r>
              <a:rPr lang="en-US" sz="2900" b="1" dirty="0">
                <a:latin typeface="Trebuchet MS" panose="020B0703020202090204" pitchFamily="34" charset="0"/>
              </a:rPr>
              <a:t>cechy dobrej deklaracji misji:</a:t>
            </a:r>
            <a:endParaRPr lang="it-IT" sz="2900" b="1" dirty="0">
              <a:latin typeface="Trebuchet MS" panose="020B0703020202090204" pitchFamily="34" charset="0"/>
            </a:endParaRPr>
          </a:p>
          <a:p>
            <a:endParaRPr lang="en-US" sz="2900" dirty="0">
              <a:latin typeface="Trebuchet MS" panose="020B0703020202090204" pitchFamily="34" charset="0"/>
            </a:endParaRPr>
          </a:p>
          <a:p>
            <a:pPr marL="285750" indent="-285750">
              <a:buChar char="•"/>
            </a:pPr>
            <a:r>
              <a:rPr lang="en-US" sz="2900" dirty="0">
                <a:latin typeface="Trebuchet MS" panose="020B0703020202090204" pitchFamily="34" charset="0"/>
              </a:rPr>
              <a:t>Krótko: Deklaracja misji powinna być łatwa do zapamiętania.  Każda osoba w organizacji powinna znać misję, aby móc ją wykorzystać w kontekście wykonywanej przez siebie pracy.</a:t>
            </a:r>
          </a:p>
          <a:p>
            <a:pPr marL="285750" indent="-285750">
              <a:buChar char="•"/>
            </a:pPr>
            <a:r>
              <a:rPr lang="en-US" sz="2900" dirty="0">
                <a:latin typeface="Trebuchet MS" panose="020B0703020202090204" pitchFamily="34" charset="0"/>
              </a:rPr>
              <a:t>Proste: Język deklaracji misji powinien być z życia codziennego. W życiu codziennym nie używamy takich słów jak wartości interesariuszy, cele finansowe, najlepsze praktyki. Na przykład, deklaracja misji - "Pomagaj ludziom w osiąganiu pracy przy użyciu najlepszych praktyk". Jak wiele osób marzy o najlepszych praktykach? </a:t>
            </a:r>
            <a:r>
              <a:rPr lang="en-US" sz="2900" dirty="0" err="1">
                <a:latin typeface="Trebuchet MS" panose="020B0703020202090204" pitchFamily="34" charset="0"/>
              </a:rPr>
              <a:t>Odpowiedź</a:t>
            </a:r>
            <a:r>
              <a:rPr lang="en-US" sz="2900" dirty="0">
                <a:latin typeface="Trebuchet MS" panose="020B0703020202090204" pitchFamily="34" charset="0"/>
              </a:rPr>
              <a:t> </a:t>
            </a:r>
            <a:r>
              <a:rPr lang="en-US" sz="2900" dirty="0" err="1">
                <a:latin typeface="Trebuchet MS" panose="020B0703020202090204" pitchFamily="34" charset="0"/>
              </a:rPr>
              <a:t>brzmi</a:t>
            </a:r>
            <a:r>
              <a:rPr lang="pl-PL" sz="2900" dirty="0">
                <a:latin typeface="Trebuchet MS" panose="020B0703020202090204" pitchFamily="34" charset="0"/>
              </a:rPr>
              <a:t>:</a:t>
            </a:r>
            <a:r>
              <a:rPr lang="en-US" sz="2900" dirty="0">
                <a:latin typeface="Trebuchet MS" panose="020B0703020202090204" pitchFamily="34" charset="0"/>
              </a:rPr>
              <a:t> bardzo mało; </a:t>
            </a:r>
            <a:endParaRPr lang="pl-PL" sz="2900" dirty="0">
              <a:latin typeface="Trebuchet MS" panose="020B0703020202090204" pitchFamily="34" charset="0"/>
            </a:endParaRPr>
          </a:p>
          <a:p>
            <a:pPr marL="285750" indent="-285750">
              <a:buChar char="•"/>
            </a:pPr>
            <a:r>
              <a:rPr lang="en-US" sz="2900" dirty="0" err="1">
                <a:latin typeface="Trebuchet MS" panose="020B0703020202090204" pitchFamily="34" charset="0"/>
              </a:rPr>
              <a:t>Operatywny</a:t>
            </a:r>
            <a:r>
              <a:rPr lang="en-US" sz="2900" dirty="0">
                <a:latin typeface="Trebuchet MS" panose="020B0703020202090204" pitchFamily="34" charset="0"/>
              </a:rPr>
              <a:t>: Deklaracja misji powinna zapewnić jasny kierunek. Powinna skupiać się na tym, co organizacja robi.  Daje również jasną drogę co do inicjatywy i alokacji zasobów.</a:t>
            </a:r>
          </a:p>
          <a:p>
            <a:pPr marL="0" indent="0" eaLnBrk="0" fontAlgn="base" hangingPunct="0">
              <a:buNone/>
            </a:pPr>
            <a:br>
              <a:rPr lang="sk-SK" sz="2600" dirty="0"/>
            </a:br>
            <a:endParaRPr lang="sk-SK" sz="2600" dirty="0"/>
          </a:p>
        </p:txBody>
      </p:sp>
      <p:pic>
        <p:nvPicPr>
          <p:cNvPr id="5" name="Immagine 4">
            <a:extLst>
              <a:ext uri="{FF2B5EF4-FFF2-40B4-BE49-F238E27FC236}">
                <a16:creationId xmlns:a16="http://schemas.microsoft.com/office/drawing/2014/main" id="{8D6CA547-810D-26AE-8391-D1A37E1CB516}"/>
              </a:ext>
            </a:extLst>
          </p:cNvPr>
          <p:cNvPicPr>
            <a:picLocks noChangeAspect="1"/>
          </p:cNvPicPr>
          <p:nvPr/>
        </p:nvPicPr>
        <p:blipFill>
          <a:blip r:embed="rId2"/>
          <a:stretch>
            <a:fillRect/>
          </a:stretch>
        </p:blipFill>
        <p:spPr>
          <a:xfrm>
            <a:off x="7642256" y="1963824"/>
            <a:ext cx="1322232" cy="1465176"/>
          </a:xfrm>
          <a:prstGeom prst="rect">
            <a:avLst/>
          </a:prstGeom>
        </p:spPr>
      </p:pic>
    </p:spTree>
    <p:extLst>
      <p:ext uri="{BB962C8B-B14F-4D97-AF65-F5344CB8AC3E}">
        <p14:creationId xmlns:p14="http://schemas.microsoft.com/office/powerpoint/2010/main" val="3358042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59718" y="1340768"/>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744416"/>
            <a:ext cx="6696746" cy="4104456"/>
          </a:xfrm>
        </p:spPr>
        <p:txBody>
          <a:bodyPr>
            <a:normAutofit/>
          </a:bodyPr>
          <a:lstStyle/>
          <a:p>
            <a:pPr marL="0" indent="0" eaLnBrk="0" fontAlgn="base" hangingPunct="0">
              <a:buNone/>
            </a:pPr>
            <a:r>
              <a:rPr lang="sk-SK" sz="2000" b="1" dirty="0"/>
              <a:t>2.MISJA</a:t>
            </a:r>
            <a:endParaRPr lang="sk-SK" sz="2900" b="1" dirty="0"/>
          </a:p>
          <a:p>
            <a:pPr marL="0" indent="0" eaLnBrk="0" fontAlgn="base" hangingPunct="0">
              <a:buNone/>
            </a:pPr>
            <a:r>
              <a:rPr lang="sk-SK" sz="1800" dirty="0"/>
              <a:t>Jakie więc są rodzaje zasobów potrzebnych do realizacji wspomnianej wyżej misji dla biznesu rolniczego?</a:t>
            </a:r>
          </a:p>
          <a:p>
            <a:pPr marL="0" indent="0" eaLnBrk="0" fontAlgn="base" hangingPunct="0">
              <a:buNone/>
            </a:pPr>
            <a:endParaRPr lang="sk-SK" sz="1800" dirty="0"/>
          </a:p>
          <a:p>
            <a:pPr eaLnBrk="0" fontAlgn="base" hangingPunct="0"/>
            <a:r>
              <a:rPr lang="sk-SK" sz="1800" dirty="0" err="1"/>
              <a:t>Zapewne </a:t>
            </a:r>
            <a:r>
              <a:rPr lang="sk-SK" sz="1800" dirty="0"/>
              <a:t>MŚP, </a:t>
            </a:r>
            <a:r>
              <a:rPr lang="sk-SK" sz="1800" dirty="0" err="1"/>
              <a:t>które mogą świadczyć swoje usługi na rzecz rozwoju </a:t>
            </a:r>
            <a:r>
              <a:rPr lang="sk-SK" sz="1800" dirty="0"/>
              <a:t>i </a:t>
            </a:r>
            <a:r>
              <a:rPr lang="sk-SK" sz="1800" dirty="0" err="1"/>
              <a:t>ułatwienia prowadzenia </a:t>
            </a:r>
            <a:r>
              <a:rPr lang="sk-SK" sz="1800" dirty="0"/>
              <a:t>działalności </a:t>
            </a:r>
            <a:r>
              <a:rPr lang="sk-SK" sz="1800" dirty="0" err="1"/>
              <a:t>rolniczej.</a:t>
            </a:r>
          </a:p>
          <a:p>
            <a:pPr eaLnBrk="0" fontAlgn="base" hangingPunct="0"/>
            <a:r>
              <a:rPr lang="sk-SK" sz="1800" dirty="0"/>
              <a:t>Zaangażowani rolnicy są wsparciem w przedsięwzięciu.</a:t>
            </a:r>
          </a:p>
          <a:p>
            <a:pPr marL="0" indent="0" eaLnBrk="0" fontAlgn="base" hangingPunct="0">
              <a:buNone/>
            </a:pPr>
            <a:br>
              <a:rPr lang="sk-SK" sz="2600" dirty="0"/>
            </a:br>
            <a:endParaRPr lang="sk-SK" sz="2600" dirty="0"/>
          </a:p>
        </p:txBody>
      </p:sp>
      <p:pic>
        <p:nvPicPr>
          <p:cNvPr id="5" name="Immagine 4">
            <a:extLst>
              <a:ext uri="{FF2B5EF4-FFF2-40B4-BE49-F238E27FC236}">
                <a16:creationId xmlns:a16="http://schemas.microsoft.com/office/drawing/2014/main" id="{8D6CA547-810D-26AE-8391-D1A37E1CB516}"/>
              </a:ext>
            </a:extLst>
          </p:cNvPr>
          <p:cNvPicPr>
            <a:picLocks noChangeAspect="1"/>
          </p:cNvPicPr>
          <p:nvPr/>
        </p:nvPicPr>
        <p:blipFill>
          <a:blip r:embed="rId2"/>
          <a:stretch>
            <a:fillRect/>
          </a:stretch>
        </p:blipFill>
        <p:spPr>
          <a:xfrm>
            <a:off x="6732240" y="2454424"/>
            <a:ext cx="1892740" cy="2097361"/>
          </a:xfrm>
          <a:prstGeom prst="rect">
            <a:avLst/>
          </a:prstGeom>
        </p:spPr>
      </p:pic>
    </p:spTree>
    <p:extLst>
      <p:ext uri="{BB962C8B-B14F-4D97-AF65-F5344CB8AC3E}">
        <p14:creationId xmlns:p14="http://schemas.microsoft.com/office/powerpoint/2010/main" val="349402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07504" y="1342120"/>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93254" y="2519772"/>
            <a:ext cx="7776866" cy="4104456"/>
          </a:xfrm>
        </p:spPr>
        <p:txBody>
          <a:bodyPr>
            <a:normAutofit lnSpcReduction="10000"/>
          </a:bodyPr>
          <a:lstStyle/>
          <a:p>
            <a:pPr marL="0" indent="0" eaLnBrk="0" fontAlgn="base" hangingPunct="0">
              <a:buNone/>
            </a:pPr>
            <a:r>
              <a:rPr lang="sk-SK" sz="2000" b="1" dirty="0"/>
              <a:t>1. STRATEGIA </a:t>
            </a:r>
          </a:p>
          <a:p>
            <a:pPr marL="0" indent="0" eaLnBrk="0" fontAlgn="base" hangingPunct="0">
              <a:buNone/>
            </a:pPr>
            <a:r>
              <a:rPr lang="sk-SK" sz="1800" dirty="0" err="1"/>
              <a:t>Strategie </a:t>
            </a:r>
            <a:r>
              <a:rPr lang="sk-SK" sz="1800" dirty="0"/>
              <a:t>to </a:t>
            </a:r>
            <a:r>
              <a:rPr lang="sk-SK" sz="1800" b="1" dirty="0"/>
              <a:t>długofalowe </a:t>
            </a:r>
            <a:r>
              <a:rPr lang="sk-SK" sz="1800" b="1" dirty="0" err="1"/>
              <a:t>plany realizacji, które mają doprowadzić do osiągnięcia celów </a:t>
            </a:r>
            <a:r>
              <a:rPr lang="sk-SK" sz="1800" b="1" dirty="0"/>
              <a:t>i </a:t>
            </a:r>
            <a:r>
              <a:rPr lang="sk-SK" sz="1800" b="1" dirty="0" err="1"/>
              <a:t>zadań</a:t>
            </a:r>
            <a:r>
              <a:rPr lang="sk-SK" sz="1800" dirty="0"/>
              <a:t>. </a:t>
            </a:r>
            <a:r>
              <a:rPr lang="sk-SK" sz="1800" dirty="0" err="1"/>
              <a:t>Te stwierdzenia określają, w jaki sposób można odnieść sukces w realizacji misji </a:t>
            </a:r>
            <a:r>
              <a:rPr lang="sk-SK" sz="1800" dirty="0"/>
              <a:t>i </a:t>
            </a:r>
            <a:r>
              <a:rPr lang="sk-SK" sz="1800" dirty="0" err="1"/>
              <a:t>utrzymać się </a:t>
            </a:r>
            <a:r>
              <a:rPr lang="sk-SK" sz="1800" dirty="0"/>
              <a:t>w </a:t>
            </a:r>
            <a:r>
              <a:rPr lang="sk-SK" sz="1800" dirty="0" err="1"/>
              <a:t>realizacji</a:t>
            </a:r>
            <a:r>
              <a:rPr lang="sk-SK" sz="1800" dirty="0"/>
              <a:t>.  </a:t>
            </a:r>
            <a:r>
              <a:rPr lang="sk-SK" sz="1800" dirty="0" err="1"/>
              <a:t>Strategie prawdopodobnie zostaną określone po </a:t>
            </a:r>
            <a:r>
              <a:rPr lang="sk-SK" sz="1800" dirty="0"/>
              <a:t>przeprowadzeniu </a:t>
            </a:r>
            <a:r>
              <a:rPr lang="sk-SK" sz="1800" dirty="0" err="1"/>
              <a:t>analizy </a:t>
            </a:r>
            <a:r>
              <a:rPr lang="sk-SK" sz="1800" b="1" dirty="0"/>
              <a:t>SWOT, </a:t>
            </a:r>
            <a:r>
              <a:rPr lang="sk-SK" sz="1800" dirty="0"/>
              <a:t>ponieważ </a:t>
            </a:r>
            <a:r>
              <a:rPr lang="sk-SK" sz="1800" dirty="0" err="1"/>
              <a:t>zarówno ocena środowiska zewnętrznego, </a:t>
            </a:r>
            <a:r>
              <a:rPr lang="sk-SK" sz="1800" dirty="0"/>
              <a:t>jak i </a:t>
            </a:r>
            <a:r>
              <a:rPr lang="sk-SK" sz="1800" dirty="0" err="1"/>
              <a:t>wewnętrznego jest potrzebna </a:t>
            </a:r>
            <a:r>
              <a:rPr lang="sk-SK" sz="1800" dirty="0"/>
              <a:t>jako </a:t>
            </a:r>
            <a:r>
              <a:rPr lang="sk-SK" sz="1800" dirty="0" err="1"/>
              <a:t>wkład </a:t>
            </a:r>
            <a:r>
              <a:rPr lang="sk-SK" sz="1800" dirty="0"/>
              <a:t>do </a:t>
            </a:r>
            <a:r>
              <a:rPr lang="sk-SK" sz="1800" dirty="0" err="1"/>
              <a:t>opracowania strategii</a:t>
            </a:r>
            <a:r>
              <a:rPr lang="sk-SK" sz="1800" dirty="0"/>
              <a:t>.</a:t>
            </a:r>
          </a:p>
          <a:p>
            <a:pPr marL="0" indent="0">
              <a:buNone/>
            </a:pPr>
            <a:br>
              <a:rPr lang="sk-SK" sz="2600" dirty="0"/>
            </a:br>
            <a:r>
              <a:rPr lang="en-US" sz="1800" dirty="0">
                <a:latin typeface="Trebuchet MS" panose="020B0703020202090204" pitchFamily="34" charset="0"/>
              </a:rPr>
              <a:t>Jak napisać strategię organizacji? Opcje strategiczne mogą obejmować:</a:t>
            </a:r>
          </a:p>
          <a:p>
            <a:endParaRPr lang="en-US" sz="1800" dirty="0">
              <a:latin typeface="Trebuchet MS" panose="020B0703020202090204" pitchFamily="34" charset="0"/>
            </a:endParaRPr>
          </a:p>
          <a:p>
            <a:pPr marL="285750" indent="-285750">
              <a:buChar char="•"/>
            </a:pPr>
            <a:r>
              <a:rPr lang="en-US" sz="1800" dirty="0">
                <a:latin typeface="Trebuchet MS" panose="020B0703020202090204" pitchFamily="34" charset="0"/>
              </a:rPr>
              <a:t>Rozwój rynku lub produktu lub</a:t>
            </a:r>
          </a:p>
          <a:p>
            <a:pPr marL="285750" indent="-285750">
              <a:buChar char="•"/>
            </a:pPr>
            <a:r>
              <a:rPr lang="en-US" sz="1800" dirty="0">
                <a:latin typeface="Trebuchet MS" panose="020B0703020202090204" pitchFamily="34" charset="0"/>
              </a:rPr>
              <a:t>W niektórych zróżnicowanych przypadkach </a:t>
            </a:r>
            <a:r>
              <a:rPr lang="en-US" sz="1800" dirty="0" err="1">
                <a:latin typeface="Trebuchet MS" panose="020B0703020202090204" pitchFamily="34" charset="0"/>
              </a:rPr>
              <a:t>zarówno</a:t>
            </a:r>
            <a:r>
              <a:rPr lang="en-US" sz="1800" dirty="0">
                <a:latin typeface="Trebuchet MS" panose="020B0703020202090204" pitchFamily="34" charset="0"/>
              </a:rPr>
              <a:t> </a:t>
            </a:r>
            <a:endParaRPr lang="pl-PL" sz="1800" dirty="0">
              <a:latin typeface="Trebuchet MS" panose="020B0703020202090204" pitchFamily="34" charset="0"/>
            </a:endParaRPr>
          </a:p>
          <a:p>
            <a:pPr marL="285750" indent="-285750">
              <a:buChar char="•"/>
            </a:pPr>
            <a:r>
              <a:rPr lang="en-US" sz="1800" dirty="0" err="1">
                <a:latin typeface="Trebuchet MS" panose="020B0703020202090204" pitchFamily="34" charset="0"/>
              </a:rPr>
              <a:t>rynek</a:t>
            </a:r>
            <a:r>
              <a:rPr lang="en-US" sz="1800" dirty="0">
                <a:latin typeface="Trebuchet MS" panose="020B0703020202090204" pitchFamily="34" charset="0"/>
              </a:rPr>
              <a:t>, jak i rozwój produktu.</a:t>
            </a:r>
          </a:p>
          <a:p>
            <a:pPr marL="0" indent="0" eaLnBrk="0" fontAlgn="base" hangingPunct="0">
              <a:buNone/>
            </a:pPr>
            <a:endParaRPr lang="sk-SK" sz="2600" dirty="0"/>
          </a:p>
        </p:txBody>
      </p:sp>
      <p:pic>
        <p:nvPicPr>
          <p:cNvPr id="4" name="Immagine 5">
            <a:extLst>
              <a:ext uri="{FF2B5EF4-FFF2-40B4-BE49-F238E27FC236}">
                <a16:creationId xmlns:a16="http://schemas.microsoft.com/office/drawing/2014/main" id="{A22997F4-15C2-8B2A-63F6-47BB16141E20}"/>
              </a:ext>
            </a:extLst>
          </p:cNvPr>
          <p:cNvPicPr>
            <a:picLocks noChangeAspect="1"/>
          </p:cNvPicPr>
          <p:nvPr/>
        </p:nvPicPr>
        <p:blipFill>
          <a:blip r:embed="rId2"/>
          <a:stretch>
            <a:fillRect/>
          </a:stretch>
        </p:blipFill>
        <p:spPr>
          <a:xfrm>
            <a:off x="7020272" y="5076783"/>
            <a:ext cx="1414371" cy="1825256"/>
          </a:xfrm>
          <a:prstGeom prst="rect">
            <a:avLst/>
          </a:prstGeom>
        </p:spPr>
      </p:pic>
    </p:spTree>
    <p:extLst>
      <p:ext uri="{BB962C8B-B14F-4D97-AF65-F5344CB8AC3E}">
        <p14:creationId xmlns:p14="http://schemas.microsoft.com/office/powerpoint/2010/main" val="563301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2" y="1340768"/>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51520" y="2564904"/>
            <a:ext cx="7776866" cy="4104456"/>
          </a:xfrm>
        </p:spPr>
        <p:txBody>
          <a:bodyPr>
            <a:normAutofit/>
          </a:bodyPr>
          <a:lstStyle/>
          <a:p>
            <a:pPr marL="0" indent="0" eaLnBrk="0" fontAlgn="base" hangingPunct="0">
              <a:buNone/>
            </a:pPr>
            <a:r>
              <a:rPr lang="sk-SK" sz="2000" b="1" dirty="0"/>
              <a:t>1. CELE I ZADANIA:</a:t>
            </a:r>
          </a:p>
          <a:p>
            <a:pPr marL="0" indent="0">
              <a:buNone/>
            </a:pPr>
            <a:r>
              <a:rPr lang="en-US" sz="1800" b="1" dirty="0">
                <a:latin typeface="Calibri"/>
              </a:rPr>
              <a:t>Cele </a:t>
            </a:r>
            <a:r>
              <a:rPr lang="en-US" sz="1800" dirty="0">
                <a:latin typeface="Calibri"/>
              </a:rPr>
              <a:t>to deklaracje kroków do osiągnięcia wizji.  Cele opisują, co chcesz osiągnąć dzięki swoim wysiłkom.</a:t>
            </a:r>
            <a:endParaRPr lang="it-IT" sz="1800" dirty="0">
              <a:latin typeface="Calibri"/>
            </a:endParaRPr>
          </a:p>
          <a:p>
            <a:pPr marL="0" indent="0">
              <a:buNone/>
            </a:pPr>
            <a:r>
              <a:rPr lang="en-US" sz="1800" dirty="0">
                <a:latin typeface="Calibri"/>
              </a:rPr>
              <a:t>Z </a:t>
            </a:r>
            <a:r>
              <a:rPr lang="en-US" sz="1800" dirty="0" err="1">
                <a:latin typeface="Calibri"/>
              </a:rPr>
              <a:t>kolei</a:t>
            </a:r>
            <a:r>
              <a:rPr lang="en-US" sz="1800" dirty="0">
                <a:latin typeface="Calibri"/>
              </a:rPr>
              <a:t> </a:t>
            </a:r>
            <a:r>
              <a:rPr lang="pl-PL" sz="1800" b="1" dirty="0">
                <a:latin typeface="Calibri"/>
              </a:rPr>
              <a:t>zadania </a:t>
            </a:r>
            <a:r>
              <a:rPr lang="pl-PL" sz="1800" dirty="0">
                <a:latin typeface="Calibri"/>
              </a:rPr>
              <a:t>mają na celu określić</a:t>
            </a:r>
            <a:r>
              <a:rPr lang="en-US" sz="1800" dirty="0">
                <a:latin typeface="Calibri"/>
              </a:rPr>
              <a:t>, </a:t>
            </a:r>
            <a:r>
              <a:rPr lang="en-US" sz="1800" b="1" dirty="0">
                <a:latin typeface="Calibri"/>
              </a:rPr>
              <a:t>ile czasu zajmie osiągnięcie celów</a:t>
            </a:r>
            <a:r>
              <a:rPr lang="en-US" sz="1800" dirty="0">
                <a:latin typeface="Calibri"/>
              </a:rPr>
              <a:t>. Określiliśmy je w kategoriach mierzalnych.</a:t>
            </a:r>
          </a:p>
          <a:p>
            <a:pPr marL="0" indent="0">
              <a:buNone/>
            </a:pPr>
            <a:endParaRPr lang="en-US" sz="1900" dirty="0">
              <a:latin typeface="Trebuchet MS" panose="020B0703020202090204" pitchFamily="34" charset="0"/>
            </a:endParaRPr>
          </a:p>
          <a:p>
            <a:pPr marL="0" indent="0">
              <a:buNone/>
            </a:pPr>
            <a:r>
              <a:rPr lang="en-US" sz="1800" dirty="0">
                <a:latin typeface="Trebuchet MS" panose="020B0703020202090204" pitchFamily="34" charset="0"/>
              </a:rPr>
              <a:t>Cele dla powyższej wizji Center of Taste można określić jako m.in:</a:t>
            </a:r>
          </a:p>
          <a:p>
            <a:endParaRPr lang="en-US" sz="1800" dirty="0">
              <a:latin typeface="Trebuchet MS" panose="020B0703020202090204" pitchFamily="34" charset="0"/>
            </a:endParaRPr>
          </a:p>
          <a:p>
            <a:pPr marL="171450" indent="-171450">
              <a:buChar char="•"/>
            </a:pPr>
            <a:r>
              <a:rPr lang="en-US" sz="1800" dirty="0">
                <a:latin typeface="Trebuchet MS" panose="020B0703020202090204" pitchFamily="34" charset="0"/>
              </a:rPr>
              <a:t>Poprawa rentowności</a:t>
            </a:r>
          </a:p>
          <a:p>
            <a:pPr marL="171450" indent="-171450">
              <a:buChar char="•"/>
            </a:pPr>
            <a:r>
              <a:rPr lang="en-US" sz="1800" dirty="0">
                <a:latin typeface="Trebuchet MS" panose="020B0703020202090204" pitchFamily="34" charset="0"/>
              </a:rPr>
              <a:t>Zwiększenie objętości</a:t>
            </a:r>
          </a:p>
          <a:p>
            <a:pPr marL="171450" indent="-171450">
              <a:buChar char="•"/>
            </a:pPr>
            <a:r>
              <a:rPr lang="en-US" sz="1800" dirty="0">
                <a:latin typeface="Trebuchet MS" panose="020B0703020202090204" pitchFamily="34" charset="0"/>
              </a:rPr>
              <a:t>Zapewnienie stabilności</a:t>
            </a:r>
          </a:p>
          <a:p>
            <a:pPr marL="0" indent="0" eaLnBrk="0" fontAlgn="base" hangingPunct="0">
              <a:buNone/>
            </a:pPr>
            <a:endParaRPr lang="sk-SK" sz="2600" dirty="0"/>
          </a:p>
        </p:txBody>
      </p:sp>
      <p:pic>
        <p:nvPicPr>
          <p:cNvPr id="5" name="Immagine 5">
            <a:extLst>
              <a:ext uri="{FF2B5EF4-FFF2-40B4-BE49-F238E27FC236}">
                <a16:creationId xmlns:a16="http://schemas.microsoft.com/office/drawing/2014/main" id="{6A396919-D592-CFAD-3FC5-C080ACA4310F}"/>
              </a:ext>
            </a:extLst>
          </p:cNvPr>
          <p:cNvPicPr>
            <a:picLocks noChangeAspect="1"/>
          </p:cNvPicPr>
          <p:nvPr/>
        </p:nvPicPr>
        <p:blipFill>
          <a:blip r:embed="rId2"/>
          <a:stretch>
            <a:fillRect/>
          </a:stretch>
        </p:blipFill>
        <p:spPr>
          <a:xfrm>
            <a:off x="5652120" y="4869160"/>
            <a:ext cx="1412473" cy="1400400"/>
          </a:xfrm>
          <a:prstGeom prst="rect">
            <a:avLst/>
          </a:prstGeom>
        </p:spPr>
      </p:pic>
    </p:spTree>
    <p:extLst>
      <p:ext uri="{BB962C8B-B14F-4D97-AF65-F5344CB8AC3E}">
        <p14:creationId xmlns:p14="http://schemas.microsoft.com/office/powerpoint/2010/main" val="17121236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2" y="1412776"/>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708920"/>
            <a:ext cx="7848874" cy="3312368"/>
          </a:xfrm>
        </p:spPr>
        <p:txBody>
          <a:bodyPr>
            <a:normAutofit lnSpcReduction="10000"/>
          </a:bodyPr>
          <a:lstStyle/>
          <a:p>
            <a:pPr marL="0" indent="0" eaLnBrk="0" fontAlgn="base" hangingPunct="0">
              <a:buNone/>
            </a:pPr>
            <a:r>
              <a:rPr lang="sk-SK" sz="2000" b="1" dirty="0"/>
              <a:t>1. CELE I ZADANIA:</a:t>
            </a:r>
          </a:p>
          <a:p>
            <a:pPr marL="0" indent="0">
              <a:buNone/>
            </a:pPr>
            <a:endParaRPr lang="en-US" sz="1800" dirty="0">
              <a:latin typeface="Trebuchet MS" panose="020B0703020202090204" pitchFamily="34" charset="0"/>
            </a:endParaRPr>
          </a:p>
          <a:p>
            <a:pPr marL="0" indent="0">
              <a:buNone/>
            </a:pPr>
            <a:r>
              <a:rPr lang="en-US" sz="1800" dirty="0">
                <a:latin typeface="Trebuchet MS" panose="020B0703020202090204" pitchFamily="34" charset="0"/>
              </a:rPr>
              <a:t>Jeden cel jest szeroko zdefiniowany, mówiąc "poprawić rentowność".  Brakuje mu konkretności i jest określony w szerokich, ogólnych kategoriach. Z drugiej strony, cele są dość specyficzne i dalej </a:t>
            </a:r>
            <a:r>
              <a:rPr lang="en-US" sz="1800" dirty="0" err="1">
                <a:latin typeface="Trebuchet MS" panose="020B0703020202090204" pitchFamily="34" charset="0"/>
              </a:rPr>
              <a:t>definiują</a:t>
            </a:r>
            <a:r>
              <a:rPr lang="en-US" sz="1800" dirty="0">
                <a:latin typeface="Trebuchet MS" panose="020B0703020202090204" pitchFamily="34" charset="0"/>
              </a:rPr>
              <a:t> </a:t>
            </a:r>
            <a:r>
              <a:rPr lang="pl-PL" sz="1800" dirty="0">
                <a:latin typeface="Trebuchet MS" panose="020B0703020202090204" pitchFamily="34" charset="0"/>
              </a:rPr>
              <a:t>zadania</a:t>
            </a:r>
            <a:r>
              <a:rPr lang="en-US" sz="1800" dirty="0">
                <a:latin typeface="Trebuchet MS" panose="020B0703020202090204" pitchFamily="34" charset="0"/>
              </a:rPr>
              <a:t>. Kontynuując przykład "rentowności", cele mogą być zdefiniowane jako seria kluczowych wskaźników efektywności - </a:t>
            </a:r>
            <a:r>
              <a:rPr lang="en-US" sz="1800" b="1" dirty="0">
                <a:latin typeface="Trebuchet MS" panose="020B0703020202090204" pitchFamily="34" charset="0"/>
              </a:rPr>
              <a:t>KPI</a:t>
            </a:r>
            <a:r>
              <a:rPr lang="en-US" sz="1800" dirty="0">
                <a:latin typeface="Trebuchet MS" panose="020B0703020202090204" pitchFamily="34" charset="0"/>
              </a:rPr>
              <a:t>:</a:t>
            </a:r>
          </a:p>
          <a:p>
            <a:endParaRPr lang="en-US" sz="1800" dirty="0">
              <a:latin typeface="Trebuchet MS" panose="020B0703020202090204" pitchFamily="34" charset="0"/>
            </a:endParaRPr>
          </a:p>
          <a:p>
            <a:r>
              <a:rPr lang="en-US" sz="1800" dirty="0">
                <a:latin typeface="Trebuchet MS" panose="020B0703020202090204" pitchFamily="34" charset="0"/>
              </a:rPr>
              <a:t>15k€ zysk netto jako procent sprzedaży w roku</a:t>
            </a:r>
          </a:p>
          <a:p>
            <a:endParaRPr lang="en-US" sz="1800" dirty="0">
              <a:latin typeface="Trebuchet MS" panose="020B0703020202090204" pitchFamily="34" charset="0"/>
            </a:endParaRPr>
          </a:p>
          <a:p>
            <a:r>
              <a:rPr lang="en-US" sz="1800" dirty="0">
                <a:latin typeface="Trebuchet MS" panose="020B0703020202090204" pitchFamily="34" charset="0"/>
              </a:rPr>
              <a:t>10k€ zysk netto jako % inwestycji w ciągu roku.</a:t>
            </a:r>
          </a:p>
          <a:p>
            <a:pPr marL="0" indent="0" eaLnBrk="0" fontAlgn="base" hangingPunct="0">
              <a:buNone/>
            </a:pPr>
            <a:endParaRPr lang="sk-SK" sz="2600" dirty="0"/>
          </a:p>
        </p:txBody>
      </p:sp>
      <p:pic>
        <p:nvPicPr>
          <p:cNvPr id="5" name="Immagine 5">
            <a:extLst>
              <a:ext uri="{FF2B5EF4-FFF2-40B4-BE49-F238E27FC236}">
                <a16:creationId xmlns:a16="http://schemas.microsoft.com/office/drawing/2014/main" id="{6A396919-D592-CFAD-3FC5-C080ACA4310F}"/>
              </a:ext>
            </a:extLst>
          </p:cNvPr>
          <p:cNvPicPr>
            <a:picLocks noChangeAspect="1"/>
          </p:cNvPicPr>
          <p:nvPr/>
        </p:nvPicPr>
        <p:blipFill>
          <a:blip r:embed="rId2"/>
          <a:stretch>
            <a:fillRect/>
          </a:stretch>
        </p:blipFill>
        <p:spPr>
          <a:xfrm>
            <a:off x="6372200" y="4471169"/>
            <a:ext cx="1964904" cy="1948109"/>
          </a:xfrm>
          <a:prstGeom prst="rect">
            <a:avLst/>
          </a:prstGeom>
        </p:spPr>
      </p:pic>
    </p:spTree>
    <p:extLst>
      <p:ext uri="{BB962C8B-B14F-4D97-AF65-F5344CB8AC3E}">
        <p14:creationId xmlns:p14="http://schemas.microsoft.com/office/powerpoint/2010/main" val="686704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991290"/>
            <a:ext cx="8003232" cy="853534"/>
          </a:xfrm>
        </p:spPr>
        <p:txBody>
          <a:bodyPr>
            <a:noAutofit/>
          </a:bodyPr>
          <a:lstStyle/>
          <a:p>
            <a:r>
              <a:rPr lang="hu-HU" sz="2800" b="1" kern="1200" dirty="0">
                <a:solidFill>
                  <a:schemeClr val="tx1"/>
                </a:solidFill>
                <a:effectLst/>
                <a:latin typeface="Trebuchet MS" panose="020B0603020202020204" pitchFamily="34" charset="0"/>
                <a:ea typeface="+mj-ea"/>
                <a:cs typeface="+mj-cs"/>
              </a:rPr>
              <a:t>1.2 </a:t>
            </a:r>
            <a:r>
              <a:rPr lang="hu-HU" sz="2800" b="1" kern="1200" dirty="0" err="1">
                <a:solidFill>
                  <a:schemeClr val="tx1"/>
                </a:solidFill>
                <a:effectLst/>
                <a:latin typeface="Trebuchet MS" panose="020B0603020202020204" pitchFamily="34" charset="0"/>
                <a:ea typeface="+mj-ea"/>
                <a:cs typeface="+mj-cs"/>
              </a:rPr>
              <a:t>Jak przeprowadzić analizę </a:t>
            </a:r>
            <a:r>
              <a:rPr lang="hu-HU" sz="2800" b="1" kern="1200" dirty="0">
                <a:solidFill>
                  <a:schemeClr val="tx1"/>
                </a:solidFill>
                <a:effectLst/>
                <a:latin typeface="Trebuchet MS" panose="020B0603020202020204" pitchFamily="34" charset="0"/>
                <a:ea typeface="+mj-ea"/>
                <a:cs typeface="+mj-cs"/>
              </a:rPr>
              <a:t>SWOT</a:t>
            </a:r>
            <a:br>
              <a:rPr lang="hu-HU" sz="2800" b="1" kern="1200" dirty="0">
                <a:solidFill>
                  <a:schemeClr val="tx1"/>
                </a:solidFill>
                <a:effectLst/>
                <a:latin typeface="Trebuchet MS" panose="020B0603020202020204" pitchFamily="34" charset="0"/>
                <a:ea typeface="+mj-ea"/>
                <a:cs typeface="+mj-cs"/>
              </a:rPr>
            </a:br>
            <a:endParaRPr lang="sk-SK" sz="28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1762254"/>
            <a:ext cx="8784976" cy="4547066"/>
          </a:xfrm>
        </p:spPr>
        <p:txBody>
          <a:bodyPr>
            <a:normAutofit fontScale="92500"/>
          </a:bodyPr>
          <a:lstStyle/>
          <a:p>
            <a:pPr marL="0" indent="0" eaLnBrk="0" fontAlgn="base" hangingPunct="0">
              <a:buNone/>
            </a:pPr>
            <a:r>
              <a:rPr lang="en-US" sz="1800" dirty="0"/>
              <a:t>Jak wspomnieliśmy na początku tego modułu, Centrum Smaku to konkretna działalność. </a:t>
            </a:r>
          </a:p>
          <a:p>
            <a:pPr eaLnBrk="0" fontAlgn="base" hangingPunct="0"/>
            <a:r>
              <a:rPr lang="en-US" sz="1800" dirty="0" err="1"/>
              <a:t>Odzwierciedla</a:t>
            </a:r>
            <a:r>
              <a:rPr lang="en-US" sz="1800" dirty="0"/>
              <a:t> on</a:t>
            </a:r>
            <a:r>
              <a:rPr lang="pl-PL" sz="1800" dirty="0"/>
              <a:t>a</a:t>
            </a:r>
            <a:r>
              <a:rPr lang="en-US" sz="1800" dirty="0"/>
              <a:t> powołania </a:t>
            </a:r>
            <a:r>
              <a:rPr lang="en-US" sz="1800" dirty="0" err="1"/>
              <a:t>agroekonomiczne</a:t>
            </a:r>
            <a:r>
              <a:rPr lang="en-US" sz="1800" dirty="0"/>
              <a:t> </a:t>
            </a:r>
            <a:r>
              <a:rPr lang="en-US" sz="1800" dirty="0" err="1"/>
              <a:t>danego</a:t>
            </a:r>
            <a:r>
              <a:rPr lang="en-US" sz="1800" dirty="0"/>
              <a:t> obszaru, a więc odzwierciedla aspekt społeczno-kulturowy i ekonomiczny społeczności.</a:t>
            </a:r>
          </a:p>
          <a:p>
            <a:pPr eaLnBrk="0" fontAlgn="base" hangingPunct="0"/>
            <a:r>
              <a:rPr lang="en-US" sz="1800" dirty="0"/>
              <a:t>Dlatego fundamentalne znaczenie ma jak najszersze zaangażowanie głównych podmiotów społeczno-gospodarczych danego terytorium i wszystkich zainteresowanych stron, aby COT był jak najbardziej zbiorowym dziełem, uwzględniającym potrzeby i wymagania każdego z nich i na ich podstawie konstruującym najbardziej odpowiedni rodzaj COT.</a:t>
            </a:r>
          </a:p>
          <a:p>
            <a:pPr eaLnBrk="0" fontAlgn="base" hangingPunct="0"/>
            <a:r>
              <a:rPr lang="en-US" sz="1800" dirty="0"/>
              <a:t>Unikaj opierania się na własnym, częściowym zrozumieniu terytorium, społeczności i ich dynamiki. Twoje założenia mogą być błędne. Zamiast tego, zbierz zespół ludzi z różnych funkcji i poziomów, aby zbudować obszerną i wnikliwą listę obserwacji.</a:t>
            </a:r>
          </a:p>
          <a:p>
            <a:pPr eaLnBrk="0" fontAlgn="base" hangingPunct="0"/>
            <a:r>
              <a:rPr lang="en-US" sz="1800" dirty="0"/>
              <a:t>Następnie, za każdym razem, gdy zidentyfikujesz mocną stronę, słabą stronę, szansę lub zagrożenie, wpisz je w odpowiedniej części siatki analizy SWOT, aby wszyscy mogli je zobaczyć.</a:t>
            </a:r>
          </a:p>
          <a:p>
            <a:pPr eaLnBrk="0" fontAlgn="base" hangingPunct="0"/>
            <a:r>
              <a:rPr lang="en-US" sz="1800" dirty="0"/>
              <a:t>Przyjrzyj się bardziej szczegółowo każdemu z obszarów i zastanów się, co gdzie pasuje i jakie pytania możesz zadać w ramach zbierania danych.</a:t>
            </a:r>
          </a:p>
        </p:txBody>
      </p:sp>
    </p:spTree>
    <p:extLst>
      <p:ext uri="{BB962C8B-B14F-4D97-AF65-F5344CB8AC3E}">
        <p14:creationId xmlns:p14="http://schemas.microsoft.com/office/powerpoint/2010/main" val="16849559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2" y="1412776"/>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6039" y="2555776"/>
            <a:ext cx="7344816" cy="4300600"/>
          </a:xfrm>
        </p:spPr>
        <p:txBody>
          <a:bodyPr>
            <a:normAutofit/>
          </a:bodyPr>
          <a:lstStyle/>
          <a:p>
            <a:pPr marL="0" indent="0" eaLnBrk="0" fontAlgn="base" hangingPunct="0">
              <a:buNone/>
            </a:pPr>
            <a:r>
              <a:rPr lang="sk-SK" sz="2000" b="1" dirty="0"/>
              <a:t>1. CELE I ZADANIA:</a:t>
            </a:r>
          </a:p>
          <a:p>
            <a:pPr marL="0" indent="0">
              <a:buNone/>
            </a:pPr>
            <a:endParaRPr lang="en-US" sz="1800" dirty="0">
              <a:latin typeface="Trebuchet MS" panose="020B0703020202090204" pitchFamily="34" charset="0"/>
            </a:endParaRPr>
          </a:p>
          <a:p>
            <a:pPr marL="0" indent="0">
              <a:buNone/>
            </a:pPr>
            <a:r>
              <a:rPr lang="en-US" sz="1800" dirty="0">
                <a:latin typeface="Trebuchet MS" panose="020B0703020202090204" pitchFamily="34" charset="0"/>
              </a:rPr>
              <a:t>Jak wyznaczyć dobry cel. Do czego służą inteligentne cele? Otóż przy wyjaśnianiu, celów powszechnie stosuje się akronim </a:t>
            </a:r>
            <a:r>
              <a:rPr lang="en-US" sz="1800" b="1" dirty="0">
                <a:latin typeface="Trebuchet MS" panose="020B0703020202090204" pitchFamily="34" charset="0"/>
              </a:rPr>
              <a:t>SMART:</a:t>
            </a:r>
            <a:endParaRPr lang="it-IT" sz="1800" dirty="0">
              <a:latin typeface="Trebuchet MS" panose="020B0703020202090204" pitchFamily="34" charset="0"/>
            </a:endParaRPr>
          </a:p>
          <a:p>
            <a:endParaRPr lang="en-US" sz="1800" dirty="0">
              <a:latin typeface="Trebuchet MS" panose="020B0703020202090204" pitchFamily="34" charset="0"/>
            </a:endParaRPr>
          </a:p>
          <a:p>
            <a:pPr marL="285750" indent="-285750">
              <a:buChar char="•"/>
            </a:pPr>
            <a:r>
              <a:rPr lang="en-US" sz="1800" b="1" dirty="0">
                <a:latin typeface="Trebuchet MS" panose="020B0703020202090204" pitchFamily="34" charset="0"/>
              </a:rPr>
              <a:t>Specyficzny</a:t>
            </a:r>
            <a:r>
              <a:rPr lang="en-US" sz="1800" dirty="0">
                <a:latin typeface="Trebuchet MS" panose="020B0703020202090204" pitchFamily="34" charset="0"/>
              </a:rPr>
              <a:t>: Jest całkowicie związany z pracą. W powyższym przykładzie "sprzedaż" i "inwestycja" są związane z pracą.</a:t>
            </a:r>
          </a:p>
          <a:p>
            <a:pPr marL="285750" indent="-285750">
              <a:buChar char="•"/>
            </a:pPr>
            <a:r>
              <a:rPr lang="en-US" sz="1800" b="1" dirty="0">
                <a:latin typeface="Trebuchet MS" panose="020B0703020202090204" pitchFamily="34" charset="0"/>
              </a:rPr>
              <a:t>Mierzalne</a:t>
            </a:r>
            <a:r>
              <a:rPr lang="en-US" sz="1800" dirty="0">
                <a:latin typeface="Trebuchet MS" panose="020B0703020202090204" pitchFamily="34" charset="0"/>
              </a:rPr>
              <a:t>: Cele są zawsze definiowane w kategoriach mierzalnych. Możemy zmierzyć powyższe cele używając celu 10k€ i 15k€ zysku.</a:t>
            </a:r>
          </a:p>
          <a:p>
            <a:pPr marL="0" indent="0" eaLnBrk="0" fontAlgn="base" hangingPunct="0">
              <a:buNone/>
            </a:pPr>
            <a:endParaRPr lang="sk-SK" sz="2600" dirty="0"/>
          </a:p>
        </p:txBody>
      </p:sp>
      <p:pic>
        <p:nvPicPr>
          <p:cNvPr id="5" name="Immagine 5">
            <a:extLst>
              <a:ext uri="{FF2B5EF4-FFF2-40B4-BE49-F238E27FC236}">
                <a16:creationId xmlns:a16="http://schemas.microsoft.com/office/drawing/2014/main" id="{6A396919-D592-CFAD-3FC5-C080ACA4310F}"/>
              </a:ext>
            </a:extLst>
          </p:cNvPr>
          <p:cNvPicPr>
            <a:picLocks noChangeAspect="1"/>
          </p:cNvPicPr>
          <p:nvPr/>
        </p:nvPicPr>
        <p:blipFill>
          <a:blip r:embed="rId2"/>
          <a:stretch>
            <a:fillRect/>
          </a:stretch>
        </p:blipFill>
        <p:spPr>
          <a:xfrm>
            <a:off x="7520855" y="3789040"/>
            <a:ext cx="1412473" cy="1400400"/>
          </a:xfrm>
          <a:prstGeom prst="rect">
            <a:avLst/>
          </a:prstGeom>
        </p:spPr>
      </p:pic>
    </p:spTree>
    <p:extLst>
      <p:ext uri="{BB962C8B-B14F-4D97-AF65-F5344CB8AC3E}">
        <p14:creationId xmlns:p14="http://schemas.microsoft.com/office/powerpoint/2010/main" val="1594777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251520" y="1412776"/>
            <a:ext cx="8229600" cy="1143000"/>
          </a:xfrm>
        </p:spPr>
        <p:txBody>
          <a:bodyPr>
            <a:noAutofit/>
          </a:bodyPr>
          <a:lstStyle/>
          <a:p>
            <a:r>
              <a:rPr lang="hu-HU" sz="2400" b="1" kern="1200" dirty="0">
                <a:solidFill>
                  <a:schemeClr val="tx1"/>
                </a:solidFill>
                <a:effectLst/>
                <a:latin typeface="Trebuchet MS" panose="020B0603020202020204" pitchFamily="34" charset="0"/>
                <a:ea typeface="+mj-ea"/>
                <a:cs typeface="+mj-cs"/>
              </a:rPr>
              <a:t>5. </a:t>
            </a:r>
            <a:r>
              <a:rPr lang="hu-HU" sz="2400" b="1" kern="1200" dirty="0" err="1">
                <a:solidFill>
                  <a:schemeClr val="tx1"/>
                </a:solidFill>
                <a:effectLst/>
                <a:latin typeface="Trebuchet MS" panose="020B0603020202020204" pitchFamily="34" charset="0"/>
                <a:ea typeface="+mj-ea"/>
                <a:cs typeface="+mj-cs"/>
              </a:rPr>
              <a:t>Budowa scenariuszy pozwalających zrozumieć potencjały obszaru </a:t>
            </a:r>
            <a:r>
              <a:rPr lang="hu-HU" sz="2400" b="1" kern="1200" dirty="0">
                <a:solidFill>
                  <a:schemeClr val="tx1"/>
                </a:solidFill>
                <a:effectLst/>
                <a:latin typeface="Trebuchet MS" panose="020B0603020202020204" pitchFamily="34" charset="0"/>
                <a:ea typeface="+mj-ea"/>
                <a:cs typeface="+mj-cs"/>
              </a:rPr>
              <a:t>lokalnego </a:t>
            </a:r>
            <a:r>
              <a:rPr lang="hu-HU" sz="2400" b="1" kern="1200" dirty="0" err="1">
                <a:solidFill>
                  <a:schemeClr val="tx1"/>
                </a:solidFill>
                <a:effectLst/>
                <a:latin typeface="Trebuchet MS" panose="020B0603020202020204" pitchFamily="34" charset="0"/>
                <a:ea typeface="+mj-ea"/>
                <a:cs typeface="+mj-cs"/>
              </a:rPr>
              <a:t>do aktywizacji </a:t>
            </a:r>
            <a:r>
              <a:rPr lang="hu-HU" sz="2400" b="1" kern="1200" dirty="0">
                <a:solidFill>
                  <a:schemeClr val="tx1"/>
                </a:solidFill>
                <a:effectLst/>
                <a:latin typeface="Trebuchet MS" panose="020B0603020202020204" pitchFamily="34" charset="0"/>
                <a:ea typeface="+mj-ea"/>
                <a:cs typeface="+mj-cs"/>
              </a:rPr>
              <a:t>Centrum </a:t>
            </a:r>
            <a:r>
              <a:rPr lang="hu-HU" sz="2400" b="1" kern="1200" dirty="0" err="1">
                <a:solidFill>
                  <a:schemeClr val="tx1"/>
                </a:solidFill>
                <a:effectLst/>
                <a:latin typeface="Trebuchet MS" panose="020B0603020202020204" pitchFamily="34" charset="0"/>
                <a:ea typeface="+mj-ea"/>
                <a:cs typeface="+mj-cs"/>
              </a:rPr>
              <a:t>Smaku</a:t>
            </a:r>
            <a:br>
              <a:rPr lang="hu-HU" sz="2400" b="1" kern="1200" dirty="0">
                <a:solidFill>
                  <a:schemeClr val="tx1"/>
                </a:solidFill>
                <a:effectLst/>
                <a:latin typeface="Trebuchet MS" panose="020B0603020202020204" pitchFamily="34" charset="0"/>
                <a:ea typeface="+mj-ea"/>
                <a:cs typeface="+mj-cs"/>
              </a:rPr>
            </a:br>
            <a:endParaRPr lang="sk-SK" sz="2400"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07504" y="2708920"/>
            <a:ext cx="7344816" cy="4300600"/>
          </a:xfrm>
        </p:spPr>
        <p:txBody>
          <a:bodyPr>
            <a:normAutofit/>
          </a:bodyPr>
          <a:lstStyle/>
          <a:p>
            <a:pPr marL="0" indent="0" eaLnBrk="0" fontAlgn="base" hangingPunct="0">
              <a:buNone/>
            </a:pPr>
            <a:r>
              <a:rPr lang="sk-SK" sz="2000" b="1" dirty="0"/>
              <a:t>1. CELE I ZADANIA:</a:t>
            </a:r>
          </a:p>
          <a:p>
            <a:pPr marL="0" indent="0">
              <a:buNone/>
            </a:pPr>
            <a:endParaRPr lang="en-US" sz="1800" dirty="0">
              <a:latin typeface="Trebuchet MS" panose="020B0703020202090204" pitchFamily="34" charset="0"/>
            </a:endParaRPr>
          </a:p>
          <a:p>
            <a:pPr marL="285750" indent="-285750">
              <a:buChar char="•"/>
            </a:pPr>
            <a:r>
              <a:rPr lang="en-US" sz="1800" b="1" dirty="0">
                <a:latin typeface="Trebuchet MS" panose="020B0703020202090204" pitchFamily="34" charset="0"/>
              </a:rPr>
              <a:t>Osiągalne</a:t>
            </a:r>
            <a:r>
              <a:rPr lang="en-US" sz="1800" dirty="0">
                <a:latin typeface="Trebuchet MS" panose="020B0703020202090204" pitchFamily="34" charset="0"/>
              </a:rPr>
              <a:t>: Cele powinny być osiągalne w ramach zapewnionego środowiska i zasobów. Organizacje muszą przeanalizować, co jest wymagane do osiągnięcia zdefiniowanych celów i muszą się o to stale troszczyć.</a:t>
            </a:r>
          </a:p>
          <a:p>
            <a:pPr marL="285750" indent="-285750">
              <a:buChar char="•"/>
            </a:pPr>
            <a:r>
              <a:rPr lang="en-US" sz="1800" b="1" dirty="0">
                <a:latin typeface="Trebuchet MS" panose="020B0703020202090204" pitchFamily="34" charset="0"/>
              </a:rPr>
              <a:t>Istotne</a:t>
            </a:r>
            <a:r>
              <a:rPr lang="en-US" sz="1800" dirty="0">
                <a:latin typeface="Trebuchet MS" panose="020B0703020202090204" pitchFamily="34" charset="0"/>
              </a:rPr>
              <a:t>:  Cele powinny być dopasowane do </a:t>
            </a:r>
            <a:r>
              <a:rPr lang="pl-PL" sz="1800" dirty="0">
                <a:latin typeface="Trebuchet MS" panose="020B0703020202090204" pitchFamily="34" charset="0"/>
              </a:rPr>
              <a:t>zadań</a:t>
            </a:r>
            <a:r>
              <a:rPr lang="en-US" sz="1800" dirty="0">
                <a:latin typeface="Trebuchet MS" panose="020B0703020202090204" pitchFamily="34" charset="0"/>
              </a:rPr>
              <a:t>. Cele te są dodatkowo dopasowane do misji i wizji organizacji.</a:t>
            </a:r>
          </a:p>
          <a:p>
            <a:pPr marL="285750" indent="-285750">
              <a:buChar char="•"/>
            </a:pPr>
            <a:r>
              <a:rPr lang="en-US" sz="1800" b="1" dirty="0">
                <a:latin typeface="Trebuchet MS" panose="020B0703020202090204" pitchFamily="34" charset="0"/>
              </a:rPr>
              <a:t>Ograniczone w czasie</a:t>
            </a:r>
            <a:r>
              <a:rPr lang="en-US" sz="1800" dirty="0">
                <a:latin typeface="Trebuchet MS" panose="020B0703020202090204" pitchFamily="34" charset="0"/>
              </a:rPr>
              <a:t>: Cele powinny być osiągalne w podanym okresie czasu, a w naszym przykładzie określiliśmy czas "rok".</a:t>
            </a:r>
          </a:p>
          <a:p>
            <a:pPr marL="0" indent="0" eaLnBrk="0" fontAlgn="base" hangingPunct="0">
              <a:buNone/>
            </a:pPr>
            <a:endParaRPr lang="sk-SK" sz="2600" dirty="0"/>
          </a:p>
        </p:txBody>
      </p:sp>
      <p:pic>
        <p:nvPicPr>
          <p:cNvPr id="5" name="Immagine 5">
            <a:extLst>
              <a:ext uri="{FF2B5EF4-FFF2-40B4-BE49-F238E27FC236}">
                <a16:creationId xmlns:a16="http://schemas.microsoft.com/office/drawing/2014/main" id="{6A396919-D592-CFAD-3FC5-C080ACA4310F}"/>
              </a:ext>
            </a:extLst>
          </p:cNvPr>
          <p:cNvPicPr>
            <a:picLocks noChangeAspect="1"/>
          </p:cNvPicPr>
          <p:nvPr/>
        </p:nvPicPr>
        <p:blipFill>
          <a:blip r:embed="rId2"/>
          <a:stretch>
            <a:fillRect/>
          </a:stretch>
        </p:blipFill>
        <p:spPr>
          <a:xfrm>
            <a:off x="7524328" y="4476872"/>
            <a:ext cx="1412473" cy="1400400"/>
          </a:xfrm>
          <a:prstGeom prst="rect">
            <a:avLst/>
          </a:prstGeom>
        </p:spPr>
      </p:pic>
    </p:spTree>
    <p:extLst>
      <p:ext uri="{BB962C8B-B14F-4D97-AF65-F5344CB8AC3E}">
        <p14:creationId xmlns:p14="http://schemas.microsoft.com/office/powerpoint/2010/main" val="1416060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179512" y="1340768"/>
            <a:ext cx="8784976" cy="1143000"/>
          </a:xfrm>
        </p:spPr>
        <p:txBody>
          <a:bodyPr>
            <a:noAutofit/>
          </a:bodyPr>
          <a:lstStyle/>
          <a:p>
            <a:pPr marL="0" indent="0" algn="l"/>
            <a:r>
              <a:rPr lang="it-IT" sz="2000" b="1" dirty="0"/>
              <a:t>5. 11 </a:t>
            </a:r>
            <a:r>
              <a:rPr lang="it-IT" sz="2000" b="1" dirty="0" err="1"/>
              <a:t>Ćwiczenie </a:t>
            </a:r>
            <a:br>
              <a:rPr lang="it-IT" sz="2000" b="1" dirty="0"/>
            </a:br>
            <a:br>
              <a:rPr lang="it-IT" sz="2000" b="1" dirty="0"/>
            </a:br>
            <a:r>
              <a:rPr lang="it-IT" sz="2000" b="1" dirty="0" err="1"/>
              <a:t>Spróbuj stworzyć </a:t>
            </a:r>
            <a:r>
              <a:rPr lang="it-IT" sz="2000" b="1" dirty="0"/>
              <a:t>wstępną </a:t>
            </a:r>
            <a:r>
              <a:rPr lang="it-IT" sz="2000" b="1" dirty="0" err="1"/>
              <a:t>wersję </a:t>
            </a:r>
            <a:r>
              <a:rPr lang="it-IT" sz="2000" b="1" dirty="0"/>
              <a:t>misji i wizji </a:t>
            </a:r>
            <a:r>
              <a:rPr lang="it-IT" sz="2000" b="1" dirty="0" err="1"/>
              <a:t>Twojego idealnego </a:t>
            </a:r>
            <a:r>
              <a:rPr lang="it-IT" sz="2000" b="1" dirty="0"/>
              <a:t>Centrum Smaku. </a:t>
            </a:r>
            <a:endParaRPr lang="it-IT" sz="2000" b="1" dirty="0">
              <a:latin typeface="Trebuchet MS"/>
              <a:ea typeface="Trebuchet MS"/>
              <a:cs typeface="Trebuchet MS"/>
            </a:endParaRPr>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2636912"/>
            <a:ext cx="8507288" cy="3489251"/>
          </a:xfrm>
        </p:spPr>
        <p:txBody>
          <a:bodyPr>
            <a:normAutofit/>
          </a:bodyPr>
          <a:lstStyle/>
          <a:p>
            <a:pPr marL="0" indent="0" eaLnBrk="0" fontAlgn="base" hangingPunct="0">
              <a:buNone/>
            </a:pPr>
            <a:endParaRPr lang="sk-SK" sz="2000" dirty="0"/>
          </a:p>
          <a:p>
            <a:pPr marL="0" indent="0" eaLnBrk="0" fontAlgn="base" hangingPunct="0">
              <a:buNone/>
            </a:pPr>
            <a:endParaRPr lang="sk-SK" sz="2000" dirty="0"/>
          </a:p>
          <a:p>
            <a:pPr marL="0" indent="0" eaLnBrk="0" fontAlgn="base" hangingPunct="0">
              <a:buNone/>
            </a:pPr>
            <a:r>
              <a:rPr lang="sk-SK" sz="1800" dirty="0" err="1"/>
              <a:t>Misja</a:t>
            </a:r>
            <a:r>
              <a:rPr lang="sk-SK" sz="1800" dirty="0"/>
              <a:t>:</a:t>
            </a:r>
          </a:p>
          <a:p>
            <a:pPr marL="0" indent="0" eaLnBrk="0" fontAlgn="base" hangingPunct="0">
              <a:buNone/>
            </a:pPr>
            <a:endParaRPr lang="sk-SK" sz="1800" dirty="0"/>
          </a:p>
          <a:p>
            <a:pPr marL="0" indent="0" eaLnBrk="0" fontAlgn="base" hangingPunct="0">
              <a:buNone/>
            </a:pPr>
            <a:endParaRPr lang="sk-SK" sz="1800" dirty="0"/>
          </a:p>
          <a:p>
            <a:pPr marL="0" indent="0" eaLnBrk="0" fontAlgn="base" hangingPunct="0">
              <a:buNone/>
            </a:pPr>
            <a:endParaRPr lang="sk-SK" sz="1800" dirty="0"/>
          </a:p>
          <a:p>
            <a:pPr marL="0" indent="0" eaLnBrk="0" fontAlgn="base" hangingPunct="0">
              <a:buNone/>
            </a:pPr>
            <a:r>
              <a:rPr lang="sk-SK" sz="1800" dirty="0" err="1"/>
              <a:t>Wizja</a:t>
            </a:r>
            <a:r>
              <a:rPr lang="sk-SK" sz="1800" dirty="0"/>
              <a:t>:</a:t>
            </a:r>
          </a:p>
          <a:p>
            <a:pPr marL="0" indent="0" eaLnBrk="0" fontAlgn="base" hangingPunct="0">
              <a:buNone/>
            </a:pPr>
            <a:endParaRPr lang="sk-SK" sz="2800" dirty="0"/>
          </a:p>
          <a:p>
            <a:pPr marL="0" indent="0" eaLnBrk="0" fontAlgn="base" hangingPunct="0">
              <a:buNone/>
            </a:pPr>
            <a:endParaRPr lang="sk-SK" sz="2800" dirty="0">
              <a:effectLst/>
            </a:endParaRPr>
          </a:p>
        </p:txBody>
      </p:sp>
    </p:spTree>
    <p:extLst>
      <p:ext uri="{BB962C8B-B14F-4D97-AF65-F5344CB8AC3E}">
        <p14:creationId xmlns:p14="http://schemas.microsoft.com/office/powerpoint/2010/main" val="158971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340768"/>
            <a:ext cx="8507288" cy="648072"/>
          </a:xfrm>
        </p:spPr>
        <p:txBody>
          <a:bodyPr>
            <a:noAutofit/>
          </a:bodyPr>
          <a:lstStyle/>
          <a:p>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1.2 </a:t>
            </a:r>
            <a:r>
              <a:rPr kumimoji="0" lang="hu-HU" sz="2800" b="1" i="0" u="none" strike="noStrike" kern="1200" cap="none" spc="0" normalizeH="0" baseline="0" noProof="0" dirty="0" err="1">
                <a:ln>
                  <a:noFill/>
                </a:ln>
                <a:solidFill>
                  <a:prstClr val="black"/>
                </a:solidFill>
                <a:effectLst/>
                <a:uLnTx/>
                <a:uFillTx/>
                <a:latin typeface="Trebuchet MS" panose="020B0603020202020204" pitchFamily="34" charset="0"/>
                <a:ea typeface="+mj-ea"/>
                <a:cs typeface="+mj-cs"/>
              </a:rPr>
              <a:t>Jak przeprowadzić analizę </a:t>
            </a:r>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SWOT</a:t>
            </a:r>
            <a:b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179512" y="1700808"/>
            <a:ext cx="8964488" cy="4464496"/>
          </a:xfrm>
        </p:spPr>
        <p:txBody>
          <a:bodyPr>
            <a:normAutofit fontScale="55000" lnSpcReduction="20000"/>
          </a:bodyPr>
          <a:lstStyle/>
          <a:p>
            <a:pPr marL="0" indent="0" eaLnBrk="0" fontAlgn="base" hangingPunct="0">
              <a:buNone/>
            </a:pPr>
            <a:r>
              <a:rPr lang="sk-SK" sz="4400" b="1" dirty="0" err="1">
                <a:effectLst/>
              </a:rPr>
              <a:t>Mocne stron</a:t>
            </a:r>
            <a:r>
              <a:rPr lang="sk-SK" sz="3800" b="1" dirty="0">
                <a:effectLst/>
              </a:rPr>
              <a:t>y </a:t>
            </a:r>
            <a:endParaRPr lang="sk-SK" sz="2800" b="1" dirty="0">
              <a:effectLst/>
            </a:endParaRPr>
          </a:p>
          <a:p>
            <a:pPr marL="0" indent="0" eaLnBrk="0" fontAlgn="base" hangingPunct="0">
              <a:buNone/>
            </a:pPr>
            <a:endParaRPr lang="sk-SK" sz="2800" dirty="0">
              <a:effectLst/>
            </a:endParaRPr>
          </a:p>
          <a:p>
            <a:pPr marL="0" indent="0" eaLnBrk="0" fontAlgn="base" hangingPunct="0">
              <a:buNone/>
            </a:pPr>
            <a:r>
              <a:rPr lang="sk-SK" dirty="0" err="1">
                <a:effectLst/>
              </a:rPr>
              <a:t>Mocne strony </a:t>
            </a:r>
            <a:r>
              <a:rPr lang="sk-SK" dirty="0">
                <a:effectLst/>
              </a:rPr>
              <a:t>to </a:t>
            </a:r>
            <a:r>
              <a:rPr lang="sk-SK" dirty="0" err="1">
                <a:effectLst/>
              </a:rPr>
              <a:t>rzeczy, które Twoja organizacja robi szczególnie dobrze </a:t>
            </a:r>
            <a:r>
              <a:rPr lang="sk-SK" dirty="0">
                <a:effectLst/>
              </a:rPr>
              <a:t>lub w </a:t>
            </a:r>
            <a:r>
              <a:rPr lang="sk-SK" dirty="0" err="1">
                <a:effectLst/>
              </a:rPr>
              <a:t>sposób, który odróżnia ją od konkurencji</a:t>
            </a:r>
            <a:r>
              <a:rPr lang="sk-SK" dirty="0">
                <a:effectLst/>
              </a:rPr>
              <a:t>.</a:t>
            </a:r>
          </a:p>
          <a:p>
            <a:pPr marL="0" indent="0" eaLnBrk="0" fontAlgn="base" hangingPunct="0">
              <a:buNone/>
            </a:pPr>
            <a:endParaRPr lang="sk-SK" dirty="0">
              <a:effectLst/>
            </a:endParaRPr>
          </a:p>
          <a:p>
            <a:pPr marL="0" indent="0" eaLnBrk="0" fontAlgn="base" hangingPunct="0">
              <a:buNone/>
            </a:pPr>
            <a:r>
              <a:rPr lang="sk-SK" dirty="0" err="1">
                <a:effectLst/>
              </a:rPr>
              <a:t>Zastanów się</a:t>
            </a:r>
            <a:r>
              <a:rPr lang="sk-SK" dirty="0">
                <a:effectLst/>
              </a:rPr>
              <a:t>, </a:t>
            </a:r>
            <a:r>
              <a:rPr lang="sk-SK" dirty="0" err="1">
                <a:effectLst/>
              </a:rPr>
              <a:t>jakie przewagi </a:t>
            </a:r>
            <a:r>
              <a:rPr lang="sk-SK" dirty="0">
                <a:effectLst/>
              </a:rPr>
              <a:t>ma </a:t>
            </a:r>
            <a:r>
              <a:rPr lang="sk-SK" dirty="0" err="1">
                <a:effectLst/>
              </a:rPr>
              <a:t>Twoja organizacja nad innymi. </a:t>
            </a:r>
          </a:p>
          <a:p>
            <a:pPr marL="0" indent="0" eaLnBrk="0" fontAlgn="base" hangingPunct="0">
              <a:buNone/>
            </a:pPr>
            <a:endParaRPr lang="sk-SK" dirty="0">
              <a:effectLst/>
            </a:endParaRPr>
          </a:p>
          <a:p>
            <a:pPr eaLnBrk="0" fontAlgn="base" hangingPunct="0">
              <a:buFont typeface="Wingdings" pitchFamily="2" charset="2"/>
              <a:buChar char="ü"/>
            </a:pPr>
            <a:r>
              <a:rPr lang="sk-SK" dirty="0" err="1">
                <a:effectLst/>
              </a:rPr>
              <a:t>Może to być motywacja Twoich pracowników</a:t>
            </a:r>
            <a:r>
              <a:rPr lang="sk-SK" dirty="0">
                <a:effectLst/>
              </a:rPr>
              <a:t>, </a:t>
            </a:r>
            <a:r>
              <a:rPr lang="sk-SK" dirty="0" err="1">
                <a:effectLst/>
              </a:rPr>
              <a:t>dostęp </a:t>
            </a:r>
            <a:r>
              <a:rPr lang="sk-SK" dirty="0">
                <a:effectLst/>
              </a:rPr>
              <a:t>do </a:t>
            </a:r>
            <a:r>
              <a:rPr lang="sk-SK" dirty="0" err="1">
                <a:effectLst/>
              </a:rPr>
              <a:t>określonych materiałów </a:t>
            </a:r>
            <a:r>
              <a:rPr lang="sk-SK" dirty="0">
                <a:effectLst/>
              </a:rPr>
              <a:t>lub </a:t>
            </a:r>
            <a:r>
              <a:rPr lang="sk-SK" dirty="0" err="1">
                <a:effectLst/>
              </a:rPr>
              <a:t>silny </a:t>
            </a:r>
            <a:r>
              <a:rPr lang="sk-SK" dirty="0">
                <a:effectLst/>
              </a:rPr>
              <a:t>zestaw </a:t>
            </a:r>
            <a:r>
              <a:rPr lang="sk-SK" dirty="0" err="1">
                <a:effectLst/>
              </a:rPr>
              <a:t>procesów produkcyjnych</a:t>
            </a:r>
            <a:r>
              <a:rPr lang="sk-SK" dirty="0">
                <a:effectLst/>
              </a:rPr>
              <a:t>. </a:t>
            </a:r>
          </a:p>
          <a:p>
            <a:pPr eaLnBrk="0" fontAlgn="base" hangingPunct="0">
              <a:buFont typeface="Wingdings" pitchFamily="2" charset="2"/>
              <a:buChar char="ü"/>
            </a:pPr>
            <a:endParaRPr lang="sk-SK" dirty="0">
              <a:effectLst/>
            </a:endParaRPr>
          </a:p>
          <a:p>
            <a:pPr eaLnBrk="0" fontAlgn="base" hangingPunct="0">
              <a:buFont typeface="Wingdings" pitchFamily="2" charset="2"/>
              <a:buChar char="ü"/>
            </a:pPr>
            <a:r>
              <a:rPr lang="sk-SK" dirty="0">
                <a:effectLst/>
              </a:rPr>
              <a:t>Obejmuje to również siłę i atrakcyjność rynkową lokalnych produktów żywnościowych wysokiej jakości, które mogą mieć przewagę konkurencyjną być może nad dużym przedsiębiorstwem, które wytwarza ten sam typowy produkt lokalny, ale na poziomie przemysłowym, odbierając mu całą wartość dodaną wynikającą z rzemiosła produkcji lokalnej. (Istnieje </a:t>
            </a:r>
            <a:r>
              <a:rPr lang="sk-SK" dirty="0" err="1">
                <a:effectLst/>
              </a:rPr>
              <a:t>wiele przykładów </a:t>
            </a:r>
            <a:r>
              <a:rPr lang="sk-SK" dirty="0">
                <a:effectLst/>
              </a:rPr>
              <a:t>takiej </a:t>
            </a:r>
            <a:r>
              <a:rPr lang="sk-SK" dirty="0" err="1">
                <a:effectLst/>
              </a:rPr>
              <a:t>sytuacji w sektorze rolno-spożywczym</a:t>
            </a:r>
            <a:r>
              <a:rPr lang="sk-SK" dirty="0">
                <a:effectLst/>
              </a:rPr>
              <a:t>).</a:t>
            </a:r>
          </a:p>
          <a:p>
            <a:pPr marL="0" indent="0" eaLnBrk="0" fontAlgn="base" hangingPunct="0">
              <a:buNone/>
            </a:pPr>
            <a:endParaRPr lang="sk-SK" sz="2800" dirty="0">
              <a:effectLst/>
            </a:endParaRPr>
          </a:p>
        </p:txBody>
      </p:sp>
    </p:spTree>
    <p:extLst>
      <p:ext uri="{BB962C8B-B14F-4D97-AF65-F5344CB8AC3E}">
        <p14:creationId xmlns:p14="http://schemas.microsoft.com/office/powerpoint/2010/main" val="410422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2937A-12AE-420F-ACA4-C8D07ECA6A91}"/>
              </a:ext>
            </a:extLst>
          </p:cNvPr>
          <p:cNvSpPr>
            <a:spLocks noGrp="1"/>
          </p:cNvSpPr>
          <p:nvPr>
            <p:ph type="title"/>
          </p:nvPr>
        </p:nvSpPr>
        <p:spPr>
          <a:xfrm>
            <a:off x="457200" y="1628800"/>
            <a:ext cx="8507288" cy="648072"/>
          </a:xfrm>
        </p:spPr>
        <p:txBody>
          <a:bodyPr>
            <a:noAutofit/>
          </a:bodyPr>
          <a:lstStyle/>
          <a:p>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1.2 </a:t>
            </a:r>
            <a:r>
              <a:rPr kumimoji="0" lang="hu-HU" sz="2800" b="1" i="0" u="none" strike="noStrike" kern="1200" cap="none" spc="0" normalizeH="0" baseline="0" noProof="0" dirty="0" err="1">
                <a:ln>
                  <a:noFill/>
                </a:ln>
                <a:solidFill>
                  <a:prstClr val="black"/>
                </a:solidFill>
                <a:effectLst/>
                <a:uLnTx/>
                <a:uFillTx/>
                <a:latin typeface="Trebuchet MS" panose="020B0603020202020204" pitchFamily="34" charset="0"/>
                <a:ea typeface="+mj-ea"/>
                <a:cs typeface="+mj-cs"/>
              </a:rPr>
              <a:t>Jak przeprowadzić analizę </a:t>
            </a:r>
            <a: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t>SWOT</a:t>
            </a:r>
            <a:br>
              <a:rPr kumimoji="0" lang="hu-HU" sz="2800" b="1" i="0" u="none" strike="noStrike" kern="1200" cap="none" spc="0" normalizeH="0" baseline="0" noProof="0" dirty="0">
                <a:ln>
                  <a:noFill/>
                </a:ln>
                <a:solidFill>
                  <a:prstClr val="black"/>
                </a:solidFill>
                <a:effectLst/>
                <a:uLnTx/>
                <a:uFillTx/>
                <a:latin typeface="Trebuchet MS" panose="020B0603020202020204" pitchFamily="34" charset="0"/>
                <a:ea typeface="+mj-ea"/>
                <a:cs typeface="+mj-cs"/>
              </a:rPr>
            </a:br>
            <a:endParaRPr lang="sk-SK" dirty="0"/>
          </a:p>
        </p:txBody>
      </p:sp>
      <p:sp>
        <p:nvSpPr>
          <p:cNvPr id="3" name="Zástupný objekt pre obsah 2">
            <a:extLst>
              <a:ext uri="{FF2B5EF4-FFF2-40B4-BE49-F238E27FC236}">
                <a16:creationId xmlns:a16="http://schemas.microsoft.com/office/drawing/2014/main" id="{0804D55C-5356-47F2-86FA-47D13DDF19C3}"/>
              </a:ext>
            </a:extLst>
          </p:cNvPr>
          <p:cNvSpPr>
            <a:spLocks noGrp="1"/>
          </p:cNvSpPr>
          <p:nvPr>
            <p:ph idx="1"/>
          </p:nvPr>
        </p:nvSpPr>
        <p:spPr>
          <a:xfrm>
            <a:off x="228600" y="2132856"/>
            <a:ext cx="8964488" cy="4464496"/>
          </a:xfrm>
        </p:spPr>
        <p:txBody>
          <a:bodyPr>
            <a:normAutofit/>
          </a:bodyPr>
          <a:lstStyle/>
          <a:p>
            <a:pPr marL="0" indent="0" eaLnBrk="0" fontAlgn="base" hangingPunct="0">
              <a:buNone/>
            </a:pPr>
            <a:r>
              <a:rPr lang="sk-SK" sz="1800" b="1" dirty="0" err="1">
                <a:effectLst/>
              </a:rPr>
              <a:t>Mocne stron</a:t>
            </a:r>
            <a:r>
              <a:rPr lang="sk-SK" sz="1800" b="1" dirty="0">
                <a:effectLst/>
              </a:rPr>
              <a:t>y </a:t>
            </a:r>
            <a:endParaRPr lang="sk-SK" sz="1800" dirty="0">
              <a:effectLst/>
            </a:endParaRPr>
          </a:p>
          <a:p>
            <a:pPr marL="0" indent="0" eaLnBrk="0" fontAlgn="base" hangingPunct="0">
              <a:buNone/>
            </a:pPr>
            <a:r>
              <a:rPr lang="sk-SK" sz="1800" dirty="0">
                <a:effectLst/>
              </a:rPr>
              <a:t>Twoje mocne strony są nieodłączną częścią twojej organizacji, terytorium i społeczności, więc zastanów się</a:t>
            </a:r>
            <a:r>
              <a:rPr lang="sk-SK" sz="1800" dirty="0"/>
              <a:t> nad nimi.</a:t>
            </a:r>
            <a:endParaRPr lang="sk-SK" sz="1800" dirty="0">
              <a:effectLst/>
            </a:endParaRPr>
          </a:p>
          <a:p>
            <a:pPr marL="0" indent="0" eaLnBrk="0" fontAlgn="base" hangingPunct="0">
              <a:buNone/>
            </a:pPr>
            <a:endParaRPr lang="sk-SK" sz="1800" dirty="0">
              <a:effectLst/>
            </a:endParaRPr>
          </a:p>
          <a:p>
            <a:pPr eaLnBrk="0" fontAlgn="base" hangingPunct="0">
              <a:buFont typeface="Wingdings" pitchFamily="2" charset="2"/>
              <a:buChar char="ü"/>
            </a:pPr>
            <a:r>
              <a:rPr lang="sk-SK" sz="1800" dirty="0" err="1">
                <a:effectLst/>
              </a:rPr>
              <a:t>Co </a:t>
            </a:r>
            <a:r>
              <a:rPr lang="sk-SK" sz="1800" dirty="0">
                <a:effectLst/>
              </a:rPr>
              <a:t>robisz </a:t>
            </a:r>
            <a:r>
              <a:rPr lang="sk-SK" sz="1800" dirty="0" err="1">
                <a:effectLst/>
              </a:rPr>
              <a:t>lepiej niż ktokolwiek inny</a:t>
            </a:r>
            <a:r>
              <a:rPr lang="sk-SK" sz="1800" dirty="0">
                <a:effectLst/>
              </a:rPr>
              <a:t>? </a:t>
            </a:r>
          </a:p>
          <a:p>
            <a:pPr eaLnBrk="0" fontAlgn="base" hangingPunct="0">
              <a:buFont typeface="Wingdings" pitchFamily="2" charset="2"/>
              <a:buChar char="ü"/>
            </a:pPr>
            <a:r>
              <a:rPr lang="sk-SK" sz="1800" dirty="0" err="1">
                <a:effectLst/>
              </a:rPr>
              <a:t>Jakie wartości napędzają Twój </a:t>
            </a:r>
            <a:r>
              <a:rPr lang="sk-SK" sz="1800" dirty="0">
                <a:effectLst/>
              </a:rPr>
              <a:t>biznes?</a:t>
            </a:r>
          </a:p>
          <a:p>
            <a:pPr eaLnBrk="0" fontAlgn="base" hangingPunct="0">
              <a:buFont typeface="Wingdings" pitchFamily="2" charset="2"/>
              <a:buChar char="ü"/>
            </a:pPr>
            <a:r>
              <a:rPr lang="sk-SK" sz="1800" dirty="0" err="1">
                <a:effectLst/>
              </a:rPr>
              <a:t>Z jakich unikalnych zasobów możesz czerpać, </a:t>
            </a:r>
            <a:r>
              <a:rPr lang="sk-SK" sz="1800" dirty="0">
                <a:effectLst/>
              </a:rPr>
              <a:t>z </a:t>
            </a:r>
            <a:r>
              <a:rPr lang="sk-SK" sz="1800" dirty="0" err="1">
                <a:effectLst/>
              </a:rPr>
              <a:t>których inni nie mogą</a:t>
            </a:r>
            <a:r>
              <a:rPr lang="sk-SK" sz="1800" dirty="0">
                <a:effectLst/>
              </a:rPr>
              <a:t>?</a:t>
            </a:r>
          </a:p>
          <a:p>
            <a:pPr eaLnBrk="0" fontAlgn="base" hangingPunct="0">
              <a:buFont typeface="Wingdings" pitchFamily="2" charset="2"/>
              <a:buChar char="ü"/>
            </a:pPr>
            <a:r>
              <a:rPr lang="sk-SK" sz="1800" dirty="0">
                <a:effectLst/>
              </a:rPr>
              <a:t>Zidentyfikuj i </a:t>
            </a:r>
            <a:r>
              <a:rPr lang="sk-SK" sz="1800" dirty="0" err="1">
                <a:effectLst/>
              </a:rPr>
              <a:t>przeanalizuj Unikalną Propozycję Sprzedaży </a:t>
            </a:r>
            <a:r>
              <a:rPr lang="sk-SK" sz="1800" dirty="0">
                <a:effectLst/>
              </a:rPr>
              <a:t>(USP) </a:t>
            </a:r>
            <a:r>
              <a:rPr lang="sk-SK" sz="1800" dirty="0" err="1">
                <a:effectLst/>
              </a:rPr>
              <a:t>swojej organizacji </a:t>
            </a:r>
            <a:r>
              <a:rPr lang="sk-SK" sz="1800" dirty="0">
                <a:effectLst/>
              </a:rPr>
              <a:t>i </a:t>
            </a:r>
            <a:r>
              <a:rPr lang="sk-SK" sz="1800" dirty="0" err="1">
                <a:effectLst/>
              </a:rPr>
              <a:t>dodaj ją do sekcji Mocne Strony.</a:t>
            </a:r>
          </a:p>
          <a:p>
            <a:pPr marL="0" indent="0" eaLnBrk="0" fontAlgn="base" hangingPunct="0">
              <a:buNone/>
            </a:pPr>
            <a:endParaRPr lang="sk-SK" sz="1800" dirty="0">
              <a:effectLst/>
            </a:endParaRPr>
          </a:p>
        </p:txBody>
      </p:sp>
    </p:spTree>
    <p:extLst>
      <p:ext uri="{BB962C8B-B14F-4D97-AF65-F5344CB8AC3E}">
        <p14:creationId xmlns:p14="http://schemas.microsoft.com/office/powerpoint/2010/main" val="411278207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Utwórz nowy dokument." ma:contentTypeScope="" ma:versionID="6655694e06754180245da2f81e741a02">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1c12da9740d80a3f724ce83424fc0df"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Tagi obrazów"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67F9B5-DE2D-4EFE-AF8B-27FC7D3E3837}"/>
</file>

<file path=customXml/itemProps2.xml><?xml version="1.0" encoding="utf-8"?>
<ds:datastoreItem xmlns:ds="http://schemas.openxmlformats.org/officeDocument/2006/customXml" ds:itemID="{96E9D5D7-AE03-4D10-9A11-E4A93AB82CE7}">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customXml/itemProps3.xml><?xml version="1.0" encoding="utf-8"?>
<ds:datastoreItem xmlns:ds="http://schemas.openxmlformats.org/officeDocument/2006/customXml" ds:itemID="{AA69C323-4DE6-44BE-8571-2A3D4A171C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11092</TotalTime>
  <Words>7491</Words>
  <Application>Microsoft Office PowerPoint</Application>
  <PresentationFormat>Pokaz na ekranie (4:3)</PresentationFormat>
  <Paragraphs>672</Paragraphs>
  <Slides>72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72</vt:i4>
      </vt:variant>
    </vt:vector>
  </HeadingPairs>
  <TitlesOfParts>
    <vt:vector size="79" baseType="lpstr">
      <vt:lpstr>Arial</vt:lpstr>
      <vt:lpstr>Calibri</vt:lpstr>
      <vt:lpstr>Courier New</vt:lpstr>
      <vt:lpstr>Noto Sans Symbols</vt:lpstr>
      <vt:lpstr>Trebuchet MS</vt:lpstr>
      <vt:lpstr>Wingdings</vt:lpstr>
      <vt:lpstr>Motyw pakietu Office</vt:lpstr>
      <vt:lpstr>Moduł 1</vt:lpstr>
      <vt:lpstr>Streszczenie modułu</vt:lpstr>
      <vt:lpstr>Rozdziały</vt:lpstr>
      <vt:lpstr>1. Analiza terytorialna kontekstu lokalnego  1.1 Analiza mocnych i słabych stron </vt:lpstr>
      <vt:lpstr>1.1 Analiza mocnych i słabych stron </vt:lpstr>
      <vt:lpstr>Cele strategii przedsiębiorczości na obszarach wiejskich</vt:lpstr>
      <vt:lpstr>1.2 Jak przeprowadzić analizę SWOT </vt:lpstr>
      <vt:lpstr>1.2 Jak przeprowadzić analizę SWOT </vt:lpstr>
      <vt:lpstr>1.2 Jak przeprowadzić analizę SWOT </vt:lpstr>
      <vt:lpstr>1.2 Jak przeprowadzić analizę SWOT </vt:lpstr>
      <vt:lpstr>1.2 Jak przeprowadzić analizę SWOT </vt:lpstr>
      <vt:lpstr>1.2 Jak przeprowadzić analizę SWOT </vt:lpstr>
      <vt:lpstr>1.2 Jak przeprowadzić analizę SWOT </vt:lpstr>
      <vt:lpstr>1.3 Jak korzystać z analizy SWOT</vt:lpstr>
      <vt:lpstr>Kluczowe punkty </vt:lpstr>
      <vt:lpstr>Ćwiczenie 1: Obejrzyj wideo studium przypadku - CENTRUM SMAKU - TROJA (WŁOCHY)</vt:lpstr>
      <vt:lpstr>Ćwiczenie 2: Jakie są Twoje MOCNE STRONY – SŁABE STRONY - SZANSE - ZAGROŻENIA? Skonstruuj swoją macierz SWOT na podstawie dostarczonego Ci szablonu AGATA. </vt:lpstr>
      <vt:lpstr> 2. Diagnoza dominujących działań 2.1 jakie jest najsilniejsze działanie na danym obszarze, jakie są jego elementy gospodarcze, społeczne i strategiczne?  </vt:lpstr>
      <vt:lpstr> 2. Diagnoza dominujących działań 2.1 jakie jest najsilniejsze powołanie na danym obszarze, jakie są jego elementy piętrowe, gospodarcze, społeczne i strategiczne?  </vt:lpstr>
      <vt:lpstr>  2.1 Jakie jest najsilniejsze działania obszaru, jakie są jego elementy gospodarcze, społeczne i strategiczne?  </vt:lpstr>
      <vt:lpstr>  2.1 Jakie jest najsilniejsze działanie obszaru, jakie są jego elementy gospodarcze, społeczne i strategiczne?  </vt:lpstr>
      <vt:lpstr>  2.1 Jakie jest najsilniejsze działanie obszaru, jakie są jego elementy gospodarcze, społeczne i strategiczne?  </vt:lpstr>
      <vt:lpstr> 2.1 Jakie jest najsilniejsze działanie obszaru, jakie są jego elementy gospodarcze, społeczne i strategiczne?</vt:lpstr>
      <vt:lpstr> 2.1 Jakie jest najsilniejsze działanie obszaru, jakie są jego elementy gospodarcze, społeczne i strategiczne?</vt:lpstr>
      <vt:lpstr>  2.1 jakie jest najsilniejsze powołanie obszaru, jakie są jego elementy piętrowe, gospodarcze, społeczne i strategiczne?  </vt:lpstr>
      <vt:lpstr>2.1 Jakie jest najsilniejsze działanie obszaru, jakie są jego elementy gospodarcze, społeczne i strategiczne?</vt:lpstr>
      <vt:lpstr>2.1 Jakie jest najsilniejsze działanie obszaru, jakie są jego elementy gospodarcze, społeczne i strategiczne?</vt:lpstr>
      <vt:lpstr>2.1 Jakie jest najsilniejsze działanie obszaru, jakie są jego elementy gospodarcze, społeczne i strategiczne?</vt:lpstr>
      <vt:lpstr>2.1 Jakie jest najsilniejsze działanie obszaru, jakie są jego elementy gospodarcze, społeczne i strategiczne?</vt:lpstr>
      <vt:lpstr>2.1 Jakie jest najsilniejsze działanie obszaru, jakie są jego elementy gospodarcze, społeczne i strategiczne?</vt:lpstr>
      <vt:lpstr>Ćwiczenie 1: Sprawdź się: spróbuj zbudować własną grupę fokusową z pytaniami, które można zadać głównym interesariuszom w Twojej okolicy.</vt:lpstr>
      <vt:lpstr>Ćwiczenie 2: Jak myślisz, jaka byłaby najlepsza forma Centrum Smaku dla Twojego regionu? </vt:lpstr>
      <vt:lpstr>3. Analiza kontekstu demograficznego i przedsiębiorczego  3.1 Analiza społeczności lokalnej i lokalnych przedsiębiorców.  Analiza społeczno-ekonomiczna   </vt:lpstr>
      <vt:lpstr>3.1 Analiza społeczności lokalnej i lokalnych przedsiębiorców.  Analiza społeczno-ekonomiczna</vt:lpstr>
      <vt:lpstr>3.2 Narzędzia</vt:lpstr>
      <vt:lpstr>3.3 Narzędzia</vt:lpstr>
      <vt:lpstr>3.4 Narzędzia</vt:lpstr>
      <vt:lpstr>3.5 Narzędzia</vt:lpstr>
      <vt:lpstr>3.6 Narzędzia</vt:lpstr>
      <vt:lpstr>3.7 Narzędzia Spotkania -.  Jak przeprowadzić spotkanie: </vt:lpstr>
      <vt:lpstr>3.8 Proces analizy środowiskowej</vt:lpstr>
      <vt:lpstr>3. 9 Ćwiczenie  Spróbuj odpowiedzieć na poniższe pytania, aby określić kontekst, w którym tworzony jest COT</vt:lpstr>
      <vt:lpstr>3. 10 Ćwiczenie  Spróbuj odpowiedzieć na poniższe pytania, aby określić kontekst, w którym tworzony jest COT</vt:lpstr>
      <vt:lpstr>4. Analiza wyników finansowych przedsiębiorstw </vt:lpstr>
      <vt:lpstr>4. Analiza wyników finansowych przedsiębiorstw</vt:lpstr>
      <vt:lpstr>4. Analiza wyników finansowych przedsiębiorstw </vt:lpstr>
      <vt:lpstr>4. Analiza wyników finansowych przedsiębiorstw </vt:lpstr>
      <vt:lpstr>4.1 Zdolność inwestycyjna na obszarach wiejskich</vt:lpstr>
      <vt:lpstr>4.1 Zdolność inwestycyjna na obszarach wiejskich</vt:lpstr>
      <vt:lpstr>4.1 Zdolność inwestycyjna na obszarach wiejskich</vt:lpstr>
      <vt:lpstr>4.1 Zdolność inwestycyjna na obszarach wiejskich</vt:lpstr>
      <vt:lpstr>4.1 Zdolność inwestycyjna na obszarach wiejskich</vt:lpstr>
      <vt:lpstr>4.1 Zdolność inwestycyjna na obszarach wiejskich</vt:lpstr>
      <vt:lpstr>4.1 Zdolność inwestycyjna na obszarach wiejskich</vt:lpstr>
      <vt:lpstr>4.1 Zdolność inwestycyjna na obszarach wiejskich</vt:lpstr>
      <vt:lpstr>4.1 Zdolność inwestycyjna na obszarach wiejskich</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Budowa scenariuszy pozwalających zrozumieć potencjały obszaru lokalnego do aktywizacji Centrum Smaku </vt:lpstr>
      <vt:lpstr>5. 11 Ćwiczenie   Spróbuj stworzyć wstępną wersję misji i wizji Twojego idealnego Centrum Smaku.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Ola</dc:creator>
  <cp:lastModifiedBy>Antoni Kierka</cp:lastModifiedBy>
  <cp:revision>59</cp:revision>
  <dcterms:created xsi:type="dcterms:W3CDTF">2019-11-16T17:02:36Z</dcterms:created>
  <dcterms:modified xsi:type="dcterms:W3CDTF">2022-12-13T14:45:43Z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