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1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94"/>
  </p:notesMasterIdLst>
  <p:sldIdLst>
    <p:sldId id="256" r:id="rId5"/>
    <p:sldId id="257" r:id="rId6"/>
    <p:sldId id="275" r:id="rId7"/>
    <p:sldId id="336" r:id="rId8"/>
    <p:sldId id="337" r:id="rId9"/>
    <p:sldId id="258" r:id="rId10"/>
    <p:sldId id="276" r:id="rId11"/>
    <p:sldId id="299" r:id="rId12"/>
    <p:sldId id="301" r:id="rId13"/>
    <p:sldId id="302" r:id="rId14"/>
    <p:sldId id="365" r:id="rId15"/>
    <p:sldId id="366" r:id="rId16"/>
    <p:sldId id="367" r:id="rId17"/>
    <p:sldId id="370" r:id="rId18"/>
    <p:sldId id="368" r:id="rId19"/>
    <p:sldId id="369" r:id="rId20"/>
    <p:sldId id="300" r:id="rId21"/>
    <p:sldId id="371" r:id="rId22"/>
    <p:sldId id="364" r:id="rId23"/>
    <p:sldId id="362" r:id="rId24"/>
    <p:sldId id="349" r:id="rId25"/>
    <p:sldId id="350" r:id="rId26"/>
    <p:sldId id="351" r:id="rId27"/>
    <p:sldId id="352" r:id="rId28"/>
    <p:sldId id="353" r:id="rId29"/>
    <p:sldId id="354" r:id="rId30"/>
    <p:sldId id="311" r:id="rId31"/>
    <p:sldId id="355" r:id="rId32"/>
    <p:sldId id="322" r:id="rId33"/>
    <p:sldId id="323" r:id="rId34"/>
    <p:sldId id="338" r:id="rId35"/>
    <p:sldId id="324" r:id="rId36"/>
    <p:sldId id="339" r:id="rId37"/>
    <p:sldId id="321" r:id="rId38"/>
    <p:sldId id="318" r:id="rId39"/>
    <p:sldId id="319" r:id="rId40"/>
    <p:sldId id="356" r:id="rId41"/>
    <p:sldId id="357" r:id="rId42"/>
    <p:sldId id="358" r:id="rId43"/>
    <p:sldId id="359" r:id="rId44"/>
    <p:sldId id="360" r:id="rId45"/>
    <p:sldId id="361" r:id="rId46"/>
    <p:sldId id="329" r:id="rId47"/>
    <p:sldId id="325" r:id="rId48"/>
    <p:sldId id="326" r:id="rId49"/>
    <p:sldId id="327" r:id="rId50"/>
    <p:sldId id="328" r:id="rId51"/>
    <p:sldId id="317" r:id="rId52"/>
    <p:sldId id="330" r:id="rId53"/>
    <p:sldId id="331" r:id="rId54"/>
    <p:sldId id="340" r:id="rId55"/>
    <p:sldId id="345" r:id="rId56"/>
    <p:sldId id="376" r:id="rId57"/>
    <p:sldId id="377" r:id="rId58"/>
    <p:sldId id="380" r:id="rId59"/>
    <p:sldId id="381" r:id="rId60"/>
    <p:sldId id="346" r:id="rId61"/>
    <p:sldId id="379" r:id="rId62"/>
    <p:sldId id="347" r:id="rId63"/>
    <p:sldId id="378" r:id="rId64"/>
    <p:sldId id="341" r:id="rId65"/>
    <p:sldId id="342" r:id="rId66"/>
    <p:sldId id="343" r:id="rId67"/>
    <p:sldId id="344" r:id="rId68"/>
    <p:sldId id="373" r:id="rId69"/>
    <p:sldId id="374" r:id="rId70"/>
    <p:sldId id="375" r:id="rId71"/>
    <p:sldId id="372" r:id="rId72"/>
    <p:sldId id="277" r:id="rId73"/>
    <p:sldId id="261" r:id="rId74"/>
    <p:sldId id="309" r:id="rId75"/>
    <p:sldId id="310" r:id="rId76"/>
    <p:sldId id="332" r:id="rId77"/>
    <p:sldId id="333" r:id="rId78"/>
    <p:sldId id="334" r:id="rId79"/>
    <p:sldId id="335" r:id="rId80"/>
    <p:sldId id="278" r:id="rId81"/>
    <p:sldId id="303" r:id="rId82"/>
    <p:sldId id="305" r:id="rId83"/>
    <p:sldId id="262" r:id="rId84"/>
    <p:sldId id="313" r:id="rId85"/>
    <p:sldId id="314" r:id="rId86"/>
    <p:sldId id="315" r:id="rId87"/>
    <p:sldId id="316" r:id="rId88"/>
    <p:sldId id="306" r:id="rId89"/>
    <p:sldId id="308" r:id="rId90"/>
    <p:sldId id="312" r:id="rId91"/>
    <p:sldId id="307" r:id="rId92"/>
    <p:sldId id="260" r:id="rId93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4F05"/>
    <a:srgbClr val="DB2690"/>
    <a:srgbClr val="129126"/>
    <a:srgbClr val="D92A93"/>
    <a:srgbClr val="F07D00"/>
    <a:srgbClr val="FFFFCC"/>
    <a:srgbClr val="62013C"/>
    <a:srgbClr val="E47266"/>
    <a:srgbClr val="DA3D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24" autoAdjust="0"/>
    <p:restoredTop sz="86476" autoAdjust="0"/>
  </p:normalViewPr>
  <p:slideViewPr>
    <p:cSldViewPr>
      <p:cViewPr varScale="1">
        <p:scale>
          <a:sx n="80" d="100"/>
          <a:sy n="80" d="100"/>
        </p:scale>
        <p:origin x="138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372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84" Type="http://schemas.openxmlformats.org/officeDocument/2006/relationships/slide" Target="slides/slide80.xml"/><Relationship Id="rId89" Type="http://schemas.openxmlformats.org/officeDocument/2006/relationships/slide" Target="slides/slide85.xml"/><Relationship Id="rId16" Type="http://schemas.openxmlformats.org/officeDocument/2006/relationships/slide" Target="slides/slide12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5" Type="http://schemas.openxmlformats.org/officeDocument/2006/relationships/slide" Target="slides/slide1.xml"/><Relationship Id="rId90" Type="http://schemas.openxmlformats.org/officeDocument/2006/relationships/slide" Target="slides/slide86.xml"/><Relationship Id="rId95" Type="http://schemas.openxmlformats.org/officeDocument/2006/relationships/presProps" Target="presProps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80" Type="http://schemas.openxmlformats.org/officeDocument/2006/relationships/slide" Target="slides/slide76.xml"/><Relationship Id="rId85" Type="http://schemas.openxmlformats.org/officeDocument/2006/relationships/slide" Target="slides/slide8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slide" Target="slides/slide79.xml"/><Relationship Id="rId88" Type="http://schemas.openxmlformats.org/officeDocument/2006/relationships/slide" Target="slides/slide84.xml"/><Relationship Id="rId91" Type="http://schemas.openxmlformats.org/officeDocument/2006/relationships/slide" Target="slides/slide87.xml"/><Relationship Id="rId9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slide" Target="slides/slide77.xml"/><Relationship Id="rId86" Type="http://schemas.openxmlformats.org/officeDocument/2006/relationships/slide" Target="slides/slide82.xml"/><Relationship Id="rId94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97" Type="http://schemas.openxmlformats.org/officeDocument/2006/relationships/theme" Target="theme/theme1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openxmlformats.org/officeDocument/2006/relationships/slide" Target="slides/slide88.xml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Relationship Id="rId87" Type="http://schemas.openxmlformats.org/officeDocument/2006/relationships/slide" Target="slides/slide83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56" Type="http://schemas.openxmlformats.org/officeDocument/2006/relationships/slide" Target="slides/slide52.xml"/><Relationship Id="rId77" Type="http://schemas.openxmlformats.org/officeDocument/2006/relationships/slide" Target="slides/slide73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93" Type="http://schemas.openxmlformats.org/officeDocument/2006/relationships/slide" Target="slides/slide89.xml"/><Relationship Id="rId98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6E8922-D03E-214F-BCD5-F5A07B82DA2B}" type="doc">
      <dgm:prSet loTypeId="urn:microsoft.com/office/officeart/2008/layout/VerticalCurvedList" loCatId="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hu-HU"/>
        </a:p>
      </dgm:t>
    </dgm:pt>
    <dgm:pt modelId="{B5B7E205-7F90-9845-9AFF-895EDD40A1CA}">
      <dgm:prSet phldrT="[Szöveg]"/>
      <dgm:spPr/>
      <dgm:t>
        <a:bodyPr/>
        <a:lstStyle/>
        <a:p>
          <a:pPr>
            <a:buFontTx/>
            <a:buNone/>
          </a:pPr>
          <a:r>
            <a:rPr lang="hu-HU" dirty="0" smtClean="0">
              <a:effectLst/>
              <a:latin typeface="Trebuchet MS" panose="020B0603020202020204" pitchFamily="34" charset="0"/>
              <a:ea typeface="+mn-ea"/>
              <a:cs typeface="+mn-cs"/>
            </a:rPr>
            <a:t>Vidéki vállalkozási stratégia alapjai</a:t>
          </a:r>
          <a:endParaRPr lang="hu-HU" dirty="0"/>
        </a:p>
      </dgm:t>
    </dgm:pt>
    <dgm:pt modelId="{AE5964F3-0BA8-AD43-B554-6BC762D48CAD}" type="parTrans" cxnId="{4E6B41B3-103C-434B-9334-A332B6850128}">
      <dgm:prSet/>
      <dgm:spPr/>
      <dgm:t>
        <a:bodyPr/>
        <a:lstStyle/>
        <a:p>
          <a:endParaRPr lang="hu-HU"/>
        </a:p>
      </dgm:t>
    </dgm:pt>
    <dgm:pt modelId="{5489E171-53E5-E846-BA81-3A4F0A704657}" type="sibTrans" cxnId="{4E6B41B3-103C-434B-9334-A332B6850128}">
      <dgm:prSet/>
      <dgm:spPr/>
      <dgm:t>
        <a:bodyPr/>
        <a:lstStyle/>
        <a:p>
          <a:endParaRPr lang="hu-HU"/>
        </a:p>
      </dgm:t>
    </dgm:pt>
    <dgm:pt modelId="{34B3AC74-2C0F-8644-8D47-EA98E39F1633}">
      <dgm:prSet/>
      <dgm:spPr/>
      <dgm:t>
        <a:bodyPr/>
        <a:lstStyle/>
        <a:p>
          <a:r>
            <a:rPr lang="hu-HU" dirty="0" smtClean="0">
              <a:effectLst/>
              <a:latin typeface="Trebuchet MS" panose="020B0603020202020204" pitchFamily="34" charset="0"/>
              <a:ea typeface="+mn-ea"/>
              <a:cs typeface="+mn-cs"/>
            </a:rPr>
            <a:t>Vidéki üzleti stratégia megközelítés</a:t>
          </a:r>
          <a:endParaRPr lang="hu-HU" dirty="0">
            <a:effectLst/>
            <a:latin typeface="Trebuchet MS" panose="020B0603020202020204" pitchFamily="34" charset="0"/>
            <a:ea typeface="+mn-ea"/>
            <a:cs typeface="+mn-cs"/>
          </a:endParaRPr>
        </a:p>
      </dgm:t>
    </dgm:pt>
    <dgm:pt modelId="{E1CA7E66-6210-4D4F-8F1D-A33BA03739AC}" type="parTrans" cxnId="{8225CF09-EC56-494B-9AA9-3A3E8094ACD4}">
      <dgm:prSet/>
      <dgm:spPr/>
      <dgm:t>
        <a:bodyPr/>
        <a:lstStyle/>
        <a:p>
          <a:endParaRPr lang="hu-HU"/>
        </a:p>
      </dgm:t>
    </dgm:pt>
    <dgm:pt modelId="{B0B55B28-D035-D846-9848-4068C159365B}" type="sibTrans" cxnId="{8225CF09-EC56-494B-9AA9-3A3E8094ACD4}">
      <dgm:prSet/>
      <dgm:spPr/>
      <dgm:t>
        <a:bodyPr/>
        <a:lstStyle/>
        <a:p>
          <a:endParaRPr lang="hu-HU"/>
        </a:p>
      </dgm:t>
    </dgm:pt>
    <dgm:pt modelId="{5BF77F05-6BCF-DA49-B1F7-F1752B9ACBA7}">
      <dgm:prSet/>
      <dgm:spPr/>
      <dgm:t>
        <a:bodyPr/>
        <a:lstStyle/>
        <a:p>
          <a:r>
            <a:rPr lang="hu-HU" dirty="0" smtClean="0">
              <a:latin typeface="Trebuchet MS" panose="020B0703020202090204" pitchFamily="34" charset="0"/>
            </a:rPr>
            <a:t>Vidéki üzleti stratégiai modellek</a:t>
          </a:r>
          <a:endParaRPr lang="hu-HU" dirty="0">
            <a:latin typeface="Trebuchet MS" panose="020B0703020202090204" pitchFamily="34" charset="0"/>
          </a:endParaRPr>
        </a:p>
      </dgm:t>
    </dgm:pt>
    <dgm:pt modelId="{335082A7-5817-6F4C-B94C-379738C142A5}" type="parTrans" cxnId="{CD8FC8C5-6C55-8A4B-998A-0F6F2C5EC42B}">
      <dgm:prSet/>
      <dgm:spPr/>
      <dgm:t>
        <a:bodyPr/>
        <a:lstStyle/>
        <a:p>
          <a:endParaRPr lang="hu-HU"/>
        </a:p>
      </dgm:t>
    </dgm:pt>
    <dgm:pt modelId="{035661DD-32BB-3C48-A1E4-B1A41837354E}" type="sibTrans" cxnId="{CD8FC8C5-6C55-8A4B-998A-0F6F2C5EC42B}">
      <dgm:prSet/>
      <dgm:spPr/>
      <dgm:t>
        <a:bodyPr/>
        <a:lstStyle/>
        <a:p>
          <a:endParaRPr lang="hu-HU"/>
        </a:p>
      </dgm:t>
    </dgm:pt>
    <dgm:pt modelId="{E59D9457-C810-7B4B-BE29-EF27C9541820}">
      <dgm:prSet/>
      <dgm:spPr/>
      <dgm:t>
        <a:bodyPr/>
        <a:lstStyle/>
        <a:p>
          <a:r>
            <a:rPr lang="hu-HU" dirty="0" smtClean="0">
              <a:effectLst/>
              <a:latin typeface="Trebuchet MS" panose="020B0603020202020204" pitchFamily="34" charset="0"/>
              <a:ea typeface="+mn-ea"/>
              <a:cs typeface="+mn-cs"/>
            </a:rPr>
            <a:t>Alternatív vidéki üzleti stratégiai modellek</a:t>
          </a:r>
          <a:endParaRPr lang="hu-HU" dirty="0"/>
        </a:p>
      </dgm:t>
    </dgm:pt>
    <dgm:pt modelId="{2A557C90-58DB-B94E-8CFA-033C2872237B}" type="parTrans" cxnId="{B465B1DD-33F0-C14C-8E20-EB72F2BC9D37}">
      <dgm:prSet/>
      <dgm:spPr/>
      <dgm:t>
        <a:bodyPr/>
        <a:lstStyle/>
        <a:p>
          <a:endParaRPr lang="hu-HU"/>
        </a:p>
      </dgm:t>
    </dgm:pt>
    <dgm:pt modelId="{BE3B14D9-0CDA-E040-AABC-79013078EE25}" type="sibTrans" cxnId="{B465B1DD-33F0-C14C-8E20-EB72F2BC9D37}">
      <dgm:prSet/>
      <dgm:spPr/>
      <dgm:t>
        <a:bodyPr/>
        <a:lstStyle/>
        <a:p>
          <a:endParaRPr lang="hu-HU"/>
        </a:p>
      </dgm:t>
    </dgm:pt>
    <dgm:pt modelId="{550E111D-2C55-0449-933B-BE7AC6386A2D}">
      <dgm:prSet/>
      <dgm:spPr/>
      <dgm:t>
        <a:bodyPr/>
        <a:lstStyle/>
        <a:p>
          <a:r>
            <a:rPr lang="hu-HU" dirty="0" smtClean="0">
              <a:effectLst/>
              <a:latin typeface="Trebuchet MS" panose="020B0603020202020204" pitchFamily="34" charset="0"/>
              <a:ea typeface="+mn-ea"/>
              <a:cs typeface="+mn-cs"/>
            </a:rPr>
            <a:t>A helyi termékek népszerű értékesítési formái és eszközei</a:t>
          </a:r>
          <a:endParaRPr lang="hu-HU" dirty="0"/>
        </a:p>
      </dgm:t>
    </dgm:pt>
    <dgm:pt modelId="{40ADF02D-9921-6843-90EA-CDFAAD097CB1}" type="parTrans" cxnId="{7381BE3D-7C4C-B145-8734-3E7E20CC5038}">
      <dgm:prSet/>
      <dgm:spPr/>
      <dgm:t>
        <a:bodyPr/>
        <a:lstStyle/>
        <a:p>
          <a:endParaRPr lang="hu-HU"/>
        </a:p>
      </dgm:t>
    </dgm:pt>
    <dgm:pt modelId="{94232E93-7357-D448-BF45-7A77251D2F06}" type="sibTrans" cxnId="{7381BE3D-7C4C-B145-8734-3E7E20CC5038}">
      <dgm:prSet/>
      <dgm:spPr/>
      <dgm:t>
        <a:bodyPr/>
        <a:lstStyle/>
        <a:p>
          <a:endParaRPr lang="hu-HU"/>
        </a:p>
      </dgm:t>
    </dgm:pt>
    <dgm:pt modelId="{69871A2C-E021-D74D-B8E1-81171CB02D39}" type="pres">
      <dgm:prSet presAssocID="{DC6E8922-D03E-214F-BCD5-F5A07B82DA2B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hu-HU"/>
        </a:p>
      </dgm:t>
    </dgm:pt>
    <dgm:pt modelId="{B7283DA0-BC9B-0349-B880-44F617217355}" type="pres">
      <dgm:prSet presAssocID="{DC6E8922-D03E-214F-BCD5-F5A07B82DA2B}" presName="Name1" presStyleCnt="0"/>
      <dgm:spPr/>
    </dgm:pt>
    <dgm:pt modelId="{106D7FAC-5B6C-FF4C-9A6E-CCAD25909717}" type="pres">
      <dgm:prSet presAssocID="{DC6E8922-D03E-214F-BCD5-F5A07B82DA2B}" presName="cycle" presStyleCnt="0"/>
      <dgm:spPr/>
    </dgm:pt>
    <dgm:pt modelId="{84CDC6A8-6D71-3944-A67B-AAB62EBC001B}" type="pres">
      <dgm:prSet presAssocID="{DC6E8922-D03E-214F-BCD5-F5A07B82DA2B}" presName="srcNode" presStyleLbl="node1" presStyleIdx="0" presStyleCnt="5"/>
      <dgm:spPr/>
    </dgm:pt>
    <dgm:pt modelId="{AD4D9DCD-C213-4A47-A931-429ABB19C0E7}" type="pres">
      <dgm:prSet presAssocID="{DC6E8922-D03E-214F-BCD5-F5A07B82DA2B}" presName="conn" presStyleLbl="parChTrans1D2" presStyleIdx="0" presStyleCnt="1"/>
      <dgm:spPr/>
      <dgm:t>
        <a:bodyPr/>
        <a:lstStyle/>
        <a:p>
          <a:endParaRPr lang="hu-HU"/>
        </a:p>
      </dgm:t>
    </dgm:pt>
    <dgm:pt modelId="{ECBBE838-18C2-354D-B5F0-9739A238C54E}" type="pres">
      <dgm:prSet presAssocID="{DC6E8922-D03E-214F-BCD5-F5A07B82DA2B}" presName="extraNode" presStyleLbl="node1" presStyleIdx="0" presStyleCnt="5"/>
      <dgm:spPr/>
    </dgm:pt>
    <dgm:pt modelId="{868E589B-4E63-C740-95FC-4A0ADF627E0C}" type="pres">
      <dgm:prSet presAssocID="{DC6E8922-D03E-214F-BCD5-F5A07B82DA2B}" presName="dstNode" presStyleLbl="node1" presStyleIdx="0" presStyleCnt="5"/>
      <dgm:spPr/>
    </dgm:pt>
    <dgm:pt modelId="{0E96CC83-B358-8040-B1C6-FD6FD248579C}" type="pres">
      <dgm:prSet presAssocID="{B5B7E205-7F90-9845-9AFF-895EDD40A1CA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54C5E5E0-BCD2-544A-8462-F5AD0264C645}" type="pres">
      <dgm:prSet presAssocID="{B5B7E205-7F90-9845-9AFF-895EDD40A1CA}" presName="accent_1" presStyleCnt="0"/>
      <dgm:spPr/>
    </dgm:pt>
    <dgm:pt modelId="{B465D89E-8FE9-CA41-A088-6E160287B305}" type="pres">
      <dgm:prSet presAssocID="{B5B7E205-7F90-9845-9AFF-895EDD40A1CA}" presName="accentRepeatNode" presStyleLbl="solidFgAcc1" presStyleIdx="0" presStyleCnt="5"/>
      <dgm:spPr/>
    </dgm:pt>
    <dgm:pt modelId="{97A66F37-3BE5-3A43-89C4-10C06F6F0EE4}" type="pres">
      <dgm:prSet presAssocID="{34B3AC74-2C0F-8644-8D47-EA98E39F1633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DD57E7BD-80D9-5146-95C1-48BA1C7F93C1}" type="pres">
      <dgm:prSet presAssocID="{34B3AC74-2C0F-8644-8D47-EA98E39F1633}" presName="accent_2" presStyleCnt="0"/>
      <dgm:spPr/>
    </dgm:pt>
    <dgm:pt modelId="{170C239D-08C4-7B42-B867-6F7841A5DBD4}" type="pres">
      <dgm:prSet presAssocID="{34B3AC74-2C0F-8644-8D47-EA98E39F1633}" presName="accentRepeatNode" presStyleLbl="solidFgAcc1" presStyleIdx="1" presStyleCnt="5"/>
      <dgm:spPr/>
    </dgm:pt>
    <dgm:pt modelId="{719C316C-D5A1-BC40-8289-CDB703E7496D}" type="pres">
      <dgm:prSet presAssocID="{5BF77F05-6BCF-DA49-B1F7-F1752B9ACBA7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05ABEAC4-D272-8148-B17C-4017CD7960A2}" type="pres">
      <dgm:prSet presAssocID="{5BF77F05-6BCF-DA49-B1F7-F1752B9ACBA7}" presName="accent_3" presStyleCnt="0"/>
      <dgm:spPr/>
    </dgm:pt>
    <dgm:pt modelId="{BCC8F0DD-F37E-D44B-974F-B16967D317F4}" type="pres">
      <dgm:prSet presAssocID="{5BF77F05-6BCF-DA49-B1F7-F1752B9ACBA7}" presName="accentRepeatNode" presStyleLbl="solidFgAcc1" presStyleIdx="2" presStyleCnt="5"/>
      <dgm:spPr/>
    </dgm:pt>
    <dgm:pt modelId="{28644466-55B1-4746-A76F-790F861666E3}" type="pres">
      <dgm:prSet presAssocID="{E59D9457-C810-7B4B-BE29-EF27C9541820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E87F145E-82B1-A448-B7CB-8ECF3D45C7CD}" type="pres">
      <dgm:prSet presAssocID="{E59D9457-C810-7B4B-BE29-EF27C9541820}" presName="accent_4" presStyleCnt="0"/>
      <dgm:spPr/>
    </dgm:pt>
    <dgm:pt modelId="{A2D98DD0-CB67-BE4D-ABD5-000A489A69E9}" type="pres">
      <dgm:prSet presAssocID="{E59D9457-C810-7B4B-BE29-EF27C9541820}" presName="accentRepeatNode" presStyleLbl="solidFgAcc1" presStyleIdx="3" presStyleCnt="5"/>
      <dgm:spPr/>
    </dgm:pt>
    <dgm:pt modelId="{DB8E7FF3-CADF-8643-A032-CA43D026B7D0}" type="pres">
      <dgm:prSet presAssocID="{550E111D-2C55-0449-933B-BE7AC6386A2D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E1F627E3-3605-8D41-8FB4-014BDC996DE4}" type="pres">
      <dgm:prSet presAssocID="{550E111D-2C55-0449-933B-BE7AC6386A2D}" presName="accent_5" presStyleCnt="0"/>
      <dgm:spPr/>
    </dgm:pt>
    <dgm:pt modelId="{7EC015FD-4BDB-304A-912B-FF61A22B811E}" type="pres">
      <dgm:prSet presAssocID="{550E111D-2C55-0449-933B-BE7AC6386A2D}" presName="accentRepeatNode" presStyleLbl="solidFgAcc1" presStyleIdx="4" presStyleCnt="5"/>
      <dgm:spPr/>
    </dgm:pt>
  </dgm:ptLst>
  <dgm:cxnLst>
    <dgm:cxn modelId="{3843476D-DF68-0449-9CD8-BA759D88FBEA}" type="presOf" srcId="{B5B7E205-7F90-9845-9AFF-895EDD40A1CA}" destId="{0E96CC83-B358-8040-B1C6-FD6FD248579C}" srcOrd="0" destOrd="0" presId="urn:microsoft.com/office/officeart/2008/layout/VerticalCurvedList"/>
    <dgm:cxn modelId="{7381BE3D-7C4C-B145-8734-3E7E20CC5038}" srcId="{DC6E8922-D03E-214F-BCD5-F5A07B82DA2B}" destId="{550E111D-2C55-0449-933B-BE7AC6386A2D}" srcOrd="4" destOrd="0" parTransId="{40ADF02D-9921-6843-90EA-CDFAAD097CB1}" sibTransId="{94232E93-7357-D448-BF45-7A77251D2F06}"/>
    <dgm:cxn modelId="{846CEFAB-065F-AF44-B050-847A4D6C2680}" type="presOf" srcId="{DC6E8922-D03E-214F-BCD5-F5A07B82DA2B}" destId="{69871A2C-E021-D74D-B8E1-81171CB02D39}" srcOrd="0" destOrd="0" presId="urn:microsoft.com/office/officeart/2008/layout/VerticalCurvedList"/>
    <dgm:cxn modelId="{CD8FC8C5-6C55-8A4B-998A-0F6F2C5EC42B}" srcId="{DC6E8922-D03E-214F-BCD5-F5A07B82DA2B}" destId="{5BF77F05-6BCF-DA49-B1F7-F1752B9ACBA7}" srcOrd="2" destOrd="0" parTransId="{335082A7-5817-6F4C-B94C-379738C142A5}" sibTransId="{035661DD-32BB-3C48-A1E4-B1A41837354E}"/>
    <dgm:cxn modelId="{4E6B41B3-103C-434B-9334-A332B6850128}" srcId="{DC6E8922-D03E-214F-BCD5-F5A07B82DA2B}" destId="{B5B7E205-7F90-9845-9AFF-895EDD40A1CA}" srcOrd="0" destOrd="0" parTransId="{AE5964F3-0BA8-AD43-B554-6BC762D48CAD}" sibTransId="{5489E171-53E5-E846-BA81-3A4F0A704657}"/>
    <dgm:cxn modelId="{A53E3DE8-D4F0-2F4D-881E-36BB78E1F308}" type="presOf" srcId="{34B3AC74-2C0F-8644-8D47-EA98E39F1633}" destId="{97A66F37-3BE5-3A43-89C4-10C06F6F0EE4}" srcOrd="0" destOrd="0" presId="urn:microsoft.com/office/officeart/2008/layout/VerticalCurvedList"/>
    <dgm:cxn modelId="{DDF616A9-A420-9041-9FEC-8FE7C52C3A93}" type="presOf" srcId="{5489E171-53E5-E846-BA81-3A4F0A704657}" destId="{AD4D9DCD-C213-4A47-A931-429ABB19C0E7}" srcOrd="0" destOrd="0" presId="urn:microsoft.com/office/officeart/2008/layout/VerticalCurvedList"/>
    <dgm:cxn modelId="{7EA1D2D4-8933-F947-8BC4-2E3E7E92E91C}" type="presOf" srcId="{E59D9457-C810-7B4B-BE29-EF27C9541820}" destId="{28644466-55B1-4746-A76F-790F861666E3}" srcOrd="0" destOrd="0" presId="urn:microsoft.com/office/officeart/2008/layout/VerticalCurvedList"/>
    <dgm:cxn modelId="{25D2B4BF-5B65-1641-84A0-369D7D6EDF25}" type="presOf" srcId="{550E111D-2C55-0449-933B-BE7AC6386A2D}" destId="{DB8E7FF3-CADF-8643-A032-CA43D026B7D0}" srcOrd="0" destOrd="0" presId="urn:microsoft.com/office/officeart/2008/layout/VerticalCurvedList"/>
    <dgm:cxn modelId="{B465B1DD-33F0-C14C-8E20-EB72F2BC9D37}" srcId="{DC6E8922-D03E-214F-BCD5-F5A07B82DA2B}" destId="{E59D9457-C810-7B4B-BE29-EF27C9541820}" srcOrd="3" destOrd="0" parTransId="{2A557C90-58DB-B94E-8CFA-033C2872237B}" sibTransId="{BE3B14D9-0CDA-E040-AABC-79013078EE25}"/>
    <dgm:cxn modelId="{8225CF09-EC56-494B-9AA9-3A3E8094ACD4}" srcId="{DC6E8922-D03E-214F-BCD5-F5A07B82DA2B}" destId="{34B3AC74-2C0F-8644-8D47-EA98E39F1633}" srcOrd="1" destOrd="0" parTransId="{E1CA7E66-6210-4D4F-8F1D-A33BA03739AC}" sibTransId="{B0B55B28-D035-D846-9848-4068C159365B}"/>
    <dgm:cxn modelId="{4231D137-77C8-154B-B450-6AD5624779CC}" type="presOf" srcId="{5BF77F05-6BCF-DA49-B1F7-F1752B9ACBA7}" destId="{719C316C-D5A1-BC40-8289-CDB703E7496D}" srcOrd="0" destOrd="0" presId="urn:microsoft.com/office/officeart/2008/layout/VerticalCurvedList"/>
    <dgm:cxn modelId="{311065CF-2296-F54D-BF51-1C5D68712C4D}" type="presParOf" srcId="{69871A2C-E021-D74D-B8E1-81171CB02D39}" destId="{B7283DA0-BC9B-0349-B880-44F617217355}" srcOrd="0" destOrd="0" presId="urn:microsoft.com/office/officeart/2008/layout/VerticalCurvedList"/>
    <dgm:cxn modelId="{4A2BFF81-5E71-384F-8DBF-DFC6462E1374}" type="presParOf" srcId="{B7283DA0-BC9B-0349-B880-44F617217355}" destId="{106D7FAC-5B6C-FF4C-9A6E-CCAD25909717}" srcOrd="0" destOrd="0" presId="urn:microsoft.com/office/officeart/2008/layout/VerticalCurvedList"/>
    <dgm:cxn modelId="{7CDF3CF6-E104-0C4B-A694-F11EEB72D4F9}" type="presParOf" srcId="{106D7FAC-5B6C-FF4C-9A6E-CCAD25909717}" destId="{84CDC6A8-6D71-3944-A67B-AAB62EBC001B}" srcOrd="0" destOrd="0" presId="urn:microsoft.com/office/officeart/2008/layout/VerticalCurvedList"/>
    <dgm:cxn modelId="{E58D2945-A975-DE49-9848-9F982645240B}" type="presParOf" srcId="{106D7FAC-5B6C-FF4C-9A6E-CCAD25909717}" destId="{AD4D9DCD-C213-4A47-A931-429ABB19C0E7}" srcOrd="1" destOrd="0" presId="urn:microsoft.com/office/officeart/2008/layout/VerticalCurvedList"/>
    <dgm:cxn modelId="{F5A47A5E-6E9E-664D-9764-0C97BFD0E9A0}" type="presParOf" srcId="{106D7FAC-5B6C-FF4C-9A6E-CCAD25909717}" destId="{ECBBE838-18C2-354D-B5F0-9739A238C54E}" srcOrd="2" destOrd="0" presId="urn:microsoft.com/office/officeart/2008/layout/VerticalCurvedList"/>
    <dgm:cxn modelId="{798550BF-F8CE-264C-AA74-4CC37ADA1D3F}" type="presParOf" srcId="{106D7FAC-5B6C-FF4C-9A6E-CCAD25909717}" destId="{868E589B-4E63-C740-95FC-4A0ADF627E0C}" srcOrd="3" destOrd="0" presId="urn:microsoft.com/office/officeart/2008/layout/VerticalCurvedList"/>
    <dgm:cxn modelId="{15848C95-07B7-BD47-91E7-2D94910FB9B2}" type="presParOf" srcId="{B7283DA0-BC9B-0349-B880-44F617217355}" destId="{0E96CC83-B358-8040-B1C6-FD6FD248579C}" srcOrd="1" destOrd="0" presId="urn:microsoft.com/office/officeart/2008/layout/VerticalCurvedList"/>
    <dgm:cxn modelId="{DC354A3C-11E0-954A-94D7-18656908DBAE}" type="presParOf" srcId="{B7283DA0-BC9B-0349-B880-44F617217355}" destId="{54C5E5E0-BCD2-544A-8462-F5AD0264C645}" srcOrd="2" destOrd="0" presId="urn:microsoft.com/office/officeart/2008/layout/VerticalCurvedList"/>
    <dgm:cxn modelId="{6432A99C-3512-9B44-9C93-1BC444D123A9}" type="presParOf" srcId="{54C5E5E0-BCD2-544A-8462-F5AD0264C645}" destId="{B465D89E-8FE9-CA41-A088-6E160287B305}" srcOrd="0" destOrd="0" presId="urn:microsoft.com/office/officeart/2008/layout/VerticalCurvedList"/>
    <dgm:cxn modelId="{4BB0C17C-C1A2-814E-B353-30F5DC62088E}" type="presParOf" srcId="{B7283DA0-BC9B-0349-B880-44F617217355}" destId="{97A66F37-3BE5-3A43-89C4-10C06F6F0EE4}" srcOrd="3" destOrd="0" presId="urn:microsoft.com/office/officeart/2008/layout/VerticalCurvedList"/>
    <dgm:cxn modelId="{0C8A0831-E443-2D40-8038-AE4A65CB3AE5}" type="presParOf" srcId="{B7283DA0-BC9B-0349-B880-44F617217355}" destId="{DD57E7BD-80D9-5146-95C1-48BA1C7F93C1}" srcOrd="4" destOrd="0" presId="urn:microsoft.com/office/officeart/2008/layout/VerticalCurvedList"/>
    <dgm:cxn modelId="{764ACFBD-5A4B-D44C-84B5-10AAC7A3E4A1}" type="presParOf" srcId="{DD57E7BD-80D9-5146-95C1-48BA1C7F93C1}" destId="{170C239D-08C4-7B42-B867-6F7841A5DBD4}" srcOrd="0" destOrd="0" presId="urn:microsoft.com/office/officeart/2008/layout/VerticalCurvedList"/>
    <dgm:cxn modelId="{4685DA3D-F664-3046-8310-B49DB9B018C8}" type="presParOf" srcId="{B7283DA0-BC9B-0349-B880-44F617217355}" destId="{719C316C-D5A1-BC40-8289-CDB703E7496D}" srcOrd="5" destOrd="0" presId="urn:microsoft.com/office/officeart/2008/layout/VerticalCurvedList"/>
    <dgm:cxn modelId="{CF7716CE-39FE-AD4F-9247-D7BFAA710495}" type="presParOf" srcId="{B7283DA0-BC9B-0349-B880-44F617217355}" destId="{05ABEAC4-D272-8148-B17C-4017CD7960A2}" srcOrd="6" destOrd="0" presId="urn:microsoft.com/office/officeart/2008/layout/VerticalCurvedList"/>
    <dgm:cxn modelId="{E1F5CBE0-FCDD-C04B-A1C8-36DA11F0E904}" type="presParOf" srcId="{05ABEAC4-D272-8148-B17C-4017CD7960A2}" destId="{BCC8F0DD-F37E-D44B-974F-B16967D317F4}" srcOrd="0" destOrd="0" presId="urn:microsoft.com/office/officeart/2008/layout/VerticalCurvedList"/>
    <dgm:cxn modelId="{D008F191-8E90-0D4F-874B-37C2C64E53DA}" type="presParOf" srcId="{B7283DA0-BC9B-0349-B880-44F617217355}" destId="{28644466-55B1-4746-A76F-790F861666E3}" srcOrd="7" destOrd="0" presId="urn:microsoft.com/office/officeart/2008/layout/VerticalCurvedList"/>
    <dgm:cxn modelId="{97409670-BD40-C74D-AC05-6EA7971B9988}" type="presParOf" srcId="{B7283DA0-BC9B-0349-B880-44F617217355}" destId="{E87F145E-82B1-A448-B7CB-8ECF3D45C7CD}" srcOrd="8" destOrd="0" presId="urn:microsoft.com/office/officeart/2008/layout/VerticalCurvedList"/>
    <dgm:cxn modelId="{7187CC20-D874-3043-86FC-DF3D094AFEFC}" type="presParOf" srcId="{E87F145E-82B1-A448-B7CB-8ECF3D45C7CD}" destId="{A2D98DD0-CB67-BE4D-ABD5-000A489A69E9}" srcOrd="0" destOrd="0" presId="urn:microsoft.com/office/officeart/2008/layout/VerticalCurvedList"/>
    <dgm:cxn modelId="{51B5AAC1-AC72-5043-809B-5182D0B713ED}" type="presParOf" srcId="{B7283DA0-BC9B-0349-B880-44F617217355}" destId="{DB8E7FF3-CADF-8643-A032-CA43D026B7D0}" srcOrd="9" destOrd="0" presId="urn:microsoft.com/office/officeart/2008/layout/VerticalCurvedList"/>
    <dgm:cxn modelId="{50AC37B1-0A19-244A-9F5C-A6009724BD48}" type="presParOf" srcId="{B7283DA0-BC9B-0349-B880-44F617217355}" destId="{E1F627E3-3605-8D41-8FB4-014BDC996DE4}" srcOrd="10" destOrd="0" presId="urn:microsoft.com/office/officeart/2008/layout/VerticalCurvedList"/>
    <dgm:cxn modelId="{EC04135D-3AF5-974F-9208-D80449D68702}" type="presParOf" srcId="{E1F627E3-3605-8D41-8FB4-014BDC996DE4}" destId="{7EC015FD-4BDB-304A-912B-FF61A22B811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0E72EEC-0BE0-3C4D-892F-1DCF3E07A1D0}" type="doc">
      <dgm:prSet loTypeId="urn:microsoft.com/office/officeart/2008/layout/VerticalCurvedList" loCatId="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hu-HU"/>
        </a:p>
      </dgm:t>
    </dgm:pt>
    <dgm:pt modelId="{BFF3D972-FDF6-E44D-B6E7-D10BB19F5EE3}">
      <dgm:prSet/>
      <dgm:spPr/>
      <dgm:t>
        <a:bodyPr/>
        <a:lstStyle/>
        <a:p>
          <a:r>
            <a:rPr lang="hu-HU" dirty="0" smtClean="0">
              <a:effectLst/>
            </a:rPr>
            <a:t>Túlélési stratégia</a:t>
          </a:r>
          <a:endParaRPr lang="sk-SK" dirty="0">
            <a:effectLst/>
          </a:endParaRPr>
        </a:p>
      </dgm:t>
    </dgm:pt>
    <dgm:pt modelId="{A7F957FD-3260-5441-9699-BFECB40FB43D}" type="parTrans" cxnId="{180E0AFA-D983-B34F-BADF-5D03A18AD13D}">
      <dgm:prSet/>
      <dgm:spPr/>
      <dgm:t>
        <a:bodyPr/>
        <a:lstStyle/>
        <a:p>
          <a:endParaRPr lang="hu-HU"/>
        </a:p>
      </dgm:t>
    </dgm:pt>
    <dgm:pt modelId="{4C2E53EE-BF3A-CC4D-8EF4-8D7D26967401}" type="sibTrans" cxnId="{180E0AFA-D983-B34F-BADF-5D03A18AD13D}">
      <dgm:prSet/>
      <dgm:spPr/>
      <dgm:t>
        <a:bodyPr/>
        <a:lstStyle/>
        <a:p>
          <a:endParaRPr lang="hu-HU"/>
        </a:p>
      </dgm:t>
    </dgm:pt>
    <dgm:pt modelId="{227B3122-DE30-3F4D-8C39-BAD4124C6122}">
      <dgm:prSet/>
      <dgm:spPr/>
      <dgm:t>
        <a:bodyPr/>
        <a:lstStyle/>
        <a:p>
          <a:r>
            <a:rPr lang="hu-HU" dirty="0" smtClean="0">
              <a:effectLst/>
            </a:rPr>
            <a:t>Konszolidációs stratégia</a:t>
          </a:r>
          <a:endParaRPr lang="sk-SK" dirty="0">
            <a:effectLst/>
          </a:endParaRPr>
        </a:p>
      </dgm:t>
    </dgm:pt>
    <dgm:pt modelId="{688CF2EC-9DEA-DB47-8722-27301744307A}" type="parTrans" cxnId="{7712993E-5859-2142-8648-2FAE5EDD39DB}">
      <dgm:prSet/>
      <dgm:spPr/>
      <dgm:t>
        <a:bodyPr/>
        <a:lstStyle/>
        <a:p>
          <a:endParaRPr lang="hu-HU"/>
        </a:p>
      </dgm:t>
    </dgm:pt>
    <dgm:pt modelId="{AFB69F2D-B71E-6F4C-A60A-7981366BC6A4}" type="sibTrans" cxnId="{7712993E-5859-2142-8648-2FAE5EDD39DB}">
      <dgm:prSet/>
      <dgm:spPr/>
      <dgm:t>
        <a:bodyPr/>
        <a:lstStyle/>
        <a:p>
          <a:endParaRPr lang="hu-HU"/>
        </a:p>
      </dgm:t>
    </dgm:pt>
    <dgm:pt modelId="{27887CDE-CF3D-C049-8EBF-B37570CCBFA9}">
      <dgm:prSet/>
      <dgm:spPr/>
      <dgm:t>
        <a:bodyPr/>
        <a:lstStyle/>
        <a:p>
          <a:r>
            <a:rPr lang="hu-HU" dirty="0" smtClean="0">
              <a:effectLst/>
            </a:rPr>
            <a:t>Fenntartható fejlődési stratégia</a:t>
          </a:r>
          <a:endParaRPr lang="sk-SK" dirty="0">
            <a:effectLst/>
          </a:endParaRPr>
        </a:p>
      </dgm:t>
    </dgm:pt>
    <dgm:pt modelId="{BC7C9075-4A23-2D41-AB93-0B572BF3FD59}" type="parTrans" cxnId="{65EF8828-0939-6A43-8B24-99FFF4F5C02E}">
      <dgm:prSet/>
      <dgm:spPr/>
      <dgm:t>
        <a:bodyPr/>
        <a:lstStyle/>
        <a:p>
          <a:endParaRPr lang="hu-HU"/>
        </a:p>
      </dgm:t>
    </dgm:pt>
    <dgm:pt modelId="{1420C1C9-60F2-D042-B066-8AD7B4C4441D}" type="sibTrans" cxnId="{65EF8828-0939-6A43-8B24-99FFF4F5C02E}">
      <dgm:prSet/>
      <dgm:spPr/>
      <dgm:t>
        <a:bodyPr/>
        <a:lstStyle/>
        <a:p>
          <a:endParaRPr lang="hu-HU"/>
        </a:p>
      </dgm:t>
    </dgm:pt>
    <dgm:pt modelId="{27F95C89-330F-3E44-9CA5-93A3CFA199BF}">
      <dgm:prSet/>
      <dgm:spPr/>
      <dgm:t>
        <a:bodyPr/>
        <a:lstStyle/>
        <a:p>
          <a:r>
            <a:rPr lang="hu-HU" dirty="0" smtClean="0"/>
            <a:t>Alternatív mezőgazdaság</a:t>
          </a:r>
          <a:endParaRPr lang="hu-HU" dirty="0"/>
        </a:p>
      </dgm:t>
    </dgm:pt>
    <dgm:pt modelId="{532BCCD0-6978-C842-B47E-2329A67FB4B0}" type="parTrans" cxnId="{AF4CCB4A-8D65-6A46-9EEA-13CA8114F636}">
      <dgm:prSet/>
      <dgm:spPr/>
      <dgm:t>
        <a:bodyPr/>
        <a:lstStyle/>
        <a:p>
          <a:endParaRPr lang="hu-HU"/>
        </a:p>
      </dgm:t>
    </dgm:pt>
    <dgm:pt modelId="{987DC7EA-02FF-6844-9054-3321FBEE76A5}" type="sibTrans" cxnId="{AF4CCB4A-8D65-6A46-9EEA-13CA8114F636}">
      <dgm:prSet/>
      <dgm:spPr/>
      <dgm:t>
        <a:bodyPr/>
        <a:lstStyle/>
        <a:p>
          <a:endParaRPr lang="hu-HU"/>
        </a:p>
      </dgm:t>
    </dgm:pt>
    <dgm:pt modelId="{979EDEF9-6E9D-5D44-9A73-CB1E6A5B369D}" type="pres">
      <dgm:prSet presAssocID="{E0E72EEC-0BE0-3C4D-892F-1DCF3E07A1D0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hu-HU"/>
        </a:p>
      </dgm:t>
    </dgm:pt>
    <dgm:pt modelId="{CF33701E-7E12-564A-B527-BCBAF9844167}" type="pres">
      <dgm:prSet presAssocID="{E0E72EEC-0BE0-3C4D-892F-1DCF3E07A1D0}" presName="Name1" presStyleCnt="0"/>
      <dgm:spPr/>
    </dgm:pt>
    <dgm:pt modelId="{CB7333DE-05C9-F044-AB39-7552AC29A57B}" type="pres">
      <dgm:prSet presAssocID="{E0E72EEC-0BE0-3C4D-892F-1DCF3E07A1D0}" presName="cycle" presStyleCnt="0"/>
      <dgm:spPr/>
    </dgm:pt>
    <dgm:pt modelId="{6222E47B-919B-8B4E-8300-2E989E1089D5}" type="pres">
      <dgm:prSet presAssocID="{E0E72EEC-0BE0-3C4D-892F-1DCF3E07A1D0}" presName="srcNode" presStyleLbl="node1" presStyleIdx="0" presStyleCnt="4"/>
      <dgm:spPr/>
    </dgm:pt>
    <dgm:pt modelId="{B354C694-129E-CE47-819B-1EF923AA2E33}" type="pres">
      <dgm:prSet presAssocID="{E0E72EEC-0BE0-3C4D-892F-1DCF3E07A1D0}" presName="conn" presStyleLbl="parChTrans1D2" presStyleIdx="0" presStyleCnt="1"/>
      <dgm:spPr/>
      <dgm:t>
        <a:bodyPr/>
        <a:lstStyle/>
        <a:p>
          <a:endParaRPr lang="hu-HU"/>
        </a:p>
      </dgm:t>
    </dgm:pt>
    <dgm:pt modelId="{CDE2B784-D705-B34F-828F-7DB329336523}" type="pres">
      <dgm:prSet presAssocID="{E0E72EEC-0BE0-3C4D-892F-1DCF3E07A1D0}" presName="extraNode" presStyleLbl="node1" presStyleIdx="0" presStyleCnt="4"/>
      <dgm:spPr/>
    </dgm:pt>
    <dgm:pt modelId="{BC4DBB84-9384-0545-ADCE-47F2FEBCA6E8}" type="pres">
      <dgm:prSet presAssocID="{E0E72EEC-0BE0-3C4D-892F-1DCF3E07A1D0}" presName="dstNode" presStyleLbl="node1" presStyleIdx="0" presStyleCnt="4"/>
      <dgm:spPr/>
    </dgm:pt>
    <dgm:pt modelId="{50D9F16D-903F-364A-9491-F74E5C7D5844}" type="pres">
      <dgm:prSet presAssocID="{BFF3D972-FDF6-E44D-B6E7-D10BB19F5EE3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852B4AF4-EB59-AB47-8D42-01D38BA8E81A}" type="pres">
      <dgm:prSet presAssocID="{BFF3D972-FDF6-E44D-B6E7-D10BB19F5EE3}" presName="accent_1" presStyleCnt="0"/>
      <dgm:spPr/>
    </dgm:pt>
    <dgm:pt modelId="{8F58290A-D623-3E4C-B0DC-4AD2920B0A76}" type="pres">
      <dgm:prSet presAssocID="{BFF3D972-FDF6-E44D-B6E7-D10BB19F5EE3}" presName="accentRepeatNode" presStyleLbl="solidFgAcc1" presStyleIdx="0" presStyleCnt="4"/>
      <dgm:spPr/>
    </dgm:pt>
    <dgm:pt modelId="{70388C33-058E-EA41-8889-60639FAC511E}" type="pres">
      <dgm:prSet presAssocID="{227B3122-DE30-3F4D-8C39-BAD4124C6122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38714902-3EAF-974A-9E74-1B182EB30A90}" type="pres">
      <dgm:prSet presAssocID="{227B3122-DE30-3F4D-8C39-BAD4124C6122}" presName="accent_2" presStyleCnt="0"/>
      <dgm:spPr/>
    </dgm:pt>
    <dgm:pt modelId="{99AF3B92-37BD-D040-AA26-4A5DA74F35D4}" type="pres">
      <dgm:prSet presAssocID="{227B3122-DE30-3F4D-8C39-BAD4124C6122}" presName="accentRepeatNode" presStyleLbl="solidFgAcc1" presStyleIdx="1" presStyleCnt="4"/>
      <dgm:spPr/>
    </dgm:pt>
    <dgm:pt modelId="{8D95C7E1-B54B-C34C-A66A-2A1E2EFA51E4}" type="pres">
      <dgm:prSet presAssocID="{27887CDE-CF3D-C049-8EBF-B37570CCBFA9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CA41995A-3E13-8643-82C3-144F7C323EA0}" type="pres">
      <dgm:prSet presAssocID="{27887CDE-CF3D-C049-8EBF-B37570CCBFA9}" presName="accent_3" presStyleCnt="0"/>
      <dgm:spPr/>
    </dgm:pt>
    <dgm:pt modelId="{81141987-ABDC-CC4A-9CBE-649A07DF41B9}" type="pres">
      <dgm:prSet presAssocID="{27887CDE-CF3D-C049-8EBF-B37570CCBFA9}" presName="accentRepeatNode" presStyleLbl="solidFgAcc1" presStyleIdx="2" presStyleCnt="4"/>
      <dgm:spPr/>
    </dgm:pt>
    <dgm:pt modelId="{90B83CAC-C776-AC40-93F8-F0612D693FE5}" type="pres">
      <dgm:prSet presAssocID="{27F95C89-330F-3E44-9CA5-93A3CFA199BF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2661B93B-F7FD-0A42-88BB-0CF8DFB92A64}" type="pres">
      <dgm:prSet presAssocID="{27F95C89-330F-3E44-9CA5-93A3CFA199BF}" presName="accent_4" presStyleCnt="0"/>
      <dgm:spPr/>
    </dgm:pt>
    <dgm:pt modelId="{E72A46F6-9758-F544-9F67-027C81116779}" type="pres">
      <dgm:prSet presAssocID="{27F95C89-330F-3E44-9CA5-93A3CFA199BF}" presName="accentRepeatNode" presStyleLbl="solidFgAcc1" presStyleIdx="3" presStyleCnt="4"/>
      <dgm:spPr/>
    </dgm:pt>
  </dgm:ptLst>
  <dgm:cxnLst>
    <dgm:cxn modelId="{65EF8828-0939-6A43-8B24-99FFF4F5C02E}" srcId="{E0E72EEC-0BE0-3C4D-892F-1DCF3E07A1D0}" destId="{27887CDE-CF3D-C049-8EBF-B37570CCBFA9}" srcOrd="2" destOrd="0" parTransId="{BC7C9075-4A23-2D41-AB93-0B572BF3FD59}" sibTransId="{1420C1C9-60F2-D042-B066-8AD7B4C4441D}"/>
    <dgm:cxn modelId="{180E0AFA-D983-B34F-BADF-5D03A18AD13D}" srcId="{E0E72EEC-0BE0-3C4D-892F-1DCF3E07A1D0}" destId="{BFF3D972-FDF6-E44D-B6E7-D10BB19F5EE3}" srcOrd="0" destOrd="0" parTransId="{A7F957FD-3260-5441-9699-BFECB40FB43D}" sibTransId="{4C2E53EE-BF3A-CC4D-8EF4-8D7D26967401}"/>
    <dgm:cxn modelId="{DF06FED8-CC68-0944-8DD6-8C7996DC7732}" type="presOf" srcId="{E0E72EEC-0BE0-3C4D-892F-1DCF3E07A1D0}" destId="{979EDEF9-6E9D-5D44-9A73-CB1E6A5B369D}" srcOrd="0" destOrd="0" presId="urn:microsoft.com/office/officeart/2008/layout/VerticalCurvedList"/>
    <dgm:cxn modelId="{7E29C22E-987A-C04E-B5F5-231F7B39AF4B}" type="presOf" srcId="{227B3122-DE30-3F4D-8C39-BAD4124C6122}" destId="{70388C33-058E-EA41-8889-60639FAC511E}" srcOrd="0" destOrd="0" presId="urn:microsoft.com/office/officeart/2008/layout/VerticalCurvedList"/>
    <dgm:cxn modelId="{F5F06AF3-0E13-4C41-8D21-2AC4BE105EAB}" type="presOf" srcId="{4C2E53EE-BF3A-CC4D-8EF4-8D7D26967401}" destId="{B354C694-129E-CE47-819B-1EF923AA2E33}" srcOrd="0" destOrd="0" presId="urn:microsoft.com/office/officeart/2008/layout/VerticalCurvedList"/>
    <dgm:cxn modelId="{34D8F569-0BA2-434A-8AE8-3AFC22483155}" type="presOf" srcId="{BFF3D972-FDF6-E44D-B6E7-D10BB19F5EE3}" destId="{50D9F16D-903F-364A-9491-F74E5C7D5844}" srcOrd="0" destOrd="0" presId="urn:microsoft.com/office/officeart/2008/layout/VerticalCurvedList"/>
    <dgm:cxn modelId="{8366EE1E-D57C-B745-A548-EDFAA1924B63}" type="presOf" srcId="{27887CDE-CF3D-C049-8EBF-B37570CCBFA9}" destId="{8D95C7E1-B54B-C34C-A66A-2A1E2EFA51E4}" srcOrd="0" destOrd="0" presId="urn:microsoft.com/office/officeart/2008/layout/VerticalCurvedList"/>
    <dgm:cxn modelId="{AF4CCB4A-8D65-6A46-9EEA-13CA8114F636}" srcId="{E0E72EEC-0BE0-3C4D-892F-1DCF3E07A1D0}" destId="{27F95C89-330F-3E44-9CA5-93A3CFA199BF}" srcOrd="3" destOrd="0" parTransId="{532BCCD0-6978-C842-B47E-2329A67FB4B0}" sibTransId="{987DC7EA-02FF-6844-9054-3321FBEE76A5}"/>
    <dgm:cxn modelId="{4B44CED9-7C0C-8B48-A77E-EA15CB2D347F}" type="presOf" srcId="{27F95C89-330F-3E44-9CA5-93A3CFA199BF}" destId="{90B83CAC-C776-AC40-93F8-F0612D693FE5}" srcOrd="0" destOrd="0" presId="urn:microsoft.com/office/officeart/2008/layout/VerticalCurvedList"/>
    <dgm:cxn modelId="{7712993E-5859-2142-8648-2FAE5EDD39DB}" srcId="{E0E72EEC-0BE0-3C4D-892F-1DCF3E07A1D0}" destId="{227B3122-DE30-3F4D-8C39-BAD4124C6122}" srcOrd="1" destOrd="0" parTransId="{688CF2EC-9DEA-DB47-8722-27301744307A}" sibTransId="{AFB69F2D-B71E-6F4C-A60A-7981366BC6A4}"/>
    <dgm:cxn modelId="{B239F51B-12DA-8346-9653-18AC16321917}" type="presParOf" srcId="{979EDEF9-6E9D-5D44-9A73-CB1E6A5B369D}" destId="{CF33701E-7E12-564A-B527-BCBAF9844167}" srcOrd="0" destOrd="0" presId="urn:microsoft.com/office/officeart/2008/layout/VerticalCurvedList"/>
    <dgm:cxn modelId="{370A9CAE-B2E1-0848-B139-18809DD22947}" type="presParOf" srcId="{CF33701E-7E12-564A-B527-BCBAF9844167}" destId="{CB7333DE-05C9-F044-AB39-7552AC29A57B}" srcOrd="0" destOrd="0" presId="urn:microsoft.com/office/officeart/2008/layout/VerticalCurvedList"/>
    <dgm:cxn modelId="{16368855-C3AE-CC4C-B39A-C79D7E29F518}" type="presParOf" srcId="{CB7333DE-05C9-F044-AB39-7552AC29A57B}" destId="{6222E47B-919B-8B4E-8300-2E989E1089D5}" srcOrd="0" destOrd="0" presId="urn:microsoft.com/office/officeart/2008/layout/VerticalCurvedList"/>
    <dgm:cxn modelId="{1858E800-F8F9-154A-AD2C-4160931D2D97}" type="presParOf" srcId="{CB7333DE-05C9-F044-AB39-7552AC29A57B}" destId="{B354C694-129E-CE47-819B-1EF923AA2E33}" srcOrd="1" destOrd="0" presId="urn:microsoft.com/office/officeart/2008/layout/VerticalCurvedList"/>
    <dgm:cxn modelId="{92885D01-B8CA-D946-A3D6-755DAEC2A515}" type="presParOf" srcId="{CB7333DE-05C9-F044-AB39-7552AC29A57B}" destId="{CDE2B784-D705-B34F-828F-7DB329336523}" srcOrd="2" destOrd="0" presId="urn:microsoft.com/office/officeart/2008/layout/VerticalCurvedList"/>
    <dgm:cxn modelId="{4FD97251-B2D5-174F-861F-3C8FBA79C043}" type="presParOf" srcId="{CB7333DE-05C9-F044-AB39-7552AC29A57B}" destId="{BC4DBB84-9384-0545-ADCE-47F2FEBCA6E8}" srcOrd="3" destOrd="0" presId="urn:microsoft.com/office/officeart/2008/layout/VerticalCurvedList"/>
    <dgm:cxn modelId="{4BCEF043-647C-6E4B-A2A4-3BAE6F5FEF87}" type="presParOf" srcId="{CF33701E-7E12-564A-B527-BCBAF9844167}" destId="{50D9F16D-903F-364A-9491-F74E5C7D5844}" srcOrd="1" destOrd="0" presId="urn:microsoft.com/office/officeart/2008/layout/VerticalCurvedList"/>
    <dgm:cxn modelId="{7B3C2790-EE3E-7E46-9BF4-0CB7B0E73CB8}" type="presParOf" srcId="{CF33701E-7E12-564A-B527-BCBAF9844167}" destId="{852B4AF4-EB59-AB47-8D42-01D38BA8E81A}" srcOrd="2" destOrd="0" presId="urn:microsoft.com/office/officeart/2008/layout/VerticalCurvedList"/>
    <dgm:cxn modelId="{E23DE94F-CAA8-D04C-A2CA-CD804DB6B91A}" type="presParOf" srcId="{852B4AF4-EB59-AB47-8D42-01D38BA8E81A}" destId="{8F58290A-D623-3E4C-B0DC-4AD2920B0A76}" srcOrd="0" destOrd="0" presId="urn:microsoft.com/office/officeart/2008/layout/VerticalCurvedList"/>
    <dgm:cxn modelId="{8C22F9AE-5DBD-294F-B84F-939CBD905870}" type="presParOf" srcId="{CF33701E-7E12-564A-B527-BCBAF9844167}" destId="{70388C33-058E-EA41-8889-60639FAC511E}" srcOrd="3" destOrd="0" presId="urn:microsoft.com/office/officeart/2008/layout/VerticalCurvedList"/>
    <dgm:cxn modelId="{E9A9869E-9CDB-D547-850D-6B81E38FA752}" type="presParOf" srcId="{CF33701E-7E12-564A-B527-BCBAF9844167}" destId="{38714902-3EAF-974A-9E74-1B182EB30A90}" srcOrd="4" destOrd="0" presId="urn:microsoft.com/office/officeart/2008/layout/VerticalCurvedList"/>
    <dgm:cxn modelId="{D2A16765-24C5-8441-9B95-8C7516769FB7}" type="presParOf" srcId="{38714902-3EAF-974A-9E74-1B182EB30A90}" destId="{99AF3B92-37BD-D040-AA26-4A5DA74F35D4}" srcOrd="0" destOrd="0" presId="urn:microsoft.com/office/officeart/2008/layout/VerticalCurvedList"/>
    <dgm:cxn modelId="{8A4E1199-B0D0-9441-93E4-D90D75C1346C}" type="presParOf" srcId="{CF33701E-7E12-564A-B527-BCBAF9844167}" destId="{8D95C7E1-B54B-C34C-A66A-2A1E2EFA51E4}" srcOrd="5" destOrd="0" presId="urn:microsoft.com/office/officeart/2008/layout/VerticalCurvedList"/>
    <dgm:cxn modelId="{18524C90-7DE8-864F-9EB6-AABDD43885AC}" type="presParOf" srcId="{CF33701E-7E12-564A-B527-BCBAF9844167}" destId="{CA41995A-3E13-8643-82C3-144F7C323EA0}" srcOrd="6" destOrd="0" presId="urn:microsoft.com/office/officeart/2008/layout/VerticalCurvedList"/>
    <dgm:cxn modelId="{BB157167-10EF-494A-A1D6-F68A4CA8A4E2}" type="presParOf" srcId="{CA41995A-3E13-8643-82C3-144F7C323EA0}" destId="{81141987-ABDC-CC4A-9CBE-649A07DF41B9}" srcOrd="0" destOrd="0" presId="urn:microsoft.com/office/officeart/2008/layout/VerticalCurvedList"/>
    <dgm:cxn modelId="{0268EBC7-9058-5C49-B8D4-807F6501FD82}" type="presParOf" srcId="{CF33701E-7E12-564A-B527-BCBAF9844167}" destId="{90B83CAC-C776-AC40-93F8-F0612D693FE5}" srcOrd="7" destOrd="0" presId="urn:microsoft.com/office/officeart/2008/layout/VerticalCurvedList"/>
    <dgm:cxn modelId="{DD832DF8-41AF-014C-B3DC-A13A5E68E433}" type="presParOf" srcId="{CF33701E-7E12-564A-B527-BCBAF9844167}" destId="{2661B93B-F7FD-0A42-88BB-0CF8DFB92A64}" srcOrd="8" destOrd="0" presId="urn:microsoft.com/office/officeart/2008/layout/VerticalCurvedList"/>
    <dgm:cxn modelId="{083FE14C-FEB2-1845-A2B4-B114029ABA12}" type="presParOf" srcId="{2661B93B-F7FD-0A42-88BB-0CF8DFB92A64}" destId="{E72A46F6-9758-F544-9F67-027C8111677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62E8E667-E822-E346-A6E2-0F6FDD2349C6}" type="doc">
      <dgm:prSet loTypeId="urn:microsoft.com/office/officeart/2005/8/layout/venn1" loCatId="" qsTypeId="urn:microsoft.com/office/officeart/2005/8/quickstyle/simple2" qsCatId="simple" csTypeId="urn:microsoft.com/office/officeart/2005/8/colors/colorful2" csCatId="colorful" phldr="1"/>
      <dgm:spPr/>
    </dgm:pt>
    <dgm:pt modelId="{51F838ED-38DF-5346-8B97-4091E06D7B60}">
      <dgm:prSet phldrT="[Szöveg]"/>
      <dgm:spPr/>
      <dgm:t>
        <a:bodyPr/>
        <a:lstStyle/>
        <a:p>
          <a:r>
            <a:rPr lang="hu-HU" b="1" dirty="0" smtClean="0">
              <a:latin typeface="Trebuchet MS" panose="020B0703020202090204" pitchFamily="34" charset="0"/>
            </a:rPr>
            <a:t>TÁRSADALOM</a:t>
          </a:r>
          <a:endParaRPr lang="hu-HU" b="1" dirty="0">
            <a:latin typeface="Trebuchet MS" panose="020B0703020202090204" pitchFamily="34" charset="0"/>
          </a:endParaRPr>
        </a:p>
        <a:p>
          <a:r>
            <a:rPr lang="hu-HU" b="1" dirty="0" smtClean="0">
              <a:latin typeface="Trebuchet MS" panose="020B0703020202090204" pitchFamily="34" charset="0"/>
            </a:rPr>
            <a:t>Egészség
Nemek közötti egyenlőség
Hagyomány és kultúra</a:t>
          </a:r>
          <a:endParaRPr lang="hu-HU" dirty="0">
            <a:latin typeface="Trebuchet MS" panose="020B0703020202090204" pitchFamily="34" charset="0"/>
          </a:endParaRPr>
        </a:p>
      </dgm:t>
    </dgm:pt>
    <dgm:pt modelId="{3811E094-1F88-3B4B-8D3A-8E27E90BE72E}" type="parTrans" cxnId="{75BACA8F-5690-C549-9462-5084F7060529}">
      <dgm:prSet/>
      <dgm:spPr/>
      <dgm:t>
        <a:bodyPr/>
        <a:lstStyle/>
        <a:p>
          <a:endParaRPr lang="hu-HU"/>
        </a:p>
      </dgm:t>
    </dgm:pt>
    <dgm:pt modelId="{FD5C66AB-1147-1B49-944B-A580E476D5AE}" type="sibTrans" cxnId="{75BACA8F-5690-C549-9462-5084F7060529}">
      <dgm:prSet/>
      <dgm:spPr/>
      <dgm:t>
        <a:bodyPr/>
        <a:lstStyle/>
        <a:p>
          <a:endParaRPr lang="hu-HU"/>
        </a:p>
      </dgm:t>
    </dgm:pt>
    <dgm:pt modelId="{F28B8CD9-D19C-9D4C-B186-6FA3E050066D}">
      <dgm:prSet phldrT="[Szöveg]"/>
      <dgm:spPr/>
      <dgm:t>
        <a:bodyPr/>
        <a:lstStyle/>
        <a:p>
          <a:r>
            <a:rPr lang="hu-HU" b="1" dirty="0" smtClean="0">
              <a:latin typeface="Trebuchet MS" panose="020B0703020202090204" pitchFamily="34" charset="0"/>
            </a:rPr>
            <a:t>KÖRNYEZETI
Talajok
Éghajlat
</a:t>
          </a:r>
          <a:r>
            <a:rPr lang="hu-HU" b="1" dirty="0" err="1" smtClean="0">
              <a:latin typeface="Trebuchet MS" panose="020B0703020202090204" pitchFamily="34" charset="0"/>
            </a:rPr>
            <a:t>Boidiverzitás</a:t>
          </a:r>
          <a:endParaRPr lang="hu-HU" dirty="0">
            <a:latin typeface="Trebuchet MS" panose="020B0703020202090204" pitchFamily="34" charset="0"/>
          </a:endParaRPr>
        </a:p>
      </dgm:t>
    </dgm:pt>
    <dgm:pt modelId="{0277F9F5-D2FD-9040-AF76-2418E05A0E31}" type="parTrans" cxnId="{8BE746E4-41BA-6240-9FE6-18C846C1316B}">
      <dgm:prSet/>
      <dgm:spPr/>
      <dgm:t>
        <a:bodyPr/>
        <a:lstStyle/>
        <a:p>
          <a:endParaRPr lang="hu-HU"/>
        </a:p>
      </dgm:t>
    </dgm:pt>
    <dgm:pt modelId="{E2A23C57-31A0-1A4D-AFF0-9DFAE59A6FFB}" type="sibTrans" cxnId="{8BE746E4-41BA-6240-9FE6-18C846C1316B}">
      <dgm:prSet/>
      <dgm:spPr/>
      <dgm:t>
        <a:bodyPr/>
        <a:lstStyle/>
        <a:p>
          <a:endParaRPr lang="hu-HU"/>
        </a:p>
      </dgm:t>
    </dgm:pt>
    <dgm:pt modelId="{D858162F-3716-A54D-AAB6-F6A3F355CD6C}">
      <dgm:prSet phldrT="[Szöveg]"/>
      <dgm:spPr/>
      <dgm:t>
        <a:bodyPr/>
        <a:lstStyle/>
        <a:p>
          <a:r>
            <a:rPr lang="hu-HU" b="1" dirty="0" smtClean="0">
              <a:latin typeface="Trebuchet MS" panose="020B0703020202090204" pitchFamily="34" charset="0"/>
            </a:rPr>
            <a:t>GAZDASÁGI
Jövedelem
Marketing
Kereskedelmi</a:t>
          </a:r>
          <a:endParaRPr lang="hu-HU" dirty="0">
            <a:latin typeface="Trebuchet MS" panose="020B0703020202090204" pitchFamily="34" charset="0"/>
          </a:endParaRPr>
        </a:p>
      </dgm:t>
    </dgm:pt>
    <dgm:pt modelId="{FB159638-124C-8640-8AA8-911D0CE50ED3}" type="parTrans" cxnId="{7618BB40-DBD5-6748-AC1A-5E383608E409}">
      <dgm:prSet/>
      <dgm:spPr/>
      <dgm:t>
        <a:bodyPr/>
        <a:lstStyle/>
        <a:p>
          <a:endParaRPr lang="hu-HU"/>
        </a:p>
      </dgm:t>
    </dgm:pt>
    <dgm:pt modelId="{60E67221-137D-144A-A2E5-7B7B1E66FF02}" type="sibTrans" cxnId="{7618BB40-DBD5-6748-AC1A-5E383608E409}">
      <dgm:prSet/>
      <dgm:spPr/>
      <dgm:t>
        <a:bodyPr/>
        <a:lstStyle/>
        <a:p>
          <a:endParaRPr lang="hu-HU"/>
        </a:p>
      </dgm:t>
    </dgm:pt>
    <dgm:pt modelId="{147761C8-9A71-9A4E-B55C-7864BABEC7D6}" type="pres">
      <dgm:prSet presAssocID="{62E8E667-E822-E346-A6E2-0F6FDD2349C6}" presName="compositeShape" presStyleCnt="0">
        <dgm:presLayoutVars>
          <dgm:chMax val="7"/>
          <dgm:dir/>
          <dgm:resizeHandles val="exact"/>
        </dgm:presLayoutVars>
      </dgm:prSet>
      <dgm:spPr/>
    </dgm:pt>
    <dgm:pt modelId="{03F6D5AE-4161-1947-8697-90EDF118CB8A}" type="pres">
      <dgm:prSet presAssocID="{51F838ED-38DF-5346-8B97-4091E06D7B60}" presName="circ1" presStyleLbl="vennNode1" presStyleIdx="0" presStyleCnt="3"/>
      <dgm:spPr/>
      <dgm:t>
        <a:bodyPr/>
        <a:lstStyle/>
        <a:p>
          <a:endParaRPr lang="hu-HU"/>
        </a:p>
      </dgm:t>
    </dgm:pt>
    <dgm:pt modelId="{48C725DE-2C01-7048-A9A9-D5025189FB5D}" type="pres">
      <dgm:prSet presAssocID="{51F838ED-38DF-5346-8B97-4091E06D7B60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0738AD4B-5140-C64E-AF3C-5D415CADBCB9}" type="pres">
      <dgm:prSet presAssocID="{F28B8CD9-D19C-9D4C-B186-6FA3E050066D}" presName="circ2" presStyleLbl="vennNode1" presStyleIdx="1" presStyleCnt="3"/>
      <dgm:spPr/>
      <dgm:t>
        <a:bodyPr/>
        <a:lstStyle/>
        <a:p>
          <a:endParaRPr lang="hu-HU"/>
        </a:p>
      </dgm:t>
    </dgm:pt>
    <dgm:pt modelId="{C717FFB4-1539-5C49-AEDC-9C59C171097E}" type="pres">
      <dgm:prSet presAssocID="{F28B8CD9-D19C-9D4C-B186-6FA3E050066D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5DB86A9F-D59A-CB49-BE23-CCEDCF74BFEC}" type="pres">
      <dgm:prSet presAssocID="{D858162F-3716-A54D-AAB6-F6A3F355CD6C}" presName="circ3" presStyleLbl="vennNode1" presStyleIdx="2" presStyleCnt="3"/>
      <dgm:spPr/>
      <dgm:t>
        <a:bodyPr/>
        <a:lstStyle/>
        <a:p>
          <a:endParaRPr lang="hu-HU"/>
        </a:p>
      </dgm:t>
    </dgm:pt>
    <dgm:pt modelId="{98F9238B-7A9D-A84E-8289-7AAA3B13C30F}" type="pres">
      <dgm:prSet presAssocID="{D858162F-3716-A54D-AAB6-F6A3F355CD6C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7618BB40-DBD5-6748-AC1A-5E383608E409}" srcId="{62E8E667-E822-E346-A6E2-0F6FDD2349C6}" destId="{D858162F-3716-A54D-AAB6-F6A3F355CD6C}" srcOrd="2" destOrd="0" parTransId="{FB159638-124C-8640-8AA8-911D0CE50ED3}" sibTransId="{60E67221-137D-144A-A2E5-7B7B1E66FF02}"/>
    <dgm:cxn modelId="{75BACA8F-5690-C549-9462-5084F7060529}" srcId="{62E8E667-E822-E346-A6E2-0F6FDD2349C6}" destId="{51F838ED-38DF-5346-8B97-4091E06D7B60}" srcOrd="0" destOrd="0" parTransId="{3811E094-1F88-3B4B-8D3A-8E27E90BE72E}" sibTransId="{FD5C66AB-1147-1B49-944B-A580E476D5AE}"/>
    <dgm:cxn modelId="{D1569774-0FA0-9141-ADB4-E87EE5392B78}" type="presOf" srcId="{51F838ED-38DF-5346-8B97-4091E06D7B60}" destId="{03F6D5AE-4161-1947-8697-90EDF118CB8A}" srcOrd="0" destOrd="0" presId="urn:microsoft.com/office/officeart/2005/8/layout/venn1"/>
    <dgm:cxn modelId="{E3663494-B319-9A4C-9D5A-B414CA88652C}" type="presOf" srcId="{F28B8CD9-D19C-9D4C-B186-6FA3E050066D}" destId="{0738AD4B-5140-C64E-AF3C-5D415CADBCB9}" srcOrd="0" destOrd="0" presId="urn:microsoft.com/office/officeart/2005/8/layout/venn1"/>
    <dgm:cxn modelId="{25FFF719-0003-754F-9AE9-6B7B0A908DBE}" type="presOf" srcId="{51F838ED-38DF-5346-8B97-4091E06D7B60}" destId="{48C725DE-2C01-7048-A9A9-D5025189FB5D}" srcOrd="1" destOrd="0" presId="urn:microsoft.com/office/officeart/2005/8/layout/venn1"/>
    <dgm:cxn modelId="{8A5733EF-BD48-E747-B575-78840CE52804}" type="presOf" srcId="{D858162F-3716-A54D-AAB6-F6A3F355CD6C}" destId="{98F9238B-7A9D-A84E-8289-7AAA3B13C30F}" srcOrd="1" destOrd="0" presId="urn:microsoft.com/office/officeart/2005/8/layout/venn1"/>
    <dgm:cxn modelId="{69F6D3BE-F10A-C54B-BC5B-84DE4246F605}" type="presOf" srcId="{D858162F-3716-A54D-AAB6-F6A3F355CD6C}" destId="{5DB86A9F-D59A-CB49-BE23-CCEDCF74BFEC}" srcOrd="0" destOrd="0" presId="urn:microsoft.com/office/officeart/2005/8/layout/venn1"/>
    <dgm:cxn modelId="{8BE746E4-41BA-6240-9FE6-18C846C1316B}" srcId="{62E8E667-E822-E346-A6E2-0F6FDD2349C6}" destId="{F28B8CD9-D19C-9D4C-B186-6FA3E050066D}" srcOrd="1" destOrd="0" parTransId="{0277F9F5-D2FD-9040-AF76-2418E05A0E31}" sibTransId="{E2A23C57-31A0-1A4D-AFF0-9DFAE59A6FFB}"/>
    <dgm:cxn modelId="{A6CEA60A-86EB-7549-B35A-9AAC85B05C9A}" type="presOf" srcId="{62E8E667-E822-E346-A6E2-0F6FDD2349C6}" destId="{147761C8-9A71-9A4E-B55C-7864BABEC7D6}" srcOrd="0" destOrd="0" presId="urn:microsoft.com/office/officeart/2005/8/layout/venn1"/>
    <dgm:cxn modelId="{E4F1F780-C903-084E-9CA8-8ED1455C4838}" type="presOf" srcId="{F28B8CD9-D19C-9D4C-B186-6FA3E050066D}" destId="{C717FFB4-1539-5C49-AEDC-9C59C171097E}" srcOrd="1" destOrd="0" presId="urn:microsoft.com/office/officeart/2005/8/layout/venn1"/>
    <dgm:cxn modelId="{2DE8D414-EE05-5242-A8AF-11EFF0C6FF48}" type="presParOf" srcId="{147761C8-9A71-9A4E-B55C-7864BABEC7D6}" destId="{03F6D5AE-4161-1947-8697-90EDF118CB8A}" srcOrd="0" destOrd="0" presId="urn:microsoft.com/office/officeart/2005/8/layout/venn1"/>
    <dgm:cxn modelId="{1F56FCBE-4FDC-224A-9B93-100FB649E84E}" type="presParOf" srcId="{147761C8-9A71-9A4E-B55C-7864BABEC7D6}" destId="{48C725DE-2C01-7048-A9A9-D5025189FB5D}" srcOrd="1" destOrd="0" presId="urn:microsoft.com/office/officeart/2005/8/layout/venn1"/>
    <dgm:cxn modelId="{CEA45E1E-6D0F-B74A-AEB3-ECEE4F7AC63D}" type="presParOf" srcId="{147761C8-9A71-9A4E-B55C-7864BABEC7D6}" destId="{0738AD4B-5140-C64E-AF3C-5D415CADBCB9}" srcOrd="2" destOrd="0" presId="urn:microsoft.com/office/officeart/2005/8/layout/venn1"/>
    <dgm:cxn modelId="{BAEC2F9D-CEC1-024E-9872-996491BFF87E}" type="presParOf" srcId="{147761C8-9A71-9A4E-B55C-7864BABEC7D6}" destId="{C717FFB4-1539-5C49-AEDC-9C59C171097E}" srcOrd="3" destOrd="0" presId="urn:microsoft.com/office/officeart/2005/8/layout/venn1"/>
    <dgm:cxn modelId="{17FEF211-E480-5B4C-AB1B-3CCABED09318}" type="presParOf" srcId="{147761C8-9A71-9A4E-B55C-7864BABEC7D6}" destId="{5DB86A9F-D59A-CB49-BE23-CCEDCF74BFEC}" srcOrd="4" destOrd="0" presId="urn:microsoft.com/office/officeart/2005/8/layout/venn1"/>
    <dgm:cxn modelId="{AA81948B-EC16-434F-8000-48BB3657EA7E}" type="presParOf" srcId="{147761C8-9A71-9A4E-B55C-7864BABEC7D6}" destId="{98F9238B-7A9D-A84E-8289-7AAA3B13C30F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C70E280D-1C69-A549-B6B2-B94F8240BF8E}" type="doc">
      <dgm:prSet loTypeId="urn:microsoft.com/office/officeart/2005/8/layout/cycle2" loCatId="cyc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hu-HU"/>
        </a:p>
      </dgm:t>
    </dgm:pt>
    <dgm:pt modelId="{45CDE829-3452-694C-858D-4868D19B5203}">
      <dgm:prSet/>
      <dgm:spPr/>
      <dgm:t>
        <a:bodyPr/>
        <a:lstStyle/>
        <a:p>
          <a:r>
            <a:rPr lang="hu-HU" dirty="0" smtClean="0"/>
            <a:t>Körforgásos gazdaság</a:t>
          </a:r>
          <a:endParaRPr lang="hu-HU" dirty="0"/>
        </a:p>
      </dgm:t>
    </dgm:pt>
    <dgm:pt modelId="{0F35818E-8EFF-054A-B964-95A649B3E619}" type="parTrans" cxnId="{CD6094FE-6D06-CE4F-B52A-172807E67E60}">
      <dgm:prSet/>
      <dgm:spPr/>
      <dgm:t>
        <a:bodyPr/>
        <a:lstStyle/>
        <a:p>
          <a:endParaRPr lang="hu-HU"/>
        </a:p>
      </dgm:t>
    </dgm:pt>
    <dgm:pt modelId="{BBAE37C2-05D3-CC48-8EBF-CCC1C348C73C}" type="sibTrans" cxnId="{CD6094FE-6D06-CE4F-B52A-172807E67E60}">
      <dgm:prSet/>
      <dgm:spPr/>
      <dgm:t>
        <a:bodyPr/>
        <a:lstStyle/>
        <a:p>
          <a:endParaRPr lang="hu-HU"/>
        </a:p>
      </dgm:t>
    </dgm:pt>
    <dgm:pt modelId="{1DFDD16B-F4B8-DB4F-BF26-4A3437C24455}">
      <dgm:prSet/>
      <dgm:spPr/>
      <dgm:t>
        <a:bodyPr/>
        <a:lstStyle/>
        <a:p>
          <a:r>
            <a:rPr lang="hu-HU" dirty="0" smtClean="0"/>
            <a:t>Szivárvány farm</a:t>
          </a:r>
          <a:endParaRPr lang="hu-HU" dirty="0"/>
        </a:p>
      </dgm:t>
    </dgm:pt>
    <dgm:pt modelId="{D43ABE8D-9F4A-0045-B345-D2977FD5F88F}" type="parTrans" cxnId="{E8EA598B-2A83-6940-A3DF-B37477335146}">
      <dgm:prSet/>
      <dgm:spPr/>
      <dgm:t>
        <a:bodyPr/>
        <a:lstStyle/>
        <a:p>
          <a:endParaRPr lang="hu-HU"/>
        </a:p>
      </dgm:t>
    </dgm:pt>
    <dgm:pt modelId="{5ACAF0BF-1B14-1343-ACC4-953E1D1A7E14}" type="sibTrans" cxnId="{E8EA598B-2A83-6940-A3DF-B37477335146}">
      <dgm:prSet/>
      <dgm:spPr/>
      <dgm:t>
        <a:bodyPr/>
        <a:lstStyle/>
        <a:p>
          <a:endParaRPr lang="hu-HU"/>
        </a:p>
      </dgm:t>
    </dgm:pt>
    <dgm:pt modelId="{2AA91D7E-48EB-2949-B4A9-B13E5E8C5439}">
      <dgm:prSet/>
      <dgm:spPr/>
      <dgm:t>
        <a:bodyPr/>
        <a:lstStyle/>
        <a:p>
          <a:r>
            <a:rPr lang="sk-SK" dirty="0" smtClean="0"/>
            <a:t>Lokalizáció</a:t>
          </a:r>
          <a:endParaRPr lang="hu-HU" dirty="0"/>
        </a:p>
      </dgm:t>
    </dgm:pt>
    <dgm:pt modelId="{E4D1F699-F0E7-DA47-AA3E-C20E67D7C211}" type="parTrans" cxnId="{A8FB502A-2CCE-3D4B-9C14-F2525C12CC3C}">
      <dgm:prSet/>
      <dgm:spPr/>
      <dgm:t>
        <a:bodyPr/>
        <a:lstStyle/>
        <a:p>
          <a:endParaRPr lang="hu-HU"/>
        </a:p>
      </dgm:t>
    </dgm:pt>
    <dgm:pt modelId="{3D6BE981-CFD1-CA40-82E8-0E5AE7E0EF0C}" type="sibTrans" cxnId="{A8FB502A-2CCE-3D4B-9C14-F2525C12CC3C}">
      <dgm:prSet/>
      <dgm:spPr/>
      <dgm:t>
        <a:bodyPr/>
        <a:lstStyle/>
        <a:p>
          <a:endParaRPr lang="hu-HU"/>
        </a:p>
      </dgm:t>
    </dgm:pt>
    <dgm:pt modelId="{C6E761F4-4F78-184E-8B63-A61723EFD5CE}">
      <dgm:prSet/>
      <dgm:spPr/>
      <dgm:t>
        <a:bodyPr/>
        <a:lstStyle/>
        <a:p>
          <a:r>
            <a:rPr lang="hu-HU" dirty="0" smtClean="0"/>
            <a:t>Az elégséges gazdaság</a:t>
          </a:r>
          <a:endParaRPr lang="hu-HU" dirty="0"/>
        </a:p>
      </dgm:t>
    </dgm:pt>
    <dgm:pt modelId="{7355FA1A-1788-0E45-8E92-769BCBED1769}" type="parTrans" cxnId="{CF610E1F-3FDB-D14E-A0CB-0DC6CA817528}">
      <dgm:prSet/>
      <dgm:spPr/>
      <dgm:t>
        <a:bodyPr/>
        <a:lstStyle/>
        <a:p>
          <a:endParaRPr lang="hu-HU"/>
        </a:p>
      </dgm:t>
    </dgm:pt>
    <dgm:pt modelId="{5A7BB94B-656D-0842-86D7-A3538584706D}" type="sibTrans" cxnId="{CF610E1F-3FDB-D14E-A0CB-0DC6CA817528}">
      <dgm:prSet/>
      <dgm:spPr/>
      <dgm:t>
        <a:bodyPr/>
        <a:lstStyle/>
        <a:p>
          <a:endParaRPr lang="hu-HU"/>
        </a:p>
      </dgm:t>
    </dgm:pt>
    <dgm:pt modelId="{983FD619-62C2-344F-AEA3-80C204F8DF28}" type="pres">
      <dgm:prSet presAssocID="{C70E280D-1C69-A549-B6B2-B94F8240BF8E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348EC13A-9C5A-7E4B-A583-497C3652E3F7}" type="pres">
      <dgm:prSet presAssocID="{45CDE829-3452-694C-858D-4868D19B5203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FC38B73E-0984-9247-B614-210AF4CADFAA}" type="pres">
      <dgm:prSet presAssocID="{BBAE37C2-05D3-CC48-8EBF-CCC1C348C73C}" presName="sibTrans" presStyleLbl="sibTrans2D1" presStyleIdx="0" presStyleCnt="4"/>
      <dgm:spPr/>
      <dgm:t>
        <a:bodyPr/>
        <a:lstStyle/>
        <a:p>
          <a:endParaRPr lang="hu-HU"/>
        </a:p>
      </dgm:t>
    </dgm:pt>
    <dgm:pt modelId="{7A696618-6C64-E24E-B98D-85E77C2DD531}" type="pres">
      <dgm:prSet presAssocID="{BBAE37C2-05D3-CC48-8EBF-CCC1C348C73C}" presName="connectorText" presStyleLbl="sibTrans2D1" presStyleIdx="0" presStyleCnt="4"/>
      <dgm:spPr/>
      <dgm:t>
        <a:bodyPr/>
        <a:lstStyle/>
        <a:p>
          <a:endParaRPr lang="hu-HU"/>
        </a:p>
      </dgm:t>
    </dgm:pt>
    <dgm:pt modelId="{8B0DCF92-0F9B-DF48-880A-0331BAF9F7A9}" type="pres">
      <dgm:prSet presAssocID="{1DFDD16B-F4B8-DB4F-BF26-4A3437C24455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0B21288A-3F8D-8D42-8F70-D77FCE30DAD2}" type="pres">
      <dgm:prSet presAssocID="{5ACAF0BF-1B14-1343-ACC4-953E1D1A7E14}" presName="sibTrans" presStyleLbl="sibTrans2D1" presStyleIdx="1" presStyleCnt="4"/>
      <dgm:spPr/>
      <dgm:t>
        <a:bodyPr/>
        <a:lstStyle/>
        <a:p>
          <a:endParaRPr lang="hu-HU"/>
        </a:p>
      </dgm:t>
    </dgm:pt>
    <dgm:pt modelId="{E0EFF6D8-6A82-C14C-A576-811C2E2D6700}" type="pres">
      <dgm:prSet presAssocID="{5ACAF0BF-1B14-1343-ACC4-953E1D1A7E14}" presName="connectorText" presStyleLbl="sibTrans2D1" presStyleIdx="1" presStyleCnt="4"/>
      <dgm:spPr/>
      <dgm:t>
        <a:bodyPr/>
        <a:lstStyle/>
        <a:p>
          <a:endParaRPr lang="hu-HU"/>
        </a:p>
      </dgm:t>
    </dgm:pt>
    <dgm:pt modelId="{0FE89D1C-1AB0-C34E-8D69-C333352F7E4B}" type="pres">
      <dgm:prSet presAssocID="{2AA91D7E-48EB-2949-B4A9-B13E5E8C5439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CC9FB1FC-9FBD-0241-881E-5C4E4D974A09}" type="pres">
      <dgm:prSet presAssocID="{3D6BE981-CFD1-CA40-82E8-0E5AE7E0EF0C}" presName="sibTrans" presStyleLbl="sibTrans2D1" presStyleIdx="2" presStyleCnt="4"/>
      <dgm:spPr/>
      <dgm:t>
        <a:bodyPr/>
        <a:lstStyle/>
        <a:p>
          <a:endParaRPr lang="hu-HU"/>
        </a:p>
      </dgm:t>
    </dgm:pt>
    <dgm:pt modelId="{EA2E12F6-56E5-BC46-97FD-1A23D25597C0}" type="pres">
      <dgm:prSet presAssocID="{3D6BE981-CFD1-CA40-82E8-0E5AE7E0EF0C}" presName="connectorText" presStyleLbl="sibTrans2D1" presStyleIdx="2" presStyleCnt="4"/>
      <dgm:spPr/>
      <dgm:t>
        <a:bodyPr/>
        <a:lstStyle/>
        <a:p>
          <a:endParaRPr lang="hu-HU"/>
        </a:p>
      </dgm:t>
    </dgm:pt>
    <dgm:pt modelId="{9D122F52-FEA3-FF40-9A71-076F9F6D8191}" type="pres">
      <dgm:prSet presAssocID="{C6E761F4-4F78-184E-8B63-A61723EFD5CE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F03EC587-2713-764E-AC20-915DDB174371}" type="pres">
      <dgm:prSet presAssocID="{5A7BB94B-656D-0842-86D7-A3538584706D}" presName="sibTrans" presStyleLbl="sibTrans2D1" presStyleIdx="3" presStyleCnt="4"/>
      <dgm:spPr/>
      <dgm:t>
        <a:bodyPr/>
        <a:lstStyle/>
        <a:p>
          <a:endParaRPr lang="hu-HU"/>
        </a:p>
      </dgm:t>
    </dgm:pt>
    <dgm:pt modelId="{42D4C4BC-7C29-0D42-8FA1-F3A5B3BABCFC}" type="pres">
      <dgm:prSet presAssocID="{5A7BB94B-656D-0842-86D7-A3538584706D}" presName="connectorText" presStyleLbl="sibTrans2D1" presStyleIdx="3" presStyleCnt="4"/>
      <dgm:spPr/>
      <dgm:t>
        <a:bodyPr/>
        <a:lstStyle/>
        <a:p>
          <a:endParaRPr lang="hu-HU"/>
        </a:p>
      </dgm:t>
    </dgm:pt>
  </dgm:ptLst>
  <dgm:cxnLst>
    <dgm:cxn modelId="{4A522107-5EB4-6F49-B548-742407010BE1}" type="presOf" srcId="{3D6BE981-CFD1-CA40-82E8-0E5AE7E0EF0C}" destId="{CC9FB1FC-9FBD-0241-881E-5C4E4D974A09}" srcOrd="0" destOrd="0" presId="urn:microsoft.com/office/officeart/2005/8/layout/cycle2"/>
    <dgm:cxn modelId="{DC0E78D6-38CD-9247-98E2-521369E751C7}" type="presOf" srcId="{2AA91D7E-48EB-2949-B4A9-B13E5E8C5439}" destId="{0FE89D1C-1AB0-C34E-8D69-C333352F7E4B}" srcOrd="0" destOrd="0" presId="urn:microsoft.com/office/officeart/2005/8/layout/cycle2"/>
    <dgm:cxn modelId="{A8FB502A-2CCE-3D4B-9C14-F2525C12CC3C}" srcId="{C70E280D-1C69-A549-B6B2-B94F8240BF8E}" destId="{2AA91D7E-48EB-2949-B4A9-B13E5E8C5439}" srcOrd="2" destOrd="0" parTransId="{E4D1F699-F0E7-DA47-AA3E-C20E67D7C211}" sibTransId="{3D6BE981-CFD1-CA40-82E8-0E5AE7E0EF0C}"/>
    <dgm:cxn modelId="{E8EA598B-2A83-6940-A3DF-B37477335146}" srcId="{C70E280D-1C69-A549-B6B2-B94F8240BF8E}" destId="{1DFDD16B-F4B8-DB4F-BF26-4A3437C24455}" srcOrd="1" destOrd="0" parTransId="{D43ABE8D-9F4A-0045-B345-D2977FD5F88F}" sibTransId="{5ACAF0BF-1B14-1343-ACC4-953E1D1A7E14}"/>
    <dgm:cxn modelId="{A78A3788-83F0-2F49-AD6A-C0DADD56E6B2}" type="presOf" srcId="{C6E761F4-4F78-184E-8B63-A61723EFD5CE}" destId="{9D122F52-FEA3-FF40-9A71-076F9F6D8191}" srcOrd="0" destOrd="0" presId="urn:microsoft.com/office/officeart/2005/8/layout/cycle2"/>
    <dgm:cxn modelId="{CF610E1F-3FDB-D14E-A0CB-0DC6CA817528}" srcId="{C70E280D-1C69-A549-B6B2-B94F8240BF8E}" destId="{C6E761F4-4F78-184E-8B63-A61723EFD5CE}" srcOrd="3" destOrd="0" parTransId="{7355FA1A-1788-0E45-8E92-769BCBED1769}" sibTransId="{5A7BB94B-656D-0842-86D7-A3538584706D}"/>
    <dgm:cxn modelId="{8127A506-9627-8F40-8DB8-2170876789C5}" type="presOf" srcId="{5A7BB94B-656D-0842-86D7-A3538584706D}" destId="{F03EC587-2713-764E-AC20-915DDB174371}" srcOrd="0" destOrd="0" presId="urn:microsoft.com/office/officeart/2005/8/layout/cycle2"/>
    <dgm:cxn modelId="{017B123F-6F3A-D241-A135-A3E2E23FFF0E}" type="presOf" srcId="{45CDE829-3452-694C-858D-4868D19B5203}" destId="{348EC13A-9C5A-7E4B-A583-497C3652E3F7}" srcOrd="0" destOrd="0" presId="urn:microsoft.com/office/officeart/2005/8/layout/cycle2"/>
    <dgm:cxn modelId="{668DD21D-5B88-2846-BFEE-9A6C5CB90B40}" type="presOf" srcId="{BBAE37C2-05D3-CC48-8EBF-CCC1C348C73C}" destId="{7A696618-6C64-E24E-B98D-85E77C2DD531}" srcOrd="1" destOrd="0" presId="urn:microsoft.com/office/officeart/2005/8/layout/cycle2"/>
    <dgm:cxn modelId="{B941FB85-03E6-064A-B072-16A681C8D9E9}" type="presOf" srcId="{C70E280D-1C69-A549-B6B2-B94F8240BF8E}" destId="{983FD619-62C2-344F-AEA3-80C204F8DF28}" srcOrd="0" destOrd="0" presId="urn:microsoft.com/office/officeart/2005/8/layout/cycle2"/>
    <dgm:cxn modelId="{8CD47996-C62E-F64C-A7BF-39E298852F5A}" type="presOf" srcId="{BBAE37C2-05D3-CC48-8EBF-CCC1C348C73C}" destId="{FC38B73E-0984-9247-B614-210AF4CADFAA}" srcOrd="0" destOrd="0" presId="urn:microsoft.com/office/officeart/2005/8/layout/cycle2"/>
    <dgm:cxn modelId="{16B41CCE-4A86-9449-BB76-A9B1860352C3}" type="presOf" srcId="{5A7BB94B-656D-0842-86D7-A3538584706D}" destId="{42D4C4BC-7C29-0D42-8FA1-F3A5B3BABCFC}" srcOrd="1" destOrd="0" presId="urn:microsoft.com/office/officeart/2005/8/layout/cycle2"/>
    <dgm:cxn modelId="{3551815D-524D-CE4A-AE95-6FA65277D1A2}" type="presOf" srcId="{5ACAF0BF-1B14-1343-ACC4-953E1D1A7E14}" destId="{0B21288A-3F8D-8D42-8F70-D77FCE30DAD2}" srcOrd="0" destOrd="0" presId="urn:microsoft.com/office/officeart/2005/8/layout/cycle2"/>
    <dgm:cxn modelId="{CD6094FE-6D06-CE4F-B52A-172807E67E60}" srcId="{C70E280D-1C69-A549-B6B2-B94F8240BF8E}" destId="{45CDE829-3452-694C-858D-4868D19B5203}" srcOrd="0" destOrd="0" parTransId="{0F35818E-8EFF-054A-B964-95A649B3E619}" sibTransId="{BBAE37C2-05D3-CC48-8EBF-CCC1C348C73C}"/>
    <dgm:cxn modelId="{49E5398B-0F55-1B49-AE64-3888501DE5B9}" type="presOf" srcId="{5ACAF0BF-1B14-1343-ACC4-953E1D1A7E14}" destId="{E0EFF6D8-6A82-C14C-A576-811C2E2D6700}" srcOrd="1" destOrd="0" presId="urn:microsoft.com/office/officeart/2005/8/layout/cycle2"/>
    <dgm:cxn modelId="{008C1E35-C328-484B-BD09-1288CFE94E46}" type="presOf" srcId="{1DFDD16B-F4B8-DB4F-BF26-4A3437C24455}" destId="{8B0DCF92-0F9B-DF48-880A-0331BAF9F7A9}" srcOrd="0" destOrd="0" presId="urn:microsoft.com/office/officeart/2005/8/layout/cycle2"/>
    <dgm:cxn modelId="{AB4E73B0-6D15-544B-B301-FEE556B9E06A}" type="presOf" srcId="{3D6BE981-CFD1-CA40-82E8-0E5AE7E0EF0C}" destId="{EA2E12F6-56E5-BC46-97FD-1A23D25597C0}" srcOrd="1" destOrd="0" presId="urn:microsoft.com/office/officeart/2005/8/layout/cycle2"/>
    <dgm:cxn modelId="{F780C625-05E1-A846-8302-1F7F816E74D9}" type="presParOf" srcId="{983FD619-62C2-344F-AEA3-80C204F8DF28}" destId="{348EC13A-9C5A-7E4B-A583-497C3652E3F7}" srcOrd="0" destOrd="0" presId="urn:microsoft.com/office/officeart/2005/8/layout/cycle2"/>
    <dgm:cxn modelId="{133A0799-8FB9-3E4E-9682-B68E19296068}" type="presParOf" srcId="{983FD619-62C2-344F-AEA3-80C204F8DF28}" destId="{FC38B73E-0984-9247-B614-210AF4CADFAA}" srcOrd="1" destOrd="0" presId="urn:microsoft.com/office/officeart/2005/8/layout/cycle2"/>
    <dgm:cxn modelId="{C66BB787-4826-4744-AEC3-0B03C9B16BE8}" type="presParOf" srcId="{FC38B73E-0984-9247-B614-210AF4CADFAA}" destId="{7A696618-6C64-E24E-B98D-85E77C2DD531}" srcOrd="0" destOrd="0" presId="urn:microsoft.com/office/officeart/2005/8/layout/cycle2"/>
    <dgm:cxn modelId="{92BDA167-8034-9F43-87EB-B0D8EC3185A7}" type="presParOf" srcId="{983FD619-62C2-344F-AEA3-80C204F8DF28}" destId="{8B0DCF92-0F9B-DF48-880A-0331BAF9F7A9}" srcOrd="2" destOrd="0" presId="urn:microsoft.com/office/officeart/2005/8/layout/cycle2"/>
    <dgm:cxn modelId="{84F2FD87-00D3-B841-A7AE-881088E301CB}" type="presParOf" srcId="{983FD619-62C2-344F-AEA3-80C204F8DF28}" destId="{0B21288A-3F8D-8D42-8F70-D77FCE30DAD2}" srcOrd="3" destOrd="0" presId="urn:microsoft.com/office/officeart/2005/8/layout/cycle2"/>
    <dgm:cxn modelId="{31B18041-11D9-6640-8F2F-FDFB933ECCE2}" type="presParOf" srcId="{0B21288A-3F8D-8D42-8F70-D77FCE30DAD2}" destId="{E0EFF6D8-6A82-C14C-A576-811C2E2D6700}" srcOrd="0" destOrd="0" presId="urn:microsoft.com/office/officeart/2005/8/layout/cycle2"/>
    <dgm:cxn modelId="{FAB5DDF4-58FC-5C42-88D6-FA4254498083}" type="presParOf" srcId="{983FD619-62C2-344F-AEA3-80C204F8DF28}" destId="{0FE89D1C-1AB0-C34E-8D69-C333352F7E4B}" srcOrd="4" destOrd="0" presId="urn:microsoft.com/office/officeart/2005/8/layout/cycle2"/>
    <dgm:cxn modelId="{6AB4BE36-A942-2646-85FF-994CA98208E3}" type="presParOf" srcId="{983FD619-62C2-344F-AEA3-80C204F8DF28}" destId="{CC9FB1FC-9FBD-0241-881E-5C4E4D974A09}" srcOrd="5" destOrd="0" presId="urn:microsoft.com/office/officeart/2005/8/layout/cycle2"/>
    <dgm:cxn modelId="{0A9F317A-E1FA-C449-BE73-60B43D867FEA}" type="presParOf" srcId="{CC9FB1FC-9FBD-0241-881E-5C4E4D974A09}" destId="{EA2E12F6-56E5-BC46-97FD-1A23D25597C0}" srcOrd="0" destOrd="0" presId="urn:microsoft.com/office/officeart/2005/8/layout/cycle2"/>
    <dgm:cxn modelId="{B09F59E2-D7E4-FC4E-9210-8474C3CC77ED}" type="presParOf" srcId="{983FD619-62C2-344F-AEA3-80C204F8DF28}" destId="{9D122F52-FEA3-FF40-9A71-076F9F6D8191}" srcOrd="6" destOrd="0" presId="urn:microsoft.com/office/officeart/2005/8/layout/cycle2"/>
    <dgm:cxn modelId="{2ECA6DA8-7AA4-0145-B445-89E07D8248C4}" type="presParOf" srcId="{983FD619-62C2-344F-AEA3-80C204F8DF28}" destId="{F03EC587-2713-764E-AC20-915DDB174371}" srcOrd="7" destOrd="0" presId="urn:microsoft.com/office/officeart/2005/8/layout/cycle2"/>
    <dgm:cxn modelId="{774185EE-420C-FD42-A14D-7EFE534C1BFE}" type="presParOf" srcId="{F03EC587-2713-764E-AC20-915DDB174371}" destId="{42D4C4BC-7C29-0D42-8FA1-F3A5B3BABCFC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39716764-EFDB-6141-9A09-13709AABF375}" type="doc">
      <dgm:prSet loTypeId="urn:microsoft.com/office/officeart/2005/8/layout/vList2" loCatId="" qsTypeId="urn:microsoft.com/office/officeart/2005/8/quickstyle/simple1" qsCatId="simple" csTypeId="urn:microsoft.com/office/officeart/2005/8/colors/accent3_3" csCatId="accent3" phldr="1"/>
      <dgm:spPr/>
      <dgm:t>
        <a:bodyPr/>
        <a:lstStyle/>
        <a:p>
          <a:endParaRPr lang="hu-HU"/>
        </a:p>
      </dgm:t>
    </dgm:pt>
    <dgm:pt modelId="{C705C6C3-F4CA-0549-BEF7-A53CC17EA52A}">
      <dgm:prSet/>
      <dgm:spPr/>
      <dgm:t>
        <a:bodyPr/>
        <a:lstStyle/>
        <a:p>
          <a:r>
            <a:rPr lang="hu-HU" dirty="0" smtClean="0"/>
            <a:t>a konkrét anyagfelhasználás minimalizálása</a:t>
          </a:r>
          <a:endParaRPr lang="en-US" dirty="0"/>
        </a:p>
      </dgm:t>
    </dgm:pt>
    <dgm:pt modelId="{0E39DB97-3CC1-094D-A4E2-30BDD70B593F}" type="parTrans" cxnId="{9C2D3C12-C4A5-3C44-B684-021F3E867BD9}">
      <dgm:prSet/>
      <dgm:spPr/>
      <dgm:t>
        <a:bodyPr/>
        <a:lstStyle/>
        <a:p>
          <a:endParaRPr lang="hu-HU"/>
        </a:p>
      </dgm:t>
    </dgm:pt>
    <dgm:pt modelId="{F08BD8C8-0D66-0E4B-9BDF-DC5469C6EACD}" type="sibTrans" cxnId="{9C2D3C12-C4A5-3C44-B684-021F3E867BD9}">
      <dgm:prSet/>
      <dgm:spPr/>
      <dgm:t>
        <a:bodyPr/>
        <a:lstStyle/>
        <a:p>
          <a:endParaRPr lang="hu-HU"/>
        </a:p>
      </dgm:t>
    </dgm:pt>
    <dgm:pt modelId="{A9F7FE45-6504-B44D-A420-05F95600221F}">
      <dgm:prSet/>
      <dgm:spPr/>
      <dgm:t>
        <a:bodyPr/>
        <a:lstStyle/>
        <a:p>
          <a:r>
            <a:rPr lang="hu-HU" dirty="0" smtClean="0"/>
            <a:t>az egymást követő ciklusok maximalizálhatók</a:t>
          </a:r>
          <a:endParaRPr lang="en-US" dirty="0"/>
        </a:p>
      </dgm:t>
    </dgm:pt>
    <dgm:pt modelId="{E5217B4B-4268-E14F-913D-58F6A8AA1AD8}" type="parTrans" cxnId="{DD619775-6CF2-4D4F-9D8D-3F99188129FD}">
      <dgm:prSet/>
      <dgm:spPr/>
      <dgm:t>
        <a:bodyPr/>
        <a:lstStyle/>
        <a:p>
          <a:endParaRPr lang="hu-HU"/>
        </a:p>
      </dgm:t>
    </dgm:pt>
    <dgm:pt modelId="{DA360586-D500-FE43-A1AF-7C2072FFABF3}" type="sibTrans" cxnId="{DD619775-6CF2-4D4F-9D8D-3F99188129FD}">
      <dgm:prSet/>
      <dgm:spPr/>
      <dgm:t>
        <a:bodyPr/>
        <a:lstStyle/>
        <a:p>
          <a:endParaRPr lang="hu-HU"/>
        </a:p>
      </dgm:t>
    </dgm:pt>
    <dgm:pt modelId="{F1DD09E9-7DB8-6441-AF51-826546E80751}">
      <dgm:prSet/>
      <dgm:spPr/>
      <dgm:t>
        <a:bodyPr/>
        <a:lstStyle/>
        <a:p>
          <a:r>
            <a:rPr lang="hu-HU" dirty="0" smtClean="0"/>
            <a:t>diverzifikált felhasználása lehetséges az értékláncon belül</a:t>
          </a:r>
          <a:endParaRPr lang="en-US" dirty="0"/>
        </a:p>
      </dgm:t>
    </dgm:pt>
    <dgm:pt modelId="{6446BCB9-4BDB-1D48-8385-8247FFD7E342}" type="parTrans" cxnId="{8B1CE022-7E2F-6F44-95B0-46EB7EEA8AC5}">
      <dgm:prSet/>
      <dgm:spPr/>
      <dgm:t>
        <a:bodyPr/>
        <a:lstStyle/>
        <a:p>
          <a:endParaRPr lang="hu-HU"/>
        </a:p>
      </dgm:t>
    </dgm:pt>
    <dgm:pt modelId="{40D81056-CBD0-1848-89AB-8CFB06D89843}" type="sibTrans" cxnId="{8B1CE022-7E2F-6F44-95B0-46EB7EEA8AC5}">
      <dgm:prSet/>
      <dgm:spPr/>
      <dgm:t>
        <a:bodyPr/>
        <a:lstStyle/>
        <a:p>
          <a:endParaRPr lang="hu-HU"/>
        </a:p>
      </dgm:t>
    </dgm:pt>
    <dgm:pt modelId="{217729DB-ECB5-DB42-9A5E-41AF24ADCD99}">
      <dgm:prSet/>
      <dgm:spPr/>
      <dgm:t>
        <a:bodyPr/>
        <a:lstStyle/>
        <a:p>
          <a:r>
            <a:rPr lang="hu-HU" dirty="0" smtClean="0"/>
            <a:t>a szennyeződésmentes anyagáramlás növeli a begyűjtés és az elosztás hatékonyságát és fenntartja az anyagok minőségét</a:t>
          </a:r>
          <a:endParaRPr lang="sk-SK" dirty="0"/>
        </a:p>
      </dgm:t>
    </dgm:pt>
    <dgm:pt modelId="{14D0E44B-7265-AD4A-ACC1-29E5C749B2B6}" type="parTrans" cxnId="{2C43E171-68BC-D147-83EE-94CAE6D5DF4F}">
      <dgm:prSet/>
      <dgm:spPr/>
      <dgm:t>
        <a:bodyPr/>
        <a:lstStyle/>
        <a:p>
          <a:endParaRPr lang="hu-HU"/>
        </a:p>
      </dgm:t>
    </dgm:pt>
    <dgm:pt modelId="{11C2808D-763C-2446-A001-DE6169F9CD9A}" type="sibTrans" cxnId="{2C43E171-68BC-D147-83EE-94CAE6D5DF4F}">
      <dgm:prSet/>
      <dgm:spPr/>
      <dgm:t>
        <a:bodyPr/>
        <a:lstStyle/>
        <a:p>
          <a:endParaRPr lang="hu-HU"/>
        </a:p>
      </dgm:t>
    </dgm:pt>
    <dgm:pt modelId="{E1F562BF-7C1F-2B4B-8678-779ACE73D120}" type="pres">
      <dgm:prSet presAssocID="{39716764-EFDB-6141-9A09-13709AABF37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B9FE9C2E-039A-7944-A3E8-1CCB52945153}" type="pres">
      <dgm:prSet presAssocID="{C705C6C3-F4CA-0549-BEF7-A53CC17EA52A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E738D0DD-E7FF-7D42-B130-24CD4B42E594}" type="pres">
      <dgm:prSet presAssocID="{F08BD8C8-0D66-0E4B-9BDF-DC5469C6EACD}" presName="spacer" presStyleCnt="0"/>
      <dgm:spPr/>
    </dgm:pt>
    <dgm:pt modelId="{47A6BE0E-03CE-D845-B88F-64EC18CBADBB}" type="pres">
      <dgm:prSet presAssocID="{A9F7FE45-6504-B44D-A420-05F95600221F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A2C8B5CB-C8F8-2946-8F52-60F8985AB446}" type="pres">
      <dgm:prSet presAssocID="{DA360586-D500-FE43-A1AF-7C2072FFABF3}" presName="spacer" presStyleCnt="0"/>
      <dgm:spPr/>
    </dgm:pt>
    <dgm:pt modelId="{E984BF3F-3007-744D-B317-FC7F86DAD1D4}" type="pres">
      <dgm:prSet presAssocID="{F1DD09E9-7DB8-6441-AF51-826546E80751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B287D579-15C1-2141-A031-E8DE9A0BB228}" type="pres">
      <dgm:prSet presAssocID="{40D81056-CBD0-1848-89AB-8CFB06D89843}" presName="spacer" presStyleCnt="0"/>
      <dgm:spPr/>
    </dgm:pt>
    <dgm:pt modelId="{E4C09E58-DC25-1849-8E8D-66D7B53BD77B}" type="pres">
      <dgm:prSet presAssocID="{217729DB-ECB5-DB42-9A5E-41AF24ADCD99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97C147EC-8110-C644-B833-AC5ADD9EDAD9}" type="presOf" srcId="{F1DD09E9-7DB8-6441-AF51-826546E80751}" destId="{E984BF3F-3007-744D-B317-FC7F86DAD1D4}" srcOrd="0" destOrd="0" presId="urn:microsoft.com/office/officeart/2005/8/layout/vList2"/>
    <dgm:cxn modelId="{A3048912-A223-184B-8284-7E173CC197D8}" type="presOf" srcId="{39716764-EFDB-6141-9A09-13709AABF375}" destId="{E1F562BF-7C1F-2B4B-8678-779ACE73D120}" srcOrd="0" destOrd="0" presId="urn:microsoft.com/office/officeart/2005/8/layout/vList2"/>
    <dgm:cxn modelId="{8B1CE022-7E2F-6F44-95B0-46EB7EEA8AC5}" srcId="{39716764-EFDB-6141-9A09-13709AABF375}" destId="{F1DD09E9-7DB8-6441-AF51-826546E80751}" srcOrd="2" destOrd="0" parTransId="{6446BCB9-4BDB-1D48-8385-8247FFD7E342}" sibTransId="{40D81056-CBD0-1848-89AB-8CFB06D89843}"/>
    <dgm:cxn modelId="{2C43E171-68BC-D147-83EE-94CAE6D5DF4F}" srcId="{39716764-EFDB-6141-9A09-13709AABF375}" destId="{217729DB-ECB5-DB42-9A5E-41AF24ADCD99}" srcOrd="3" destOrd="0" parTransId="{14D0E44B-7265-AD4A-ACC1-29E5C749B2B6}" sibTransId="{11C2808D-763C-2446-A001-DE6169F9CD9A}"/>
    <dgm:cxn modelId="{C725574F-7AD3-DA41-B40F-E8E2F08C0549}" type="presOf" srcId="{C705C6C3-F4CA-0549-BEF7-A53CC17EA52A}" destId="{B9FE9C2E-039A-7944-A3E8-1CCB52945153}" srcOrd="0" destOrd="0" presId="urn:microsoft.com/office/officeart/2005/8/layout/vList2"/>
    <dgm:cxn modelId="{4BD47AE5-6518-0240-9EC2-360E4C24D4D6}" type="presOf" srcId="{A9F7FE45-6504-B44D-A420-05F95600221F}" destId="{47A6BE0E-03CE-D845-B88F-64EC18CBADBB}" srcOrd="0" destOrd="0" presId="urn:microsoft.com/office/officeart/2005/8/layout/vList2"/>
    <dgm:cxn modelId="{DD619775-6CF2-4D4F-9D8D-3F99188129FD}" srcId="{39716764-EFDB-6141-9A09-13709AABF375}" destId="{A9F7FE45-6504-B44D-A420-05F95600221F}" srcOrd="1" destOrd="0" parTransId="{E5217B4B-4268-E14F-913D-58F6A8AA1AD8}" sibTransId="{DA360586-D500-FE43-A1AF-7C2072FFABF3}"/>
    <dgm:cxn modelId="{9C2D3C12-C4A5-3C44-B684-021F3E867BD9}" srcId="{39716764-EFDB-6141-9A09-13709AABF375}" destId="{C705C6C3-F4CA-0549-BEF7-A53CC17EA52A}" srcOrd="0" destOrd="0" parTransId="{0E39DB97-3CC1-094D-A4E2-30BDD70B593F}" sibTransId="{F08BD8C8-0D66-0E4B-9BDF-DC5469C6EACD}"/>
    <dgm:cxn modelId="{41E7F0F6-905A-6D4B-9229-9E2741EC9023}" type="presOf" srcId="{217729DB-ECB5-DB42-9A5E-41AF24ADCD99}" destId="{E4C09E58-DC25-1849-8E8D-66D7B53BD77B}" srcOrd="0" destOrd="0" presId="urn:microsoft.com/office/officeart/2005/8/layout/vList2"/>
    <dgm:cxn modelId="{CB484CEE-6F3F-EF49-97E3-C8EA0A35B7B2}" type="presParOf" srcId="{E1F562BF-7C1F-2B4B-8678-779ACE73D120}" destId="{B9FE9C2E-039A-7944-A3E8-1CCB52945153}" srcOrd="0" destOrd="0" presId="urn:microsoft.com/office/officeart/2005/8/layout/vList2"/>
    <dgm:cxn modelId="{711BF7CA-1DBD-A047-9A81-769CB1D0B4FE}" type="presParOf" srcId="{E1F562BF-7C1F-2B4B-8678-779ACE73D120}" destId="{E738D0DD-E7FF-7D42-B130-24CD4B42E594}" srcOrd="1" destOrd="0" presId="urn:microsoft.com/office/officeart/2005/8/layout/vList2"/>
    <dgm:cxn modelId="{B9255322-DAE9-7643-A57F-D78112B52A9E}" type="presParOf" srcId="{E1F562BF-7C1F-2B4B-8678-779ACE73D120}" destId="{47A6BE0E-03CE-D845-B88F-64EC18CBADBB}" srcOrd="2" destOrd="0" presId="urn:microsoft.com/office/officeart/2005/8/layout/vList2"/>
    <dgm:cxn modelId="{1E61D29C-DD7C-A943-B81A-4E6A9DA4796B}" type="presParOf" srcId="{E1F562BF-7C1F-2B4B-8678-779ACE73D120}" destId="{A2C8B5CB-C8F8-2946-8F52-60F8985AB446}" srcOrd="3" destOrd="0" presId="urn:microsoft.com/office/officeart/2005/8/layout/vList2"/>
    <dgm:cxn modelId="{5F2CFD2B-599B-0745-AC70-AD5D9C9C307C}" type="presParOf" srcId="{E1F562BF-7C1F-2B4B-8678-779ACE73D120}" destId="{E984BF3F-3007-744D-B317-FC7F86DAD1D4}" srcOrd="4" destOrd="0" presId="urn:microsoft.com/office/officeart/2005/8/layout/vList2"/>
    <dgm:cxn modelId="{E5C992C6-06BF-384A-BC36-69AEFC1C7FAF}" type="presParOf" srcId="{E1F562BF-7C1F-2B4B-8678-779ACE73D120}" destId="{B287D579-15C1-2141-A031-E8DE9A0BB228}" srcOrd="5" destOrd="0" presId="urn:microsoft.com/office/officeart/2005/8/layout/vList2"/>
    <dgm:cxn modelId="{E2D965DA-1C5E-3743-9735-CBDCFF599A58}" type="presParOf" srcId="{E1F562BF-7C1F-2B4B-8678-779ACE73D120}" destId="{E4C09E58-DC25-1849-8E8D-66D7B53BD77B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EFFC5E04-274B-154F-BAF4-283CAAA279B0}" type="doc">
      <dgm:prSet loTypeId="urn:microsoft.com/office/officeart/2005/8/layout/cycle2" loCatId="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hu-HU"/>
        </a:p>
      </dgm:t>
    </dgm:pt>
    <dgm:pt modelId="{D70F5F8E-7D87-4245-A4EF-35AF8021CA30}">
      <dgm:prSet phldrT="[Szöveg]"/>
      <dgm:spPr/>
      <dgm:t>
        <a:bodyPr/>
        <a:lstStyle/>
        <a:p>
          <a:pPr>
            <a:buFontTx/>
            <a:buNone/>
          </a:pPr>
          <a:r>
            <a:rPr lang="sk-SK" dirty="0" smtClean="0"/>
            <a:t>Helyi piacok</a:t>
          </a:r>
          <a:endParaRPr lang="hu-HU" dirty="0"/>
        </a:p>
      </dgm:t>
    </dgm:pt>
    <dgm:pt modelId="{CBAC4FDA-FBF9-274F-9E3D-331162B4AAE2}" type="parTrans" cxnId="{CFD02A5D-231E-0C47-AE78-CAD500298F26}">
      <dgm:prSet/>
      <dgm:spPr/>
      <dgm:t>
        <a:bodyPr/>
        <a:lstStyle/>
        <a:p>
          <a:endParaRPr lang="hu-HU"/>
        </a:p>
      </dgm:t>
    </dgm:pt>
    <dgm:pt modelId="{9490D08B-25D1-2F44-B09E-4418B2AF935A}" type="sibTrans" cxnId="{CFD02A5D-231E-0C47-AE78-CAD500298F26}">
      <dgm:prSet/>
      <dgm:spPr/>
      <dgm:t>
        <a:bodyPr/>
        <a:lstStyle/>
        <a:p>
          <a:endParaRPr lang="hu-HU"/>
        </a:p>
      </dgm:t>
    </dgm:pt>
    <dgm:pt modelId="{3F41999B-0F6A-B648-B52A-0C2510637C55}">
      <dgm:prSet/>
      <dgm:spPr/>
      <dgm:t>
        <a:bodyPr/>
        <a:lstStyle/>
        <a:p>
          <a:r>
            <a:rPr lang="sk-SK" dirty="0" smtClean="0"/>
            <a:t>Falusi vendégasztal</a:t>
          </a:r>
          <a:endParaRPr lang="sk-SK" dirty="0"/>
        </a:p>
      </dgm:t>
    </dgm:pt>
    <dgm:pt modelId="{2C832E9D-2734-DA43-A9BE-8C86B3A54EE9}" type="parTrans" cxnId="{586D9F9D-C301-5747-BB5E-4EAF1BE93AF3}">
      <dgm:prSet/>
      <dgm:spPr/>
      <dgm:t>
        <a:bodyPr/>
        <a:lstStyle/>
        <a:p>
          <a:endParaRPr lang="hu-HU"/>
        </a:p>
      </dgm:t>
    </dgm:pt>
    <dgm:pt modelId="{90AAF931-549E-0F45-A6A2-E8C6EC459237}" type="sibTrans" cxnId="{586D9F9D-C301-5747-BB5E-4EAF1BE93AF3}">
      <dgm:prSet/>
      <dgm:spPr/>
      <dgm:t>
        <a:bodyPr/>
        <a:lstStyle/>
        <a:p>
          <a:endParaRPr lang="hu-HU"/>
        </a:p>
      </dgm:t>
    </dgm:pt>
    <dgm:pt modelId="{6C718C8D-0D5E-2C48-8D17-0E9AEFC1B2C5}">
      <dgm:prSet/>
      <dgm:spPr/>
      <dgm:t>
        <a:bodyPr/>
        <a:lstStyle/>
        <a:p>
          <a:r>
            <a:rPr lang="sk-SK" dirty="0" smtClean="0"/>
            <a:t>Helyi falusi szálláshely</a:t>
          </a:r>
          <a:endParaRPr lang="sk-SK" dirty="0"/>
        </a:p>
      </dgm:t>
    </dgm:pt>
    <dgm:pt modelId="{76CBEACE-2D75-D640-9ADF-791C5D6305EE}" type="parTrans" cxnId="{32424A73-A985-A245-B445-7B099CC6FB87}">
      <dgm:prSet/>
      <dgm:spPr/>
      <dgm:t>
        <a:bodyPr/>
        <a:lstStyle/>
        <a:p>
          <a:endParaRPr lang="hu-HU"/>
        </a:p>
      </dgm:t>
    </dgm:pt>
    <dgm:pt modelId="{93B101CD-E041-5343-94C7-804C9FE86A56}" type="sibTrans" cxnId="{32424A73-A985-A245-B445-7B099CC6FB87}">
      <dgm:prSet/>
      <dgm:spPr/>
      <dgm:t>
        <a:bodyPr/>
        <a:lstStyle/>
        <a:p>
          <a:endParaRPr lang="hu-HU"/>
        </a:p>
      </dgm:t>
    </dgm:pt>
    <dgm:pt modelId="{E93E75FB-B8A9-354F-B327-06EC72F9AFE4}">
      <dgm:prSet/>
      <dgm:spPr/>
      <dgm:t>
        <a:bodyPr/>
        <a:lstStyle/>
        <a:p>
          <a:r>
            <a:rPr lang="sk-SK" dirty="0" smtClean="0"/>
            <a:t>Rövid Élelmiszerellátási Láncok szereplői</a:t>
          </a:r>
          <a:endParaRPr lang="sk-SK" dirty="0"/>
        </a:p>
      </dgm:t>
    </dgm:pt>
    <dgm:pt modelId="{359768A2-12D3-AA46-8226-B241BAF39E96}" type="parTrans" cxnId="{107E6B29-4F9C-8846-BBB9-1A95BEA44683}">
      <dgm:prSet/>
      <dgm:spPr/>
      <dgm:t>
        <a:bodyPr/>
        <a:lstStyle/>
        <a:p>
          <a:endParaRPr lang="hu-HU"/>
        </a:p>
      </dgm:t>
    </dgm:pt>
    <dgm:pt modelId="{CFD8BD70-A124-E845-9BB3-9E0F9F20B42D}" type="sibTrans" cxnId="{107E6B29-4F9C-8846-BBB9-1A95BEA44683}">
      <dgm:prSet/>
      <dgm:spPr/>
      <dgm:t>
        <a:bodyPr/>
        <a:lstStyle/>
        <a:p>
          <a:endParaRPr lang="hu-HU"/>
        </a:p>
      </dgm:t>
    </dgm:pt>
    <dgm:pt modelId="{F510D69C-D317-D845-9FA2-493C2C92A3CD}">
      <dgm:prSet/>
      <dgm:spPr/>
      <dgm:t>
        <a:bodyPr/>
        <a:lstStyle/>
        <a:p>
          <a:r>
            <a:rPr lang="sk-SK" dirty="0" smtClean="0"/>
            <a:t>Ízközpont</a:t>
          </a:r>
          <a:endParaRPr lang="sk-SK" dirty="0"/>
        </a:p>
      </dgm:t>
    </dgm:pt>
    <dgm:pt modelId="{BE51DD9E-26C7-E04C-B844-9A5AAC202F2F}" type="parTrans" cxnId="{C6DC8A37-9439-264E-98B1-A2D6A4848EE2}">
      <dgm:prSet/>
      <dgm:spPr/>
      <dgm:t>
        <a:bodyPr/>
        <a:lstStyle/>
        <a:p>
          <a:endParaRPr lang="hu-HU"/>
        </a:p>
      </dgm:t>
    </dgm:pt>
    <dgm:pt modelId="{77E07E11-2F63-9E42-9674-7312203EB704}" type="sibTrans" cxnId="{C6DC8A37-9439-264E-98B1-A2D6A4848EE2}">
      <dgm:prSet/>
      <dgm:spPr/>
      <dgm:t>
        <a:bodyPr/>
        <a:lstStyle/>
        <a:p>
          <a:endParaRPr lang="hu-HU"/>
        </a:p>
      </dgm:t>
    </dgm:pt>
    <dgm:pt modelId="{14C0CECA-5D6D-254A-A3F0-21B7158AD7AE}" type="pres">
      <dgm:prSet presAssocID="{EFFC5E04-274B-154F-BAF4-283CAAA279B0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AFD7C9BA-290A-8F41-B632-EA9AB7A60414}" type="pres">
      <dgm:prSet presAssocID="{D70F5F8E-7D87-4245-A4EF-35AF8021CA30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908A1AF3-9B64-9349-A5F8-CC8AD8EE7135}" type="pres">
      <dgm:prSet presAssocID="{9490D08B-25D1-2F44-B09E-4418B2AF935A}" presName="sibTrans" presStyleLbl="sibTrans2D1" presStyleIdx="0" presStyleCnt="5"/>
      <dgm:spPr/>
      <dgm:t>
        <a:bodyPr/>
        <a:lstStyle/>
        <a:p>
          <a:endParaRPr lang="hu-HU"/>
        </a:p>
      </dgm:t>
    </dgm:pt>
    <dgm:pt modelId="{905D9E9B-B7C4-044B-BFE0-995AE1A637E4}" type="pres">
      <dgm:prSet presAssocID="{9490D08B-25D1-2F44-B09E-4418B2AF935A}" presName="connectorText" presStyleLbl="sibTrans2D1" presStyleIdx="0" presStyleCnt="5"/>
      <dgm:spPr/>
      <dgm:t>
        <a:bodyPr/>
        <a:lstStyle/>
        <a:p>
          <a:endParaRPr lang="hu-HU"/>
        </a:p>
      </dgm:t>
    </dgm:pt>
    <dgm:pt modelId="{278BB69D-DBDF-3D47-8A5B-E3E8C8F6359A}" type="pres">
      <dgm:prSet presAssocID="{3F41999B-0F6A-B648-B52A-0C2510637C55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3B123B4E-0269-0A43-A186-65F516C1B0E6}" type="pres">
      <dgm:prSet presAssocID="{90AAF931-549E-0F45-A6A2-E8C6EC459237}" presName="sibTrans" presStyleLbl="sibTrans2D1" presStyleIdx="1" presStyleCnt="5"/>
      <dgm:spPr/>
      <dgm:t>
        <a:bodyPr/>
        <a:lstStyle/>
        <a:p>
          <a:endParaRPr lang="hu-HU"/>
        </a:p>
      </dgm:t>
    </dgm:pt>
    <dgm:pt modelId="{65D362C9-6353-2D47-A56F-3F32EFF5F67F}" type="pres">
      <dgm:prSet presAssocID="{90AAF931-549E-0F45-A6A2-E8C6EC459237}" presName="connectorText" presStyleLbl="sibTrans2D1" presStyleIdx="1" presStyleCnt="5"/>
      <dgm:spPr/>
      <dgm:t>
        <a:bodyPr/>
        <a:lstStyle/>
        <a:p>
          <a:endParaRPr lang="hu-HU"/>
        </a:p>
      </dgm:t>
    </dgm:pt>
    <dgm:pt modelId="{03BE1383-7B39-FC42-9CBB-3390DC3570F1}" type="pres">
      <dgm:prSet presAssocID="{6C718C8D-0D5E-2C48-8D17-0E9AEFC1B2C5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0DD3CECE-72AD-044B-929D-52DD3ABFDF31}" type="pres">
      <dgm:prSet presAssocID="{93B101CD-E041-5343-94C7-804C9FE86A56}" presName="sibTrans" presStyleLbl="sibTrans2D1" presStyleIdx="2" presStyleCnt="5"/>
      <dgm:spPr/>
      <dgm:t>
        <a:bodyPr/>
        <a:lstStyle/>
        <a:p>
          <a:endParaRPr lang="hu-HU"/>
        </a:p>
      </dgm:t>
    </dgm:pt>
    <dgm:pt modelId="{0D452A4F-E630-C54D-959F-7BB887DE674F}" type="pres">
      <dgm:prSet presAssocID="{93B101CD-E041-5343-94C7-804C9FE86A56}" presName="connectorText" presStyleLbl="sibTrans2D1" presStyleIdx="2" presStyleCnt="5"/>
      <dgm:spPr/>
      <dgm:t>
        <a:bodyPr/>
        <a:lstStyle/>
        <a:p>
          <a:endParaRPr lang="hu-HU"/>
        </a:p>
      </dgm:t>
    </dgm:pt>
    <dgm:pt modelId="{8932764E-F2EC-B946-82D4-3BD30D527C12}" type="pres">
      <dgm:prSet presAssocID="{E93E75FB-B8A9-354F-B327-06EC72F9AFE4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15A5B16C-1491-F64B-ACC1-C76B663E350D}" type="pres">
      <dgm:prSet presAssocID="{CFD8BD70-A124-E845-9BB3-9E0F9F20B42D}" presName="sibTrans" presStyleLbl="sibTrans2D1" presStyleIdx="3" presStyleCnt="5"/>
      <dgm:spPr/>
      <dgm:t>
        <a:bodyPr/>
        <a:lstStyle/>
        <a:p>
          <a:endParaRPr lang="hu-HU"/>
        </a:p>
      </dgm:t>
    </dgm:pt>
    <dgm:pt modelId="{951356FE-19F1-E842-95FB-9ECEDF778B32}" type="pres">
      <dgm:prSet presAssocID="{CFD8BD70-A124-E845-9BB3-9E0F9F20B42D}" presName="connectorText" presStyleLbl="sibTrans2D1" presStyleIdx="3" presStyleCnt="5"/>
      <dgm:spPr/>
      <dgm:t>
        <a:bodyPr/>
        <a:lstStyle/>
        <a:p>
          <a:endParaRPr lang="hu-HU"/>
        </a:p>
      </dgm:t>
    </dgm:pt>
    <dgm:pt modelId="{EA523913-22A5-4741-A657-BD2D0D049B91}" type="pres">
      <dgm:prSet presAssocID="{F510D69C-D317-D845-9FA2-493C2C92A3CD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DE16BC47-7ECF-9140-95EB-12B86BF58325}" type="pres">
      <dgm:prSet presAssocID="{77E07E11-2F63-9E42-9674-7312203EB704}" presName="sibTrans" presStyleLbl="sibTrans2D1" presStyleIdx="4" presStyleCnt="5"/>
      <dgm:spPr/>
      <dgm:t>
        <a:bodyPr/>
        <a:lstStyle/>
        <a:p>
          <a:endParaRPr lang="hu-HU"/>
        </a:p>
      </dgm:t>
    </dgm:pt>
    <dgm:pt modelId="{781B76A7-0469-664E-A827-1039E5FEACD8}" type="pres">
      <dgm:prSet presAssocID="{77E07E11-2F63-9E42-9674-7312203EB704}" presName="connectorText" presStyleLbl="sibTrans2D1" presStyleIdx="4" presStyleCnt="5"/>
      <dgm:spPr/>
      <dgm:t>
        <a:bodyPr/>
        <a:lstStyle/>
        <a:p>
          <a:endParaRPr lang="hu-HU"/>
        </a:p>
      </dgm:t>
    </dgm:pt>
  </dgm:ptLst>
  <dgm:cxnLst>
    <dgm:cxn modelId="{BCC49FEB-0F00-944D-8581-7B34FB19A1BF}" type="presOf" srcId="{90AAF931-549E-0F45-A6A2-E8C6EC459237}" destId="{3B123B4E-0269-0A43-A186-65F516C1B0E6}" srcOrd="0" destOrd="0" presId="urn:microsoft.com/office/officeart/2005/8/layout/cycle2"/>
    <dgm:cxn modelId="{107E6B29-4F9C-8846-BBB9-1A95BEA44683}" srcId="{EFFC5E04-274B-154F-BAF4-283CAAA279B0}" destId="{E93E75FB-B8A9-354F-B327-06EC72F9AFE4}" srcOrd="3" destOrd="0" parTransId="{359768A2-12D3-AA46-8226-B241BAF39E96}" sibTransId="{CFD8BD70-A124-E845-9BB3-9E0F9F20B42D}"/>
    <dgm:cxn modelId="{586D9F9D-C301-5747-BB5E-4EAF1BE93AF3}" srcId="{EFFC5E04-274B-154F-BAF4-283CAAA279B0}" destId="{3F41999B-0F6A-B648-B52A-0C2510637C55}" srcOrd="1" destOrd="0" parTransId="{2C832E9D-2734-DA43-A9BE-8C86B3A54EE9}" sibTransId="{90AAF931-549E-0F45-A6A2-E8C6EC459237}"/>
    <dgm:cxn modelId="{FACC5058-2C52-5B45-8901-CCB113A22431}" type="presOf" srcId="{CFD8BD70-A124-E845-9BB3-9E0F9F20B42D}" destId="{951356FE-19F1-E842-95FB-9ECEDF778B32}" srcOrd="1" destOrd="0" presId="urn:microsoft.com/office/officeart/2005/8/layout/cycle2"/>
    <dgm:cxn modelId="{74C6A613-0F53-004A-AF0C-30A961E005EC}" type="presOf" srcId="{90AAF931-549E-0F45-A6A2-E8C6EC459237}" destId="{65D362C9-6353-2D47-A56F-3F32EFF5F67F}" srcOrd="1" destOrd="0" presId="urn:microsoft.com/office/officeart/2005/8/layout/cycle2"/>
    <dgm:cxn modelId="{340FE33C-5340-B44B-9862-1FAD656C793E}" type="presOf" srcId="{EFFC5E04-274B-154F-BAF4-283CAAA279B0}" destId="{14C0CECA-5D6D-254A-A3F0-21B7158AD7AE}" srcOrd="0" destOrd="0" presId="urn:microsoft.com/office/officeart/2005/8/layout/cycle2"/>
    <dgm:cxn modelId="{CFD02A5D-231E-0C47-AE78-CAD500298F26}" srcId="{EFFC5E04-274B-154F-BAF4-283CAAA279B0}" destId="{D70F5F8E-7D87-4245-A4EF-35AF8021CA30}" srcOrd="0" destOrd="0" parTransId="{CBAC4FDA-FBF9-274F-9E3D-331162B4AAE2}" sibTransId="{9490D08B-25D1-2F44-B09E-4418B2AF935A}"/>
    <dgm:cxn modelId="{6104A654-458C-BF40-A39F-764492633511}" type="presOf" srcId="{3F41999B-0F6A-B648-B52A-0C2510637C55}" destId="{278BB69D-DBDF-3D47-8A5B-E3E8C8F6359A}" srcOrd="0" destOrd="0" presId="urn:microsoft.com/office/officeart/2005/8/layout/cycle2"/>
    <dgm:cxn modelId="{FBF20A22-B20C-AF4F-B572-3CCF35EE4153}" type="presOf" srcId="{93B101CD-E041-5343-94C7-804C9FE86A56}" destId="{0DD3CECE-72AD-044B-929D-52DD3ABFDF31}" srcOrd="0" destOrd="0" presId="urn:microsoft.com/office/officeart/2005/8/layout/cycle2"/>
    <dgm:cxn modelId="{4EAE6445-01A8-1040-B5D0-4A25664A9CD2}" type="presOf" srcId="{6C718C8D-0D5E-2C48-8D17-0E9AEFC1B2C5}" destId="{03BE1383-7B39-FC42-9CBB-3390DC3570F1}" srcOrd="0" destOrd="0" presId="urn:microsoft.com/office/officeart/2005/8/layout/cycle2"/>
    <dgm:cxn modelId="{F0E39EB6-4A5D-084E-AE84-03C12250F9CF}" type="presOf" srcId="{F510D69C-D317-D845-9FA2-493C2C92A3CD}" destId="{EA523913-22A5-4741-A657-BD2D0D049B91}" srcOrd="0" destOrd="0" presId="urn:microsoft.com/office/officeart/2005/8/layout/cycle2"/>
    <dgm:cxn modelId="{C6DC8A37-9439-264E-98B1-A2D6A4848EE2}" srcId="{EFFC5E04-274B-154F-BAF4-283CAAA279B0}" destId="{F510D69C-D317-D845-9FA2-493C2C92A3CD}" srcOrd="4" destOrd="0" parTransId="{BE51DD9E-26C7-E04C-B844-9A5AAC202F2F}" sibTransId="{77E07E11-2F63-9E42-9674-7312203EB704}"/>
    <dgm:cxn modelId="{9FB70520-1758-9047-9D80-4FB950055067}" type="presOf" srcId="{D70F5F8E-7D87-4245-A4EF-35AF8021CA30}" destId="{AFD7C9BA-290A-8F41-B632-EA9AB7A60414}" srcOrd="0" destOrd="0" presId="urn:microsoft.com/office/officeart/2005/8/layout/cycle2"/>
    <dgm:cxn modelId="{34FDBF4E-C588-4A48-BDBC-AFBDA7054E32}" type="presOf" srcId="{77E07E11-2F63-9E42-9674-7312203EB704}" destId="{DE16BC47-7ECF-9140-95EB-12B86BF58325}" srcOrd="0" destOrd="0" presId="urn:microsoft.com/office/officeart/2005/8/layout/cycle2"/>
    <dgm:cxn modelId="{109D0A10-51DA-1143-8110-B196A06FEB21}" type="presOf" srcId="{E93E75FB-B8A9-354F-B327-06EC72F9AFE4}" destId="{8932764E-F2EC-B946-82D4-3BD30D527C12}" srcOrd="0" destOrd="0" presId="urn:microsoft.com/office/officeart/2005/8/layout/cycle2"/>
    <dgm:cxn modelId="{9198FCED-DCE2-6643-94F1-EE4DD61DF6EE}" type="presOf" srcId="{9490D08B-25D1-2F44-B09E-4418B2AF935A}" destId="{908A1AF3-9B64-9349-A5F8-CC8AD8EE7135}" srcOrd="0" destOrd="0" presId="urn:microsoft.com/office/officeart/2005/8/layout/cycle2"/>
    <dgm:cxn modelId="{AC852A11-1934-1C4E-B218-817A5F00196D}" type="presOf" srcId="{93B101CD-E041-5343-94C7-804C9FE86A56}" destId="{0D452A4F-E630-C54D-959F-7BB887DE674F}" srcOrd="1" destOrd="0" presId="urn:microsoft.com/office/officeart/2005/8/layout/cycle2"/>
    <dgm:cxn modelId="{CE799448-F675-F745-8CF5-F26C64510DC6}" type="presOf" srcId="{9490D08B-25D1-2F44-B09E-4418B2AF935A}" destId="{905D9E9B-B7C4-044B-BFE0-995AE1A637E4}" srcOrd="1" destOrd="0" presId="urn:microsoft.com/office/officeart/2005/8/layout/cycle2"/>
    <dgm:cxn modelId="{4170673A-BCAA-C44A-92E1-734C12981965}" type="presOf" srcId="{77E07E11-2F63-9E42-9674-7312203EB704}" destId="{781B76A7-0469-664E-A827-1039E5FEACD8}" srcOrd="1" destOrd="0" presId="urn:microsoft.com/office/officeart/2005/8/layout/cycle2"/>
    <dgm:cxn modelId="{2EE1A90F-248C-6040-96A5-14107BA3BFD8}" type="presOf" srcId="{CFD8BD70-A124-E845-9BB3-9E0F9F20B42D}" destId="{15A5B16C-1491-F64B-ACC1-C76B663E350D}" srcOrd="0" destOrd="0" presId="urn:microsoft.com/office/officeart/2005/8/layout/cycle2"/>
    <dgm:cxn modelId="{32424A73-A985-A245-B445-7B099CC6FB87}" srcId="{EFFC5E04-274B-154F-BAF4-283CAAA279B0}" destId="{6C718C8D-0D5E-2C48-8D17-0E9AEFC1B2C5}" srcOrd="2" destOrd="0" parTransId="{76CBEACE-2D75-D640-9ADF-791C5D6305EE}" sibTransId="{93B101CD-E041-5343-94C7-804C9FE86A56}"/>
    <dgm:cxn modelId="{8C16EF06-6D95-5B4D-B1E8-F1B21A46E522}" type="presParOf" srcId="{14C0CECA-5D6D-254A-A3F0-21B7158AD7AE}" destId="{AFD7C9BA-290A-8F41-B632-EA9AB7A60414}" srcOrd="0" destOrd="0" presId="urn:microsoft.com/office/officeart/2005/8/layout/cycle2"/>
    <dgm:cxn modelId="{869C10B6-B42C-7A4C-B649-804FD0B249D5}" type="presParOf" srcId="{14C0CECA-5D6D-254A-A3F0-21B7158AD7AE}" destId="{908A1AF3-9B64-9349-A5F8-CC8AD8EE7135}" srcOrd="1" destOrd="0" presId="urn:microsoft.com/office/officeart/2005/8/layout/cycle2"/>
    <dgm:cxn modelId="{3222CB7B-2629-1749-B5A0-F67CB6E134E5}" type="presParOf" srcId="{908A1AF3-9B64-9349-A5F8-CC8AD8EE7135}" destId="{905D9E9B-B7C4-044B-BFE0-995AE1A637E4}" srcOrd="0" destOrd="0" presId="urn:microsoft.com/office/officeart/2005/8/layout/cycle2"/>
    <dgm:cxn modelId="{5C1E4FAE-5D5B-F44C-AC23-06F76FFAC48D}" type="presParOf" srcId="{14C0CECA-5D6D-254A-A3F0-21B7158AD7AE}" destId="{278BB69D-DBDF-3D47-8A5B-E3E8C8F6359A}" srcOrd="2" destOrd="0" presId="urn:microsoft.com/office/officeart/2005/8/layout/cycle2"/>
    <dgm:cxn modelId="{767C5259-2206-EF4F-BEEF-BE20CB84B8EE}" type="presParOf" srcId="{14C0CECA-5D6D-254A-A3F0-21B7158AD7AE}" destId="{3B123B4E-0269-0A43-A186-65F516C1B0E6}" srcOrd="3" destOrd="0" presId="urn:microsoft.com/office/officeart/2005/8/layout/cycle2"/>
    <dgm:cxn modelId="{FF04AF56-E8F6-3F4A-A6CE-1CD4461528F4}" type="presParOf" srcId="{3B123B4E-0269-0A43-A186-65F516C1B0E6}" destId="{65D362C9-6353-2D47-A56F-3F32EFF5F67F}" srcOrd="0" destOrd="0" presId="urn:microsoft.com/office/officeart/2005/8/layout/cycle2"/>
    <dgm:cxn modelId="{3478CB61-6CFF-2747-863B-18E768AE9D32}" type="presParOf" srcId="{14C0CECA-5D6D-254A-A3F0-21B7158AD7AE}" destId="{03BE1383-7B39-FC42-9CBB-3390DC3570F1}" srcOrd="4" destOrd="0" presId="urn:microsoft.com/office/officeart/2005/8/layout/cycle2"/>
    <dgm:cxn modelId="{4A2F9866-117B-2646-B60F-EEAD0B0F14A0}" type="presParOf" srcId="{14C0CECA-5D6D-254A-A3F0-21B7158AD7AE}" destId="{0DD3CECE-72AD-044B-929D-52DD3ABFDF31}" srcOrd="5" destOrd="0" presId="urn:microsoft.com/office/officeart/2005/8/layout/cycle2"/>
    <dgm:cxn modelId="{EFB53F44-E552-254B-9A87-A208C75FE46B}" type="presParOf" srcId="{0DD3CECE-72AD-044B-929D-52DD3ABFDF31}" destId="{0D452A4F-E630-C54D-959F-7BB887DE674F}" srcOrd="0" destOrd="0" presId="urn:microsoft.com/office/officeart/2005/8/layout/cycle2"/>
    <dgm:cxn modelId="{8CB9BA12-E5D1-134F-887C-ECB5111B1421}" type="presParOf" srcId="{14C0CECA-5D6D-254A-A3F0-21B7158AD7AE}" destId="{8932764E-F2EC-B946-82D4-3BD30D527C12}" srcOrd="6" destOrd="0" presId="urn:microsoft.com/office/officeart/2005/8/layout/cycle2"/>
    <dgm:cxn modelId="{BF389F30-3B27-264F-82F3-4A917DD9331F}" type="presParOf" srcId="{14C0CECA-5D6D-254A-A3F0-21B7158AD7AE}" destId="{15A5B16C-1491-F64B-ACC1-C76B663E350D}" srcOrd="7" destOrd="0" presId="urn:microsoft.com/office/officeart/2005/8/layout/cycle2"/>
    <dgm:cxn modelId="{05D5491F-8E64-7140-9FEC-FEAACB496C91}" type="presParOf" srcId="{15A5B16C-1491-F64B-ACC1-C76B663E350D}" destId="{951356FE-19F1-E842-95FB-9ECEDF778B32}" srcOrd="0" destOrd="0" presId="urn:microsoft.com/office/officeart/2005/8/layout/cycle2"/>
    <dgm:cxn modelId="{ED362460-1F06-B64B-833A-6E60DCCED6E3}" type="presParOf" srcId="{14C0CECA-5D6D-254A-A3F0-21B7158AD7AE}" destId="{EA523913-22A5-4741-A657-BD2D0D049B91}" srcOrd="8" destOrd="0" presId="urn:microsoft.com/office/officeart/2005/8/layout/cycle2"/>
    <dgm:cxn modelId="{97742622-14C6-724E-99B3-78712AE442F5}" type="presParOf" srcId="{14C0CECA-5D6D-254A-A3F0-21B7158AD7AE}" destId="{DE16BC47-7ECF-9140-95EB-12B86BF58325}" srcOrd="9" destOrd="0" presId="urn:microsoft.com/office/officeart/2005/8/layout/cycle2"/>
    <dgm:cxn modelId="{9B56341F-B6CC-824B-974C-5C2CF47264CB}" type="presParOf" srcId="{DE16BC47-7ECF-9140-95EB-12B86BF58325}" destId="{781B76A7-0469-664E-A827-1039E5FEACD8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A580ED17-186B-124D-BCA8-513F4B73734F}" type="doc">
      <dgm:prSet loTypeId="urn:microsoft.com/office/officeart/2005/8/layout/process1" loCatId="" qsTypeId="urn:microsoft.com/office/officeart/2005/8/quickstyle/simple1" qsCatId="simple" csTypeId="urn:microsoft.com/office/officeart/2005/8/colors/colorful3" csCatId="colorful" phldr="1"/>
      <dgm:spPr/>
    </dgm:pt>
    <dgm:pt modelId="{707BCDCE-675D-2342-8DB0-398C8D4C19EF}">
      <dgm:prSet phldrT="[Szöveg]"/>
      <dgm:spPr/>
      <dgm:t>
        <a:bodyPr/>
        <a:lstStyle/>
        <a:p>
          <a:r>
            <a:rPr lang="hu-HU" dirty="0" smtClean="0"/>
            <a:t>Regionális védjegy</a:t>
          </a:r>
          <a:endParaRPr lang="hu-HU" dirty="0"/>
        </a:p>
      </dgm:t>
    </dgm:pt>
    <dgm:pt modelId="{66B3E2B5-7514-5E4F-B5B1-E47F8CE6AF23}" type="parTrans" cxnId="{E872B816-180D-3748-94C2-CD7961FD289C}">
      <dgm:prSet/>
      <dgm:spPr/>
      <dgm:t>
        <a:bodyPr/>
        <a:lstStyle/>
        <a:p>
          <a:endParaRPr lang="hu-HU"/>
        </a:p>
      </dgm:t>
    </dgm:pt>
    <dgm:pt modelId="{C6A04776-8E4D-D348-B8AF-A9775F8E50AB}" type="sibTrans" cxnId="{E872B816-180D-3748-94C2-CD7961FD289C}">
      <dgm:prSet/>
      <dgm:spPr/>
      <dgm:t>
        <a:bodyPr/>
        <a:lstStyle/>
        <a:p>
          <a:endParaRPr lang="hu-HU"/>
        </a:p>
      </dgm:t>
    </dgm:pt>
    <dgm:pt modelId="{AE2A500F-153D-5A42-AAFE-77C557A23EE8}">
      <dgm:prSet phldrT="[Szöveg]"/>
      <dgm:spPr/>
      <dgm:t>
        <a:bodyPr/>
        <a:lstStyle/>
        <a:p>
          <a:r>
            <a:rPr lang="hu-HU" dirty="0" smtClean="0"/>
            <a:t>Nemzeti Védjegy</a:t>
          </a:r>
          <a:endParaRPr lang="hu-HU" dirty="0"/>
        </a:p>
      </dgm:t>
    </dgm:pt>
    <dgm:pt modelId="{AB579B19-328D-384A-ACC8-7CED9A83B9B0}" type="parTrans" cxnId="{9D26815A-3C41-AB4A-B055-0A2D5F87C279}">
      <dgm:prSet/>
      <dgm:spPr/>
      <dgm:t>
        <a:bodyPr/>
        <a:lstStyle/>
        <a:p>
          <a:endParaRPr lang="hu-HU"/>
        </a:p>
      </dgm:t>
    </dgm:pt>
    <dgm:pt modelId="{37E0594A-0427-EF49-A4FE-11BC4AC6E615}" type="sibTrans" cxnId="{9D26815A-3C41-AB4A-B055-0A2D5F87C279}">
      <dgm:prSet/>
      <dgm:spPr/>
      <dgm:t>
        <a:bodyPr/>
        <a:lstStyle/>
        <a:p>
          <a:endParaRPr lang="hu-HU"/>
        </a:p>
      </dgm:t>
    </dgm:pt>
    <dgm:pt modelId="{B2C0517F-1E62-0544-949D-FA3E2A5D7119}">
      <dgm:prSet phldrT="[Szöveg]"/>
      <dgm:spPr/>
      <dgm:t>
        <a:bodyPr/>
        <a:lstStyle/>
        <a:p>
          <a:r>
            <a:rPr lang="hu-HU" dirty="0" smtClean="0"/>
            <a:t>Közösségi védjegy</a:t>
          </a:r>
          <a:endParaRPr lang="hu-HU" dirty="0"/>
        </a:p>
      </dgm:t>
    </dgm:pt>
    <dgm:pt modelId="{93AE53AB-3ADF-454F-B298-D2FC3A520BED}" type="parTrans" cxnId="{1BE01344-BA95-0448-99D9-4374FAF7AB33}">
      <dgm:prSet/>
      <dgm:spPr/>
      <dgm:t>
        <a:bodyPr/>
        <a:lstStyle/>
        <a:p>
          <a:endParaRPr lang="hu-HU"/>
        </a:p>
      </dgm:t>
    </dgm:pt>
    <dgm:pt modelId="{77025C67-5C20-3C47-8B9E-119D9436D450}" type="sibTrans" cxnId="{1BE01344-BA95-0448-99D9-4374FAF7AB33}">
      <dgm:prSet/>
      <dgm:spPr/>
      <dgm:t>
        <a:bodyPr/>
        <a:lstStyle/>
        <a:p>
          <a:endParaRPr lang="hu-HU"/>
        </a:p>
      </dgm:t>
    </dgm:pt>
    <dgm:pt modelId="{F1FD7A25-8D12-A941-8DA8-6D1B3C6994CE}">
      <dgm:prSet/>
      <dgm:spPr/>
      <dgm:t>
        <a:bodyPr/>
        <a:lstStyle/>
        <a:p>
          <a:r>
            <a:rPr lang="hu-HU" dirty="0" smtClean="0"/>
            <a:t>Nemzetközi védjegy</a:t>
          </a:r>
          <a:endParaRPr lang="hu-HU" dirty="0"/>
        </a:p>
      </dgm:t>
    </dgm:pt>
    <dgm:pt modelId="{B3735614-BB15-1744-B6DA-C59904D73B7E}" type="parTrans" cxnId="{0DCF7908-0ECD-A643-A611-DEABF9CA2D52}">
      <dgm:prSet/>
      <dgm:spPr/>
      <dgm:t>
        <a:bodyPr/>
        <a:lstStyle/>
        <a:p>
          <a:endParaRPr lang="hu-HU"/>
        </a:p>
      </dgm:t>
    </dgm:pt>
    <dgm:pt modelId="{79308793-F402-B849-B465-DE80B76FEAE5}" type="sibTrans" cxnId="{0DCF7908-0ECD-A643-A611-DEABF9CA2D52}">
      <dgm:prSet/>
      <dgm:spPr/>
      <dgm:t>
        <a:bodyPr/>
        <a:lstStyle/>
        <a:p>
          <a:endParaRPr lang="hu-HU"/>
        </a:p>
      </dgm:t>
    </dgm:pt>
    <dgm:pt modelId="{26889953-6FB8-8C43-B9C4-0AC12EBAAAE4}" type="pres">
      <dgm:prSet presAssocID="{A580ED17-186B-124D-BCA8-513F4B73734F}" presName="Name0" presStyleCnt="0">
        <dgm:presLayoutVars>
          <dgm:dir/>
          <dgm:resizeHandles val="exact"/>
        </dgm:presLayoutVars>
      </dgm:prSet>
      <dgm:spPr/>
    </dgm:pt>
    <dgm:pt modelId="{6A7AA828-D8B7-6042-BF26-0B4B48A543EB}" type="pres">
      <dgm:prSet presAssocID="{707BCDCE-675D-2342-8DB0-398C8D4C19EF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CFADEFC2-A1B9-8749-89A4-FBE55C9B6B51}" type="pres">
      <dgm:prSet presAssocID="{C6A04776-8E4D-D348-B8AF-A9775F8E50AB}" presName="sibTrans" presStyleLbl="sibTrans2D1" presStyleIdx="0" presStyleCnt="3"/>
      <dgm:spPr/>
      <dgm:t>
        <a:bodyPr/>
        <a:lstStyle/>
        <a:p>
          <a:endParaRPr lang="hu-HU"/>
        </a:p>
      </dgm:t>
    </dgm:pt>
    <dgm:pt modelId="{D0F3A3A6-84EC-2346-B4BC-54D00DB1BAFE}" type="pres">
      <dgm:prSet presAssocID="{C6A04776-8E4D-D348-B8AF-A9775F8E50AB}" presName="connectorText" presStyleLbl="sibTrans2D1" presStyleIdx="0" presStyleCnt="3"/>
      <dgm:spPr/>
      <dgm:t>
        <a:bodyPr/>
        <a:lstStyle/>
        <a:p>
          <a:endParaRPr lang="hu-HU"/>
        </a:p>
      </dgm:t>
    </dgm:pt>
    <dgm:pt modelId="{E330DFDE-A7F9-B34C-8B3E-5783C7343357}" type="pres">
      <dgm:prSet presAssocID="{AE2A500F-153D-5A42-AAFE-77C557A23EE8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211281E7-2A86-DD4F-9872-AD7C91EA62BF}" type="pres">
      <dgm:prSet presAssocID="{37E0594A-0427-EF49-A4FE-11BC4AC6E615}" presName="sibTrans" presStyleLbl="sibTrans2D1" presStyleIdx="1" presStyleCnt="3"/>
      <dgm:spPr/>
      <dgm:t>
        <a:bodyPr/>
        <a:lstStyle/>
        <a:p>
          <a:endParaRPr lang="hu-HU"/>
        </a:p>
      </dgm:t>
    </dgm:pt>
    <dgm:pt modelId="{363BF23B-C8A5-4E45-BE31-6ADA39F67E2C}" type="pres">
      <dgm:prSet presAssocID="{37E0594A-0427-EF49-A4FE-11BC4AC6E615}" presName="connectorText" presStyleLbl="sibTrans2D1" presStyleIdx="1" presStyleCnt="3"/>
      <dgm:spPr/>
      <dgm:t>
        <a:bodyPr/>
        <a:lstStyle/>
        <a:p>
          <a:endParaRPr lang="hu-HU"/>
        </a:p>
      </dgm:t>
    </dgm:pt>
    <dgm:pt modelId="{776BBEE3-9B5E-5A4B-BE9E-89CD413166B2}" type="pres">
      <dgm:prSet presAssocID="{B2C0517F-1E62-0544-949D-FA3E2A5D7119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F3C699A4-6B90-6D49-B71F-1866445926F8}" type="pres">
      <dgm:prSet presAssocID="{77025C67-5C20-3C47-8B9E-119D9436D450}" presName="sibTrans" presStyleLbl="sibTrans2D1" presStyleIdx="2" presStyleCnt="3"/>
      <dgm:spPr/>
      <dgm:t>
        <a:bodyPr/>
        <a:lstStyle/>
        <a:p>
          <a:endParaRPr lang="hu-HU"/>
        </a:p>
      </dgm:t>
    </dgm:pt>
    <dgm:pt modelId="{9ABB44C0-2C03-B242-92FD-0C1352DE5C34}" type="pres">
      <dgm:prSet presAssocID="{77025C67-5C20-3C47-8B9E-119D9436D450}" presName="connectorText" presStyleLbl="sibTrans2D1" presStyleIdx="2" presStyleCnt="3"/>
      <dgm:spPr/>
      <dgm:t>
        <a:bodyPr/>
        <a:lstStyle/>
        <a:p>
          <a:endParaRPr lang="hu-HU"/>
        </a:p>
      </dgm:t>
    </dgm:pt>
    <dgm:pt modelId="{09A61DB7-0125-4A4C-9A8A-A38E5A03C5E5}" type="pres">
      <dgm:prSet presAssocID="{F1FD7A25-8D12-A941-8DA8-6D1B3C6994CE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1BE01344-BA95-0448-99D9-4374FAF7AB33}" srcId="{A580ED17-186B-124D-BCA8-513F4B73734F}" destId="{B2C0517F-1E62-0544-949D-FA3E2A5D7119}" srcOrd="2" destOrd="0" parTransId="{93AE53AB-3ADF-454F-B298-D2FC3A520BED}" sibTransId="{77025C67-5C20-3C47-8B9E-119D9436D450}"/>
    <dgm:cxn modelId="{4B59BFD6-5F61-0E44-8190-3F434462A1F7}" type="presOf" srcId="{A580ED17-186B-124D-BCA8-513F4B73734F}" destId="{26889953-6FB8-8C43-B9C4-0AC12EBAAAE4}" srcOrd="0" destOrd="0" presId="urn:microsoft.com/office/officeart/2005/8/layout/process1"/>
    <dgm:cxn modelId="{7E74C408-20D7-5E4D-B2AF-E8BC723D6BAD}" type="presOf" srcId="{77025C67-5C20-3C47-8B9E-119D9436D450}" destId="{F3C699A4-6B90-6D49-B71F-1866445926F8}" srcOrd="0" destOrd="0" presId="urn:microsoft.com/office/officeart/2005/8/layout/process1"/>
    <dgm:cxn modelId="{2D24BEE6-4196-DD4B-A5AD-284A8EA733F1}" type="presOf" srcId="{AE2A500F-153D-5A42-AAFE-77C557A23EE8}" destId="{E330DFDE-A7F9-B34C-8B3E-5783C7343357}" srcOrd="0" destOrd="0" presId="urn:microsoft.com/office/officeart/2005/8/layout/process1"/>
    <dgm:cxn modelId="{516A230B-9A72-CA4E-AAF4-F2A0B535451A}" type="presOf" srcId="{37E0594A-0427-EF49-A4FE-11BC4AC6E615}" destId="{211281E7-2A86-DD4F-9872-AD7C91EA62BF}" srcOrd="0" destOrd="0" presId="urn:microsoft.com/office/officeart/2005/8/layout/process1"/>
    <dgm:cxn modelId="{0DCF7908-0ECD-A643-A611-DEABF9CA2D52}" srcId="{A580ED17-186B-124D-BCA8-513F4B73734F}" destId="{F1FD7A25-8D12-A941-8DA8-6D1B3C6994CE}" srcOrd="3" destOrd="0" parTransId="{B3735614-BB15-1744-B6DA-C59904D73B7E}" sibTransId="{79308793-F402-B849-B465-DE80B76FEAE5}"/>
    <dgm:cxn modelId="{E872B816-180D-3748-94C2-CD7961FD289C}" srcId="{A580ED17-186B-124D-BCA8-513F4B73734F}" destId="{707BCDCE-675D-2342-8DB0-398C8D4C19EF}" srcOrd="0" destOrd="0" parTransId="{66B3E2B5-7514-5E4F-B5B1-E47F8CE6AF23}" sibTransId="{C6A04776-8E4D-D348-B8AF-A9775F8E50AB}"/>
    <dgm:cxn modelId="{785E10D3-EB74-2C48-A7D8-7C76D5BB586B}" type="presOf" srcId="{F1FD7A25-8D12-A941-8DA8-6D1B3C6994CE}" destId="{09A61DB7-0125-4A4C-9A8A-A38E5A03C5E5}" srcOrd="0" destOrd="0" presId="urn:microsoft.com/office/officeart/2005/8/layout/process1"/>
    <dgm:cxn modelId="{9D26815A-3C41-AB4A-B055-0A2D5F87C279}" srcId="{A580ED17-186B-124D-BCA8-513F4B73734F}" destId="{AE2A500F-153D-5A42-AAFE-77C557A23EE8}" srcOrd="1" destOrd="0" parTransId="{AB579B19-328D-384A-ACC8-7CED9A83B9B0}" sibTransId="{37E0594A-0427-EF49-A4FE-11BC4AC6E615}"/>
    <dgm:cxn modelId="{1A9B3AA9-59BF-EF48-A0DF-DFFCD9A5B2EF}" type="presOf" srcId="{77025C67-5C20-3C47-8B9E-119D9436D450}" destId="{9ABB44C0-2C03-B242-92FD-0C1352DE5C34}" srcOrd="1" destOrd="0" presId="urn:microsoft.com/office/officeart/2005/8/layout/process1"/>
    <dgm:cxn modelId="{95FD0055-6B48-3A40-8D14-F7DA5AC17587}" type="presOf" srcId="{37E0594A-0427-EF49-A4FE-11BC4AC6E615}" destId="{363BF23B-C8A5-4E45-BE31-6ADA39F67E2C}" srcOrd="1" destOrd="0" presId="urn:microsoft.com/office/officeart/2005/8/layout/process1"/>
    <dgm:cxn modelId="{7BB5BD07-DD61-6646-B35F-1FCD913705C5}" type="presOf" srcId="{707BCDCE-675D-2342-8DB0-398C8D4C19EF}" destId="{6A7AA828-D8B7-6042-BF26-0B4B48A543EB}" srcOrd="0" destOrd="0" presId="urn:microsoft.com/office/officeart/2005/8/layout/process1"/>
    <dgm:cxn modelId="{28B130C3-AE1F-EE46-8770-E39DC937387D}" type="presOf" srcId="{C6A04776-8E4D-D348-B8AF-A9775F8E50AB}" destId="{D0F3A3A6-84EC-2346-B4BC-54D00DB1BAFE}" srcOrd="1" destOrd="0" presId="urn:microsoft.com/office/officeart/2005/8/layout/process1"/>
    <dgm:cxn modelId="{07C2E808-19E6-E644-BC2C-D5D3301A46BC}" type="presOf" srcId="{B2C0517F-1E62-0544-949D-FA3E2A5D7119}" destId="{776BBEE3-9B5E-5A4B-BE9E-89CD413166B2}" srcOrd="0" destOrd="0" presId="urn:microsoft.com/office/officeart/2005/8/layout/process1"/>
    <dgm:cxn modelId="{7314A152-E04C-4348-8B32-5E2CCE21EEB7}" type="presOf" srcId="{C6A04776-8E4D-D348-B8AF-A9775F8E50AB}" destId="{CFADEFC2-A1B9-8749-89A4-FBE55C9B6B51}" srcOrd="0" destOrd="0" presId="urn:microsoft.com/office/officeart/2005/8/layout/process1"/>
    <dgm:cxn modelId="{2C0577EB-2534-7C41-8715-7F9870EAC153}" type="presParOf" srcId="{26889953-6FB8-8C43-B9C4-0AC12EBAAAE4}" destId="{6A7AA828-D8B7-6042-BF26-0B4B48A543EB}" srcOrd="0" destOrd="0" presId="urn:microsoft.com/office/officeart/2005/8/layout/process1"/>
    <dgm:cxn modelId="{858972F7-F5E9-CD4F-AA87-E109A5FFD027}" type="presParOf" srcId="{26889953-6FB8-8C43-B9C4-0AC12EBAAAE4}" destId="{CFADEFC2-A1B9-8749-89A4-FBE55C9B6B51}" srcOrd="1" destOrd="0" presId="urn:microsoft.com/office/officeart/2005/8/layout/process1"/>
    <dgm:cxn modelId="{00A3A48E-F6CE-E442-8137-6C62CC19E3A4}" type="presParOf" srcId="{CFADEFC2-A1B9-8749-89A4-FBE55C9B6B51}" destId="{D0F3A3A6-84EC-2346-B4BC-54D00DB1BAFE}" srcOrd="0" destOrd="0" presId="urn:microsoft.com/office/officeart/2005/8/layout/process1"/>
    <dgm:cxn modelId="{15CE1A0E-C2F1-3140-9CDB-C20F0B1F9990}" type="presParOf" srcId="{26889953-6FB8-8C43-B9C4-0AC12EBAAAE4}" destId="{E330DFDE-A7F9-B34C-8B3E-5783C7343357}" srcOrd="2" destOrd="0" presId="urn:microsoft.com/office/officeart/2005/8/layout/process1"/>
    <dgm:cxn modelId="{A79BA673-0E94-C64C-B6AD-3845758D0E60}" type="presParOf" srcId="{26889953-6FB8-8C43-B9C4-0AC12EBAAAE4}" destId="{211281E7-2A86-DD4F-9872-AD7C91EA62BF}" srcOrd="3" destOrd="0" presId="urn:microsoft.com/office/officeart/2005/8/layout/process1"/>
    <dgm:cxn modelId="{CB50B880-B178-D048-AC97-0A3475C77B95}" type="presParOf" srcId="{211281E7-2A86-DD4F-9872-AD7C91EA62BF}" destId="{363BF23B-C8A5-4E45-BE31-6ADA39F67E2C}" srcOrd="0" destOrd="0" presId="urn:microsoft.com/office/officeart/2005/8/layout/process1"/>
    <dgm:cxn modelId="{970B9566-79BD-454C-9F1B-CF58C00E4E96}" type="presParOf" srcId="{26889953-6FB8-8C43-B9C4-0AC12EBAAAE4}" destId="{776BBEE3-9B5E-5A4B-BE9E-89CD413166B2}" srcOrd="4" destOrd="0" presId="urn:microsoft.com/office/officeart/2005/8/layout/process1"/>
    <dgm:cxn modelId="{207C213A-BC39-5F4E-A343-AA09D4B024B8}" type="presParOf" srcId="{26889953-6FB8-8C43-B9C4-0AC12EBAAAE4}" destId="{F3C699A4-6B90-6D49-B71F-1866445926F8}" srcOrd="5" destOrd="0" presId="urn:microsoft.com/office/officeart/2005/8/layout/process1"/>
    <dgm:cxn modelId="{A06C38E1-5FC4-4F4F-850E-CDC529B92AB3}" type="presParOf" srcId="{F3C699A4-6B90-6D49-B71F-1866445926F8}" destId="{9ABB44C0-2C03-B242-92FD-0C1352DE5C34}" srcOrd="0" destOrd="0" presId="urn:microsoft.com/office/officeart/2005/8/layout/process1"/>
    <dgm:cxn modelId="{89B9F7FC-718D-CA4B-ADEF-9AE99F1971EF}" type="presParOf" srcId="{26889953-6FB8-8C43-B9C4-0AC12EBAAAE4}" destId="{09A61DB7-0125-4A4C-9A8A-A38E5A03C5E5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1E6DBCFB-C60D-DD40-AD53-E6B84717D923}" type="doc">
      <dgm:prSet loTypeId="urn:microsoft.com/office/officeart/2005/8/layout/vList5" loCatId="" qsTypeId="urn:microsoft.com/office/officeart/2005/8/quickstyle/simple2" qsCatId="simple" csTypeId="urn:microsoft.com/office/officeart/2005/8/colors/accent3_4" csCatId="accent3" phldr="1"/>
      <dgm:spPr/>
      <dgm:t>
        <a:bodyPr/>
        <a:lstStyle/>
        <a:p>
          <a:endParaRPr lang="hu-HU"/>
        </a:p>
      </dgm:t>
    </dgm:pt>
    <dgm:pt modelId="{4E7242A1-1523-F042-B244-75469823E686}">
      <dgm:prSet phldrT="[Szöveg]"/>
      <dgm:spPr/>
      <dgm:t>
        <a:bodyPr/>
        <a:lstStyle/>
        <a:p>
          <a:r>
            <a:rPr lang="hu-HU" dirty="0">
              <a:latin typeface="Trebuchet MS" panose="020B0703020202090204" pitchFamily="34" charset="0"/>
            </a:rPr>
            <a:t>Facebook</a:t>
          </a:r>
        </a:p>
      </dgm:t>
    </dgm:pt>
    <dgm:pt modelId="{2C1116A9-BB16-1044-96E1-FD842B66D547}" type="parTrans" cxnId="{0D08D27B-FB00-5145-8BB3-F70C3FBCBF7D}">
      <dgm:prSet/>
      <dgm:spPr/>
      <dgm:t>
        <a:bodyPr/>
        <a:lstStyle/>
        <a:p>
          <a:endParaRPr lang="hu-HU">
            <a:latin typeface="Trebuchet MS" panose="020B0703020202090204" pitchFamily="34" charset="0"/>
          </a:endParaRPr>
        </a:p>
      </dgm:t>
    </dgm:pt>
    <dgm:pt modelId="{5E502D5B-218F-C045-AB94-372940E177D7}" type="sibTrans" cxnId="{0D08D27B-FB00-5145-8BB3-F70C3FBCBF7D}">
      <dgm:prSet/>
      <dgm:spPr/>
      <dgm:t>
        <a:bodyPr/>
        <a:lstStyle/>
        <a:p>
          <a:endParaRPr lang="hu-HU">
            <a:latin typeface="Trebuchet MS" panose="020B0703020202090204" pitchFamily="34" charset="0"/>
          </a:endParaRPr>
        </a:p>
      </dgm:t>
    </dgm:pt>
    <dgm:pt modelId="{31A72E9D-8153-9247-AF71-494CCDC3CF79}">
      <dgm:prSet phldrT="[Szöveg]"/>
      <dgm:spPr/>
      <dgm:t>
        <a:bodyPr/>
        <a:lstStyle/>
        <a:p>
          <a:r>
            <a:rPr lang="hu-HU" dirty="0" smtClean="0">
              <a:latin typeface="Trebuchet MS" panose="020B0703020202090204" pitchFamily="34" charset="0"/>
            </a:rPr>
            <a:t>Közel 3 milliárd havi felhasználó
PC és </a:t>
          </a:r>
          <a:r>
            <a:rPr lang="hu-HU" dirty="0" err="1" smtClean="0">
              <a:latin typeface="Trebuchet MS" panose="020B0703020202090204" pitchFamily="34" charset="0"/>
            </a:rPr>
            <a:t>okostelefon</a:t>
          </a:r>
          <a:r>
            <a:rPr lang="hu-HU" dirty="0" smtClean="0">
              <a:latin typeface="Trebuchet MS" panose="020B0703020202090204" pitchFamily="34" charset="0"/>
            </a:rPr>
            <a:t>
Fotók, szövegek, linkek</a:t>
          </a:r>
          <a:endParaRPr lang="hu-HU" dirty="0">
            <a:latin typeface="Trebuchet MS" panose="020B0703020202090204" pitchFamily="34" charset="0"/>
          </a:endParaRPr>
        </a:p>
      </dgm:t>
    </dgm:pt>
    <dgm:pt modelId="{646FD819-0235-D643-8045-18006222F02C}" type="parTrans" cxnId="{CE98A17B-7110-014D-BB47-D9B0485FCD9D}">
      <dgm:prSet/>
      <dgm:spPr/>
      <dgm:t>
        <a:bodyPr/>
        <a:lstStyle/>
        <a:p>
          <a:endParaRPr lang="hu-HU">
            <a:latin typeface="Trebuchet MS" panose="020B0703020202090204" pitchFamily="34" charset="0"/>
          </a:endParaRPr>
        </a:p>
      </dgm:t>
    </dgm:pt>
    <dgm:pt modelId="{E286EB70-C3C6-D44F-B2A6-74A7D4C25D6C}" type="sibTrans" cxnId="{CE98A17B-7110-014D-BB47-D9B0485FCD9D}">
      <dgm:prSet/>
      <dgm:spPr/>
      <dgm:t>
        <a:bodyPr/>
        <a:lstStyle/>
        <a:p>
          <a:endParaRPr lang="hu-HU">
            <a:latin typeface="Trebuchet MS" panose="020B0703020202090204" pitchFamily="34" charset="0"/>
          </a:endParaRPr>
        </a:p>
      </dgm:t>
    </dgm:pt>
    <dgm:pt modelId="{51B04A4C-B40B-614A-ADD6-2DD9C88088A8}">
      <dgm:prSet phldrT="[Szöveg]"/>
      <dgm:spPr/>
      <dgm:t>
        <a:bodyPr/>
        <a:lstStyle/>
        <a:p>
          <a:r>
            <a:rPr lang="hu-HU" dirty="0">
              <a:latin typeface="Trebuchet MS" panose="020B0703020202090204" pitchFamily="34" charset="0"/>
            </a:rPr>
            <a:t>Instagram</a:t>
          </a:r>
        </a:p>
      </dgm:t>
    </dgm:pt>
    <dgm:pt modelId="{865BF7EA-7D0F-504B-A826-B28860DF6FE0}" type="parTrans" cxnId="{44B62ED1-401D-6E4B-A3ED-CEEBC8910C67}">
      <dgm:prSet/>
      <dgm:spPr/>
      <dgm:t>
        <a:bodyPr/>
        <a:lstStyle/>
        <a:p>
          <a:endParaRPr lang="hu-HU">
            <a:latin typeface="Trebuchet MS" panose="020B0703020202090204" pitchFamily="34" charset="0"/>
          </a:endParaRPr>
        </a:p>
      </dgm:t>
    </dgm:pt>
    <dgm:pt modelId="{A0612780-E5E7-D141-B70F-3E55D80F14DF}" type="sibTrans" cxnId="{44B62ED1-401D-6E4B-A3ED-CEEBC8910C67}">
      <dgm:prSet/>
      <dgm:spPr/>
      <dgm:t>
        <a:bodyPr/>
        <a:lstStyle/>
        <a:p>
          <a:endParaRPr lang="hu-HU">
            <a:latin typeface="Trebuchet MS" panose="020B0703020202090204" pitchFamily="34" charset="0"/>
          </a:endParaRPr>
        </a:p>
      </dgm:t>
    </dgm:pt>
    <dgm:pt modelId="{A1C2F267-D49B-FB4D-8184-CCD4ED73C5F5}">
      <dgm:prSet phldrT="[Szöveg]"/>
      <dgm:spPr/>
      <dgm:t>
        <a:bodyPr/>
        <a:lstStyle/>
        <a:p>
          <a:r>
            <a:rPr lang="hu-HU" dirty="0" smtClean="0">
              <a:latin typeface="Trebuchet MS" panose="020B0703020202090204" pitchFamily="34" charset="0"/>
            </a:rPr>
            <a:t>1,3 milliárd havi felhasználó
Csak </a:t>
          </a:r>
          <a:r>
            <a:rPr lang="hu-HU" dirty="0" err="1" smtClean="0">
              <a:latin typeface="Trebuchet MS" panose="020B0703020202090204" pitchFamily="34" charset="0"/>
            </a:rPr>
            <a:t>okostelefon</a:t>
          </a:r>
          <a:r>
            <a:rPr lang="hu-HU" dirty="0" smtClean="0">
              <a:latin typeface="Trebuchet MS" panose="020B0703020202090204" pitchFamily="34" charset="0"/>
            </a:rPr>
            <a:t>
</a:t>
          </a:r>
          <a:r>
            <a:rPr lang="hu-HU" dirty="0" err="1" smtClean="0">
              <a:latin typeface="Trebuchet MS" panose="020B0703020202090204" pitchFamily="34" charset="0"/>
            </a:rPr>
            <a:t>Csak</a:t>
          </a:r>
          <a:r>
            <a:rPr lang="hu-HU" dirty="0" smtClean="0">
              <a:latin typeface="Trebuchet MS" panose="020B0703020202090204" pitchFamily="34" charset="0"/>
            </a:rPr>
            <a:t> fotók, videók</a:t>
          </a:r>
          <a:endParaRPr lang="hu-HU" dirty="0">
            <a:latin typeface="Trebuchet MS" panose="020B0703020202090204" pitchFamily="34" charset="0"/>
          </a:endParaRPr>
        </a:p>
      </dgm:t>
    </dgm:pt>
    <dgm:pt modelId="{C4D722EE-2B03-8C4B-B90D-812915B08070}" type="parTrans" cxnId="{AFCF2D79-0765-DC4D-952B-D2BC8E5D3FF8}">
      <dgm:prSet/>
      <dgm:spPr/>
      <dgm:t>
        <a:bodyPr/>
        <a:lstStyle/>
        <a:p>
          <a:endParaRPr lang="hu-HU">
            <a:latin typeface="Trebuchet MS" panose="020B0703020202090204" pitchFamily="34" charset="0"/>
          </a:endParaRPr>
        </a:p>
      </dgm:t>
    </dgm:pt>
    <dgm:pt modelId="{0A487FDB-6960-224E-BD0A-181A7431F073}" type="sibTrans" cxnId="{AFCF2D79-0765-DC4D-952B-D2BC8E5D3FF8}">
      <dgm:prSet/>
      <dgm:spPr/>
      <dgm:t>
        <a:bodyPr/>
        <a:lstStyle/>
        <a:p>
          <a:endParaRPr lang="hu-HU">
            <a:latin typeface="Trebuchet MS" panose="020B0703020202090204" pitchFamily="34" charset="0"/>
          </a:endParaRPr>
        </a:p>
      </dgm:t>
    </dgm:pt>
    <dgm:pt modelId="{E80B58C0-A561-4442-8B87-34193EDAF343}">
      <dgm:prSet phldrT="[Szöveg]"/>
      <dgm:spPr/>
      <dgm:t>
        <a:bodyPr/>
        <a:lstStyle/>
        <a:p>
          <a:r>
            <a:rPr lang="hu-HU" dirty="0" err="1">
              <a:latin typeface="Trebuchet MS" panose="020B0703020202090204" pitchFamily="34" charset="0"/>
            </a:rPr>
            <a:t>TikTok</a:t>
          </a:r>
          <a:endParaRPr lang="hu-HU" dirty="0">
            <a:latin typeface="Trebuchet MS" panose="020B0703020202090204" pitchFamily="34" charset="0"/>
          </a:endParaRPr>
        </a:p>
      </dgm:t>
    </dgm:pt>
    <dgm:pt modelId="{777F3EEC-ADC0-054D-A0EB-50D86469CED1}" type="parTrans" cxnId="{533B80AF-51C0-874C-A4FC-7CC320299D6B}">
      <dgm:prSet/>
      <dgm:spPr/>
      <dgm:t>
        <a:bodyPr/>
        <a:lstStyle/>
        <a:p>
          <a:endParaRPr lang="hu-HU">
            <a:latin typeface="Trebuchet MS" panose="020B0703020202090204" pitchFamily="34" charset="0"/>
          </a:endParaRPr>
        </a:p>
      </dgm:t>
    </dgm:pt>
    <dgm:pt modelId="{5BC41152-9383-3948-98B9-35F74E8BC184}" type="sibTrans" cxnId="{533B80AF-51C0-874C-A4FC-7CC320299D6B}">
      <dgm:prSet/>
      <dgm:spPr/>
      <dgm:t>
        <a:bodyPr/>
        <a:lstStyle/>
        <a:p>
          <a:endParaRPr lang="hu-HU">
            <a:latin typeface="Trebuchet MS" panose="020B0703020202090204" pitchFamily="34" charset="0"/>
          </a:endParaRPr>
        </a:p>
      </dgm:t>
    </dgm:pt>
    <dgm:pt modelId="{233A8EB9-9C36-9346-AE70-14D9977E06DA}">
      <dgm:prSet phldrT="[Szöveg]"/>
      <dgm:spPr/>
      <dgm:t>
        <a:bodyPr/>
        <a:lstStyle/>
        <a:p>
          <a:r>
            <a:rPr lang="hu-HU" dirty="0" smtClean="0">
              <a:latin typeface="Trebuchet MS" panose="020B0703020202090204" pitchFamily="34" charset="0"/>
            </a:rPr>
            <a:t>1 milliárd havi felhasználó
Főleg fiatalok (14-20 évesek)
Csak függőleges rövid videók</a:t>
          </a:r>
          <a:endParaRPr lang="hu-HU" dirty="0">
            <a:latin typeface="Trebuchet MS" panose="020B0703020202090204" pitchFamily="34" charset="0"/>
          </a:endParaRPr>
        </a:p>
      </dgm:t>
    </dgm:pt>
    <dgm:pt modelId="{BA31FFE3-3594-4A4B-BAB4-45195C5B55A6}" type="parTrans" cxnId="{E8D7D656-8BBF-AA47-BF62-343903685782}">
      <dgm:prSet/>
      <dgm:spPr/>
      <dgm:t>
        <a:bodyPr/>
        <a:lstStyle/>
        <a:p>
          <a:endParaRPr lang="hu-HU">
            <a:latin typeface="Trebuchet MS" panose="020B0703020202090204" pitchFamily="34" charset="0"/>
          </a:endParaRPr>
        </a:p>
      </dgm:t>
    </dgm:pt>
    <dgm:pt modelId="{46AAD0CA-F692-D345-8CB3-BE21831823D4}" type="sibTrans" cxnId="{E8D7D656-8BBF-AA47-BF62-343903685782}">
      <dgm:prSet/>
      <dgm:spPr/>
      <dgm:t>
        <a:bodyPr/>
        <a:lstStyle/>
        <a:p>
          <a:endParaRPr lang="hu-HU">
            <a:latin typeface="Trebuchet MS" panose="020B0703020202090204" pitchFamily="34" charset="0"/>
          </a:endParaRPr>
        </a:p>
      </dgm:t>
    </dgm:pt>
    <dgm:pt modelId="{E975DB43-4DE2-3944-B694-60A9205114F8}" type="pres">
      <dgm:prSet presAssocID="{1E6DBCFB-C60D-DD40-AD53-E6B84717D92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6C152F9F-39C2-694D-A2A4-8CAF6E87086A}" type="pres">
      <dgm:prSet presAssocID="{4E7242A1-1523-F042-B244-75469823E686}" presName="linNode" presStyleCnt="0"/>
      <dgm:spPr/>
    </dgm:pt>
    <dgm:pt modelId="{59833904-D577-EB4E-9227-A9BD05983DAA}" type="pres">
      <dgm:prSet presAssocID="{4E7242A1-1523-F042-B244-75469823E686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5D08C0DB-84E8-F94B-BEEE-9AF4000E1EAC}" type="pres">
      <dgm:prSet presAssocID="{4E7242A1-1523-F042-B244-75469823E686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D2C5F146-26E8-B547-8F62-2E101A65063F}" type="pres">
      <dgm:prSet presAssocID="{5E502D5B-218F-C045-AB94-372940E177D7}" presName="sp" presStyleCnt="0"/>
      <dgm:spPr/>
    </dgm:pt>
    <dgm:pt modelId="{66B32DF8-C3D4-9C4A-9081-41B0E40929D5}" type="pres">
      <dgm:prSet presAssocID="{51B04A4C-B40B-614A-ADD6-2DD9C88088A8}" presName="linNode" presStyleCnt="0"/>
      <dgm:spPr/>
    </dgm:pt>
    <dgm:pt modelId="{7486C394-855B-DB4D-8DF4-35E578BAEA6C}" type="pres">
      <dgm:prSet presAssocID="{51B04A4C-B40B-614A-ADD6-2DD9C88088A8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16B524AF-8363-FD41-A10D-66B70F4F9D1B}" type="pres">
      <dgm:prSet presAssocID="{51B04A4C-B40B-614A-ADD6-2DD9C88088A8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3228903B-7E3A-7A46-A5BE-5C9A98F3BA77}" type="pres">
      <dgm:prSet presAssocID="{A0612780-E5E7-D141-B70F-3E55D80F14DF}" presName="sp" presStyleCnt="0"/>
      <dgm:spPr/>
    </dgm:pt>
    <dgm:pt modelId="{CE39B2BE-B817-EE44-9F79-AFC305F9D5E7}" type="pres">
      <dgm:prSet presAssocID="{E80B58C0-A561-4442-8B87-34193EDAF343}" presName="linNode" presStyleCnt="0"/>
      <dgm:spPr/>
    </dgm:pt>
    <dgm:pt modelId="{351371A5-7EF4-C24B-BAD9-AC95B3C024C4}" type="pres">
      <dgm:prSet presAssocID="{E80B58C0-A561-4442-8B87-34193EDAF343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2E92185E-0787-7E4B-99CE-B956859FB506}" type="pres">
      <dgm:prSet presAssocID="{E80B58C0-A561-4442-8B87-34193EDAF343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44B62ED1-401D-6E4B-A3ED-CEEBC8910C67}" srcId="{1E6DBCFB-C60D-DD40-AD53-E6B84717D923}" destId="{51B04A4C-B40B-614A-ADD6-2DD9C88088A8}" srcOrd="1" destOrd="0" parTransId="{865BF7EA-7D0F-504B-A826-B28860DF6FE0}" sibTransId="{A0612780-E5E7-D141-B70F-3E55D80F14DF}"/>
    <dgm:cxn modelId="{9ECA5FDD-19EE-6044-8834-55308D34C427}" type="presOf" srcId="{233A8EB9-9C36-9346-AE70-14D9977E06DA}" destId="{2E92185E-0787-7E4B-99CE-B956859FB506}" srcOrd="0" destOrd="0" presId="urn:microsoft.com/office/officeart/2005/8/layout/vList5"/>
    <dgm:cxn modelId="{533B80AF-51C0-874C-A4FC-7CC320299D6B}" srcId="{1E6DBCFB-C60D-DD40-AD53-E6B84717D923}" destId="{E80B58C0-A561-4442-8B87-34193EDAF343}" srcOrd="2" destOrd="0" parTransId="{777F3EEC-ADC0-054D-A0EB-50D86469CED1}" sibTransId="{5BC41152-9383-3948-98B9-35F74E8BC184}"/>
    <dgm:cxn modelId="{CE98A17B-7110-014D-BB47-D9B0485FCD9D}" srcId="{4E7242A1-1523-F042-B244-75469823E686}" destId="{31A72E9D-8153-9247-AF71-494CCDC3CF79}" srcOrd="0" destOrd="0" parTransId="{646FD819-0235-D643-8045-18006222F02C}" sibTransId="{E286EB70-C3C6-D44F-B2A6-74A7D4C25D6C}"/>
    <dgm:cxn modelId="{08A9AD84-0232-A044-A4E7-D780B3AC34EB}" type="presOf" srcId="{51B04A4C-B40B-614A-ADD6-2DD9C88088A8}" destId="{7486C394-855B-DB4D-8DF4-35E578BAEA6C}" srcOrd="0" destOrd="0" presId="urn:microsoft.com/office/officeart/2005/8/layout/vList5"/>
    <dgm:cxn modelId="{B6FBF360-6D15-764B-BBC8-BBA304030092}" type="presOf" srcId="{4E7242A1-1523-F042-B244-75469823E686}" destId="{59833904-D577-EB4E-9227-A9BD05983DAA}" srcOrd="0" destOrd="0" presId="urn:microsoft.com/office/officeart/2005/8/layout/vList5"/>
    <dgm:cxn modelId="{0D08D27B-FB00-5145-8BB3-F70C3FBCBF7D}" srcId="{1E6DBCFB-C60D-DD40-AD53-E6B84717D923}" destId="{4E7242A1-1523-F042-B244-75469823E686}" srcOrd="0" destOrd="0" parTransId="{2C1116A9-BB16-1044-96E1-FD842B66D547}" sibTransId="{5E502D5B-218F-C045-AB94-372940E177D7}"/>
    <dgm:cxn modelId="{AFCF2D79-0765-DC4D-952B-D2BC8E5D3FF8}" srcId="{51B04A4C-B40B-614A-ADD6-2DD9C88088A8}" destId="{A1C2F267-D49B-FB4D-8184-CCD4ED73C5F5}" srcOrd="0" destOrd="0" parTransId="{C4D722EE-2B03-8C4B-B90D-812915B08070}" sibTransId="{0A487FDB-6960-224E-BD0A-181A7431F073}"/>
    <dgm:cxn modelId="{F4F0A462-0574-954B-9CF8-AD0903E3B0C5}" type="presOf" srcId="{E80B58C0-A561-4442-8B87-34193EDAF343}" destId="{351371A5-7EF4-C24B-BAD9-AC95B3C024C4}" srcOrd="0" destOrd="0" presId="urn:microsoft.com/office/officeart/2005/8/layout/vList5"/>
    <dgm:cxn modelId="{668C6A3F-E90E-1045-97DF-405D696771EE}" type="presOf" srcId="{31A72E9D-8153-9247-AF71-494CCDC3CF79}" destId="{5D08C0DB-84E8-F94B-BEEE-9AF4000E1EAC}" srcOrd="0" destOrd="0" presId="urn:microsoft.com/office/officeart/2005/8/layout/vList5"/>
    <dgm:cxn modelId="{AE4B55D9-D681-3B4F-88EA-42C2D93750D7}" type="presOf" srcId="{1E6DBCFB-C60D-DD40-AD53-E6B84717D923}" destId="{E975DB43-4DE2-3944-B694-60A9205114F8}" srcOrd="0" destOrd="0" presId="urn:microsoft.com/office/officeart/2005/8/layout/vList5"/>
    <dgm:cxn modelId="{6976662C-5878-F543-A89C-AB306D14D326}" type="presOf" srcId="{A1C2F267-D49B-FB4D-8184-CCD4ED73C5F5}" destId="{16B524AF-8363-FD41-A10D-66B70F4F9D1B}" srcOrd="0" destOrd="0" presId="urn:microsoft.com/office/officeart/2005/8/layout/vList5"/>
    <dgm:cxn modelId="{E8D7D656-8BBF-AA47-BF62-343903685782}" srcId="{E80B58C0-A561-4442-8B87-34193EDAF343}" destId="{233A8EB9-9C36-9346-AE70-14D9977E06DA}" srcOrd="0" destOrd="0" parTransId="{BA31FFE3-3594-4A4B-BAB4-45195C5B55A6}" sibTransId="{46AAD0CA-F692-D345-8CB3-BE21831823D4}"/>
    <dgm:cxn modelId="{03D617B5-FCC0-9C41-9E7E-0EFD65AEA606}" type="presParOf" srcId="{E975DB43-4DE2-3944-B694-60A9205114F8}" destId="{6C152F9F-39C2-694D-A2A4-8CAF6E87086A}" srcOrd="0" destOrd="0" presId="urn:microsoft.com/office/officeart/2005/8/layout/vList5"/>
    <dgm:cxn modelId="{0DF8C6A1-DCE5-0F4D-8359-983F119A2AA7}" type="presParOf" srcId="{6C152F9F-39C2-694D-A2A4-8CAF6E87086A}" destId="{59833904-D577-EB4E-9227-A9BD05983DAA}" srcOrd="0" destOrd="0" presId="urn:microsoft.com/office/officeart/2005/8/layout/vList5"/>
    <dgm:cxn modelId="{46AB4DE2-B7CB-A84B-90EC-928D55356529}" type="presParOf" srcId="{6C152F9F-39C2-694D-A2A4-8CAF6E87086A}" destId="{5D08C0DB-84E8-F94B-BEEE-9AF4000E1EAC}" srcOrd="1" destOrd="0" presId="urn:microsoft.com/office/officeart/2005/8/layout/vList5"/>
    <dgm:cxn modelId="{EDFA69DE-88BF-C242-B103-D61AB295D348}" type="presParOf" srcId="{E975DB43-4DE2-3944-B694-60A9205114F8}" destId="{D2C5F146-26E8-B547-8F62-2E101A65063F}" srcOrd="1" destOrd="0" presId="urn:microsoft.com/office/officeart/2005/8/layout/vList5"/>
    <dgm:cxn modelId="{A14559BE-682B-584D-BE11-6FF78FE141A1}" type="presParOf" srcId="{E975DB43-4DE2-3944-B694-60A9205114F8}" destId="{66B32DF8-C3D4-9C4A-9081-41B0E40929D5}" srcOrd="2" destOrd="0" presId="urn:microsoft.com/office/officeart/2005/8/layout/vList5"/>
    <dgm:cxn modelId="{B6B591DE-6675-A648-85FC-E4097EC7023E}" type="presParOf" srcId="{66B32DF8-C3D4-9C4A-9081-41B0E40929D5}" destId="{7486C394-855B-DB4D-8DF4-35E578BAEA6C}" srcOrd="0" destOrd="0" presId="urn:microsoft.com/office/officeart/2005/8/layout/vList5"/>
    <dgm:cxn modelId="{8E7CD1EA-322F-DE40-969D-F9B95D2B68B7}" type="presParOf" srcId="{66B32DF8-C3D4-9C4A-9081-41B0E40929D5}" destId="{16B524AF-8363-FD41-A10D-66B70F4F9D1B}" srcOrd="1" destOrd="0" presId="urn:microsoft.com/office/officeart/2005/8/layout/vList5"/>
    <dgm:cxn modelId="{90F5A2D6-CB34-5D4D-9F3C-DECA19FE22DA}" type="presParOf" srcId="{E975DB43-4DE2-3944-B694-60A9205114F8}" destId="{3228903B-7E3A-7A46-A5BE-5C9A98F3BA77}" srcOrd="3" destOrd="0" presId="urn:microsoft.com/office/officeart/2005/8/layout/vList5"/>
    <dgm:cxn modelId="{F230381F-25E9-BC41-B1FE-7AC3FFCAC855}" type="presParOf" srcId="{E975DB43-4DE2-3944-B694-60A9205114F8}" destId="{CE39B2BE-B817-EE44-9F79-AFC305F9D5E7}" srcOrd="4" destOrd="0" presId="urn:microsoft.com/office/officeart/2005/8/layout/vList5"/>
    <dgm:cxn modelId="{C60CD50A-ABFA-F14B-8421-7365B6CA0728}" type="presParOf" srcId="{CE39B2BE-B817-EE44-9F79-AFC305F9D5E7}" destId="{351371A5-7EF4-C24B-BAD9-AC95B3C024C4}" srcOrd="0" destOrd="0" presId="urn:microsoft.com/office/officeart/2005/8/layout/vList5"/>
    <dgm:cxn modelId="{943B3B91-52C0-CC4D-A7D1-A3733C97843C}" type="presParOf" srcId="{CE39B2BE-B817-EE44-9F79-AFC305F9D5E7}" destId="{2E92185E-0787-7E4B-99CE-B956859FB50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2FDC47BA-5F48-4135-9BE2-603D4563DD5F}" type="doc">
      <dgm:prSet loTypeId="urn:microsoft.com/office/officeart/2008/layout/VerticalCurvedList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sk-SK"/>
        </a:p>
      </dgm:t>
    </dgm:pt>
    <dgm:pt modelId="{65D14B37-DB0C-4AB6-9624-974066D25048}">
      <dgm:prSet phldrT="[Text]"/>
      <dgm:spPr/>
      <dgm:t>
        <a:bodyPr/>
        <a:lstStyle/>
        <a:p>
          <a:r>
            <a:rPr lang="hu-HU" dirty="0" smtClean="0"/>
            <a:t>Természeti adottságok</a:t>
          </a:r>
          <a:endParaRPr lang="sk-SK" dirty="0"/>
        </a:p>
      </dgm:t>
    </dgm:pt>
    <dgm:pt modelId="{25EE50E6-DA47-4334-BBE7-4B32D3F2EE66}" type="parTrans" cxnId="{B1CFDAAA-94CF-406A-9018-D9F772062902}">
      <dgm:prSet/>
      <dgm:spPr/>
      <dgm:t>
        <a:bodyPr/>
        <a:lstStyle/>
        <a:p>
          <a:endParaRPr lang="sk-SK"/>
        </a:p>
      </dgm:t>
    </dgm:pt>
    <dgm:pt modelId="{45FB6D24-BCD2-4F08-940D-BFC69C3CFC87}" type="sibTrans" cxnId="{B1CFDAAA-94CF-406A-9018-D9F772062902}">
      <dgm:prSet/>
      <dgm:spPr/>
      <dgm:t>
        <a:bodyPr/>
        <a:lstStyle/>
        <a:p>
          <a:endParaRPr lang="sk-SK"/>
        </a:p>
      </dgm:t>
    </dgm:pt>
    <dgm:pt modelId="{31D5E855-5C8F-41D5-A622-7D90AA2A857E}">
      <dgm:prSet phldrT="[Text]"/>
      <dgm:spPr/>
      <dgm:t>
        <a:bodyPr/>
        <a:lstStyle/>
        <a:p>
          <a:r>
            <a:rPr lang="hu-HU" b="0" dirty="0" smtClean="0">
              <a:effectLst/>
              <a:latin typeface="Trebuchet MS" panose="020B0603020202020204" pitchFamily="34" charset="0"/>
              <a:ea typeface="+mn-ea"/>
              <a:cs typeface="+mn-cs"/>
            </a:rPr>
            <a:t>Ritka/szükséges termékek/szolgáltatások</a:t>
          </a:r>
          <a:endParaRPr lang="sk-SK" b="0" dirty="0"/>
        </a:p>
      </dgm:t>
    </dgm:pt>
    <dgm:pt modelId="{C7B6F7C6-E672-42A2-9A90-D6B06435B4A3}" type="parTrans" cxnId="{2E2E8020-B31B-4B17-B426-FA8B1D8C804D}">
      <dgm:prSet/>
      <dgm:spPr/>
      <dgm:t>
        <a:bodyPr/>
        <a:lstStyle/>
        <a:p>
          <a:endParaRPr lang="sk-SK"/>
        </a:p>
      </dgm:t>
    </dgm:pt>
    <dgm:pt modelId="{F61E39A5-A2FE-477D-8932-E6F02C88BA3D}" type="sibTrans" cxnId="{2E2E8020-B31B-4B17-B426-FA8B1D8C804D}">
      <dgm:prSet/>
      <dgm:spPr/>
      <dgm:t>
        <a:bodyPr/>
        <a:lstStyle/>
        <a:p>
          <a:endParaRPr lang="sk-SK"/>
        </a:p>
      </dgm:t>
    </dgm:pt>
    <dgm:pt modelId="{93FA5D1A-F6E9-4CDA-B694-3B337CE45F81}">
      <dgm:prSet phldrT="[Text]"/>
      <dgm:spPr/>
      <dgm:t>
        <a:bodyPr/>
        <a:lstStyle/>
        <a:p>
          <a:r>
            <a:rPr lang="hu-HU" b="0" i="0" dirty="0" smtClean="0"/>
            <a:t>Ritka/szükséges termékek/szolgáltatások</a:t>
          </a:r>
          <a:endParaRPr lang="sk-SK" dirty="0"/>
        </a:p>
      </dgm:t>
    </dgm:pt>
    <dgm:pt modelId="{7E5F571B-1062-4EBC-9D39-4C050BBCF404}" type="parTrans" cxnId="{CA1A85E2-E0EC-4C95-BD55-37D6AB311833}">
      <dgm:prSet/>
      <dgm:spPr/>
      <dgm:t>
        <a:bodyPr/>
        <a:lstStyle/>
        <a:p>
          <a:endParaRPr lang="sk-SK"/>
        </a:p>
      </dgm:t>
    </dgm:pt>
    <dgm:pt modelId="{48D1810C-750F-4EDF-BB16-EC589275D72A}" type="sibTrans" cxnId="{CA1A85E2-E0EC-4C95-BD55-37D6AB311833}">
      <dgm:prSet/>
      <dgm:spPr/>
      <dgm:t>
        <a:bodyPr/>
        <a:lstStyle/>
        <a:p>
          <a:endParaRPr lang="sk-SK"/>
        </a:p>
      </dgm:t>
    </dgm:pt>
    <dgm:pt modelId="{895A98F1-9201-442C-BE95-708990CF28F8}">
      <dgm:prSet phldrT="[Text]"/>
      <dgm:spPr/>
      <dgm:t>
        <a:bodyPr/>
        <a:lstStyle/>
        <a:p>
          <a:r>
            <a:rPr lang="hu-HU" dirty="0" smtClean="0">
              <a:effectLst/>
              <a:latin typeface="Trebuchet MS" panose="020B0603020202020204" pitchFamily="34" charset="0"/>
              <a:ea typeface="+mn-ea"/>
              <a:cs typeface="+mn-cs"/>
            </a:rPr>
            <a:t>A képességeidet</a:t>
          </a:r>
          <a:endParaRPr lang="sk-SK" dirty="0"/>
        </a:p>
      </dgm:t>
    </dgm:pt>
    <dgm:pt modelId="{1C2D4399-7A69-4C94-A99B-854B44180547}" type="parTrans" cxnId="{990887DE-1575-429B-962F-E86EFAC6EDDE}">
      <dgm:prSet/>
      <dgm:spPr/>
      <dgm:t>
        <a:bodyPr/>
        <a:lstStyle/>
        <a:p>
          <a:endParaRPr lang="sk-SK"/>
        </a:p>
      </dgm:t>
    </dgm:pt>
    <dgm:pt modelId="{0C641C0A-2363-4E02-98A5-232EB06D1EF8}" type="sibTrans" cxnId="{990887DE-1575-429B-962F-E86EFAC6EDDE}">
      <dgm:prSet/>
      <dgm:spPr/>
      <dgm:t>
        <a:bodyPr/>
        <a:lstStyle/>
        <a:p>
          <a:endParaRPr lang="sk-SK"/>
        </a:p>
      </dgm:t>
    </dgm:pt>
    <dgm:pt modelId="{6E72E3CF-6A22-444A-B9B3-6D798A5DB9B2}" type="pres">
      <dgm:prSet presAssocID="{2FDC47BA-5F48-4135-9BE2-603D4563DD5F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hu-HU"/>
        </a:p>
      </dgm:t>
    </dgm:pt>
    <dgm:pt modelId="{E0FD554F-6795-4C5F-9145-077DE5A2A51D}" type="pres">
      <dgm:prSet presAssocID="{2FDC47BA-5F48-4135-9BE2-603D4563DD5F}" presName="Name1" presStyleCnt="0"/>
      <dgm:spPr/>
    </dgm:pt>
    <dgm:pt modelId="{0244340C-47ED-44E3-836A-56D44E06C432}" type="pres">
      <dgm:prSet presAssocID="{2FDC47BA-5F48-4135-9BE2-603D4563DD5F}" presName="cycle" presStyleCnt="0"/>
      <dgm:spPr/>
    </dgm:pt>
    <dgm:pt modelId="{A4433046-B08B-4F96-A6A4-237666E29004}" type="pres">
      <dgm:prSet presAssocID="{2FDC47BA-5F48-4135-9BE2-603D4563DD5F}" presName="srcNode" presStyleLbl="node1" presStyleIdx="0" presStyleCnt="4"/>
      <dgm:spPr/>
    </dgm:pt>
    <dgm:pt modelId="{C44C2782-20BD-4297-B81B-14668141BCE0}" type="pres">
      <dgm:prSet presAssocID="{2FDC47BA-5F48-4135-9BE2-603D4563DD5F}" presName="conn" presStyleLbl="parChTrans1D2" presStyleIdx="0" presStyleCnt="1"/>
      <dgm:spPr/>
      <dgm:t>
        <a:bodyPr/>
        <a:lstStyle/>
        <a:p>
          <a:endParaRPr lang="hu-HU"/>
        </a:p>
      </dgm:t>
    </dgm:pt>
    <dgm:pt modelId="{A8FAFA32-D8B2-4263-9A9D-C9132EB40689}" type="pres">
      <dgm:prSet presAssocID="{2FDC47BA-5F48-4135-9BE2-603D4563DD5F}" presName="extraNode" presStyleLbl="node1" presStyleIdx="0" presStyleCnt="4"/>
      <dgm:spPr/>
    </dgm:pt>
    <dgm:pt modelId="{7DBA2F9F-5373-49BA-9362-D4A74130FDBA}" type="pres">
      <dgm:prSet presAssocID="{2FDC47BA-5F48-4135-9BE2-603D4563DD5F}" presName="dstNode" presStyleLbl="node1" presStyleIdx="0" presStyleCnt="4"/>
      <dgm:spPr/>
    </dgm:pt>
    <dgm:pt modelId="{A29E4D5F-6289-478F-BD12-F98EFE667B6F}" type="pres">
      <dgm:prSet presAssocID="{65D14B37-DB0C-4AB6-9624-974066D25048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EDE67CDA-6CE6-461F-920C-84852C29B7F6}" type="pres">
      <dgm:prSet presAssocID="{65D14B37-DB0C-4AB6-9624-974066D25048}" presName="accent_1" presStyleCnt="0"/>
      <dgm:spPr/>
    </dgm:pt>
    <dgm:pt modelId="{EA710733-8837-450F-9A6A-0AD6CDE0AF4B}" type="pres">
      <dgm:prSet presAssocID="{65D14B37-DB0C-4AB6-9624-974066D25048}" presName="accentRepeatNode" presStyleLbl="solidFgAcc1" presStyleIdx="0" presStyleCnt="4"/>
      <dgm:spPr/>
    </dgm:pt>
    <dgm:pt modelId="{99A6D92B-31C5-41AA-B820-71C2EC705EB6}" type="pres">
      <dgm:prSet presAssocID="{31D5E855-5C8F-41D5-A622-7D90AA2A857E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84B882F2-3BDC-48D9-BE07-14F364F80111}" type="pres">
      <dgm:prSet presAssocID="{31D5E855-5C8F-41D5-A622-7D90AA2A857E}" presName="accent_2" presStyleCnt="0"/>
      <dgm:spPr/>
    </dgm:pt>
    <dgm:pt modelId="{DB1BE4F1-6A6F-430E-9F7A-90AAD98F3035}" type="pres">
      <dgm:prSet presAssocID="{31D5E855-5C8F-41D5-A622-7D90AA2A857E}" presName="accentRepeatNode" presStyleLbl="solidFgAcc1" presStyleIdx="1" presStyleCnt="4"/>
      <dgm:spPr/>
    </dgm:pt>
    <dgm:pt modelId="{46AAA778-1CBD-40C2-9D01-FDF9AEFD9016}" type="pres">
      <dgm:prSet presAssocID="{93FA5D1A-F6E9-4CDA-B694-3B337CE45F81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0603AFF6-B8B1-41AF-BA3F-B866D02A6284}" type="pres">
      <dgm:prSet presAssocID="{93FA5D1A-F6E9-4CDA-B694-3B337CE45F81}" presName="accent_3" presStyleCnt="0"/>
      <dgm:spPr/>
    </dgm:pt>
    <dgm:pt modelId="{8F1140C3-3FE6-438E-9A82-96C4147F3384}" type="pres">
      <dgm:prSet presAssocID="{93FA5D1A-F6E9-4CDA-B694-3B337CE45F81}" presName="accentRepeatNode" presStyleLbl="solidFgAcc1" presStyleIdx="2" presStyleCnt="4"/>
      <dgm:spPr/>
    </dgm:pt>
    <dgm:pt modelId="{030AFC7A-0675-430D-BA0D-77381E2C02BE}" type="pres">
      <dgm:prSet presAssocID="{895A98F1-9201-442C-BE95-708990CF28F8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24D66262-88A6-4032-89FE-B4EDE3F0F6CF}" type="pres">
      <dgm:prSet presAssocID="{895A98F1-9201-442C-BE95-708990CF28F8}" presName="accent_4" presStyleCnt="0"/>
      <dgm:spPr/>
    </dgm:pt>
    <dgm:pt modelId="{A95809AC-EA0D-44F7-A24A-805297E5B603}" type="pres">
      <dgm:prSet presAssocID="{895A98F1-9201-442C-BE95-708990CF28F8}" presName="accentRepeatNode" presStyleLbl="solidFgAcc1" presStyleIdx="3" presStyleCnt="4"/>
      <dgm:spPr/>
    </dgm:pt>
  </dgm:ptLst>
  <dgm:cxnLst>
    <dgm:cxn modelId="{990887DE-1575-429B-962F-E86EFAC6EDDE}" srcId="{2FDC47BA-5F48-4135-9BE2-603D4563DD5F}" destId="{895A98F1-9201-442C-BE95-708990CF28F8}" srcOrd="3" destOrd="0" parTransId="{1C2D4399-7A69-4C94-A99B-854B44180547}" sibTransId="{0C641C0A-2363-4E02-98A5-232EB06D1EF8}"/>
    <dgm:cxn modelId="{E4E474EF-DBEE-4B30-A9C7-69CEE6B4EB9B}" type="presOf" srcId="{65D14B37-DB0C-4AB6-9624-974066D25048}" destId="{A29E4D5F-6289-478F-BD12-F98EFE667B6F}" srcOrd="0" destOrd="0" presId="urn:microsoft.com/office/officeart/2008/layout/VerticalCurvedList"/>
    <dgm:cxn modelId="{F02027A4-26D5-4FD4-87B9-2CFAB28CDEFE}" type="presOf" srcId="{895A98F1-9201-442C-BE95-708990CF28F8}" destId="{030AFC7A-0675-430D-BA0D-77381E2C02BE}" srcOrd="0" destOrd="0" presId="urn:microsoft.com/office/officeart/2008/layout/VerticalCurvedList"/>
    <dgm:cxn modelId="{3F4EBCF3-601B-4161-BA3F-148CEEB297BA}" type="presOf" srcId="{31D5E855-5C8F-41D5-A622-7D90AA2A857E}" destId="{99A6D92B-31C5-41AA-B820-71C2EC705EB6}" srcOrd="0" destOrd="0" presId="urn:microsoft.com/office/officeart/2008/layout/VerticalCurvedList"/>
    <dgm:cxn modelId="{AB7C2EFA-E048-45CD-9A82-D57309060502}" type="presOf" srcId="{45FB6D24-BCD2-4F08-940D-BFC69C3CFC87}" destId="{C44C2782-20BD-4297-B81B-14668141BCE0}" srcOrd="0" destOrd="0" presId="urn:microsoft.com/office/officeart/2008/layout/VerticalCurvedList"/>
    <dgm:cxn modelId="{25CEA0C4-EDD6-4D22-A22D-2BF4971A8274}" type="presOf" srcId="{93FA5D1A-F6E9-4CDA-B694-3B337CE45F81}" destId="{46AAA778-1CBD-40C2-9D01-FDF9AEFD9016}" srcOrd="0" destOrd="0" presId="urn:microsoft.com/office/officeart/2008/layout/VerticalCurvedList"/>
    <dgm:cxn modelId="{2E2E8020-B31B-4B17-B426-FA8B1D8C804D}" srcId="{2FDC47BA-5F48-4135-9BE2-603D4563DD5F}" destId="{31D5E855-5C8F-41D5-A622-7D90AA2A857E}" srcOrd="1" destOrd="0" parTransId="{C7B6F7C6-E672-42A2-9A90-D6B06435B4A3}" sibTransId="{F61E39A5-A2FE-477D-8932-E6F02C88BA3D}"/>
    <dgm:cxn modelId="{754D7DF8-1F60-48A2-BDD8-7F08DB580DA8}" type="presOf" srcId="{2FDC47BA-5F48-4135-9BE2-603D4563DD5F}" destId="{6E72E3CF-6A22-444A-B9B3-6D798A5DB9B2}" srcOrd="0" destOrd="0" presId="urn:microsoft.com/office/officeart/2008/layout/VerticalCurvedList"/>
    <dgm:cxn modelId="{CA1A85E2-E0EC-4C95-BD55-37D6AB311833}" srcId="{2FDC47BA-5F48-4135-9BE2-603D4563DD5F}" destId="{93FA5D1A-F6E9-4CDA-B694-3B337CE45F81}" srcOrd="2" destOrd="0" parTransId="{7E5F571B-1062-4EBC-9D39-4C050BBCF404}" sibTransId="{48D1810C-750F-4EDF-BB16-EC589275D72A}"/>
    <dgm:cxn modelId="{B1CFDAAA-94CF-406A-9018-D9F772062902}" srcId="{2FDC47BA-5F48-4135-9BE2-603D4563DD5F}" destId="{65D14B37-DB0C-4AB6-9624-974066D25048}" srcOrd="0" destOrd="0" parTransId="{25EE50E6-DA47-4334-BBE7-4B32D3F2EE66}" sibTransId="{45FB6D24-BCD2-4F08-940D-BFC69C3CFC87}"/>
    <dgm:cxn modelId="{E6661B12-EC4B-4165-9243-09A118FC45A2}" type="presParOf" srcId="{6E72E3CF-6A22-444A-B9B3-6D798A5DB9B2}" destId="{E0FD554F-6795-4C5F-9145-077DE5A2A51D}" srcOrd="0" destOrd="0" presId="urn:microsoft.com/office/officeart/2008/layout/VerticalCurvedList"/>
    <dgm:cxn modelId="{E1BB4D9B-E0B8-4DE2-AC5F-D28CE66CAF50}" type="presParOf" srcId="{E0FD554F-6795-4C5F-9145-077DE5A2A51D}" destId="{0244340C-47ED-44E3-836A-56D44E06C432}" srcOrd="0" destOrd="0" presId="urn:microsoft.com/office/officeart/2008/layout/VerticalCurvedList"/>
    <dgm:cxn modelId="{4CE58079-24F0-473B-8D26-7A0DE96DF598}" type="presParOf" srcId="{0244340C-47ED-44E3-836A-56D44E06C432}" destId="{A4433046-B08B-4F96-A6A4-237666E29004}" srcOrd="0" destOrd="0" presId="urn:microsoft.com/office/officeart/2008/layout/VerticalCurvedList"/>
    <dgm:cxn modelId="{D521E43B-20FC-43C3-9EE1-86C3F56FCC05}" type="presParOf" srcId="{0244340C-47ED-44E3-836A-56D44E06C432}" destId="{C44C2782-20BD-4297-B81B-14668141BCE0}" srcOrd="1" destOrd="0" presId="urn:microsoft.com/office/officeart/2008/layout/VerticalCurvedList"/>
    <dgm:cxn modelId="{8512947E-6B8E-4AF7-910C-538382CC33DE}" type="presParOf" srcId="{0244340C-47ED-44E3-836A-56D44E06C432}" destId="{A8FAFA32-D8B2-4263-9A9D-C9132EB40689}" srcOrd="2" destOrd="0" presId="urn:microsoft.com/office/officeart/2008/layout/VerticalCurvedList"/>
    <dgm:cxn modelId="{9F62231B-86F5-46B8-912A-54899023883E}" type="presParOf" srcId="{0244340C-47ED-44E3-836A-56D44E06C432}" destId="{7DBA2F9F-5373-49BA-9362-D4A74130FDBA}" srcOrd="3" destOrd="0" presId="urn:microsoft.com/office/officeart/2008/layout/VerticalCurvedList"/>
    <dgm:cxn modelId="{50D0EDFF-2097-467D-89FD-0439D5D3A65C}" type="presParOf" srcId="{E0FD554F-6795-4C5F-9145-077DE5A2A51D}" destId="{A29E4D5F-6289-478F-BD12-F98EFE667B6F}" srcOrd="1" destOrd="0" presId="urn:microsoft.com/office/officeart/2008/layout/VerticalCurvedList"/>
    <dgm:cxn modelId="{85DE869F-824A-414A-AB80-BEB85489F61F}" type="presParOf" srcId="{E0FD554F-6795-4C5F-9145-077DE5A2A51D}" destId="{EDE67CDA-6CE6-461F-920C-84852C29B7F6}" srcOrd="2" destOrd="0" presId="urn:microsoft.com/office/officeart/2008/layout/VerticalCurvedList"/>
    <dgm:cxn modelId="{D583CE24-9604-4099-B2F8-4F2510CE594A}" type="presParOf" srcId="{EDE67CDA-6CE6-461F-920C-84852C29B7F6}" destId="{EA710733-8837-450F-9A6A-0AD6CDE0AF4B}" srcOrd="0" destOrd="0" presId="urn:microsoft.com/office/officeart/2008/layout/VerticalCurvedList"/>
    <dgm:cxn modelId="{156122C7-49B7-4158-84E4-30268D22F971}" type="presParOf" srcId="{E0FD554F-6795-4C5F-9145-077DE5A2A51D}" destId="{99A6D92B-31C5-41AA-B820-71C2EC705EB6}" srcOrd="3" destOrd="0" presId="urn:microsoft.com/office/officeart/2008/layout/VerticalCurvedList"/>
    <dgm:cxn modelId="{9A5F24E5-82B7-4D06-A373-4E4B9864F60C}" type="presParOf" srcId="{E0FD554F-6795-4C5F-9145-077DE5A2A51D}" destId="{84B882F2-3BDC-48D9-BE07-14F364F80111}" srcOrd="4" destOrd="0" presId="urn:microsoft.com/office/officeart/2008/layout/VerticalCurvedList"/>
    <dgm:cxn modelId="{A06126F2-798A-4FD3-9D80-4B343E58C7A0}" type="presParOf" srcId="{84B882F2-3BDC-48D9-BE07-14F364F80111}" destId="{DB1BE4F1-6A6F-430E-9F7A-90AAD98F3035}" srcOrd="0" destOrd="0" presId="urn:microsoft.com/office/officeart/2008/layout/VerticalCurvedList"/>
    <dgm:cxn modelId="{933EA130-007C-478E-B640-37D472AD454B}" type="presParOf" srcId="{E0FD554F-6795-4C5F-9145-077DE5A2A51D}" destId="{46AAA778-1CBD-40C2-9D01-FDF9AEFD9016}" srcOrd="5" destOrd="0" presId="urn:microsoft.com/office/officeart/2008/layout/VerticalCurvedList"/>
    <dgm:cxn modelId="{16C08995-7CD6-44FC-A6B4-76F3B64058CD}" type="presParOf" srcId="{E0FD554F-6795-4C5F-9145-077DE5A2A51D}" destId="{0603AFF6-B8B1-41AF-BA3F-B866D02A6284}" srcOrd="6" destOrd="0" presId="urn:microsoft.com/office/officeart/2008/layout/VerticalCurvedList"/>
    <dgm:cxn modelId="{EE137579-4AA6-48FF-B9DD-76523A49A432}" type="presParOf" srcId="{0603AFF6-B8B1-41AF-BA3F-B866D02A6284}" destId="{8F1140C3-3FE6-438E-9A82-96C4147F3384}" srcOrd="0" destOrd="0" presId="urn:microsoft.com/office/officeart/2008/layout/VerticalCurvedList"/>
    <dgm:cxn modelId="{5B1D64B5-CF57-4971-97D9-CD8ABDE35262}" type="presParOf" srcId="{E0FD554F-6795-4C5F-9145-077DE5A2A51D}" destId="{030AFC7A-0675-430D-BA0D-77381E2C02BE}" srcOrd="7" destOrd="0" presId="urn:microsoft.com/office/officeart/2008/layout/VerticalCurvedList"/>
    <dgm:cxn modelId="{065AA8EF-AD80-49F6-BA27-FF37747F9CE6}" type="presParOf" srcId="{E0FD554F-6795-4C5F-9145-077DE5A2A51D}" destId="{24D66262-88A6-4032-89FE-B4EDE3F0F6CF}" srcOrd="8" destOrd="0" presId="urn:microsoft.com/office/officeart/2008/layout/VerticalCurvedList"/>
    <dgm:cxn modelId="{B000D4F8-AD6B-4B24-B1F0-C5C402FDF2D3}" type="presParOf" srcId="{24D66262-88A6-4032-89FE-B4EDE3F0F6CF}" destId="{A95809AC-EA0D-44F7-A24A-805297E5B60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CC0CA09-45B8-D541-9EF2-663AA332C4FC}" type="doc">
      <dgm:prSet loTypeId="urn:microsoft.com/office/officeart/2008/layout/VerticalCurvedList" loCatId="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hu-HU"/>
        </a:p>
      </dgm:t>
    </dgm:pt>
    <dgm:pt modelId="{A12263E6-2CFA-7B40-AC60-59A5DA88CA3A}">
      <dgm:prSet/>
      <dgm:spPr/>
      <dgm:t>
        <a:bodyPr/>
        <a:lstStyle/>
        <a:p>
          <a:r>
            <a:rPr lang="hu-HU" dirty="0" smtClean="0">
              <a:latin typeface="Trebuchet MS" panose="020B0703020202090204" pitchFamily="34" charset="0"/>
            </a:rPr>
            <a:t>A természetes tulajdonságok elemzése</a:t>
          </a:r>
          <a:endParaRPr lang="sk-SK" dirty="0">
            <a:effectLst/>
            <a:latin typeface="Trebuchet MS" panose="020B0703020202090204" pitchFamily="34" charset="0"/>
          </a:endParaRPr>
        </a:p>
      </dgm:t>
    </dgm:pt>
    <dgm:pt modelId="{4C0B3FC2-2468-3E4F-A808-D6A51FE2E5AC}" type="parTrans" cxnId="{59C9F85C-71DB-B04E-B6FE-6D4E161DC3C8}">
      <dgm:prSet/>
      <dgm:spPr/>
      <dgm:t>
        <a:bodyPr/>
        <a:lstStyle/>
        <a:p>
          <a:endParaRPr lang="hu-HU"/>
        </a:p>
      </dgm:t>
    </dgm:pt>
    <dgm:pt modelId="{AF35BD89-A583-AD44-9D7E-E99DE984AE3E}" type="sibTrans" cxnId="{59C9F85C-71DB-B04E-B6FE-6D4E161DC3C8}">
      <dgm:prSet/>
      <dgm:spPr/>
      <dgm:t>
        <a:bodyPr/>
        <a:lstStyle/>
        <a:p>
          <a:endParaRPr lang="hu-HU"/>
        </a:p>
      </dgm:t>
    </dgm:pt>
    <dgm:pt modelId="{62F50196-D596-3947-9F84-CA5602F7DF20}">
      <dgm:prSet/>
      <dgm:spPr/>
      <dgm:t>
        <a:bodyPr/>
        <a:lstStyle/>
        <a:p>
          <a:r>
            <a:rPr lang="hu-HU" dirty="0" smtClean="0">
              <a:effectLst/>
              <a:latin typeface="Trebuchet MS" panose="020B0703020202090204" pitchFamily="34" charset="0"/>
            </a:rPr>
            <a:t>Keresse meg azt a terméket vagy szolgáltatást, amely hiányzik a helyiek által igényelt régióban</a:t>
          </a:r>
          <a:endParaRPr lang="sk-SK" dirty="0">
            <a:effectLst/>
            <a:latin typeface="Trebuchet MS" panose="020B0703020202090204" pitchFamily="34" charset="0"/>
          </a:endParaRPr>
        </a:p>
      </dgm:t>
    </dgm:pt>
    <dgm:pt modelId="{BB1FDD2C-E33F-D142-8A79-10AC4DA8C91E}" type="parTrans" cxnId="{130B907B-3BAA-914C-9722-E4A83C303318}">
      <dgm:prSet/>
      <dgm:spPr/>
      <dgm:t>
        <a:bodyPr/>
        <a:lstStyle/>
        <a:p>
          <a:endParaRPr lang="hu-HU"/>
        </a:p>
      </dgm:t>
    </dgm:pt>
    <dgm:pt modelId="{B96D121C-7459-3641-9BE3-119F8154B3DF}" type="sibTrans" cxnId="{130B907B-3BAA-914C-9722-E4A83C303318}">
      <dgm:prSet/>
      <dgm:spPr/>
      <dgm:t>
        <a:bodyPr/>
        <a:lstStyle/>
        <a:p>
          <a:endParaRPr lang="hu-HU"/>
        </a:p>
      </dgm:t>
    </dgm:pt>
    <dgm:pt modelId="{5F42F27B-72B4-5241-A448-C0819A44E763}">
      <dgm:prSet/>
      <dgm:spPr/>
      <dgm:t>
        <a:bodyPr/>
        <a:lstStyle/>
        <a:p>
          <a:r>
            <a:rPr lang="hu-HU" dirty="0" smtClean="0">
              <a:latin typeface="Trebuchet MS" panose="020B0703020202090204" pitchFamily="34" charset="0"/>
            </a:rPr>
            <a:t>Ismerje meg saját képességeit és lehetőségeit</a:t>
          </a:r>
          <a:endParaRPr lang="sk-SK" dirty="0">
            <a:effectLst/>
            <a:latin typeface="Trebuchet MS" panose="020B0703020202090204" pitchFamily="34" charset="0"/>
          </a:endParaRPr>
        </a:p>
      </dgm:t>
    </dgm:pt>
    <dgm:pt modelId="{0D40C0A0-A9CF-3146-83FD-DD2E7AD5112F}" type="parTrans" cxnId="{AC07B44C-263D-6C45-8CCA-B4D4E20E8607}">
      <dgm:prSet/>
      <dgm:spPr/>
      <dgm:t>
        <a:bodyPr/>
        <a:lstStyle/>
        <a:p>
          <a:endParaRPr lang="hu-HU"/>
        </a:p>
      </dgm:t>
    </dgm:pt>
    <dgm:pt modelId="{A8D24E4E-B3A5-9C48-B6CF-0DE3A41C989B}" type="sibTrans" cxnId="{AC07B44C-263D-6C45-8CCA-B4D4E20E8607}">
      <dgm:prSet/>
      <dgm:spPr/>
      <dgm:t>
        <a:bodyPr/>
        <a:lstStyle/>
        <a:p>
          <a:endParaRPr lang="hu-HU"/>
        </a:p>
      </dgm:t>
    </dgm:pt>
    <dgm:pt modelId="{934B0F2F-A10E-1F46-9E50-ABD7760AB50B}">
      <dgm:prSet/>
      <dgm:spPr/>
      <dgm:t>
        <a:bodyPr/>
        <a:lstStyle/>
        <a:p>
          <a:r>
            <a:rPr lang="hu-HU" dirty="0" smtClean="0">
              <a:latin typeface="Trebuchet MS" panose="020B0703020202090204" pitchFamily="34" charset="0"/>
            </a:rPr>
            <a:t>Elemezze ötletét, hogy illeszkedjen egy vidéki üzleti stratégiába</a:t>
          </a:r>
          <a:endParaRPr lang="sk-SK" dirty="0">
            <a:latin typeface="Trebuchet MS" panose="020B0703020202090204" pitchFamily="34" charset="0"/>
          </a:endParaRPr>
        </a:p>
      </dgm:t>
    </dgm:pt>
    <dgm:pt modelId="{BD5692EF-2D2A-844A-82EE-08891BAAC978}" type="parTrans" cxnId="{4129E3A2-592A-4940-9309-F1E8E21C1A50}">
      <dgm:prSet/>
      <dgm:spPr/>
      <dgm:t>
        <a:bodyPr/>
        <a:lstStyle/>
        <a:p>
          <a:endParaRPr lang="hu-HU"/>
        </a:p>
      </dgm:t>
    </dgm:pt>
    <dgm:pt modelId="{5BEC5D93-142E-4B44-970E-51B6BAFEF56D}" type="sibTrans" cxnId="{4129E3A2-592A-4940-9309-F1E8E21C1A50}">
      <dgm:prSet/>
      <dgm:spPr/>
      <dgm:t>
        <a:bodyPr/>
        <a:lstStyle/>
        <a:p>
          <a:endParaRPr lang="hu-HU"/>
        </a:p>
      </dgm:t>
    </dgm:pt>
    <dgm:pt modelId="{BA35E90D-922C-9E48-B7D3-30EAB9C551EE}">
      <dgm:prSet/>
      <dgm:spPr/>
      <dgm:t>
        <a:bodyPr/>
        <a:lstStyle/>
        <a:p>
          <a:r>
            <a:rPr lang="hu-HU" dirty="0" smtClean="0">
              <a:latin typeface="Trebuchet MS" panose="020B0703020202090204" pitchFamily="34" charset="0"/>
            </a:rPr>
            <a:t>Ha megtalálta, hogyan kezdje el saját vállalkozását</a:t>
          </a:r>
          <a:endParaRPr lang="sk-SK" dirty="0">
            <a:latin typeface="Trebuchet MS" panose="020B0703020202090204" pitchFamily="34" charset="0"/>
          </a:endParaRPr>
        </a:p>
      </dgm:t>
    </dgm:pt>
    <dgm:pt modelId="{1B395FA0-4D38-9B4F-981C-9CF4D884B1BB}" type="parTrans" cxnId="{44507406-2297-6E45-8AF2-4F2BC325B551}">
      <dgm:prSet/>
      <dgm:spPr/>
      <dgm:t>
        <a:bodyPr/>
        <a:lstStyle/>
        <a:p>
          <a:endParaRPr lang="hu-HU"/>
        </a:p>
      </dgm:t>
    </dgm:pt>
    <dgm:pt modelId="{22F2E36D-D89C-CC44-8F88-2331BC984DCE}" type="sibTrans" cxnId="{44507406-2297-6E45-8AF2-4F2BC325B551}">
      <dgm:prSet/>
      <dgm:spPr/>
      <dgm:t>
        <a:bodyPr/>
        <a:lstStyle/>
        <a:p>
          <a:endParaRPr lang="hu-HU"/>
        </a:p>
      </dgm:t>
    </dgm:pt>
    <dgm:pt modelId="{6DE38C3C-7066-1D49-9463-F4B6A80B4789}" type="pres">
      <dgm:prSet presAssocID="{5CC0CA09-45B8-D541-9EF2-663AA332C4F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hu-HU"/>
        </a:p>
      </dgm:t>
    </dgm:pt>
    <dgm:pt modelId="{21B7AEFA-BB30-BF44-AD16-856752E4D878}" type="pres">
      <dgm:prSet presAssocID="{5CC0CA09-45B8-D541-9EF2-663AA332C4FC}" presName="Name1" presStyleCnt="0"/>
      <dgm:spPr/>
    </dgm:pt>
    <dgm:pt modelId="{154BF0F4-69FC-AB42-84A8-B98E84B1D103}" type="pres">
      <dgm:prSet presAssocID="{5CC0CA09-45B8-D541-9EF2-663AA332C4FC}" presName="cycle" presStyleCnt="0"/>
      <dgm:spPr/>
    </dgm:pt>
    <dgm:pt modelId="{ED22D305-DA46-1C48-A20B-5BBD88BB4772}" type="pres">
      <dgm:prSet presAssocID="{5CC0CA09-45B8-D541-9EF2-663AA332C4FC}" presName="srcNode" presStyleLbl="node1" presStyleIdx="0" presStyleCnt="5"/>
      <dgm:spPr/>
    </dgm:pt>
    <dgm:pt modelId="{2E62BEAC-12D0-A349-8731-A646BD3C733A}" type="pres">
      <dgm:prSet presAssocID="{5CC0CA09-45B8-D541-9EF2-663AA332C4FC}" presName="conn" presStyleLbl="parChTrans1D2" presStyleIdx="0" presStyleCnt="1"/>
      <dgm:spPr/>
      <dgm:t>
        <a:bodyPr/>
        <a:lstStyle/>
        <a:p>
          <a:endParaRPr lang="hu-HU"/>
        </a:p>
      </dgm:t>
    </dgm:pt>
    <dgm:pt modelId="{4BAE59E9-AFFE-E143-97D5-6B9C5E027542}" type="pres">
      <dgm:prSet presAssocID="{5CC0CA09-45B8-D541-9EF2-663AA332C4FC}" presName="extraNode" presStyleLbl="node1" presStyleIdx="0" presStyleCnt="5"/>
      <dgm:spPr/>
    </dgm:pt>
    <dgm:pt modelId="{E3FFC1DA-DE4E-1A48-A791-8D5E68727118}" type="pres">
      <dgm:prSet presAssocID="{5CC0CA09-45B8-D541-9EF2-663AA332C4FC}" presName="dstNode" presStyleLbl="node1" presStyleIdx="0" presStyleCnt="5"/>
      <dgm:spPr/>
    </dgm:pt>
    <dgm:pt modelId="{19891131-CB38-E745-97E8-0D65D082876F}" type="pres">
      <dgm:prSet presAssocID="{A12263E6-2CFA-7B40-AC60-59A5DA88CA3A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43A8AC90-C9A6-8D4C-A2BD-D3F290568240}" type="pres">
      <dgm:prSet presAssocID="{A12263E6-2CFA-7B40-AC60-59A5DA88CA3A}" presName="accent_1" presStyleCnt="0"/>
      <dgm:spPr/>
    </dgm:pt>
    <dgm:pt modelId="{7E172648-575A-6945-AC22-88042011C66B}" type="pres">
      <dgm:prSet presAssocID="{A12263E6-2CFA-7B40-AC60-59A5DA88CA3A}" presName="accentRepeatNode" presStyleLbl="solidFgAcc1" presStyleIdx="0" presStyleCnt="5"/>
      <dgm:spPr/>
    </dgm:pt>
    <dgm:pt modelId="{7187BC94-F94F-A34D-A841-CB46A38FFCA8}" type="pres">
      <dgm:prSet presAssocID="{62F50196-D596-3947-9F84-CA5602F7DF20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80D7C6A9-56A8-AC44-99D2-24B3E7542839}" type="pres">
      <dgm:prSet presAssocID="{62F50196-D596-3947-9F84-CA5602F7DF20}" presName="accent_2" presStyleCnt="0"/>
      <dgm:spPr/>
    </dgm:pt>
    <dgm:pt modelId="{5C5E128D-459C-4641-BA60-9E29365B4DB3}" type="pres">
      <dgm:prSet presAssocID="{62F50196-D596-3947-9F84-CA5602F7DF20}" presName="accentRepeatNode" presStyleLbl="solidFgAcc1" presStyleIdx="1" presStyleCnt="5"/>
      <dgm:spPr/>
    </dgm:pt>
    <dgm:pt modelId="{18A68E0E-48AC-7240-A4EC-C0C94F49B9AF}" type="pres">
      <dgm:prSet presAssocID="{5F42F27B-72B4-5241-A448-C0819A44E763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B19D5E2F-A01E-6542-870E-822E2D4BBF59}" type="pres">
      <dgm:prSet presAssocID="{5F42F27B-72B4-5241-A448-C0819A44E763}" presName="accent_3" presStyleCnt="0"/>
      <dgm:spPr/>
    </dgm:pt>
    <dgm:pt modelId="{CCF440E9-BF91-3C4E-A046-950E7100ACF6}" type="pres">
      <dgm:prSet presAssocID="{5F42F27B-72B4-5241-A448-C0819A44E763}" presName="accentRepeatNode" presStyleLbl="solidFgAcc1" presStyleIdx="2" presStyleCnt="5"/>
      <dgm:spPr/>
    </dgm:pt>
    <dgm:pt modelId="{BE898C71-7BF7-3E4A-8393-000C92DAA00C}" type="pres">
      <dgm:prSet presAssocID="{934B0F2F-A10E-1F46-9E50-ABD7760AB50B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04167F9F-FEF3-4644-881D-0B41C23E47F5}" type="pres">
      <dgm:prSet presAssocID="{934B0F2F-A10E-1F46-9E50-ABD7760AB50B}" presName="accent_4" presStyleCnt="0"/>
      <dgm:spPr/>
    </dgm:pt>
    <dgm:pt modelId="{BBC90976-ABDB-A140-AB35-7D9151256F38}" type="pres">
      <dgm:prSet presAssocID="{934B0F2F-A10E-1F46-9E50-ABD7760AB50B}" presName="accentRepeatNode" presStyleLbl="solidFgAcc1" presStyleIdx="3" presStyleCnt="5"/>
      <dgm:spPr/>
    </dgm:pt>
    <dgm:pt modelId="{AAF41106-1D07-7E4C-9A2B-E35790F0AA48}" type="pres">
      <dgm:prSet presAssocID="{BA35E90D-922C-9E48-B7D3-30EAB9C551EE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D30E9F99-51E7-1442-9452-CB4E31489F19}" type="pres">
      <dgm:prSet presAssocID="{BA35E90D-922C-9E48-B7D3-30EAB9C551EE}" presName="accent_5" presStyleCnt="0"/>
      <dgm:spPr/>
    </dgm:pt>
    <dgm:pt modelId="{2FC3F017-B096-F34E-8763-D88B58CB3AEA}" type="pres">
      <dgm:prSet presAssocID="{BA35E90D-922C-9E48-B7D3-30EAB9C551EE}" presName="accentRepeatNode" presStyleLbl="solidFgAcc1" presStyleIdx="4" presStyleCnt="5"/>
      <dgm:spPr/>
    </dgm:pt>
  </dgm:ptLst>
  <dgm:cxnLst>
    <dgm:cxn modelId="{AC07B44C-263D-6C45-8CCA-B4D4E20E8607}" srcId="{5CC0CA09-45B8-D541-9EF2-663AA332C4FC}" destId="{5F42F27B-72B4-5241-A448-C0819A44E763}" srcOrd="2" destOrd="0" parTransId="{0D40C0A0-A9CF-3146-83FD-DD2E7AD5112F}" sibTransId="{A8D24E4E-B3A5-9C48-B6CF-0DE3A41C989B}"/>
    <dgm:cxn modelId="{E84A1797-2C04-BF40-8486-0D039C61D3D2}" type="presOf" srcId="{934B0F2F-A10E-1F46-9E50-ABD7760AB50B}" destId="{BE898C71-7BF7-3E4A-8393-000C92DAA00C}" srcOrd="0" destOrd="0" presId="urn:microsoft.com/office/officeart/2008/layout/VerticalCurvedList"/>
    <dgm:cxn modelId="{2F63A3E4-9ED7-974E-9C89-4433079EDC27}" type="presOf" srcId="{AF35BD89-A583-AD44-9D7E-E99DE984AE3E}" destId="{2E62BEAC-12D0-A349-8731-A646BD3C733A}" srcOrd="0" destOrd="0" presId="urn:microsoft.com/office/officeart/2008/layout/VerticalCurvedList"/>
    <dgm:cxn modelId="{F3CBDEFC-E48B-114D-9504-4D0AFD062AAA}" type="presOf" srcId="{5F42F27B-72B4-5241-A448-C0819A44E763}" destId="{18A68E0E-48AC-7240-A4EC-C0C94F49B9AF}" srcOrd="0" destOrd="0" presId="urn:microsoft.com/office/officeart/2008/layout/VerticalCurvedList"/>
    <dgm:cxn modelId="{873B8E3E-D760-A744-8285-F5C9959D43E9}" type="presOf" srcId="{BA35E90D-922C-9E48-B7D3-30EAB9C551EE}" destId="{AAF41106-1D07-7E4C-9A2B-E35790F0AA48}" srcOrd="0" destOrd="0" presId="urn:microsoft.com/office/officeart/2008/layout/VerticalCurvedList"/>
    <dgm:cxn modelId="{12D42FDE-E2B6-604C-BE79-98AAA991D3BB}" type="presOf" srcId="{A12263E6-2CFA-7B40-AC60-59A5DA88CA3A}" destId="{19891131-CB38-E745-97E8-0D65D082876F}" srcOrd="0" destOrd="0" presId="urn:microsoft.com/office/officeart/2008/layout/VerticalCurvedList"/>
    <dgm:cxn modelId="{44507406-2297-6E45-8AF2-4F2BC325B551}" srcId="{5CC0CA09-45B8-D541-9EF2-663AA332C4FC}" destId="{BA35E90D-922C-9E48-B7D3-30EAB9C551EE}" srcOrd="4" destOrd="0" parTransId="{1B395FA0-4D38-9B4F-981C-9CF4D884B1BB}" sibTransId="{22F2E36D-D89C-CC44-8F88-2331BC984DCE}"/>
    <dgm:cxn modelId="{70D7FBB2-AF36-4347-A25B-80C6512C15CA}" type="presOf" srcId="{5CC0CA09-45B8-D541-9EF2-663AA332C4FC}" destId="{6DE38C3C-7066-1D49-9463-F4B6A80B4789}" srcOrd="0" destOrd="0" presId="urn:microsoft.com/office/officeart/2008/layout/VerticalCurvedList"/>
    <dgm:cxn modelId="{130B907B-3BAA-914C-9722-E4A83C303318}" srcId="{5CC0CA09-45B8-D541-9EF2-663AA332C4FC}" destId="{62F50196-D596-3947-9F84-CA5602F7DF20}" srcOrd="1" destOrd="0" parTransId="{BB1FDD2C-E33F-D142-8A79-10AC4DA8C91E}" sibTransId="{B96D121C-7459-3641-9BE3-119F8154B3DF}"/>
    <dgm:cxn modelId="{59C9F85C-71DB-B04E-B6FE-6D4E161DC3C8}" srcId="{5CC0CA09-45B8-D541-9EF2-663AA332C4FC}" destId="{A12263E6-2CFA-7B40-AC60-59A5DA88CA3A}" srcOrd="0" destOrd="0" parTransId="{4C0B3FC2-2468-3E4F-A808-D6A51FE2E5AC}" sibTransId="{AF35BD89-A583-AD44-9D7E-E99DE984AE3E}"/>
    <dgm:cxn modelId="{535A3BCB-1A16-1248-8F23-ED66AB3C7D67}" type="presOf" srcId="{62F50196-D596-3947-9F84-CA5602F7DF20}" destId="{7187BC94-F94F-A34D-A841-CB46A38FFCA8}" srcOrd="0" destOrd="0" presId="urn:microsoft.com/office/officeart/2008/layout/VerticalCurvedList"/>
    <dgm:cxn modelId="{4129E3A2-592A-4940-9309-F1E8E21C1A50}" srcId="{5CC0CA09-45B8-D541-9EF2-663AA332C4FC}" destId="{934B0F2F-A10E-1F46-9E50-ABD7760AB50B}" srcOrd="3" destOrd="0" parTransId="{BD5692EF-2D2A-844A-82EE-08891BAAC978}" sibTransId="{5BEC5D93-142E-4B44-970E-51B6BAFEF56D}"/>
    <dgm:cxn modelId="{873EEC8A-F8BC-4049-AEC5-99536AF1D14C}" type="presParOf" srcId="{6DE38C3C-7066-1D49-9463-F4B6A80B4789}" destId="{21B7AEFA-BB30-BF44-AD16-856752E4D878}" srcOrd="0" destOrd="0" presId="urn:microsoft.com/office/officeart/2008/layout/VerticalCurvedList"/>
    <dgm:cxn modelId="{E40A1004-CD8C-804B-9038-1796F479FA53}" type="presParOf" srcId="{21B7AEFA-BB30-BF44-AD16-856752E4D878}" destId="{154BF0F4-69FC-AB42-84A8-B98E84B1D103}" srcOrd="0" destOrd="0" presId="urn:microsoft.com/office/officeart/2008/layout/VerticalCurvedList"/>
    <dgm:cxn modelId="{3036185F-33C3-FD40-8366-4A4983A07B3E}" type="presParOf" srcId="{154BF0F4-69FC-AB42-84A8-B98E84B1D103}" destId="{ED22D305-DA46-1C48-A20B-5BBD88BB4772}" srcOrd="0" destOrd="0" presId="urn:microsoft.com/office/officeart/2008/layout/VerticalCurvedList"/>
    <dgm:cxn modelId="{013969D7-39C9-7E49-8422-B717CD3C6611}" type="presParOf" srcId="{154BF0F4-69FC-AB42-84A8-B98E84B1D103}" destId="{2E62BEAC-12D0-A349-8731-A646BD3C733A}" srcOrd="1" destOrd="0" presId="urn:microsoft.com/office/officeart/2008/layout/VerticalCurvedList"/>
    <dgm:cxn modelId="{D3DA861E-E1E8-8B40-BB03-083409584091}" type="presParOf" srcId="{154BF0F4-69FC-AB42-84A8-B98E84B1D103}" destId="{4BAE59E9-AFFE-E143-97D5-6B9C5E027542}" srcOrd="2" destOrd="0" presId="urn:microsoft.com/office/officeart/2008/layout/VerticalCurvedList"/>
    <dgm:cxn modelId="{8DD61AA9-2595-284F-A82F-45B1229D6421}" type="presParOf" srcId="{154BF0F4-69FC-AB42-84A8-B98E84B1D103}" destId="{E3FFC1DA-DE4E-1A48-A791-8D5E68727118}" srcOrd="3" destOrd="0" presId="urn:microsoft.com/office/officeart/2008/layout/VerticalCurvedList"/>
    <dgm:cxn modelId="{D3DD94E5-DFE2-D647-94E7-CBB8A098DD27}" type="presParOf" srcId="{21B7AEFA-BB30-BF44-AD16-856752E4D878}" destId="{19891131-CB38-E745-97E8-0D65D082876F}" srcOrd="1" destOrd="0" presId="urn:microsoft.com/office/officeart/2008/layout/VerticalCurvedList"/>
    <dgm:cxn modelId="{A914FD19-E373-A347-98D2-920D06229E75}" type="presParOf" srcId="{21B7AEFA-BB30-BF44-AD16-856752E4D878}" destId="{43A8AC90-C9A6-8D4C-A2BD-D3F290568240}" srcOrd="2" destOrd="0" presId="urn:microsoft.com/office/officeart/2008/layout/VerticalCurvedList"/>
    <dgm:cxn modelId="{E88878BA-8485-AB4E-B388-7E8A384777E0}" type="presParOf" srcId="{43A8AC90-C9A6-8D4C-A2BD-D3F290568240}" destId="{7E172648-575A-6945-AC22-88042011C66B}" srcOrd="0" destOrd="0" presId="urn:microsoft.com/office/officeart/2008/layout/VerticalCurvedList"/>
    <dgm:cxn modelId="{A3A58D17-8578-2D42-BF9A-A82E5FE68F53}" type="presParOf" srcId="{21B7AEFA-BB30-BF44-AD16-856752E4D878}" destId="{7187BC94-F94F-A34D-A841-CB46A38FFCA8}" srcOrd="3" destOrd="0" presId="urn:microsoft.com/office/officeart/2008/layout/VerticalCurvedList"/>
    <dgm:cxn modelId="{967CBF75-C8D4-2543-B57E-3137B1A91E86}" type="presParOf" srcId="{21B7AEFA-BB30-BF44-AD16-856752E4D878}" destId="{80D7C6A9-56A8-AC44-99D2-24B3E7542839}" srcOrd="4" destOrd="0" presId="urn:microsoft.com/office/officeart/2008/layout/VerticalCurvedList"/>
    <dgm:cxn modelId="{63DE83E2-5DC8-8F44-A8E2-82CA3B0F97AA}" type="presParOf" srcId="{80D7C6A9-56A8-AC44-99D2-24B3E7542839}" destId="{5C5E128D-459C-4641-BA60-9E29365B4DB3}" srcOrd="0" destOrd="0" presId="urn:microsoft.com/office/officeart/2008/layout/VerticalCurvedList"/>
    <dgm:cxn modelId="{8E6198E3-33C8-D348-8914-E893EC7AF088}" type="presParOf" srcId="{21B7AEFA-BB30-BF44-AD16-856752E4D878}" destId="{18A68E0E-48AC-7240-A4EC-C0C94F49B9AF}" srcOrd="5" destOrd="0" presId="urn:microsoft.com/office/officeart/2008/layout/VerticalCurvedList"/>
    <dgm:cxn modelId="{6C2C00CB-3187-744E-84EF-3934E3F00B57}" type="presParOf" srcId="{21B7AEFA-BB30-BF44-AD16-856752E4D878}" destId="{B19D5E2F-A01E-6542-870E-822E2D4BBF59}" srcOrd="6" destOrd="0" presId="urn:microsoft.com/office/officeart/2008/layout/VerticalCurvedList"/>
    <dgm:cxn modelId="{898BD74E-F23D-224A-B172-E8DF8A137913}" type="presParOf" srcId="{B19D5E2F-A01E-6542-870E-822E2D4BBF59}" destId="{CCF440E9-BF91-3C4E-A046-950E7100ACF6}" srcOrd="0" destOrd="0" presId="urn:microsoft.com/office/officeart/2008/layout/VerticalCurvedList"/>
    <dgm:cxn modelId="{B4E7600A-554A-A744-9503-4DA74CDCDD7E}" type="presParOf" srcId="{21B7AEFA-BB30-BF44-AD16-856752E4D878}" destId="{BE898C71-7BF7-3E4A-8393-000C92DAA00C}" srcOrd="7" destOrd="0" presId="urn:microsoft.com/office/officeart/2008/layout/VerticalCurvedList"/>
    <dgm:cxn modelId="{0259436F-7169-0546-8D13-6BC0C09211B8}" type="presParOf" srcId="{21B7AEFA-BB30-BF44-AD16-856752E4D878}" destId="{04167F9F-FEF3-4644-881D-0B41C23E47F5}" srcOrd="8" destOrd="0" presId="urn:microsoft.com/office/officeart/2008/layout/VerticalCurvedList"/>
    <dgm:cxn modelId="{088AD081-C95B-7F46-99F1-E274F71E7308}" type="presParOf" srcId="{04167F9F-FEF3-4644-881D-0B41C23E47F5}" destId="{BBC90976-ABDB-A140-AB35-7D9151256F38}" srcOrd="0" destOrd="0" presId="urn:microsoft.com/office/officeart/2008/layout/VerticalCurvedList"/>
    <dgm:cxn modelId="{BF30DC6B-4665-C541-9B82-1898C78424B4}" type="presParOf" srcId="{21B7AEFA-BB30-BF44-AD16-856752E4D878}" destId="{AAF41106-1D07-7E4C-9A2B-E35790F0AA48}" srcOrd="9" destOrd="0" presId="urn:microsoft.com/office/officeart/2008/layout/VerticalCurvedList"/>
    <dgm:cxn modelId="{EB158CDD-1BB9-624D-8267-99E3AD333271}" type="presParOf" srcId="{21B7AEFA-BB30-BF44-AD16-856752E4D878}" destId="{D30E9F99-51E7-1442-9452-CB4E31489F19}" srcOrd="10" destOrd="0" presId="urn:microsoft.com/office/officeart/2008/layout/VerticalCurvedList"/>
    <dgm:cxn modelId="{68B64762-C82D-B24B-8133-46BDA95E8DE0}" type="presParOf" srcId="{D30E9F99-51E7-1442-9452-CB4E31489F19}" destId="{2FC3F017-B096-F34E-8763-D88B58CB3AE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BECB643-DE61-AC4D-96E8-BEF9EDD6937D}" type="doc">
      <dgm:prSet loTypeId="urn:microsoft.com/office/officeart/2005/8/layout/cycle5" loCatId="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hu-HU"/>
        </a:p>
      </dgm:t>
    </dgm:pt>
    <dgm:pt modelId="{7B524175-C85D-E74A-ABFF-176406527C39}">
      <dgm:prSet phldrT="[Szöveg]" custT="1"/>
      <dgm:spPr/>
      <dgm:t>
        <a:bodyPr/>
        <a:lstStyle/>
        <a:p>
          <a:r>
            <a:rPr lang="hu-HU" sz="1600" dirty="0" smtClean="0">
              <a:latin typeface="Trebuchet MS" panose="020B0703020202090204" pitchFamily="34" charset="0"/>
            </a:rPr>
            <a:t>Elemzés</a:t>
          </a:r>
          <a:endParaRPr lang="hu-HU" sz="1600" dirty="0">
            <a:latin typeface="Trebuchet MS" panose="020B0703020202090204" pitchFamily="34" charset="0"/>
          </a:endParaRPr>
        </a:p>
      </dgm:t>
    </dgm:pt>
    <dgm:pt modelId="{F40DC7D4-2D47-0043-A08D-2684ED69D380}" type="parTrans" cxnId="{3E4476CB-4890-1B4C-BD21-1976E3234DF2}">
      <dgm:prSet/>
      <dgm:spPr/>
      <dgm:t>
        <a:bodyPr/>
        <a:lstStyle/>
        <a:p>
          <a:endParaRPr lang="hu-HU"/>
        </a:p>
      </dgm:t>
    </dgm:pt>
    <dgm:pt modelId="{7DDB7A42-7465-2A43-A84F-251EC1196E00}" type="sibTrans" cxnId="{3E4476CB-4890-1B4C-BD21-1976E3234DF2}">
      <dgm:prSet/>
      <dgm:spPr/>
      <dgm:t>
        <a:bodyPr/>
        <a:lstStyle/>
        <a:p>
          <a:endParaRPr lang="hu-HU"/>
        </a:p>
      </dgm:t>
    </dgm:pt>
    <dgm:pt modelId="{D8B57A2A-803A-D04E-9289-F3FFDC825236}">
      <dgm:prSet phldrT="[Szöveg]" custT="1"/>
      <dgm:spPr/>
      <dgm:t>
        <a:bodyPr/>
        <a:lstStyle/>
        <a:p>
          <a:r>
            <a:rPr lang="hu-HU" sz="1600" dirty="0" smtClean="0">
              <a:latin typeface="Trebuchet MS" panose="020B0703020202090204" pitchFamily="34" charset="0"/>
            </a:rPr>
            <a:t>Célok, Irányok</a:t>
          </a:r>
          <a:endParaRPr lang="hu-HU" sz="1600" dirty="0">
            <a:latin typeface="Trebuchet MS" panose="020B0703020202090204" pitchFamily="34" charset="0"/>
          </a:endParaRPr>
        </a:p>
      </dgm:t>
    </dgm:pt>
    <dgm:pt modelId="{9B6D7CA2-0923-084C-86A2-21E83D73A6F8}" type="parTrans" cxnId="{775F23C4-C986-814C-9129-49BCA9140BF0}">
      <dgm:prSet/>
      <dgm:spPr/>
      <dgm:t>
        <a:bodyPr/>
        <a:lstStyle/>
        <a:p>
          <a:endParaRPr lang="hu-HU"/>
        </a:p>
      </dgm:t>
    </dgm:pt>
    <dgm:pt modelId="{3FAC8F22-8EA5-1C44-962C-22682DFDEEC0}" type="sibTrans" cxnId="{775F23C4-C986-814C-9129-49BCA9140BF0}">
      <dgm:prSet/>
      <dgm:spPr/>
      <dgm:t>
        <a:bodyPr/>
        <a:lstStyle/>
        <a:p>
          <a:endParaRPr lang="hu-HU"/>
        </a:p>
      </dgm:t>
    </dgm:pt>
    <dgm:pt modelId="{86DB2807-4C91-D742-823A-86B448F2C1FB}">
      <dgm:prSet phldrT="[Szöveg]" custT="1"/>
      <dgm:spPr/>
      <dgm:t>
        <a:bodyPr/>
        <a:lstStyle/>
        <a:p>
          <a:r>
            <a:rPr lang="hu-HU" sz="1600" dirty="0" err="1" smtClean="0">
              <a:latin typeface="Trebuchet MS" panose="020B0703020202090204" pitchFamily="34" charset="0"/>
            </a:rPr>
            <a:t>Stretégia</a:t>
          </a:r>
          <a:r>
            <a:rPr lang="hu-HU" sz="1600" dirty="0" smtClean="0">
              <a:latin typeface="Trebuchet MS" panose="020B0703020202090204" pitchFamily="34" charset="0"/>
            </a:rPr>
            <a:t> kiválasztása</a:t>
          </a:r>
          <a:endParaRPr lang="hu-HU" sz="1600" dirty="0">
            <a:latin typeface="Trebuchet MS" panose="020B0703020202090204" pitchFamily="34" charset="0"/>
          </a:endParaRPr>
        </a:p>
      </dgm:t>
    </dgm:pt>
    <dgm:pt modelId="{37BDF9E0-8A1C-7243-8A5B-F6F458EBFB78}" type="parTrans" cxnId="{2F562A55-ED50-644C-B292-D302503DEF3F}">
      <dgm:prSet/>
      <dgm:spPr/>
      <dgm:t>
        <a:bodyPr/>
        <a:lstStyle/>
        <a:p>
          <a:endParaRPr lang="hu-HU"/>
        </a:p>
      </dgm:t>
    </dgm:pt>
    <dgm:pt modelId="{02B16572-19A2-9947-8706-C3050AD76699}" type="sibTrans" cxnId="{2F562A55-ED50-644C-B292-D302503DEF3F}">
      <dgm:prSet/>
      <dgm:spPr/>
      <dgm:t>
        <a:bodyPr/>
        <a:lstStyle/>
        <a:p>
          <a:endParaRPr lang="hu-HU"/>
        </a:p>
      </dgm:t>
    </dgm:pt>
    <dgm:pt modelId="{1F393A72-C3F2-B644-AA9F-F617D8E75735}">
      <dgm:prSet phldrT="[Szöveg]" custT="1"/>
      <dgm:spPr/>
      <dgm:t>
        <a:bodyPr/>
        <a:lstStyle/>
        <a:p>
          <a:r>
            <a:rPr lang="hu-HU" sz="1600" dirty="0" smtClean="0">
              <a:latin typeface="Trebuchet MS" panose="020B0703020202090204" pitchFamily="34" charset="0"/>
            </a:rPr>
            <a:t>Cselekvési terv</a:t>
          </a:r>
          <a:endParaRPr lang="hu-HU" sz="1600" dirty="0">
            <a:latin typeface="Trebuchet MS" panose="020B0703020202090204" pitchFamily="34" charset="0"/>
          </a:endParaRPr>
        </a:p>
      </dgm:t>
    </dgm:pt>
    <dgm:pt modelId="{EB2D1E80-A808-4148-8961-4677250E4D4E}" type="parTrans" cxnId="{E118EB67-852B-094F-B105-2878015BF2CA}">
      <dgm:prSet/>
      <dgm:spPr/>
      <dgm:t>
        <a:bodyPr/>
        <a:lstStyle/>
        <a:p>
          <a:endParaRPr lang="hu-HU"/>
        </a:p>
      </dgm:t>
    </dgm:pt>
    <dgm:pt modelId="{8AA7B46D-D2EE-A741-AA70-A1DB38994B6D}" type="sibTrans" cxnId="{E118EB67-852B-094F-B105-2878015BF2CA}">
      <dgm:prSet/>
      <dgm:spPr/>
      <dgm:t>
        <a:bodyPr/>
        <a:lstStyle/>
        <a:p>
          <a:endParaRPr lang="hu-HU"/>
        </a:p>
      </dgm:t>
    </dgm:pt>
    <dgm:pt modelId="{B99DE372-38DF-684D-B866-2652678C51B8}">
      <dgm:prSet phldrT="[Szöveg]" custT="1"/>
      <dgm:spPr/>
      <dgm:t>
        <a:bodyPr/>
        <a:lstStyle/>
        <a:p>
          <a:r>
            <a:rPr lang="hu-HU" sz="1600" dirty="0" smtClean="0">
              <a:latin typeface="Trebuchet MS" panose="020B0703020202090204" pitchFamily="34" charset="0"/>
            </a:rPr>
            <a:t>Végrehajtás</a:t>
          </a:r>
          <a:endParaRPr lang="hu-HU" sz="1600" dirty="0">
            <a:latin typeface="Trebuchet MS" panose="020B0703020202090204" pitchFamily="34" charset="0"/>
          </a:endParaRPr>
        </a:p>
      </dgm:t>
    </dgm:pt>
    <dgm:pt modelId="{C64D3B33-0BB9-F142-B46C-07A753EB512C}" type="parTrans" cxnId="{078F316A-38A4-264A-975E-9FE48B88C8B3}">
      <dgm:prSet/>
      <dgm:spPr/>
      <dgm:t>
        <a:bodyPr/>
        <a:lstStyle/>
        <a:p>
          <a:endParaRPr lang="hu-HU"/>
        </a:p>
      </dgm:t>
    </dgm:pt>
    <dgm:pt modelId="{2A39D537-76E1-8E46-9F3C-8B3C4D19A29F}" type="sibTrans" cxnId="{078F316A-38A4-264A-975E-9FE48B88C8B3}">
      <dgm:prSet/>
      <dgm:spPr/>
      <dgm:t>
        <a:bodyPr/>
        <a:lstStyle/>
        <a:p>
          <a:endParaRPr lang="hu-HU"/>
        </a:p>
      </dgm:t>
    </dgm:pt>
    <dgm:pt modelId="{5561FB76-6D4B-6645-9831-6B9F316DE10D}">
      <dgm:prSet custT="1"/>
      <dgm:spPr/>
      <dgm:t>
        <a:bodyPr/>
        <a:lstStyle/>
        <a:p>
          <a:r>
            <a:rPr lang="hu-HU" sz="1600" dirty="0" smtClean="0">
              <a:latin typeface="Trebuchet MS" panose="020B0703020202090204" pitchFamily="34" charset="0"/>
            </a:rPr>
            <a:t>Eredmény</a:t>
          </a:r>
          <a:endParaRPr lang="hu-HU" sz="1600" dirty="0">
            <a:latin typeface="Trebuchet MS" panose="020B0703020202090204" pitchFamily="34" charset="0"/>
          </a:endParaRPr>
        </a:p>
      </dgm:t>
    </dgm:pt>
    <dgm:pt modelId="{5665E0C6-4F26-1A46-8827-2C69E4B04FD9}" type="parTrans" cxnId="{8EECD6C1-9CA2-3146-90E0-A6EDCE90B483}">
      <dgm:prSet/>
      <dgm:spPr/>
      <dgm:t>
        <a:bodyPr/>
        <a:lstStyle/>
        <a:p>
          <a:endParaRPr lang="hu-HU"/>
        </a:p>
      </dgm:t>
    </dgm:pt>
    <dgm:pt modelId="{70305B18-EFE8-604F-95DE-6F7D0923F9C8}" type="sibTrans" cxnId="{8EECD6C1-9CA2-3146-90E0-A6EDCE90B483}">
      <dgm:prSet/>
      <dgm:spPr/>
      <dgm:t>
        <a:bodyPr/>
        <a:lstStyle/>
        <a:p>
          <a:endParaRPr lang="hu-HU"/>
        </a:p>
      </dgm:t>
    </dgm:pt>
    <dgm:pt modelId="{E75EEBF1-8B50-324A-82A5-8505AFE86472}" type="pres">
      <dgm:prSet presAssocID="{3BECB643-DE61-AC4D-96E8-BEF9EDD6937D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E2C1B714-7DF6-9D45-BB1F-2C8F34FEE80E}" type="pres">
      <dgm:prSet presAssocID="{7B524175-C85D-E74A-ABFF-176406527C39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1211DC01-5BC6-8048-9F43-5E8B2946CEEB}" type="pres">
      <dgm:prSet presAssocID="{7B524175-C85D-E74A-ABFF-176406527C39}" presName="spNode" presStyleCnt="0"/>
      <dgm:spPr/>
    </dgm:pt>
    <dgm:pt modelId="{29CD255C-7F5F-F34F-B830-3D2AF385113E}" type="pres">
      <dgm:prSet presAssocID="{7DDB7A42-7465-2A43-A84F-251EC1196E00}" presName="sibTrans" presStyleLbl="sibTrans1D1" presStyleIdx="0" presStyleCnt="6"/>
      <dgm:spPr/>
      <dgm:t>
        <a:bodyPr/>
        <a:lstStyle/>
        <a:p>
          <a:endParaRPr lang="hu-HU"/>
        </a:p>
      </dgm:t>
    </dgm:pt>
    <dgm:pt modelId="{67531499-FAC0-EF45-BC87-2D57452FD6E5}" type="pres">
      <dgm:prSet presAssocID="{D8B57A2A-803A-D04E-9289-F3FFDC825236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6018EFFA-5116-AB49-A347-A808FF2D661D}" type="pres">
      <dgm:prSet presAssocID="{D8B57A2A-803A-D04E-9289-F3FFDC825236}" presName="spNode" presStyleCnt="0"/>
      <dgm:spPr/>
    </dgm:pt>
    <dgm:pt modelId="{3B9699F7-4D2C-614C-948F-8EB6464667A3}" type="pres">
      <dgm:prSet presAssocID="{3FAC8F22-8EA5-1C44-962C-22682DFDEEC0}" presName="sibTrans" presStyleLbl="sibTrans1D1" presStyleIdx="1" presStyleCnt="6"/>
      <dgm:spPr/>
      <dgm:t>
        <a:bodyPr/>
        <a:lstStyle/>
        <a:p>
          <a:endParaRPr lang="hu-HU"/>
        </a:p>
      </dgm:t>
    </dgm:pt>
    <dgm:pt modelId="{549EC077-140E-3640-9DA4-013D5BA3BCCB}" type="pres">
      <dgm:prSet presAssocID="{86DB2807-4C91-D742-823A-86B448F2C1FB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78E9E11D-FED0-1440-AA67-98E27E1504AB}" type="pres">
      <dgm:prSet presAssocID="{86DB2807-4C91-D742-823A-86B448F2C1FB}" presName="spNode" presStyleCnt="0"/>
      <dgm:spPr/>
    </dgm:pt>
    <dgm:pt modelId="{442F957A-D452-8B4C-B1B6-36984A20D7EC}" type="pres">
      <dgm:prSet presAssocID="{02B16572-19A2-9947-8706-C3050AD76699}" presName="sibTrans" presStyleLbl="sibTrans1D1" presStyleIdx="2" presStyleCnt="6"/>
      <dgm:spPr/>
      <dgm:t>
        <a:bodyPr/>
        <a:lstStyle/>
        <a:p>
          <a:endParaRPr lang="hu-HU"/>
        </a:p>
      </dgm:t>
    </dgm:pt>
    <dgm:pt modelId="{212CE29B-A9B6-9D43-9E0F-BE23C4FE67E4}" type="pres">
      <dgm:prSet presAssocID="{1F393A72-C3F2-B644-AA9F-F617D8E75735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263D9AE5-4EC8-7145-AD21-BD50B0136AFF}" type="pres">
      <dgm:prSet presAssocID="{1F393A72-C3F2-B644-AA9F-F617D8E75735}" presName="spNode" presStyleCnt="0"/>
      <dgm:spPr/>
    </dgm:pt>
    <dgm:pt modelId="{658DB3B6-BF97-6F4C-85AE-233605AB7042}" type="pres">
      <dgm:prSet presAssocID="{8AA7B46D-D2EE-A741-AA70-A1DB38994B6D}" presName="sibTrans" presStyleLbl="sibTrans1D1" presStyleIdx="3" presStyleCnt="6"/>
      <dgm:spPr/>
      <dgm:t>
        <a:bodyPr/>
        <a:lstStyle/>
        <a:p>
          <a:endParaRPr lang="hu-HU"/>
        </a:p>
      </dgm:t>
    </dgm:pt>
    <dgm:pt modelId="{73DF2360-518A-9E43-8811-1631034CAD94}" type="pres">
      <dgm:prSet presAssocID="{B99DE372-38DF-684D-B866-2652678C51B8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43FD3D92-5425-CF4E-9183-B76B148DF8E7}" type="pres">
      <dgm:prSet presAssocID="{B99DE372-38DF-684D-B866-2652678C51B8}" presName="spNode" presStyleCnt="0"/>
      <dgm:spPr/>
    </dgm:pt>
    <dgm:pt modelId="{D0799548-A9E9-F542-A763-B3FC9B0A6C2E}" type="pres">
      <dgm:prSet presAssocID="{2A39D537-76E1-8E46-9F3C-8B3C4D19A29F}" presName="sibTrans" presStyleLbl="sibTrans1D1" presStyleIdx="4" presStyleCnt="6"/>
      <dgm:spPr/>
      <dgm:t>
        <a:bodyPr/>
        <a:lstStyle/>
        <a:p>
          <a:endParaRPr lang="hu-HU"/>
        </a:p>
      </dgm:t>
    </dgm:pt>
    <dgm:pt modelId="{472E54FC-5C8C-A546-A534-9B713EEDCD49}" type="pres">
      <dgm:prSet presAssocID="{5561FB76-6D4B-6645-9831-6B9F316DE10D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3B02E0B6-28DD-AB40-A8FA-CFC9E3C73653}" type="pres">
      <dgm:prSet presAssocID="{5561FB76-6D4B-6645-9831-6B9F316DE10D}" presName="spNode" presStyleCnt="0"/>
      <dgm:spPr/>
    </dgm:pt>
    <dgm:pt modelId="{C8BE2BE8-8361-364B-8160-6410B0EB2611}" type="pres">
      <dgm:prSet presAssocID="{70305B18-EFE8-604F-95DE-6F7D0923F9C8}" presName="sibTrans" presStyleLbl="sibTrans1D1" presStyleIdx="5" presStyleCnt="6"/>
      <dgm:spPr/>
      <dgm:t>
        <a:bodyPr/>
        <a:lstStyle/>
        <a:p>
          <a:endParaRPr lang="hu-HU"/>
        </a:p>
      </dgm:t>
    </dgm:pt>
  </dgm:ptLst>
  <dgm:cxnLst>
    <dgm:cxn modelId="{3E4476CB-4890-1B4C-BD21-1976E3234DF2}" srcId="{3BECB643-DE61-AC4D-96E8-BEF9EDD6937D}" destId="{7B524175-C85D-E74A-ABFF-176406527C39}" srcOrd="0" destOrd="0" parTransId="{F40DC7D4-2D47-0043-A08D-2684ED69D380}" sibTransId="{7DDB7A42-7465-2A43-A84F-251EC1196E00}"/>
    <dgm:cxn modelId="{8EECD6C1-9CA2-3146-90E0-A6EDCE90B483}" srcId="{3BECB643-DE61-AC4D-96E8-BEF9EDD6937D}" destId="{5561FB76-6D4B-6645-9831-6B9F316DE10D}" srcOrd="5" destOrd="0" parTransId="{5665E0C6-4F26-1A46-8827-2C69E4B04FD9}" sibTransId="{70305B18-EFE8-604F-95DE-6F7D0923F9C8}"/>
    <dgm:cxn modelId="{97635425-E3C9-C843-A4D5-E3C5B57AB73A}" type="presOf" srcId="{8AA7B46D-D2EE-A741-AA70-A1DB38994B6D}" destId="{658DB3B6-BF97-6F4C-85AE-233605AB7042}" srcOrd="0" destOrd="0" presId="urn:microsoft.com/office/officeart/2005/8/layout/cycle5"/>
    <dgm:cxn modelId="{078F316A-38A4-264A-975E-9FE48B88C8B3}" srcId="{3BECB643-DE61-AC4D-96E8-BEF9EDD6937D}" destId="{B99DE372-38DF-684D-B866-2652678C51B8}" srcOrd="4" destOrd="0" parTransId="{C64D3B33-0BB9-F142-B46C-07A753EB512C}" sibTransId="{2A39D537-76E1-8E46-9F3C-8B3C4D19A29F}"/>
    <dgm:cxn modelId="{B21970E2-3187-D14B-AA52-EE28486D04F9}" type="presOf" srcId="{1F393A72-C3F2-B644-AA9F-F617D8E75735}" destId="{212CE29B-A9B6-9D43-9E0F-BE23C4FE67E4}" srcOrd="0" destOrd="0" presId="urn:microsoft.com/office/officeart/2005/8/layout/cycle5"/>
    <dgm:cxn modelId="{2F562A55-ED50-644C-B292-D302503DEF3F}" srcId="{3BECB643-DE61-AC4D-96E8-BEF9EDD6937D}" destId="{86DB2807-4C91-D742-823A-86B448F2C1FB}" srcOrd="2" destOrd="0" parTransId="{37BDF9E0-8A1C-7243-8A5B-F6F458EBFB78}" sibTransId="{02B16572-19A2-9947-8706-C3050AD76699}"/>
    <dgm:cxn modelId="{D4D03D0A-DA4F-A24F-9542-C825566DD62A}" type="presOf" srcId="{3FAC8F22-8EA5-1C44-962C-22682DFDEEC0}" destId="{3B9699F7-4D2C-614C-948F-8EB6464667A3}" srcOrd="0" destOrd="0" presId="urn:microsoft.com/office/officeart/2005/8/layout/cycle5"/>
    <dgm:cxn modelId="{CCF80FD3-0F78-E84A-8977-8586186A0461}" type="presOf" srcId="{B99DE372-38DF-684D-B866-2652678C51B8}" destId="{73DF2360-518A-9E43-8811-1631034CAD94}" srcOrd="0" destOrd="0" presId="urn:microsoft.com/office/officeart/2005/8/layout/cycle5"/>
    <dgm:cxn modelId="{2B2D7C59-A5B1-D143-A59F-FBFFFD7854FE}" type="presOf" srcId="{D8B57A2A-803A-D04E-9289-F3FFDC825236}" destId="{67531499-FAC0-EF45-BC87-2D57452FD6E5}" srcOrd="0" destOrd="0" presId="urn:microsoft.com/office/officeart/2005/8/layout/cycle5"/>
    <dgm:cxn modelId="{E8F57F24-6750-B34C-9F82-359D4AD8BD88}" type="presOf" srcId="{3BECB643-DE61-AC4D-96E8-BEF9EDD6937D}" destId="{E75EEBF1-8B50-324A-82A5-8505AFE86472}" srcOrd="0" destOrd="0" presId="urn:microsoft.com/office/officeart/2005/8/layout/cycle5"/>
    <dgm:cxn modelId="{D53ED86C-7F52-844D-8AF6-477ABC4D35DF}" type="presOf" srcId="{2A39D537-76E1-8E46-9F3C-8B3C4D19A29F}" destId="{D0799548-A9E9-F542-A763-B3FC9B0A6C2E}" srcOrd="0" destOrd="0" presId="urn:microsoft.com/office/officeart/2005/8/layout/cycle5"/>
    <dgm:cxn modelId="{55FCEED9-A061-6F42-9BAA-EFCA83D2111C}" type="presOf" srcId="{86DB2807-4C91-D742-823A-86B448F2C1FB}" destId="{549EC077-140E-3640-9DA4-013D5BA3BCCB}" srcOrd="0" destOrd="0" presId="urn:microsoft.com/office/officeart/2005/8/layout/cycle5"/>
    <dgm:cxn modelId="{775F23C4-C986-814C-9129-49BCA9140BF0}" srcId="{3BECB643-DE61-AC4D-96E8-BEF9EDD6937D}" destId="{D8B57A2A-803A-D04E-9289-F3FFDC825236}" srcOrd="1" destOrd="0" parTransId="{9B6D7CA2-0923-084C-86A2-21E83D73A6F8}" sibTransId="{3FAC8F22-8EA5-1C44-962C-22682DFDEEC0}"/>
    <dgm:cxn modelId="{56AD09D6-0C2B-8742-9358-7C8BB9C20391}" type="presOf" srcId="{5561FB76-6D4B-6645-9831-6B9F316DE10D}" destId="{472E54FC-5C8C-A546-A534-9B713EEDCD49}" srcOrd="0" destOrd="0" presId="urn:microsoft.com/office/officeart/2005/8/layout/cycle5"/>
    <dgm:cxn modelId="{D2989874-E2EA-8D49-A2DC-B08ABB09D961}" type="presOf" srcId="{70305B18-EFE8-604F-95DE-6F7D0923F9C8}" destId="{C8BE2BE8-8361-364B-8160-6410B0EB2611}" srcOrd="0" destOrd="0" presId="urn:microsoft.com/office/officeart/2005/8/layout/cycle5"/>
    <dgm:cxn modelId="{7B82DAF3-A5A7-3C44-87CE-6E510FC37ED3}" type="presOf" srcId="{7DDB7A42-7465-2A43-A84F-251EC1196E00}" destId="{29CD255C-7F5F-F34F-B830-3D2AF385113E}" srcOrd="0" destOrd="0" presId="urn:microsoft.com/office/officeart/2005/8/layout/cycle5"/>
    <dgm:cxn modelId="{E118EB67-852B-094F-B105-2878015BF2CA}" srcId="{3BECB643-DE61-AC4D-96E8-BEF9EDD6937D}" destId="{1F393A72-C3F2-B644-AA9F-F617D8E75735}" srcOrd="3" destOrd="0" parTransId="{EB2D1E80-A808-4148-8961-4677250E4D4E}" sibTransId="{8AA7B46D-D2EE-A741-AA70-A1DB38994B6D}"/>
    <dgm:cxn modelId="{7C880190-FB70-674C-BCD9-E5AA4D8E8F70}" type="presOf" srcId="{02B16572-19A2-9947-8706-C3050AD76699}" destId="{442F957A-D452-8B4C-B1B6-36984A20D7EC}" srcOrd="0" destOrd="0" presId="urn:microsoft.com/office/officeart/2005/8/layout/cycle5"/>
    <dgm:cxn modelId="{690F77F3-6AAD-4741-A3B7-2F2EC02D6B80}" type="presOf" srcId="{7B524175-C85D-E74A-ABFF-176406527C39}" destId="{E2C1B714-7DF6-9D45-BB1F-2C8F34FEE80E}" srcOrd="0" destOrd="0" presId="urn:microsoft.com/office/officeart/2005/8/layout/cycle5"/>
    <dgm:cxn modelId="{57B7311D-2F38-A741-BA1D-0F9EAEF85A31}" type="presParOf" srcId="{E75EEBF1-8B50-324A-82A5-8505AFE86472}" destId="{E2C1B714-7DF6-9D45-BB1F-2C8F34FEE80E}" srcOrd="0" destOrd="0" presId="urn:microsoft.com/office/officeart/2005/8/layout/cycle5"/>
    <dgm:cxn modelId="{153F265B-81B0-E341-ADF1-DC7B93A42B82}" type="presParOf" srcId="{E75EEBF1-8B50-324A-82A5-8505AFE86472}" destId="{1211DC01-5BC6-8048-9F43-5E8B2946CEEB}" srcOrd="1" destOrd="0" presId="urn:microsoft.com/office/officeart/2005/8/layout/cycle5"/>
    <dgm:cxn modelId="{EFD0D759-F8DE-EB42-9236-7D343CA4D102}" type="presParOf" srcId="{E75EEBF1-8B50-324A-82A5-8505AFE86472}" destId="{29CD255C-7F5F-F34F-B830-3D2AF385113E}" srcOrd="2" destOrd="0" presId="urn:microsoft.com/office/officeart/2005/8/layout/cycle5"/>
    <dgm:cxn modelId="{C75A1692-FDE1-204C-A3DB-A2CCB89C32E8}" type="presParOf" srcId="{E75EEBF1-8B50-324A-82A5-8505AFE86472}" destId="{67531499-FAC0-EF45-BC87-2D57452FD6E5}" srcOrd="3" destOrd="0" presId="urn:microsoft.com/office/officeart/2005/8/layout/cycle5"/>
    <dgm:cxn modelId="{CA2167DE-53E9-C74D-8CAC-DF91E69181E8}" type="presParOf" srcId="{E75EEBF1-8B50-324A-82A5-8505AFE86472}" destId="{6018EFFA-5116-AB49-A347-A808FF2D661D}" srcOrd="4" destOrd="0" presId="urn:microsoft.com/office/officeart/2005/8/layout/cycle5"/>
    <dgm:cxn modelId="{A92BF415-2DF1-5849-AA59-F018B4D55D54}" type="presParOf" srcId="{E75EEBF1-8B50-324A-82A5-8505AFE86472}" destId="{3B9699F7-4D2C-614C-948F-8EB6464667A3}" srcOrd="5" destOrd="0" presId="urn:microsoft.com/office/officeart/2005/8/layout/cycle5"/>
    <dgm:cxn modelId="{98AF2E69-81A4-9F4E-A3C2-80B6160EC947}" type="presParOf" srcId="{E75EEBF1-8B50-324A-82A5-8505AFE86472}" destId="{549EC077-140E-3640-9DA4-013D5BA3BCCB}" srcOrd="6" destOrd="0" presId="urn:microsoft.com/office/officeart/2005/8/layout/cycle5"/>
    <dgm:cxn modelId="{F131FBB1-BC1A-5348-9EBE-13B16A9CB3C7}" type="presParOf" srcId="{E75EEBF1-8B50-324A-82A5-8505AFE86472}" destId="{78E9E11D-FED0-1440-AA67-98E27E1504AB}" srcOrd="7" destOrd="0" presId="urn:microsoft.com/office/officeart/2005/8/layout/cycle5"/>
    <dgm:cxn modelId="{111D52C6-0AEA-3D47-A245-D2160FC7B53B}" type="presParOf" srcId="{E75EEBF1-8B50-324A-82A5-8505AFE86472}" destId="{442F957A-D452-8B4C-B1B6-36984A20D7EC}" srcOrd="8" destOrd="0" presId="urn:microsoft.com/office/officeart/2005/8/layout/cycle5"/>
    <dgm:cxn modelId="{675AB8AC-7C33-514F-8DA2-A618BC832A6B}" type="presParOf" srcId="{E75EEBF1-8B50-324A-82A5-8505AFE86472}" destId="{212CE29B-A9B6-9D43-9E0F-BE23C4FE67E4}" srcOrd="9" destOrd="0" presId="urn:microsoft.com/office/officeart/2005/8/layout/cycle5"/>
    <dgm:cxn modelId="{B2E89D04-19BF-9E45-B910-A6CB9DCE8F5F}" type="presParOf" srcId="{E75EEBF1-8B50-324A-82A5-8505AFE86472}" destId="{263D9AE5-4EC8-7145-AD21-BD50B0136AFF}" srcOrd="10" destOrd="0" presId="urn:microsoft.com/office/officeart/2005/8/layout/cycle5"/>
    <dgm:cxn modelId="{1FC04E7E-02AF-F347-B95F-CF983C6C292D}" type="presParOf" srcId="{E75EEBF1-8B50-324A-82A5-8505AFE86472}" destId="{658DB3B6-BF97-6F4C-85AE-233605AB7042}" srcOrd="11" destOrd="0" presId="urn:microsoft.com/office/officeart/2005/8/layout/cycle5"/>
    <dgm:cxn modelId="{CEB89376-8D11-FB4E-979F-B4BF7F84554C}" type="presParOf" srcId="{E75EEBF1-8B50-324A-82A5-8505AFE86472}" destId="{73DF2360-518A-9E43-8811-1631034CAD94}" srcOrd="12" destOrd="0" presId="urn:microsoft.com/office/officeart/2005/8/layout/cycle5"/>
    <dgm:cxn modelId="{A2FB9202-A563-854D-A4F9-89B68AD079F3}" type="presParOf" srcId="{E75EEBF1-8B50-324A-82A5-8505AFE86472}" destId="{43FD3D92-5425-CF4E-9183-B76B148DF8E7}" srcOrd="13" destOrd="0" presId="urn:microsoft.com/office/officeart/2005/8/layout/cycle5"/>
    <dgm:cxn modelId="{28011509-0F52-514A-9607-FB25E1C88CB8}" type="presParOf" srcId="{E75EEBF1-8B50-324A-82A5-8505AFE86472}" destId="{D0799548-A9E9-F542-A763-B3FC9B0A6C2E}" srcOrd="14" destOrd="0" presId="urn:microsoft.com/office/officeart/2005/8/layout/cycle5"/>
    <dgm:cxn modelId="{61102DDC-F3BE-EF4B-B9B9-1302959DC37F}" type="presParOf" srcId="{E75EEBF1-8B50-324A-82A5-8505AFE86472}" destId="{472E54FC-5C8C-A546-A534-9B713EEDCD49}" srcOrd="15" destOrd="0" presId="urn:microsoft.com/office/officeart/2005/8/layout/cycle5"/>
    <dgm:cxn modelId="{08DDD814-F5CD-3B4E-A755-9F76C494C1C4}" type="presParOf" srcId="{E75EEBF1-8B50-324A-82A5-8505AFE86472}" destId="{3B02E0B6-28DD-AB40-A8FA-CFC9E3C73653}" srcOrd="16" destOrd="0" presId="urn:microsoft.com/office/officeart/2005/8/layout/cycle5"/>
    <dgm:cxn modelId="{B557D7F2-1636-C94C-868B-418D1448C295}" type="presParOf" srcId="{E75EEBF1-8B50-324A-82A5-8505AFE86472}" destId="{C8BE2BE8-8361-364B-8160-6410B0EB2611}" srcOrd="17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6495342-A50C-D247-B6A5-B7D87ED50AC7}" type="doc">
      <dgm:prSet loTypeId="urn:microsoft.com/office/officeart/2005/8/layout/radial4" loCatId="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hu-HU"/>
        </a:p>
      </dgm:t>
    </dgm:pt>
    <dgm:pt modelId="{7B1B2A6F-A4D5-4845-B7DA-1469C635C17D}">
      <dgm:prSet phldrT="[Szöveg]"/>
      <dgm:spPr/>
      <dgm:t>
        <a:bodyPr/>
        <a:lstStyle/>
        <a:p>
          <a:r>
            <a:rPr lang="hu-HU" dirty="0" smtClean="0">
              <a:latin typeface="Trebuchet MS" panose="020B0703020202090204" pitchFamily="34" charset="0"/>
            </a:rPr>
            <a:t>Jövőkép</a:t>
          </a:r>
          <a:endParaRPr lang="hu-HU" dirty="0">
            <a:latin typeface="Trebuchet MS" panose="020B0703020202090204" pitchFamily="34" charset="0"/>
          </a:endParaRPr>
        </a:p>
      </dgm:t>
    </dgm:pt>
    <dgm:pt modelId="{CA161808-FDC8-BB47-8D47-CC0F6B255BF6}" type="parTrans" cxnId="{7BEBA75C-9541-1141-8614-1460B1CA9641}">
      <dgm:prSet/>
      <dgm:spPr/>
      <dgm:t>
        <a:bodyPr/>
        <a:lstStyle/>
        <a:p>
          <a:endParaRPr lang="hu-HU"/>
        </a:p>
      </dgm:t>
    </dgm:pt>
    <dgm:pt modelId="{2B389EB8-36C4-4E48-85E5-17B77586087F}" type="sibTrans" cxnId="{7BEBA75C-9541-1141-8614-1460B1CA9641}">
      <dgm:prSet/>
      <dgm:spPr/>
      <dgm:t>
        <a:bodyPr/>
        <a:lstStyle/>
        <a:p>
          <a:endParaRPr lang="hu-HU"/>
        </a:p>
      </dgm:t>
    </dgm:pt>
    <dgm:pt modelId="{723070BE-7BDF-E741-B378-3481324BF6B2}">
      <dgm:prSet phldrT="[Szöveg]"/>
      <dgm:spPr/>
      <dgm:t>
        <a:bodyPr/>
        <a:lstStyle/>
        <a:p>
          <a:pPr>
            <a:buNone/>
          </a:pPr>
          <a:r>
            <a:rPr lang="hu-HU" dirty="0" smtClean="0">
              <a:latin typeface="Trebuchet MS" panose="020B0703020202090204" pitchFamily="34" charset="0"/>
            </a:rPr>
            <a:t>Milyen jövőképet képzel el a szervezetnek?</a:t>
          </a:r>
          <a:endParaRPr lang="hu-HU" dirty="0">
            <a:latin typeface="Trebuchet MS" panose="020B0703020202090204" pitchFamily="34" charset="0"/>
          </a:endParaRPr>
        </a:p>
      </dgm:t>
    </dgm:pt>
    <dgm:pt modelId="{5DAFF2E6-35C4-1841-81E4-75A19862D5ED}" type="parTrans" cxnId="{7FFA793B-6A6E-F941-88D5-92A6F06E5AFD}">
      <dgm:prSet/>
      <dgm:spPr/>
      <dgm:t>
        <a:bodyPr/>
        <a:lstStyle/>
        <a:p>
          <a:endParaRPr lang="hu-HU"/>
        </a:p>
      </dgm:t>
    </dgm:pt>
    <dgm:pt modelId="{94A85A09-5F60-2C4E-9158-8B5E99E657DB}" type="sibTrans" cxnId="{7FFA793B-6A6E-F941-88D5-92A6F06E5AFD}">
      <dgm:prSet/>
      <dgm:spPr/>
      <dgm:t>
        <a:bodyPr/>
        <a:lstStyle/>
        <a:p>
          <a:endParaRPr lang="hu-HU"/>
        </a:p>
      </dgm:t>
    </dgm:pt>
    <dgm:pt modelId="{3829C089-E687-9149-8395-A134341AC7FB}">
      <dgm:prSet/>
      <dgm:spPr/>
      <dgm:t>
        <a:bodyPr/>
        <a:lstStyle/>
        <a:p>
          <a:r>
            <a:rPr lang="hu-HU" dirty="0" smtClean="0">
              <a:latin typeface="Trebuchet MS" panose="020B0703020202090204" pitchFamily="34" charset="0"/>
            </a:rPr>
            <a:t>Milyen tevékenységekkel kívánja ezt elérni?</a:t>
          </a:r>
          <a:endParaRPr lang="en-US" dirty="0">
            <a:latin typeface="Trebuchet MS" panose="020B0703020202090204" pitchFamily="34" charset="0"/>
          </a:endParaRPr>
        </a:p>
      </dgm:t>
    </dgm:pt>
    <dgm:pt modelId="{97E1ABE4-0F7A-7843-87A3-A5E5B9FF8AD4}" type="parTrans" cxnId="{318DC0BE-E801-DD43-A2C7-68C58EDA2AF7}">
      <dgm:prSet/>
      <dgm:spPr/>
      <dgm:t>
        <a:bodyPr/>
        <a:lstStyle/>
        <a:p>
          <a:endParaRPr lang="hu-HU"/>
        </a:p>
      </dgm:t>
    </dgm:pt>
    <dgm:pt modelId="{1548190C-30CE-7E45-9E4E-40B809FBB3BA}" type="sibTrans" cxnId="{318DC0BE-E801-DD43-A2C7-68C58EDA2AF7}">
      <dgm:prSet/>
      <dgm:spPr/>
      <dgm:t>
        <a:bodyPr/>
        <a:lstStyle/>
        <a:p>
          <a:endParaRPr lang="hu-HU"/>
        </a:p>
      </dgm:t>
    </dgm:pt>
    <dgm:pt modelId="{ED8726B0-45E0-DE44-98A3-22EDE504945E}">
      <dgm:prSet/>
      <dgm:spPr/>
      <dgm:t>
        <a:bodyPr/>
        <a:lstStyle/>
        <a:p>
          <a:r>
            <a:rPr lang="hu-HU" dirty="0" smtClean="0">
              <a:latin typeface="Trebuchet MS" panose="020B0703020202090204" pitchFamily="34" charset="0"/>
            </a:rPr>
            <a:t>Milyen képességekkel rendelkezik a cég a jövőkép megvalósításához?</a:t>
          </a:r>
          <a:endParaRPr lang="sk-SK" dirty="0">
            <a:effectLst/>
            <a:latin typeface="Trebuchet MS" panose="020B0703020202090204" pitchFamily="34" charset="0"/>
          </a:endParaRPr>
        </a:p>
      </dgm:t>
    </dgm:pt>
    <dgm:pt modelId="{7BD013EC-95C2-804E-A371-4602EDE4F8CF}" type="parTrans" cxnId="{BC0F2189-186E-AB47-A90F-9CABF3C28B5C}">
      <dgm:prSet/>
      <dgm:spPr/>
      <dgm:t>
        <a:bodyPr/>
        <a:lstStyle/>
        <a:p>
          <a:endParaRPr lang="hu-HU"/>
        </a:p>
      </dgm:t>
    </dgm:pt>
    <dgm:pt modelId="{59A36734-E190-C54C-BB34-1811E99F9874}" type="sibTrans" cxnId="{BC0F2189-186E-AB47-A90F-9CABF3C28B5C}">
      <dgm:prSet/>
      <dgm:spPr/>
      <dgm:t>
        <a:bodyPr/>
        <a:lstStyle/>
        <a:p>
          <a:endParaRPr lang="hu-HU"/>
        </a:p>
      </dgm:t>
    </dgm:pt>
    <dgm:pt modelId="{15B8C973-DF6B-8D44-A53F-6D8E60A68332}" type="pres">
      <dgm:prSet presAssocID="{76495342-A50C-D247-B6A5-B7D87ED50AC7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CB945F43-5857-7342-8128-223963079458}" type="pres">
      <dgm:prSet presAssocID="{7B1B2A6F-A4D5-4845-B7DA-1469C635C17D}" presName="centerShape" presStyleLbl="node0" presStyleIdx="0" presStyleCnt="1" custLinFactNeighborX="0" custLinFactNeighborY="-47981"/>
      <dgm:spPr/>
      <dgm:t>
        <a:bodyPr/>
        <a:lstStyle/>
        <a:p>
          <a:endParaRPr lang="hu-HU"/>
        </a:p>
      </dgm:t>
    </dgm:pt>
    <dgm:pt modelId="{9931D60F-BD34-E44C-B8FF-4FEEC7FC95B3}" type="pres">
      <dgm:prSet presAssocID="{5DAFF2E6-35C4-1841-81E4-75A19862D5ED}" presName="parTrans" presStyleLbl="bgSibTrans2D1" presStyleIdx="0" presStyleCnt="3"/>
      <dgm:spPr/>
      <dgm:t>
        <a:bodyPr/>
        <a:lstStyle/>
        <a:p>
          <a:endParaRPr lang="hu-HU"/>
        </a:p>
      </dgm:t>
    </dgm:pt>
    <dgm:pt modelId="{0CF2D446-810E-D84D-B12F-E8A98E46BDFF}" type="pres">
      <dgm:prSet presAssocID="{723070BE-7BDF-E741-B378-3481324BF6B2}" presName="node" presStyleLbl="node1" presStyleIdx="0" presStyleCnt="3" custRadScaleRad="92775" custRadScaleInc="-37538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013C1D08-ED01-5849-8D79-26CDEF29AB15}" type="pres">
      <dgm:prSet presAssocID="{97E1ABE4-0F7A-7843-87A3-A5E5B9FF8AD4}" presName="parTrans" presStyleLbl="bgSibTrans2D1" presStyleIdx="1" presStyleCnt="3"/>
      <dgm:spPr/>
      <dgm:t>
        <a:bodyPr/>
        <a:lstStyle/>
        <a:p>
          <a:endParaRPr lang="hu-HU"/>
        </a:p>
      </dgm:t>
    </dgm:pt>
    <dgm:pt modelId="{27B63911-9E5C-7144-8A31-35E10264D8B8}" type="pres">
      <dgm:prSet presAssocID="{3829C089-E687-9149-8395-A134341AC7FB}" presName="node" presStyleLbl="node1" presStyleIdx="1" presStyleCnt="3" custRadScaleRad="6639" custRadScaleInc="30000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B4758B22-3187-6046-942B-B72FBE3FB06F}" type="pres">
      <dgm:prSet presAssocID="{7BD013EC-95C2-804E-A371-4602EDE4F8CF}" presName="parTrans" presStyleLbl="bgSibTrans2D1" presStyleIdx="2" presStyleCnt="3"/>
      <dgm:spPr/>
      <dgm:t>
        <a:bodyPr/>
        <a:lstStyle/>
        <a:p>
          <a:endParaRPr lang="hu-HU"/>
        </a:p>
      </dgm:t>
    </dgm:pt>
    <dgm:pt modelId="{DFD5640D-76A2-D94A-8DF1-6E68CFB89429}" type="pres">
      <dgm:prSet presAssocID="{ED8726B0-45E0-DE44-98A3-22EDE504945E}" presName="node" presStyleLbl="node1" presStyleIdx="2" presStyleCnt="3" custRadScaleRad="91153" custRadScaleInc="37162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BC0F2189-186E-AB47-A90F-9CABF3C28B5C}" srcId="{7B1B2A6F-A4D5-4845-B7DA-1469C635C17D}" destId="{ED8726B0-45E0-DE44-98A3-22EDE504945E}" srcOrd="2" destOrd="0" parTransId="{7BD013EC-95C2-804E-A371-4602EDE4F8CF}" sibTransId="{59A36734-E190-C54C-BB34-1811E99F9874}"/>
    <dgm:cxn modelId="{3A6A29A9-D117-0B42-881F-3F862C54694C}" type="presOf" srcId="{ED8726B0-45E0-DE44-98A3-22EDE504945E}" destId="{DFD5640D-76A2-D94A-8DF1-6E68CFB89429}" srcOrd="0" destOrd="0" presId="urn:microsoft.com/office/officeart/2005/8/layout/radial4"/>
    <dgm:cxn modelId="{54BB8643-41A9-F143-A212-78A3FC64E784}" type="presOf" srcId="{7BD013EC-95C2-804E-A371-4602EDE4F8CF}" destId="{B4758B22-3187-6046-942B-B72FBE3FB06F}" srcOrd="0" destOrd="0" presId="urn:microsoft.com/office/officeart/2005/8/layout/radial4"/>
    <dgm:cxn modelId="{47333BB9-0081-D046-B2BA-54E9E1EF0231}" type="presOf" srcId="{3829C089-E687-9149-8395-A134341AC7FB}" destId="{27B63911-9E5C-7144-8A31-35E10264D8B8}" srcOrd="0" destOrd="0" presId="urn:microsoft.com/office/officeart/2005/8/layout/radial4"/>
    <dgm:cxn modelId="{C2C7F80E-FC37-E34B-878D-52B35DF10481}" type="presOf" srcId="{76495342-A50C-D247-B6A5-B7D87ED50AC7}" destId="{15B8C973-DF6B-8D44-A53F-6D8E60A68332}" srcOrd="0" destOrd="0" presId="urn:microsoft.com/office/officeart/2005/8/layout/radial4"/>
    <dgm:cxn modelId="{7BEBA75C-9541-1141-8614-1460B1CA9641}" srcId="{76495342-A50C-D247-B6A5-B7D87ED50AC7}" destId="{7B1B2A6F-A4D5-4845-B7DA-1469C635C17D}" srcOrd="0" destOrd="0" parTransId="{CA161808-FDC8-BB47-8D47-CC0F6B255BF6}" sibTransId="{2B389EB8-36C4-4E48-85E5-17B77586087F}"/>
    <dgm:cxn modelId="{7FFA793B-6A6E-F941-88D5-92A6F06E5AFD}" srcId="{7B1B2A6F-A4D5-4845-B7DA-1469C635C17D}" destId="{723070BE-7BDF-E741-B378-3481324BF6B2}" srcOrd="0" destOrd="0" parTransId="{5DAFF2E6-35C4-1841-81E4-75A19862D5ED}" sibTransId="{94A85A09-5F60-2C4E-9158-8B5E99E657DB}"/>
    <dgm:cxn modelId="{318DC0BE-E801-DD43-A2C7-68C58EDA2AF7}" srcId="{7B1B2A6F-A4D5-4845-B7DA-1469C635C17D}" destId="{3829C089-E687-9149-8395-A134341AC7FB}" srcOrd="1" destOrd="0" parTransId="{97E1ABE4-0F7A-7843-87A3-A5E5B9FF8AD4}" sibTransId="{1548190C-30CE-7E45-9E4E-40B809FBB3BA}"/>
    <dgm:cxn modelId="{D7505300-3655-7A42-B140-2EE8773B5D16}" type="presOf" srcId="{5DAFF2E6-35C4-1841-81E4-75A19862D5ED}" destId="{9931D60F-BD34-E44C-B8FF-4FEEC7FC95B3}" srcOrd="0" destOrd="0" presId="urn:microsoft.com/office/officeart/2005/8/layout/radial4"/>
    <dgm:cxn modelId="{256E1C9D-414F-D047-9651-26AEF957F6D1}" type="presOf" srcId="{7B1B2A6F-A4D5-4845-B7DA-1469C635C17D}" destId="{CB945F43-5857-7342-8128-223963079458}" srcOrd="0" destOrd="0" presId="urn:microsoft.com/office/officeart/2005/8/layout/radial4"/>
    <dgm:cxn modelId="{FF44B538-8054-624D-A02E-1962866B981E}" type="presOf" srcId="{97E1ABE4-0F7A-7843-87A3-A5E5B9FF8AD4}" destId="{013C1D08-ED01-5849-8D79-26CDEF29AB15}" srcOrd="0" destOrd="0" presId="urn:microsoft.com/office/officeart/2005/8/layout/radial4"/>
    <dgm:cxn modelId="{3DA7F22D-71E6-EB45-AF1A-51430FE40C3D}" type="presOf" srcId="{723070BE-7BDF-E741-B378-3481324BF6B2}" destId="{0CF2D446-810E-D84D-B12F-E8A98E46BDFF}" srcOrd="0" destOrd="0" presId="urn:microsoft.com/office/officeart/2005/8/layout/radial4"/>
    <dgm:cxn modelId="{3561CC32-DB21-0842-9BF9-F285D83D0031}" type="presParOf" srcId="{15B8C973-DF6B-8D44-A53F-6D8E60A68332}" destId="{CB945F43-5857-7342-8128-223963079458}" srcOrd="0" destOrd="0" presId="urn:microsoft.com/office/officeart/2005/8/layout/radial4"/>
    <dgm:cxn modelId="{27ABBEC3-4631-B743-8C76-33F3594D9FCC}" type="presParOf" srcId="{15B8C973-DF6B-8D44-A53F-6D8E60A68332}" destId="{9931D60F-BD34-E44C-B8FF-4FEEC7FC95B3}" srcOrd="1" destOrd="0" presId="urn:microsoft.com/office/officeart/2005/8/layout/radial4"/>
    <dgm:cxn modelId="{B2FC2CBF-6C4F-6F4C-9EB7-340FA526F2C0}" type="presParOf" srcId="{15B8C973-DF6B-8D44-A53F-6D8E60A68332}" destId="{0CF2D446-810E-D84D-B12F-E8A98E46BDFF}" srcOrd="2" destOrd="0" presId="urn:microsoft.com/office/officeart/2005/8/layout/radial4"/>
    <dgm:cxn modelId="{5CF04CAA-6A8D-D843-8C91-8181CF2B03CC}" type="presParOf" srcId="{15B8C973-DF6B-8D44-A53F-6D8E60A68332}" destId="{013C1D08-ED01-5849-8D79-26CDEF29AB15}" srcOrd="3" destOrd="0" presId="urn:microsoft.com/office/officeart/2005/8/layout/radial4"/>
    <dgm:cxn modelId="{B41D794C-A0AF-D245-9C57-217EC1D065F8}" type="presParOf" srcId="{15B8C973-DF6B-8D44-A53F-6D8E60A68332}" destId="{27B63911-9E5C-7144-8A31-35E10264D8B8}" srcOrd="4" destOrd="0" presId="urn:microsoft.com/office/officeart/2005/8/layout/radial4"/>
    <dgm:cxn modelId="{7DC8F948-7143-1044-8829-E844B67E7192}" type="presParOf" srcId="{15B8C973-DF6B-8D44-A53F-6D8E60A68332}" destId="{B4758B22-3187-6046-942B-B72FBE3FB06F}" srcOrd="5" destOrd="0" presId="urn:microsoft.com/office/officeart/2005/8/layout/radial4"/>
    <dgm:cxn modelId="{9DEEF4B9-8BA7-BA4F-8284-B687E927189B}" type="presParOf" srcId="{15B8C973-DF6B-8D44-A53F-6D8E60A68332}" destId="{DFD5640D-76A2-D94A-8DF1-6E68CFB89429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1358CBE-370F-434E-A2A3-C862E1F8F962}" type="doc">
      <dgm:prSet loTypeId="urn:microsoft.com/office/officeart/2005/8/layout/list1" loCatId="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hu-HU"/>
        </a:p>
      </dgm:t>
    </dgm:pt>
    <dgm:pt modelId="{B6EECB90-9782-2247-AA7C-2A0C4C8168EA}">
      <dgm:prSet phldrT="[Szöveg]"/>
      <dgm:spPr/>
      <dgm:t>
        <a:bodyPr/>
        <a:lstStyle/>
        <a:p>
          <a:pPr>
            <a:buNone/>
          </a:pPr>
          <a:r>
            <a:rPr lang="hu-HU" dirty="0" smtClean="0">
              <a:effectLst/>
            </a:rPr>
            <a:t>A jövőkép elemeinek koherensnek kell lenniük, és egységet kell alkotniuk.</a:t>
          </a:r>
          <a:endParaRPr lang="hu-HU" dirty="0"/>
        </a:p>
      </dgm:t>
    </dgm:pt>
    <dgm:pt modelId="{E7159D31-B964-1842-88B2-EC46552C015D}" type="parTrans" cxnId="{42FB16BD-F3B2-B946-8EFF-DA52018638C3}">
      <dgm:prSet/>
      <dgm:spPr/>
      <dgm:t>
        <a:bodyPr/>
        <a:lstStyle/>
        <a:p>
          <a:endParaRPr lang="hu-HU"/>
        </a:p>
      </dgm:t>
    </dgm:pt>
    <dgm:pt modelId="{721B5D71-F90C-3745-B713-0D7F8F0FB08B}" type="sibTrans" cxnId="{42FB16BD-F3B2-B946-8EFF-DA52018638C3}">
      <dgm:prSet/>
      <dgm:spPr/>
      <dgm:t>
        <a:bodyPr/>
        <a:lstStyle/>
        <a:p>
          <a:endParaRPr lang="hu-HU"/>
        </a:p>
      </dgm:t>
    </dgm:pt>
    <dgm:pt modelId="{785CABDE-992B-794E-9229-5D2D65BF1210}">
      <dgm:prSet/>
      <dgm:spPr/>
      <dgm:t>
        <a:bodyPr/>
        <a:lstStyle/>
        <a:p>
          <a:r>
            <a:rPr lang="hu-HU" dirty="0" smtClean="0">
              <a:effectLst/>
            </a:rPr>
            <a:t>Általános iránymutatásul szolgáljon a jövőre nézve az érintettek számára.</a:t>
          </a:r>
          <a:endParaRPr lang="sk-SK" dirty="0">
            <a:effectLst/>
          </a:endParaRPr>
        </a:p>
      </dgm:t>
    </dgm:pt>
    <dgm:pt modelId="{5B8A232A-39D7-0A4E-BA7F-4D737E9E608E}" type="parTrans" cxnId="{3B5B5162-67C3-3C4A-8E88-D4603A6BD186}">
      <dgm:prSet/>
      <dgm:spPr/>
      <dgm:t>
        <a:bodyPr/>
        <a:lstStyle/>
        <a:p>
          <a:endParaRPr lang="hu-HU"/>
        </a:p>
      </dgm:t>
    </dgm:pt>
    <dgm:pt modelId="{61B506F0-243F-A24C-AECE-F66C81251FB4}" type="sibTrans" cxnId="{3B5B5162-67C3-3C4A-8E88-D4603A6BD186}">
      <dgm:prSet/>
      <dgm:spPr/>
      <dgm:t>
        <a:bodyPr/>
        <a:lstStyle/>
        <a:p>
          <a:endParaRPr lang="hu-HU"/>
        </a:p>
      </dgm:t>
    </dgm:pt>
    <dgm:pt modelId="{11C11615-D47B-CA44-A19A-38B50C91D6DF}">
      <dgm:prSet/>
      <dgm:spPr/>
      <dgm:t>
        <a:bodyPr/>
        <a:lstStyle/>
        <a:p>
          <a:r>
            <a:rPr lang="hu-HU" dirty="0" smtClean="0">
              <a:effectLst/>
            </a:rPr>
            <a:t>Legyen motiváló az érintettek számára.</a:t>
          </a:r>
          <a:endParaRPr lang="sk-SK" dirty="0">
            <a:effectLst/>
          </a:endParaRPr>
        </a:p>
      </dgm:t>
    </dgm:pt>
    <dgm:pt modelId="{E3B5D054-1C20-6840-9BE8-0D9CCDB758E3}" type="parTrans" cxnId="{3AABC24C-4514-0F4A-BC9B-B965E89B1B07}">
      <dgm:prSet/>
      <dgm:spPr/>
      <dgm:t>
        <a:bodyPr/>
        <a:lstStyle/>
        <a:p>
          <a:endParaRPr lang="hu-HU"/>
        </a:p>
      </dgm:t>
    </dgm:pt>
    <dgm:pt modelId="{711CB636-1814-B449-AA0C-7A9DE5876F85}" type="sibTrans" cxnId="{3AABC24C-4514-0F4A-BC9B-B965E89B1B07}">
      <dgm:prSet/>
      <dgm:spPr/>
      <dgm:t>
        <a:bodyPr/>
        <a:lstStyle/>
        <a:p>
          <a:endParaRPr lang="hu-HU"/>
        </a:p>
      </dgm:t>
    </dgm:pt>
    <dgm:pt modelId="{5FF01137-D55A-C04E-B802-430880A0CA7D}">
      <dgm:prSet/>
      <dgm:spPr/>
      <dgm:t>
        <a:bodyPr/>
        <a:lstStyle/>
        <a:p>
          <a:r>
            <a:rPr lang="hu-HU" dirty="0" smtClean="0">
              <a:effectLst/>
            </a:rPr>
            <a:t>Rövidnek, tömörnek és érthetőnek kell lennie.</a:t>
          </a:r>
          <a:endParaRPr lang="sk-SK" dirty="0">
            <a:effectLst/>
          </a:endParaRPr>
        </a:p>
      </dgm:t>
    </dgm:pt>
    <dgm:pt modelId="{603C320C-F48B-4740-8050-8CC1472F2AE6}" type="parTrans" cxnId="{73B48803-228A-7E43-AACE-E660FD9BE605}">
      <dgm:prSet/>
      <dgm:spPr/>
      <dgm:t>
        <a:bodyPr/>
        <a:lstStyle/>
        <a:p>
          <a:endParaRPr lang="hu-HU"/>
        </a:p>
      </dgm:t>
    </dgm:pt>
    <dgm:pt modelId="{258EFEA9-0038-B448-AE05-F0E3FB734C08}" type="sibTrans" cxnId="{73B48803-228A-7E43-AACE-E660FD9BE605}">
      <dgm:prSet/>
      <dgm:spPr/>
      <dgm:t>
        <a:bodyPr/>
        <a:lstStyle/>
        <a:p>
          <a:endParaRPr lang="hu-HU"/>
        </a:p>
      </dgm:t>
    </dgm:pt>
    <dgm:pt modelId="{40ACA9A4-E2CA-5940-8F41-D87249897AD9}">
      <dgm:prSet/>
      <dgm:spPr/>
      <dgm:t>
        <a:bodyPr/>
        <a:lstStyle/>
        <a:p>
          <a:r>
            <a:rPr lang="hu-HU" dirty="0" smtClean="0">
              <a:effectLst/>
            </a:rPr>
            <a:t>Figyelemfelkeltőnek, ugyanakkor reálisnak kell lennie a célállapotot illetően.</a:t>
          </a:r>
          <a:endParaRPr lang="sk-SK" dirty="0">
            <a:effectLst/>
          </a:endParaRPr>
        </a:p>
      </dgm:t>
    </dgm:pt>
    <dgm:pt modelId="{4B49BC2B-1B22-1B4A-9278-1FA368C0BFDB}" type="parTrans" cxnId="{BA726F32-FB24-824E-988B-4227879B3DE3}">
      <dgm:prSet/>
      <dgm:spPr/>
      <dgm:t>
        <a:bodyPr/>
        <a:lstStyle/>
        <a:p>
          <a:endParaRPr lang="hu-HU"/>
        </a:p>
      </dgm:t>
    </dgm:pt>
    <dgm:pt modelId="{386B68B8-4DA0-F048-88F5-E8040A79EE28}" type="sibTrans" cxnId="{BA726F32-FB24-824E-988B-4227879B3DE3}">
      <dgm:prSet/>
      <dgm:spPr/>
      <dgm:t>
        <a:bodyPr/>
        <a:lstStyle/>
        <a:p>
          <a:endParaRPr lang="hu-HU"/>
        </a:p>
      </dgm:t>
    </dgm:pt>
    <dgm:pt modelId="{EB267DCD-7F34-4A4F-AD32-799BF8E58A69}">
      <dgm:prSet/>
      <dgm:spPr/>
      <dgm:t>
        <a:bodyPr/>
        <a:lstStyle/>
        <a:p>
          <a:r>
            <a:rPr lang="hu-HU" dirty="0" smtClean="0">
              <a:effectLst/>
            </a:rPr>
            <a:t>A megfogalmazásban - a motiváló és inspiráló elemeken kívül - semmilyen érzelmi töltet nem lehet.</a:t>
          </a:r>
          <a:endParaRPr lang="sk-SK" dirty="0">
            <a:effectLst/>
          </a:endParaRPr>
        </a:p>
      </dgm:t>
    </dgm:pt>
    <dgm:pt modelId="{D9DD4C8A-DD02-1649-B6E4-E8E74B0FA792}" type="parTrans" cxnId="{A7D40B57-0A26-9F48-A588-4F00E5B34357}">
      <dgm:prSet/>
      <dgm:spPr/>
      <dgm:t>
        <a:bodyPr/>
        <a:lstStyle/>
        <a:p>
          <a:endParaRPr lang="hu-HU"/>
        </a:p>
      </dgm:t>
    </dgm:pt>
    <dgm:pt modelId="{E126AB92-7E6F-094A-8F5E-532B5AEF76F4}" type="sibTrans" cxnId="{A7D40B57-0A26-9F48-A588-4F00E5B34357}">
      <dgm:prSet/>
      <dgm:spPr/>
      <dgm:t>
        <a:bodyPr/>
        <a:lstStyle/>
        <a:p>
          <a:endParaRPr lang="hu-HU"/>
        </a:p>
      </dgm:t>
    </dgm:pt>
    <dgm:pt modelId="{19EC2D8C-37EC-BF44-A77B-1817BA158811}" type="pres">
      <dgm:prSet presAssocID="{61358CBE-370F-434E-A2A3-C862E1F8F96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1A603B81-07A2-7F45-A60E-591ADA2E5DAD}" type="pres">
      <dgm:prSet presAssocID="{B6EECB90-9782-2247-AA7C-2A0C4C8168EA}" presName="parentLin" presStyleCnt="0"/>
      <dgm:spPr/>
    </dgm:pt>
    <dgm:pt modelId="{A7FCCEF1-AD85-AF49-96F7-80FEF415F7F3}" type="pres">
      <dgm:prSet presAssocID="{B6EECB90-9782-2247-AA7C-2A0C4C8168EA}" presName="parentLeftMargin" presStyleLbl="node1" presStyleIdx="0" presStyleCnt="6"/>
      <dgm:spPr/>
      <dgm:t>
        <a:bodyPr/>
        <a:lstStyle/>
        <a:p>
          <a:endParaRPr lang="hu-HU"/>
        </a:p>
      </dgm:t>
    </dgm:pt>
    <dgm:pt modelId="{4E7D1E07-718B-AF47-9EC5-914F30E561AD}" type="pres">
      <dgm:prSet presAssocID="{B6EECB90-9782-2247-AA7C-2A0C4C8168EA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4D157F41-DC7E-334A-B437-24103C42FA8B}" type="pres">
      <dgm:prSet presAssocID="{B6EECB90-9782-2247-AA7C-2A0C4C8168EA}" presName="negativeSpace" presStyleCnt="0"/>
      <dgm:spPr/>
    </dgm:pt>
    <dgm:pt modelId="{1B692CF2-4009-E544-856A-343694112FBB}" type="pres">
      <dgm:prSet presAssocID="{B6EECB90-9782-2247-AA7C-2A0C4C8168EA}" presName="childText" presStyleLbl="conFgAcc1" presStyleIdx="0" presStyleCnt="6">
        <dgm:presLayoutVars>
          <dgm:bulletEnabled val="1"/>
        </dgm:presLayoutVars>
      </dgm:prSet>
      <dgm:spPr/>
    </dgm:pt>
    <dgm:pt modelId="{39CEAD38-F1D7-1340-8C1B-24BD80FDB532}" type="pres">
      <dgm:prSet presAssocID="{721B5D71-F90C-3745-B713-0D7F8F0FB08B}" presName="spaceBetweenRectangles" presStyleCnt="0"/>
      <dgm:spPr/>
    </dgm:pt>
    <dgm:pt modelId="{714570F1-AE2A-A34B-A7CA-1F08173C03D3}" type="pres">
      <dgm:prSet presAssocID="{785CABDE-992B-794E-9229-5D2D65BF1210}" presName="parentLin" presStyleCnt="0"/>
      <dgm:spPr/>
    </dgm:pt>
    <dgm:pt modelId="{3F8D2267-00DB-7043-BF3D-8F43335A5124}" type="pres">
      <dgm:prSet presAssocID="{785CABDE-992B-794E-9229-5D2D65BF1210}" presName="parentLeftMargin" presStyleLbl="node1" presStyleIdx="0" presStyleCnt="6"/>
      <dgm:spPr/>
      <dgm:t>
        <a:bodyPr/>
        <a:lstStyle/>
        <a:p>
          <a:endParaRPr lang="hu-HU"/>
        </a:p>
      </dgm:t>
    </dgm:pt>
    <dgm:pt modelId="{FEF67FC3-F646-F348-A604-D5AB9A0903CD}" type="pres">
      <dgm:prSet presAssocID="{785CABDE-992B-794E-9229-5D2D65BF1210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AB5239B4-82B9-634A-AA0D-4E9843234E54}" type="pres">
      <dgm:prSet presAssocID="{785CABDE-992B-794E-9229-5D2D65BF1210}" presName="negativeSpace" presStyleCnt="0"/>
      <dgm:spPr/>
    </dgm:pt>
    <dgm:pt modelId="{61E0C4CA-4EF5-6C40-9486-FCE0BFCDD79F}" type="pres">
      <dgm:prSet presAssocID="{785CABDE-992B-794E-9229-5D2D65BF1210}" presName="childText" presStyleLbl="conFgAcc1" presStyleIdx="1" presStyleCnt="6">
        <dgm:presLayoutVars>
          <dgm:bulletEnabled val="1"/>
        </dgm:presLayoutVars>
      </dgm:prSet>
      <dgm:spPr/>
    </dgm:pt>
    <dgm:pt modelId="{3429D407-ECE6-3647-9561-CF2090586315}" type="pres">
      <dgm:prSet presAssocID="{61B506F0-243F-A24C-AECE-F66C81251FB4}" presName="spaceBetweenRectangles" presStyleCnt="0"/>
      <dgm:spPr/>
    </dgm:pt>
    <dgm:pt modelId="{EB2C2B69-542B-9148-8684-FA3EB7F5E6E3}" type="pres">
      <dgm:prSet presAssocID="{11C11615-D47B-CA44-A19A-38B50C91D6DF}" presName="parentLin" presStyleCnt="0"/>
      <dgm:spPr/>
    </dgm:pt>
    <dgm:pt modelId="{268CDB07-7773-0D49-8084-19721F12BD7F}" type="pres">
      <dgm:prSet presAssocID="{11C11615-D47B-CA44-A19A-38B50C91D6DF}" presName="parentLeftMargin" presStyleLbl="node1" presStyleIdx="1" presStyleCnt="6"/>
      <dgm:spPr/>
      <dgm:t>
        <a:bodyPr/>
        <a:lstStyle/>
        <a:p>
          <a:endParaRPr lang="hu-HU"/>
        </a:p>
      </dgm:t>
    </dgm:pt>
    <dgm:pt modelId="{CD1E5764-4C0B-7B4B-BE77-014CA1705657}" type="pres">
      <dgm:prSet presAssocID="{11C11615-D47B-CA44-A19A-38B50C91D6DF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F67EA16B-FFCC-9741-8EFF-EA3A1FF6BF1F}" type="pres">
      <dgm:prSet presAssocID="{11C11615-D47B-CA44-A19A-38B50C91D6DF}" presName="negativeSpace" presStyleCnt="0"/>
      <dgm:spPr/>
    </dgm:pt>
    <dgm:pt modelId="{FB1B766A-AC8E-5D4A-B6DC-279878BEBC03}" type="pres">
      <dgm:prSet presAssocID="{11C11615-D47B-CA44-A19A-38B50C91D6DF}" presName="childText" presStyleLbl="conFgAcc1" presStyleIdx="2" presStyleCnt="6">
        <dgm:presLayoutVars>
          <dgm:bulletEnabled val="1"/>
        </dgm:presLayoutVars>
      </dgm:prSet>
      <dgm:spPr/>
    </dgm:pt>
    <dgm:pt modelId="{51B0201A-C6DD-644E-B131-E41503F2FE73}" type="pres">
      <dgm:prSet presAssocID="{711CB636-1814-B449-AA0C-7A9DE5876F85}" presName="spaceBetweenRectangles" presStyleCnt="0"/>
      <dgm:spPr/>
    </dgm:pt>
    <dgm:pt modelId="{6D419306-CFE5-A749-AAFE-DDDBEEEBC6B1}" type="pres">
      <dgm:prSet presAssocID="{5FF01137-D55A-C04E-B802-430880A0CA7D}" presName="parentLin" presStyleCnt="0"/>
      <dgm:spPr/>
    </dgm:pt>
    <dgm:pt modelId="{8FCE2BB6-63A5-F74F-BAEA-B710575E4AD6}" type="pres">
      <dgm:prSet presAssocID="{5FF01137-D55A-C04E-B802-430880A0CA7D}" presName="parentLeftMargin" presStyleLbl="node1" presStyleIdx="2" presStyleCnt="6"/>
      <dgm:spPr/>
      <dgm:t>
        <a:bodyPr/>
        <a:lstStyle/>
        <a:p>
          <a:endParaRPr lang="hu-HU"/>
        </a:p>
      </dgm:t>
    </dgm:pt>
    <dgm:pt modelId="{490B3F7E-6060-FF45-8B3C-23E672708DB1}" type="pres">
      <dgm:prSet presAssocID="{5FF01137-D55A-C04E-B802-430880A0CA7D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18739741-3579-0448-8289-2ABEE807A936}" type="pres">
      <dgm:prSet presAssocID="{5FF01137-D55A-C04E-B802-430880A0CA7D}" presName="negativeSpace" presStyleCnt="0"/>
      <dgm:spPr/>
    </dgm:pt>
    <dgm:pt modelId="{085FD6F5-3E38-114C-8109-4A64A445B9BE}" type="pres">
      <dgm:prSet presAssocID="{5FF01137-D55A-C04E-B802-430880A0CA7D}" presName="childText" presStyleLbl="conFgAcc1" presStyleIdx="3" presStyleCnt="6">
        <dgm:presLayoutVars>
          <dgm:bulletEnabled val="1"/>
        </dgm:presLayoutVars>
      </dgm:prSet>
      <dgm:spPr/>
    </dgm:pt>
    <dgm:pt modelId="{C82B97C5-3B28-D54F-9F5E-4B39AE726A48}" type="pres">
      <dgm:prSet presAssocID="{258EFEA9-0038-B448-AE05-F0E3FB734C08}" presName="spaceBetweenRectangles" presStyleCnt="0"/>
      <dgm:spPr/>
    </dgm:pt>
    <dgm:pt modelId="{9349946F-0395-4B4B-A646-30C905340FA3}" type="pres">
      <dgm:prSet presAssocID="{40ACA9A4-E2CA-5940-8F41-D87249897AD9}" presName="parentLin" presStyleCnt="0"/>
      <dgm:spPr/>
    </dgm:pt>
    <dgm:pt modelId="{E9749729-09E4-3C46-8877-AF547F771E53}" type="pres">
      <dgm:prSet presAssocID="{40ACA9A4-E2CA-5940-8F41-D87249897AD9}" presName="parentLeftMargin" presStyleLbl="node1" presStyleIdx="3" presStyleCnt="6"/>
      <dgm:spPr/>
      <dgm:t>
        <a:bodyPr/>
        <a:lstStyle/>
        <a:p>
          <a:endParaRPr lang="hu-HU"/>
        </a:p>
      </dgm:t>
    </dgm:pt>
    <dgm:pt modelId="{986F30D3-C583-9348-B860-DDBEF241BFB5}" type="pres">
      <dgm:prSet presAssocID="{40ACA9A4-E2CA-5940-8F41-D87249897AD9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2A0D4BC4-9EE2-CC4C-A52D-0CA6B1451A2D}" type="pres">
      <dgm:prSet presAssocID="{40ACA9A4-E2CA-5940-8F41-D87249897AD9}" presName="negativeSpace" presStyleCnt="0"/>
      <dgm:spPr/>
    </dgm:pt>
    <dgm:pt modelId="{C8CB1D69-A8DC-384D-B9B4-D83A43F73A5B}" type="pres">
      <dgm:prSet presAssocID="{40ACA9A4-E2CA-5940-8F41-D87249897AD9}" presName="childText" presStyleLbl="conFgAcc1" presStyleIdx="4" presStyleCnt="6">
        <dgm:presLayoutVars>
          <dgm:bulletEnabled val="1"/>
        </dgm:presLayoutVars>
      </dgm:prSet>
      <dgm:spPr/>
    </dgm:pt>
    <dgm:pt modelId="{A8B2442B-464E-AD4A-8DFE-4C51244EA65E}" type="pres">
      <dgm:prSet presAssocID="{386B68B8-4DA0-F048-88F5-E8040A79EE28}" presName="spaceBetweenRectangles" presStyleCnt="0"/>
      <dgm:spPr/>
    </dgm:pt>
    <dgm:pt modelId="{BC6AED1D-61CD-D74D-8FC7-529286CD6939}" type="pres">
      <dgm:prSet presAssocID="{EB267DCD-7F34-4A4F-AD32-799BF8E58A69}" presName="parentLin" presStyleCnt="0"/>
      <dgm:spPr/>
    </dgm:pt>
    <dgm:pt modelId="{85FA38BA-214C-BF48-971D-1B2705D79EBE}" type="pres">
      <dgm:prSet presAssocID="{EB267DCD-7F34-4A4F-AD32-799BF8E58A69}" presName="parentLeftMargin" presStyleLbl="node1" presStyleIdx="4" presStyleCnt="6"/>
      <dgm:spPr/>
      <dgm:t>
        <a:bodyPr/>
        <a:lstStyle/>
        <a:p>
          <a:endParaRPr lang="hu-HU"/>
        </a:p>
      </dgm:t>
    </dgm:pt>
    <dgm:pt modelId="{7D90531A-A2D3-D649-9FEE-BFC5F3B85616}" type="pres">
      <dgm:prSet presAssocID="{EB267DCD-7F34-4A4F-AD32-799BF8E58A69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33EC2C4F-637B-F340-950F-ED4E542B8704}" type="pres">
      <dgm:prSet presAssocID="{EB267DCD-7F34-4A4F-AD32-799BF8E58A69}" presName="negativeSpace" presStyleCnt="0"/>
      <dgm:spPr/>
    </dgm:pt>
    <dgm:pt modelId="{46FBB6A0-4367-964E-AE70-EB531994C5CC}" type="pres">
      <dgm:prSet presAssocID="{EB267DCD-7F34-4A4F-AD32-799BF8E58A69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1C466403-BB7B-D24C-A4E3-8188AA5D326B}" type="presOf" srcId="{61358CBE-370F-434E-A2A3-C862E1F8F962}" destId="{19EC2D8C-37EC-BF44-A77B-1817BA158811}" srcOrd="0" destOrd="0" presId="urn:microsoft.com/office/officeart/2005/8/layout/list1"/>
    <dgm:cxn modelId="{334DAA17-7E38-0B41-9442-8D42C8234D52}" type="presOf" srcId="{5FF01137-D55A-C04E-B802-430880A0CA7D}" destId="{490B3F7E-6060-FF45-8B3C-23E672708DB1}" srcOrd="1" destOrd="0" presId="urn:microsoft.com/office/officeart/2005/8/layout/list1"/>
    <dgm:cxn modelId="{3B5B5162-67C3-3C4A-8E88-D4603A6BD186}" srcId="{61358CBE-370F-434E-A2A3-C862E1F8F962}" destId="{785CABDE-992B-794E-9229-5D2D65BF1210}" srcOrd="1" destOrd="0" parTransId="{5B8A232A-39D7-0A4E-BA7F-4D737E9E608E}" sibTransId="{61B506F0-243F-A24C-AECE-F66C81251FB4}"/>
    <dgm:cxn modelId="{38E39F35-66F7-1449-A6E1-83305B93A618}" type="presOf" srcId="{40ACA9A4-E2CA-5940-8F41-D87249897AD9}" destId="{E9749729-09E4-3C46-8877-AF547F771E53}" srcOrd="0" destOrd="0" presId="urn:microsoft.com/office/officeart/2005/8/layout/list1"/>
    <dgm:cxn modelId="{4124C599-481F-124F-BFAE-5E6532A2B55A}" type="presOf" srcId="{785CABDE-992B-794E-9229-5D2D65BF1210}" destId="{3F8D2267-00DB-7043-BF3D-8F43335A5124}" srcOrd="0" destOrd="0" presId="urn:microsoft.com/office/officeart/2005/8/layout/list1"/>
    <dgm:cxn modelId="{BA726F32-FB24-824E-988B-4227879B3DE3}" srcId="{61358CBE-370F-434E-A2A3-C862E1F8F962}" destId="{40ACA9A4-E2CA-5940-8F41-D87249897AD9}" srcOrd="4" destOrd="0" parTransId="{4B49BC2B-1B22-1B4A-9278-1FA368C0BFDB}" sibTransId="{386B68B8-4DA0-F048-88F5-E8040A79EE28}"/>
    <dgm:cxn modelId="{49421986-A993-1C49-A58C-B75FB6ADD734}" type="presOf" srcId="{EB267DCD-7F34-4A4F-AD32-799BF8E58A69}" destId="{7D90531A-A2D3-D649-9FEE-BFC5F3B85616}" srcOrd="1" destOrd="0" presId="urn:microsoft.com/office/officeart/2005/8/layout/list1"/>
    <dgm:cxn modelId="{BB00C246-E421-EF46-B1F9-D52536C93775}" type="presOf" srcId="{EB267DCD-7F34-4A4F-AD32-799BF8E58A69}" destId="{85FA38BA-214C-BF48-971D-1B2705D79EBE}" srcOrd="0" destOrd="0" presId="urn:microsoft.com/office/officeart/2005/8/layout/list1"/>
    <dgm:cxn modelId="{9FE5DD01-98B4-004A-B33F-170FB15212F7}" type="presOf" srcId="{11C11615-D47B-CA44-A19A-38B50C91D6DF}" destId="{CD1E5764-4C0B-7B4B-BE77-014CA1705657}" srcOrd="1" destOrd="0" presId="urn:microsoft.com/office/officeart/2005/8/layout/list1"/>
    <dgm:cxn modelId="{96218388-1917-734B-B42A-3638973F6A70}" type="presOf" srcId="{785CABDE-992B-794E-9229-5D2D65BF1210}" destId="{FEF67FC3-F646-F348-A604-D5AB9A0903CD}" srcOrd="1" destOrd="0" presId="urn:microsoft.com/office/officeart/2005/8/layout/list1"/>
    <dgm:cxn modelId="{14B1C366-7B3A-8A4C-8FF6-F1D0E6517C67}" type="presOf" srcId="{B6EECB90-9782-2247-AA7C-2A0C4C8168EA}" destId="{A7FCCEF1-AD85-AF49-96F7-80FEF415F7F3}" srcOrd="0" destOrd="0" presId="urn:microsoft.com/office/officeart/2005/8/layout/list1"/>
    <dgm:cxn modelId="{7035334E-B9FF-8B4F-82D2-F3B003616759}" type="presOf" srcId="{5FF01137-D55A-C04E-B802-430880A0CA7D}" destId="{8FCE2BB6-63A5-F74F-BAEA-B710575E4AD6}" srcOrd="0" destOrd="0" presId="urn:microsoft.com/office/officeart/2005/8/layout/list1"/>
    <dgm:cxn modelId="{9BECC47B-1005-2A4C-A312-11EA43A01CFC}" type="presOf" srcId="{B6EECB90-9782-2247-AA7C-2A0C4C8168EA}" destId="{4E7D1E07-718B-AF47-9EC5-914F30E561AD}" srcOrd="1" destOrd="0" presId="urn:microsoft.com/office/officeart/2005/8/layout/list1"/>
    <dgm:cxn modelId="{3AABC24C-4514-0F4A-BC9B-B965E89B1B07}" srcId="{61358CBE-370F-434E-A2A3-C862E1F8F962}" destId="{11C11615-D47B-CA44-A19A-38B50C91D6DF}" srcOrd="2" destOrd="0" parTransId="{E3B5D054-1C20-6840-9BE8-0D9CCDB758E3}" sibTransId="{711CB636-1814-B449-AA0C-7A9DE5876F85}"/>
    <dgm:cxn modelId="{7905C72B-2C54-DE4A-9DD8-773A42647263}" type="presOf" srcId="{40ACA9A4-E2CA-5940-8F41-D87249897AD9}" destId="{986F30D3-C583-9348-B860-DDBEF241BFB5}" srcOrd="1" destOrd="0" presId="urn:microsoft.com/office/officeart/2005/8/layout/list1"/>
    <dgm:cxn modelId="{73B48803-228A-7E43-AACE-E660FD9BE605}" srcId="{61358CBE-370F-434E-A2A3-C862E1F8F962}" destId="{5FF01137-D55A-C04E-B802-430880A0CA7D}" srcOrd="3" destOrd="0" parTransId="{603C320C-F48B-4740-8050-8CC1472F2AE6}" sibTransId="{258EFEA9-0038-B448-AE05-F0E3FB734C08}"/>
    <dgm:cxn modelId="{A7D40B57-0A26-9F48-A588-4F00E5B34357}" srcId="{61358CBE-370F-434E-A2A3-C862E1F8F962}" destId="{EB267DCD-7F34-4A4F-AD32-799BF8E58A69}" srcOrd="5" destOrd="0" parTransId="{D9DD4C8A-DD02-1649-B6E4-E8E74B0FA792}" sibTransId="{E126AB92-7E6F-094A-8F5E-532B5AEF76F4}"/>
    <dgm:cxn modelId="{42FB16BD-F3B2-B946-8EFF-DA52018638C3}" srcId="{61358CBE-370F-434E-A2A3-C862E1F8F962}" destId="{B6EECB90-9782-2247-AA7C-2A0C4C8168EA}" srcOrd="0" destOrd="0" parTransId="{E7159D31-B964-1842-88B2-EC46552C015D}" sibTransId="{721B5D71-F90C-3745-B713-0D7F8F0FB08B}"/>
    <dgm:cxn modelId="{36C645AC-0546-6A4C-A1C8-5F0C0B47F20D}" type="presOf" srcId="{11C11615-D47B-CA44-A19A-38B50C91D6DF}" destId="{268CDB07-7773-0D49-8084-19721F12BD7F}" srcOrd="0" destOrd="0" presId="urn:microsoft.com/office/officeart/2005/8/layout/list1"/>
    <dgm:cxn modelId="{09696B53-34D8-E943-A7C0-F5131E47B909}" type="presParOf" srcId="{19EC2D8C-37EC-BF44-A77B-1817BA158811}" destId="{1A603B81-07A2-7F45-A60E-591ADA2E5DAD}" srcOrd="0" destOrd="0" presId="urn:microsoft.com/office/officeart/2005/8/layout/list1"/>
    <dgm:cxn modelId="{BE93927D-90EF-AD4E-8877-5A2FAB77A708}" type="presParOf" srcId="{1A603B81-07A2-7F45-A60E-591ADA2E5DAD}" destId="{A7FCCEF1-AD85-AF49-96F7-80FEF415F7F3}" srcOrd="0" destOrd="0" presId="urn:microsoft.com/office/officeart/2005/8/layout/list1"/>
    <dgm:cxn modelId="{1573284B-4A08-5949-8162-92144EC7E397}" type="presParOf" srcId="{1A603B81-07A2-7F45-A60E-591ADA2E5DAD}" destId="{4E7D1E07-718B-AF47-9EC5-914F30E561AD}" srcOrd="1" destOrd="0" presId="urn:microsoft.com/office/officeart/2005/8/layout/list1"/>
    <dgm:cxn modelId="{BEC372CA-6584-7940-BFA4-35F0676E2FEF}" type="presParOf" srcId="{19EC2D8C-37EC-BF44-A77B-1817BA158811}" destId="{4D157F41-DC7E-334A-B437-24103C42FA8B}" srcOrd="1" destOrd="0" presId="urn:microsoft.com/office/officeart/2005/8/layout/list1"/>
    <dgm:cxn modelId="{3CE6728E-BA9A-674B-853E-8BFEF1F471E5}" type="presParOf" srcId="{19EC2D8C-37EC-BF44-A77B-1817BA158811}" destId="{1B692CF2-4009-E544-856A-343694112FBB}" srcOrd="2" destOrd="0" presId="urn:microsoft.com/office/officeart/2005/8/layout/list1"/>
    <dgm:cxn modelId="{831BC3A1-E3F7-3B48-9AD1-7B2D000A5148}" type="presParOf" srcId="{19EC2D8C-37EC-BF44-A77B-1817BA158811}" destId="{39CEAD38-F1D7-1340-8C1B-24BD80FDB532}" srcOrd="3" destOrd="0" presId="urn:microsoft.com/office/officeart/2005/8/layout/list1"/>
    <dgm:cxn modelId="{2DB8AFD5-88D5-A147-96F1-29D2803F914B}" type="presParOf" srcId="{19EC2D8C-37EC-BF44-A77B-1817BA158811}" destId="{714570F1-AE2A-A34B-A7CA-1F08173C03D3}" srcOrd="4" destOrd="0" presId="urn:microsoft.com/office/officeart/2005/8/layout/list1"/>
    <dgm:cxn modelId="{A359EE6F-4F13-6344-80E9-8A3AB7899A72}" type="presParOf" srcId="{714570F1-AE2A-A34B-A7CA-1F08173C03D3}" destId="{3F8D2267-00DB-7043-BF3D-8F43335A5124}" srcOrd="0" destOrd="0" presId="urn:microsoft.com/office/officeart/2005/8/layout/list1"/>
    <dgm:cxn modelId="{2696CC5B-3DEE-5E4A-A9C6-9E78DD71EC51}" type="presParOf" srcId="{714570F1-AE2A-A34B-A7CA-1F08173C03D3}" destId="{FEF67FC3-F646-F348-A604-D5AB9A0903CD}" srcOrd="1" destOrd="0" presId="urn:microsoft.com/office/officeart/2005/8/layout/list1"/>
    <dgm:cxn modelId="{FE426BC4-AC11-0146-A0A9-F0896377708A}" type="presParOf" srcId="{19EC2D8C-37EC-BF44-A77B-1817BA158811}" destId="{AB5239B4-82B9-634A-AA0D-4E9843234E54}" srcOrd="5" destOrd="0" presId="urn:microsoft.com/office/officeart/2005/8/layout/list1"/>
    <dgm:cxn modelId="{B28D0F73-292A-BD46-92AE-71A31174B8C1}" type="presParOf" srcId="{19EC2D8C-37EC-BF44-A77B-1817BA158811}" destId="{61E0C4CA-4EF5-6C40-9486-FCE0BFCDD79F}" srcOrd="6" destOrd="0" presId="urn:microsoft.com/office/officeart/2005/8/layout/list1"/>
    <dgm:cxn modelId="{F08391A8-3C05-4E40-B2AD-88C4E287A324}" type="presParOf" srcId="{19EC2D8C-37EC-BF44-A77B-1817BA158811}" destId="{3429D407-ECE6-3647-9561-CF2090586315}" srcOrd="7" destOrd="0" presId="urn:microsoft.com/office/officeart/2005/8/layout/list1"/>
    <dgm:cxn modelId="{46F51A17-61F7-6845-8D80-62B989E5F07E}" type="presParOf" srcId="{19EC2D8C-37EC-BF44-A77B-1817BA158811}" destId="{EB2C2B69-542B-9148-8684-FA3EB7F5E6E3}" srcOrd="8" destOrd="0" presId="urn:microsoft.com/office/officeart/2005/8/layout/list1"/>
    <dgm:cxn modelId="{F20A5CC1-FB84-474C-B06B-8C020CE88882}" type="presParOf" srcId="{EB2C2B69-542B-9148-8684-FA3EB7F5E6E3}" destId="{268CDB07-7773-0D49-8084-19721F12BD7F}" srcOrd="0" destOrd="0" presId="urn:microsoft.com/office/officeart/2005/8/layout/list1"/>
    <dgm:cxn modelId="{38A76F41-35EF-B242-B032-9192D3CFA9F6}" type="presParOf" srcId="{EB2C2B69-542B-9148-8684-FA3EB7F5E6E3}" destId="{CD1E5764-4C0B-7B4B-BE77-014CA1705657}" srcOrd="1" destOrd="0" presId="urn:microsoft.com/office/officeart/2005/8/layout/list1"/>
    <dgm:cxn modelId="{3D21DD61-1F63-8841-BEC5-C5C5E0540B8C}" type="presParOf" srcId="{19EC2D8C-37EC-BF44-A77B-1817BA158811}" destId="{F67EA16B-FFCC-9741-8EFF-EA3A1FF6BF1F}" srcOrd="9" destOrd="0" presId="urn:microsoft.com/office/officeart/2005/8/layout/list1"/>
    <dgm:cxn modelId="{30ECD122-012D-3E42-9052-8620087212EF}" type="presParOf" srcId="{19EC2D8C-37EC-BF44-A77B-1817BA158811}" destId="{FB1B766A-AC8E-5D4A-B6DC-279878BEBC03}" srcOrd="10" destOrd="0" presId="urn:microsoft.com/office/officeart/2005/8/layout/list1"/>
    <dgm:cxn modelId="{8D01F652-66C6-6C40-BD91-7766E48AF8D4}" type="presParOf" srcId="{19EC2D8C-37EC-BF44-A77B-1817BA158811}" destId="{51B0201A-C6DD-644E-B131-E41503F2FE73}" srcOrd="11" destOrd="0" presId="urn:microsoft.com/office/officeart/2005/8/layout/list1"/>
    <dgm:cxn modelId="{5CABE284-6CF0-AE4E-84F8-9562EC16E50A}" type="presParOf" srcId="{19EC2D8C-37EC-BF44-A77B-1817BA158811}" destId="{6D419306-CFE5-A749-AAFE-DDDBEEEBC6B1}" srcOrd="12" destOrd="0" presId="urn:microsoft.com/office/officeart/2005/8/layout/list1"/>
    <dgm:cxn modelId="{C74EDB0F-142D-7F46-8A10-8A3D3AF8731D}" type="presParOf" srcId="{6D419306-CFE5-A749-AAFE-DDDBEEEBC6B1}" destId="{8FCE2BB6-63A5-F74F-BAEA-B710575E4AD6}" srcOrd="0" destOrd="0" presId="urn:microsoft.com/office/officeart/2005/8/layout/list1"/>
    <dgm:cxn modelId="{76D5693B-8C11-F94F-A245-6879F5FCFFE7}" type="presParOf" srcId="{6D419306-CFE5-A749-AAFE-DDDBEEEBC6B1}" destId="{490B3F7E-6060-FF45-8B3C-23E672708DB1}" srcOrd="1" destOrd="0" presId="urn:microsoft.com/office/officeart/2005/8/layout/list1"/>
    <dgm:cxn modelId="{8553E952-17CA-CB46-8C97-D8A5946D5F4D}" type="presParOf" srcId="{19EC2D8C-37EC-BF44-A77B-1817BA158811}" destId="{18739741-3579-0448-8289-2ABEE807A936}" srcOrd="13" destOrd="0" presId="urn:microsoft.com/office/officeart/2005/8/layout/list1"/>
    <dgm:cxn modelId="{45834806-9964-4645-AF49-BE5D282D6D47}" type="presParOf" srcId="{19EC2D8C-37EC-BF44-A77B-1817BA158811}" destId="{085FD6F5-3E38-114C-8109-4A64A445B9BE}" srcOrd="14" destOrd="0" presId="urn:microsoft.com/office/officeart/2005/8/layout/list1"/>
    <dgm:cxn modelId="{ACBA8D86-B674-6845-842F-2B71730A2782}" type="presParOf" srcId="{19EC2D8C-37EC-BF44-A77B-1817BA158811}" destId="{C82B97C5-3B28-D54F-9F5E-4B39AE726A48}" srcOrd="15" destOrd="0" presId="urn:microsoft.com/office/officeart/2005/8/layout/list1"/>
    <dgm:cxn modelId="{74B88FDB-6D34-B847-A9BA-A87E62C348AA}" type="presParOf" srcId="{19EC2D8C-37EC-BF44-A77B-1817BA158811}" destId="{9349946F-0395-4B4B-A646-30C905340FA3}" srcOrd="16" destOrd="0" presId="urn:microsoft.com/office/officeart/2005/8/layout/list1"/>
    <dgm:cxn modelId="{830479D8-1CE2-DB47-9A3D-A3A520C7753D}" type="presParOf" srcId="{9349946F-0395-4B4B-A646-30C905340FA3}" destId="{E9749729-09E4-3C46-8877-AF547F771E53}" srcOrd="0" destOrd="0" presId="urn:microsoft.com/office/officeart/2005/8/layout/list1"/>
    <dgm:cxn modelId="{9B2DE535-02E9-8D43-99A4-517DDF445A78}" type="presParOf" srcId="{9349946F-0395-4B4B-A646-30C905340FA3}" destId="{986F30D3-C583-9348-B860-DDBEF241BFB5}" srcOrd="1" destOrd="0" presId="urn:microsoft.com/office/officeart/2005/8/layout/list1"/>
    <dgm:cxn modelId="{BC2C65BE-A4E7-3245-8400-5D7BCB052A0E}" type="presParOf" srcId="{19EC2D8C-37EC-BF44-A77B-1817BA158811}" destId="{2A0D4BC4-9EE2-CC4C-A52D-0CA6B1451A2D}" srcOrd="17" destOrd="0" presId="urn:microsoft.com/office/officeart/2005/8/layout/list1"/>
    <dgm:cxn modelId="{EC0A4834-F7A3-DA4C-AAC2-9B7CE219BE23}" type="presParOf" srcId="{19EC2D8C-37EC-BF44-A77B-1817BA158811}" destId="{C8CB1D69-A8DC-384D-B9B4-D83A43F73A5B}" srcOrd="18" destOrd="0" presId="urn:microsoft.com/office/officeart/2005/8/layout/list1"/>
    <dgm:cxn modelId="{9BB47482-1231-594F-A2AF-27F272AFC321}" type="presParOf" srcId="{19EC2D8C-37EC-BF44-A77B-1817BA158811}" destId="{A8B2442B-464E-AD4A-8DFE-4C51244EA65E}" srcOrd="19" destOrd="0" presId="urn:microsoft.com/office/officeart/2005/8/layout/list1"/>
    <dgm:cxn modelId="{8A6F41E4-13C1-1B41-B638-0D5325DA0421}" type="presParOf" srcId="{19EC2D8C-37EC-BF44-A77B-1817BA158811}" destId="{BC6AED1D-61CD-D74D-8FC7-529286CD6939}" srcOrd="20" destOrd="0" presId="urn:microsoft.com/office/officeart/2005/8/layout/list1"/>
    <dgm:cxn modelId="{013AFF18-713F-B147-9039-4847605D7A8E}" type="presParOf" srcId="{BC6AED1D-61CD-D74D-8FC7-529286CD6939}" destId="{85FA38BA-214C-BF48-971D-1B2705D79EBE}" srcOrd="0" destOrd="0" presId="urn:microsoft.com/office/officeart/2005/8/layout/list1"/>
    <dgm:cxn modelId="{7462E52D-E68A-1F4B-9016-38A1407D13C7}" type="presParOf" srcId="{BC6AED1D-61CD-D74D-8FC7-529286CD6939}" destId="{7D90531A-A2D3-D649-9FEE-BFC5F3B85616}" srcOrd="1" destOrd="0" presId="urn:microsoft.com/office/officeart/2005/8/layout/list1"/>
    <dgm:cxn modelId="{7D416B98-F6E9-2C4D-B8C7-7840FF8EFAF8}" type="presParOf" srcId="{19EC2D8C-37EC-BF44-A77B-1817BA158811}" destId="{33EC2C4F-637B-F340-950F-ED4E542B8704}" srcOrd="21" destOrd="0" presId="urn:microsoft.com/office/officeart/2005/8/layout/list1"/>
    <dgm:cxn modelId="{F76C16FC-BE0A-D34D-8D0F-5A898E47B86E}" type="presParOf" srcId="{19EC2D8C-37EC-BF44-A77B-1817BA158811}" destId="{46FBB6A0-4367-964E-AE70-EB531994C5CC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02C042E-8D3C-8A45-AC4C-C7963BC4C7C9}" type="doc">
      <dgm:prSet loTypeId="urn:microsoft.com/office/officeart/2005/8/layout/vList5" loCatId="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hu-HU"/>
        </a:p>
      </dgm:t>
    </dgm:pt>
    <dgm:pt modelId="{9DFB43FE-C844-6144-9989-F171406F20B3}">
      <dgm:prSet phldrT="[Szöveg]"/>
      <dgm:spPr/>
      <dgm:t>
        <a:bodyPr/>
        <a:lstStyle/>
        <a:p>
          <a:r>
            <a:rPr lang="hu-HU" dirty="0" smtClean="0">
              <a:latin typeface="Trebuchet MS" panose="020B0703020202090204" pitchFamily="34" charset="0"/>
            </a:rPr>
            <a:t>Időszak vagy dátum</a:t>
          </a:r>
          <a:endParaRPr lang="hu-HU" dirty="0">
            <a:latin typeface="Trebuchet MS" panose="020B0703020202090204" pitchFamily="34" charset="0"/>
          </a:endParaRPr>
        </a:p>
      </dgm:t>
    </dgm:pt>
    <dgm:pt modelId="{0B8063B4-8A6A-D442-A2D4-243A71A97DF4}" type="parTrans" cxnId="{A4C69D07-9445-6740-8BDA-83B7E8C826CD}">
      <dgm:prSet/>
      <dgm:spPr/>
      <dgm:t>
        <a:bodyPr/>
        <a:lstStyle/>
        <a:p>
          <a:endParaRPr lang="hu-HU">
            <a:latin typeface="Trebuchet MS" panose="020B0703020202090204" pitchFamily="34" charset="0"/>
          </a:endParaRPr>
        </a:p>
      </dgm:t>
    </dgm:pt>
    <dgm:pt modelId="{89F80119-018D-C646-8183-7A7AD1EFAB20}" type="sibTrans" cxnId="{A4C69D07-9445-6740-8BDA-83B7E8C826CD}">
      <dgm:prSet/>
      <dgm:spPr/>
      <dgm:t>
        <a:bodyPr/>
        <a:lstStyle/>
        <a:p>
          <a:endParaRPr lang="hu-HU">
            <a:latin typeface="Trebuchet MS" panose="020B0703020202090204" pitchFamily="34" charset="0"/>
          </a:endParaRPr>
        </a:p>
      </dgm:t>
    </dgm:pt>
    <dgm:pt modelId="{A2905331-F026-0E49-AFA1-72D0F24DDA7E}">
      <dgm:prSet phldrT="[Szöveg]"/>
      <dgm:spPr/>
      <dgm:t>
        <a:bodyPr/>
        <a:lstStyle/>
        <a:p>
          <a:r>
            <a:rPr lang="hu-HU" dirty="0" smtClean="0">
              <a:latin typeface="Trebuchet MS" panose="020B0703020202090204" pitchFamily="34" charset="0"/>
            </a:rPr>
            <a:t>szerepeljenek a tartalomban</a:t>
          </a:r>
          <a:endParaRPr lang="hu-HU" dirty="0">
            <a:latin typeface="Trebuchet MS" panose="020B0703020202090204" pitchFamily="34" charset="0"/>
          </a:endParaRPr>
        </a:p>
      </dgm:t>
    </dgm:pt>
    <dgm:pt modelId="{4525AF8F-FA3D-B449-A00E-E151283522C4}" type="parTrans" cxnId="{3769A66E-3E8F-AA45-AEFE-DCE5D2104BAC}">
      <dgm:prSet/>
      <dgm:spPr/>
      <dgm:t>
        <a:bodyPr/>
        <a:lstStyle/>
        <a:p>
          <a:endParaRPr lang="hu-HU">
            <a:latin typeface="Trebuchet MS" panose="020B0703020202090204" pitchFamily="34" charset="0"/>
          </a:endParaRPr>
        </a:p>
      </dgm:t>
    </dgm:pt>
    <dgm:pt modelId="{90DF881C-ADEA-9946-BCE3-57C0983EEC24}" type="sibTrans" cxnId="{3769A66E-3E8F-AA45-AEFE-DCE5D2104BAC}">
      <dgm:prSet/>
      <dgm:spPr/>
      <dgm:t>
        <a:bodyPr/>
        <a:lstStyle/>
        <a:p>
          <a:endParaRPr lang="hu-HU">
            <a:latin typeface="Trebuchet MS" panose="020B0703020202090204" pitchFamily="34" charset="0"/>
          </a:endParaRPr>
        </a:p>
      </dgm:t>
    </dgm:pt>
    <dgm:pt modelId="{BA46C65B-6EE5-064B-90B9-04A31A037699}">
      <dgm:prSet phldrT="[Szöveg]"/>
      <dgm:spPr/>
      <dgm:t>
        <a:bodyPr/>
        <a:lstStyle/>
        <a:p>
          <a:r>
            <a:rPr lang="hu-HU" dirty="0" smtClean="0">
              <a:latin typeface="Trebuchet MS" panose="020B0703020202090204" pitchFamily="34" charset="0"/>
            </a:rPr>
            <a:t>Fő tevékenységek</a:t>
          </a:r>
          <a:endParaRPr lang="hu-HU" dirty="0">
            <a:latin typeface="Trebuchet MS" panose="020B0703020202090204" pitchFamily="34" charset="0"/>
          </a:endParaRPr>
        </a:p>
      </dgm:t>
    </dgm:pt>
    <dgm:pt modelId="{B96D7A4B-3DF6-434C-AE33-F9E193BD21DB}" type="parTrans" cxnId="{5A8E3946-3811-544A-A272-0A1ACF54647C}">
      <dgm:prSet/>
      <dgm:spPr/>
      <dgm:t>
        <a:bodyPr/>
        <a:lstStyle/>
        <a:p>
          <a:endParaRPr lang="hu-HU">
            <a:latin typeface="Trebuchet MS" panose="020B0703020202090204" pitchFamily="34" charset="0"/>
          </a:endParaRPr>
        </a:p>
      </dgm:t>
    </dgm:pt>
    <dgm:pt modelId="{F6928823-97BB-FC42-AC78-2242A52886E4}" type="sibTrans" cxnId="{5A8E3946-3811-544A-A272-0A1ACF54647C}">
      <dgm:prSet/>
      <dgm:spPr/>
      <dgm:t>
        <a:bodyPr/>
        <a:lstStyle/>
        <a:p>
          <a:endParaRPr lang="hu-HU">
            <a:latin typeface="Trebuchet MS" panose="020B0703020202090204" pitchFamily="34" charset="0"/>
          </a:endParaRPr>
        </a:p>
      </dgm:t>
    </dgm:pt>
    <dgm:pt modelId="{54612794-8500-494C-BD8A-49B98752F1D5}">
      <dgm:prSet phldrT="[Szöveg]"/>
      <dgm:spPr/>
      <dgm:t>
        <a:bodyPr/>
        <a:lstStyle/>
        <a:p>
          <a:r>
            <a:rPr lang="hu-HU" dirty="0" smtClean="0">
              <a:latin typeface="Trebuchet MS" panose="020B0703020202090204" pitchFamily="34" charset="0"/>
            </a:rPr>
            <a:t>utaljanak rá a tartalmi elemek</a:t>
          </a:r>
          <a:endParaRPr lang="hu-HU" dirty="0">
            <a:latin typeface="Trebuchet MS" panose="020B0703020202090204" pitchFamily="34" charset="0"/>
          </a:endParaRPr>
        </a:p>
      </dgm:t>
    </dgm:pt>
    <dgm:pt modelId="{E6D5865B-5379-C345-8D24-CD9684747A60}" type="parTrans" cxnId="{F4DAD602-4A1C-044D-A33A-B010F6960363}">
      <dgm:prSet/>
      <dgm:spPr/>
      <dgm:t>
        <a:bodyPr/>
        <a:lstStyle/>
        <a:p>
          <a:endParaRPr lang="hu-HU">
            <a:latin typeface="Trebuchet MS" panose="020B0703020202090204" pitchFamily="34" charset="0"/>
          </a:endParaRPr>
        </a:p>
      </dgm:t>
    </dgm:pt>
    <dgm:pt modelId="{8013C9F7-F7F1-8646-A108-8B1404F9B70B}" type="sibTrans" cxnId="{F4DAD602-4A1C-044D-A33A-B010F6960363}">
      <dgm:prSet/>
      <dgm:spPr/>
      <dgm:t>
        <a:bodyPr/>
        <a:lstStyle/>
        <a:p>
          <a:endParaRPr lang="hu-HU">
            <a:latin typeface="Trebuchet MS" panose="020B0703020202090204" pitchFamily="34" charset="0"/>
          </a:endParaRPr>
        </a:p>
      </dgm:t>
    </dgm:pt>
    <dgm:pt modelId="{A8BA61DA-2E6A-5B4D-9BDD-9BB5B6818157}">
      <dgm:prSet phldrT="[Szöveg]"/>
      <dgm:spPr/>
      <dgm:t>
        <a:bodyPr/>
        <a:lstStyle/>
        <a:p>
          <a:r>
            <a:rPr lang="hu-HU" dirty="0" smtClean="0">
              <a:latin typeface="Trebuchet MS" panose="020B0703020202090204" pitchFamily="34" charset="0"/>
            </a:rPr>
            <a:t>Jelenlegi helyzet, pozíció</a:t>
          </a:r>
          <a:endParaRPr lang="hu-HU" dirty="0">
            <a:latin typeface="Trebuchet MS" panose="020B0703020202090204" pitchFamily="34" charset="0"/>
          </a:endParaRPr>
        </a:p>
      </dgm:t>
    </dgm:pt>
    <dgm:pt modelId="{FB2573B2-578A-F248-ABB5-031F8486471A}" type="parTrans" cxnId="{FF3B5297-3661-E64A-9058-8DDC8404155C}">
      <dgm:prSet/>
      <dgm:spPr/>
      <dgm:t>
        <a:bodyPr/>
        <a:lstStyle/>
        <a:p>
          <a:endParaRPr lang="hu-HU">
            <a:latin typeface="Trebuchet MS" panose="020B0703020202090204" pitchFamily="34" charset="0"/>
          </a:endParaRPr>
        </a:p>
      </dgm:t>
    </dgm:pt>
    <dgm:pt modelId="{618BFA0A-48F7-0642-8CB5-03EC77209F66}" type="sibTrans" cxnId="{FF3B5297-3661-E64A-9058-8DDC8404155C}">
      <dgm:prSet/>
      <dgm:spPr/>
      <dgm:t>
        <a:bodyPr/>
        <a:lstStyle/>
        <a:p>
          <a:endParaRPr lang="hu-HU">
            <a:latin typeface="Trebuchet MS" panose="020B0703020202090204" pitchFamily="34" charset="0"/>
          </a:endParaRPr>
        </a:p>
      </dgm:t>
    </dgm:pt>
    <dgm:pt modelId="{F5F03900-6B6D-4B4B-BE7D-1A8469AC3D93}">
      <dgm:prSet phldrT="[Szöveg]"/>
      <dgm:spPr/>
      <dgm:t>
        <a:bodyPr/>
        <a:lstStyle/>
        <a:p>
          <a:r>
            <a:rPr lang="hu-HU" dirty="0" smtClean="0">
              <a:latin typeface="Trebuchet MS" panose="020B0703020202090204" pitchFamily="34" charset="0"/>
            </a:rPr>
            <a:t>ezzel kapcsolatban hova akarunk eljutni</a:t>
          </a:r>
          <a:endParaRPr lang="hu-HU" dirty="0">
            <a:latin typeface="Trebuchet MS" panose="020B0703020202090204" pitchFamily="34" charset="0"/>
          </a:endParaRPr>
        </a:p>
      </dgm:t>
    </dgm:pt>
    <dgm:pt modelId="{1599CB0F-A549-2A49-98F8-7A168BCDFC45}" type="parTrans" cxnId="{066647B8-3B78-DA47-A4ED-88F1198ADFEB}">
      <dgm:prSet/>
      <dgm:spPr/>
      <dgm:t>
        <a:bodyPr/>
        <a:lstStyle/>
        <a:p>
          <a:endParaRPr lang="hu-HU">
            <a:latin typeface="Trebuchet MS" panose="020B0703020202090204" pitchFamily="34" charset="0"/>
          </a:endParaRPr>
        </a:p>
      </dgm:t>
    </dgm:pt>
    <dgm:pt modelId="{BC0A795A-ED8B-2E4C-8678-FD1887E90B33}" type="sibTrans" cxnId="{066647B8-3B78-DA47-A4ED-88F1198ADFEB}">
      <dgm:prSet/>
      <dgm:spPr/>
      <dgm:t>
        <a:bodyPr/>
        <a:lstStyle/>
        <a:p>
          <a:endParaRPr lang="hu-HU">
            <a:latin typeface="Trebuchet MS" panose="020B0703020202090204" pitchFamily="34" charset="0"/>
          </a:endParaRPr>
        </a:p>
      </dgm:t>
    </dgm:pt>
    <dgm:pt modelId="{67922005-9AED-4348-B85A-2179F1877678}">
      <dgm:prSet phldrT="[Szöveg]"/>
      <dgm:spPr/>
      <dgm:t>
        <a:bodyPr/>
        <a:lstStyle/>
        <a:p>
          <a:r>
            <a:rPr lang="hu-HU" dirty="0" smtClean="0">
              <a:latin typeface="Trebuchet MS" panose="020B0703020202090204" pitchFamily="34" charset="0"/>
            </a:rPr>
            <a:t>Számszerűsített értékek</a:t>
          </a:r>
          <a:endParaRPr lang="hu-HU" dirty="0">
            <a:latin typeface="Trebuchet MS" panose="020B0703020202090204" pitchFamily="34" charset="0"/>
          </a:endParaRPr>
        </a:p>
      </dgm:t>
    </dgm:pt>
    <dgm:pt modelId="{5C3CCE8C-354B-FD46-9F84-9BD70EC4A176}" type="parTrans" cxnId="{0E549A89-77C8-C64A-9EC7-280B4D54AE57}">
      <dgm:prSet/>
      <dgm:spPr/>
      <dgm:t>
        <a:bodyPr/>
        <a:lstStyle/>
        <a:p>
          <a:endParaRPr lang="hu-HU">
            <a:latin typeface="Trebuchet MS" panose="020B0703020202090204" pitchFamily="34" charset="0"/>
          </a:endParaRPr>
        </a:p>
      </dgm:t>
    </dgm:pt>
    <dgm:pt modelId="{604A18DE-A061-834A-8C18-98EA5CBB4F93}" type="sibTrans" cxnId="{0E549A89-77C8-C64A-9EC7-280B4D54AE57}">
      <dgm:prSet/>
      <dgm:spPr/>
      <dgm:t>
        <a:bodyPr/>
        <a:lstStyle/>
        <a:p>
          <a:endParaRPr lang="hu-HU">
            <a:latin typeface="Trebuchet MS" panose="020B0703020202090204" pitchFamily="34" charset="0"/>
          </a:endParaRPr>
        </a:p>
      </dgm:t>
    </dgm:pt>
    <dgm:pt modelId="{062DF37A-2A08-4C44-B2FA-726D7AF001AE}">
      <dgm:prSet phldrT="[Szöveg]"/>
      <dgm:spPr/>
      <dgm:t>
        <a:bodyPr/>
        <a:lstStyle/>
        <a:p>
          <a:r>
            <a:rPr lang="hu-HU" dirty="0" smtClean="0">
              <a:latin typeface="Trebuchet MS" panose="020B0703020202090204" pitchFamily="34" charset="0"/>
            </a:rPr>
            <a:t>még konkrétabbá teszi a célokat</a:t>
          </a:r>
          <a:endParaRPr lang="hu-HU" dirty="0">
            <a:latin typeface="Trebuchet MS" panose="020B0703020202090204" pitchFamily="34" charset="0"/>
          </a:endParaRPr>
        </a:p>
      </dgm:t>
    </dgm:pt>
    <dgm:pt modelId="{EB599680-ECB2-9D4B-9B15-034765F4BE65}" type="parTrans" cxnId="{F8ABDCCF-245F-2F48-BAC4-172588D1ABDB}">
      <dgm:prSet/>
      <dgm:spPr/>
      <dgm:t>
        <a:bodyPr/>
        <a:lstStyle/>
        <a:p>
          <a:endParaRPr lang="hu-HU">
            <a:latin typeface="Trebuchet MS" panose="020B0703020202090204" pitchFamily="34" charset="0"/>
          </a:endParaRPr>
        </a:p>
      </dgm:t>
    </dgm:pt>
    <dgm:pt modelId="{CACEAD8C-F70F-EA4B-8307-9C4FAF359FE7}" type="sibTrans" cxnId="{F8ABDCCF-245F-2F48-BAC4-172588D1ABDB}">
      <dgm:prSet/>
      <dgm:spPr/>
      <dgm:t>
        <a:bodyPr/>
        <a:lstStyle/>
        <a:p>
          <a:endParaRPr lang="hu-HU">
            <a:latin typeface="Trebuchet MS" panose="020B0703020202090204" pitchFamily="34" charset="0"/>
          </a:endParaRPr>
        </a:p>
      </dgm:t>
    </dgm:pt>
    <dgm:pt modelId="{C42E3AA9-DBEE-8647-AB88-70C0AFEF2D55}" type="pres">
      <dgm:prSet presAssocID="{602C042E-8D3C-8A45-AC4C-C7963BC4C7C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3862A0A1-489B-2B45-972E-EB03696C42E8}" type="pres">
      <dgm:prSet presAssocID="{9DFB43FE-C844-6144-9989-F171406F20B3}" presName="linNode" presStyleCnt="0"/>
      <dgm:spPr/>
    </dgm:pt>
    <dgm:pt modelId="{B82C23F6-2C48-D74C-BDF6-DCD08F26352F}" type="pres">
      <dgm:prSet presAssocID="{9DFB43FE-C844-6144-9989-F171406F20B3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2E9F8C7A-797F-EF4D-83AE-E191166C5E82}" type="pres">
      <dgm:prSet presAssocID="{9DFB43FE-C844-6144-9989-F171406F20B3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DFED56B3-D1E7-E64F-A07E-DEC06C4AAA26}" type="pres">
      <dgm:prSet presAssocID="{89F80119-018D-C646-8183-7A7AD1EFAB20}" presName="sp" presStyleCnt="0"/>
      <dgm:spPr/>
    </dgm:pt>
    <dgm:pt modelId="{A535C4D3-9FBC-444F-AC07-D5BA827DEA45}" type="pres">
      <dgm:prSet presAssocID="{BA46C65B-6EE5-064B-90B9-04A31A037699}" presName="linNode" presStyleCnt="0"/>
      <dgm:spPr/>
    </dgm:pt>
    <dgm:pt modelId="{179BEC90-E9C9-D44C-95B1-2BD75EFE7E46}" type="pres">
      <dgm:prSet presAssocID="{BA46C65B-6EE5-064B-90B9-04A31A037699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C30F6129-8CC6-EE47-8A67-8B600368C6B8}" type="pres">
      <dgm:prSet presAssocID="{BA46C65B-6EE5-064B-90B9-04A31A037699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23473BAA-69BB-E447-9741-8C8780BF2297}" type="pres">
      <dgm:prSet presAssocID="{F6928823-97BB-FC42-AC78-2242A52886E4}" presName="sp" presStyleCnt="0"/>
      <dgm:spPr/>
    </dgm:pt>
    <dgm:pt modelId="{9A1005CC-6CEA-6340-A58C-39CEFA4BF589}" type="pres">
      <dgm:prSet presAssocID="{A8BA61DA-2E6A-5B4D-9BDD-9BB5B6818157}" presName="linNode" presStyleCnt="0"/>
      <dgm:spPr/>
    </dgm:pt>
    <dgm:pt modelId="{09A39411-FA2B-B243-9327-C976666AC3FF}" type="pres">
      <dgm:prSet presAssocID="{A8BA61DA-2E6A-5B4D-9BDD-9BB5B6818157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E614E75E-D5E4-9F46-9E9D-59669287A30D}" type="pres">
      <dgm:prSet presAssocID="{A8BA61DA-2E6A-5B4D-9BDD-9BB5B6818157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23E569D7-7EBD-BC41-8984-B1DBE6EE4505}" type="pres">
      <dgm:prSet presAssocID="{618BFA0A-48F7-0642-8CB5-03EC77209F66}" presName="sp" presStyleCnt="0"/>
      <dgm:spPr/>
    </dgm:pt>
    <dgm:pt modelId="{128D030F-4292-B149-80B3-8E2856A9EE81}" type="pres">
      <dgm:prSet presAssocID="{67922005-9AED-4348-B85A-2179F1877678}" presName="linNode" presStyleCnt="0"/>
      <dgm:spPr/>
    </dgm:pt>
    <dgm:pt modelId="{068F1086-8CF2-E346-B3C6-ACB886090002}" type="pres">
      <dgm:prSet presAssocID="{67922005-9AED-4348-B85A-2179F1877678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82A4B919-7974-CD42-A553-6556AA75E643}" type="pres">
      <dgm:prSet presAssocID="{67922005-9AED-4348-B85A-2179F1877678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8A20C905-C283-2449-935E-2CAF7D243681}" type="presOf" srcId="{F5F03900-6B6D-4B4B-BE7D-1A8469AC3D93}" destId="{E614E75E-D5E4-9F46-9E9D-59669287A30D}" srcOrd="0" destOrd="0" presId="urn:microsoft.com/office/officeart/2005/8/layout/vList5"/>
    <dgm:cxn modelId="{774E4CC5-E829-A04C-AE15-2114917E17AD}" type="presOf" srcId="{BA46C65B-6EE5-064B-90B9-04A31A037699}" destId="{179BEC90-E9C9-D44C-95B1-2BD75EFE7E46}" srcOrd="0" destOrd="0" presId="urn:microsoft.com/office/officeart/2005/8/layout/vList5"/>
    <dgm:cxn modelId="{3AD7E068-3367-8A49-A6E7-39BEF3CB10EB}" type="presOf" srcId="{54612794-8500-494C-BD8A-49B98752F1D5}" destId="{C30F6129-8CC6-EE47-8A67-8B600368C6B8}" srcOrd="0" destOrd="0" presId="urn:microsoft.com/office/officeart/2005/8/layout/vList5"/>
    <dgm:cxn modelId="{DD1FD7BF-13EC-024E-93F2-F93AE9C30D69}" type="presOf" srcId="{062DF37A-2A08-4C44-B2FA-726D7AF001AE}" destId="{82A4B919-7974-CD42-A553-6556AA75E643}" srcOrd="0" destOrd="0" presId="urn:microsoft.com/office/officeart/2005/8/layout/vList5"/>
    <dgm:cxn modelId="{0E549A89-77C8-C64A-9EC7-280B4D54AE57}" srcId="{602C042E-8D3C-8A45-AC4C-C7963BC4C7C9}" destId="{67922005-9AED-4348-B85A-2179F1877678}" srcOrd="3" destOrd="0" parTransId="{5C3CCE8C-354B-FD46-9F84-9BD70EC4A176}" sibTransId="{604A18DE-A061-834A-8C18-98EA5CBB4F93}"/>
    <dgm:cxn modelId="{066647B8-3B78-DA47-A4ED-88F1198ADFEB}" srcId="{A8BA61DA-2E6A-5B4D-9BDD-9BB5B6818157}" destId="{F5F03900-6B6D-4B4B-BE7D-1A8469AC3D93}" srcOrd="0" destOrd="0" parTransId="{1599CB0F-A549-2A49-98F8-7A168BCDFC45}" sibTransId="{BC0A795A-ED8B-2E4C-8678-FD1887E90B33}"/>
    <dgm:cxn modelId="{CD563B0A-2A94-D84C-B6E1-5D59FBB9645A}" type="presOf" srcId="{9DFB43FE-C844-6144-9989-F171406F20B3}" destId="{B82C23F6-2C48-D74C-BDF6-DCD08F26352F}" srcOrd="0" destOrd="0" presId="urn:microsoft.com/office/officeart/2005/8/layout/vList5"/>
    <dgm:cxn modelId="{F8ABDCCF-245F-2F48-BAC4-172588D1ABDB}" srcId="{67922005-9AED-4348-B85A-2179F1877678}" destId="{062DF37A-2A08-4C44-B2FA-726D7AF001AE}" srcOrd="0" destOrd="0" parTransId="{EB599680-ECB2-9D4B-9B15-034765F4BE65}" sibTransId="{CACEAD8C-F70F-EA4B-8307-9C4FAF359FE7}"/>
    <dgm:cxn modelId="{3769A66E-3E8F-AA45-AEFE-DCE5D2104BAC}" srcId="{9DFB43FE-C844-6144-9989-F171406F20B3}" destId="{A2905331-F026-0E49-AFA1-72D0F24DDA7E}" srcOrd="0" destOrd="0" parTransId="{4525AF8F-FA3D-B449-A00E-E151283522C4}" sibTransId="{90DF881C-ADEA-9946-BCE3-57C0983EEC24}"/>
    <dgm:cxn modelId="{5A8E3946-3811-544A-A272-0A1ACF54647C}" srcId="{602C042E-8D3C-8A45-AC4C-C7963BC4C7C9}" destId="{BA46C65B-6EE5-064B-90B9-04A31A037699}" srcOrd="1" destOrd="0" parTransId="{B96D7A4B-3DF6-434C-AE33-F9E193BD21DB}" sibTransId="{F6928823-97BB-FC42-AC78-2242A52886E4}"/>
    <dgm:cxn modelId="{A4720DD6-7B42-B64F-A1F3-3FC08160227B}" type="presOf" srcId="{67922005-9AED-4348-B85A-2179F1877678}" destId="{068F1086-8CF2-E346-B3C6-ACB886090002}" srcOrd="0" destOrd="0" presId="urn:microsoft.com/office/officeart/2005/8/layout/vList5"/>
    <dgm:cxn modelId="{30E9F1DD-AE50-1A42-A229-98D67D56354B}" type="presOf" srcId="{A2905331-F026-0E49-AFA1-72D0F24DDA7E}" destId="{2E9F8C7A-797F-EF4D-83AE-E191166C5E82}" srcOrd="0" destOrd="0" presId="urn:microsoft.com/office/officeart/2005/8/layout/vList5"/>
    <dgm:cxn modelId="{FF3B5297-3661-E64A-9058-8DDC8404155C}" srcId="{602C042E-8D3C-8A45-AC4C-C7963BC4C7C9}" destId="{A8BA61DA-2E6A-5B4D-9BDD-9BB5B6818157}" srcOrd="2" destOrd="0" parTransId="{FB2573B2-578A-F248-ABB5-031F8486471A}" sibTransId="{618BFA0A-48F7-0642-8CB5-03EC77209F66}"/>
    <dgm:cxn modelId="{0ABB31C2-282F-B045-B863-C8FB21DD18B9}" type="presOf" srcId="{602C042E-8D3C-8A45-AC4C-C7963BC4C7C9}" destId="{C42E3AA9-DBEE-8647-AB88-70C0AFEF2D55}" srcOrd="0" destOrd="0" presId="urn:microsoft.com/office/officeart/2005/8/layout/vList5"/>
    <dgm:cxn modelId="{A4C69D07-9445-6740-8BDA-83B7E8C826CD}" srcId="{602C042E-8D3C-8A45-AC4C-C7963BC4C7C9}" destId="{9DFB43FE-C844-6144-9989-F171406F20B3}" srcOrd="0" destOrd="0" parTransId="{0B8063B4-8A6A-D442-A2D4-243A71A97DF4}" sibTransId="{89F80119-018D-C646-8183-7A7AD1EFAB20}"/>
    <dgm:cxn modelId="{E6783D11-2693-5849-9D16-34FC0F8401B2}" type="presOf" srcId="{A8BA61DA-2E6A-5B4D-9BDD-9BB5B6818157}" destId="{09A39411-FA2B-B243-9327-C976666AC3FF}" srcOrd="0" destOrd="0" presId="urn:microsoft.com/office/officeart/2005/8/layout/vList5"/>
    <dgm:cxn modelId="{F4DAD602-4A1C-044D-A33A-B010F6960363}" srcId="{BA46C65B-6EE5-064B-90B9-04A31A037699}" destId="{54612794-8500-494C-BD8A-49B98752F1D5}" srcOrd="0" destOrd="0" parTransId="{E6D5865B-5379-C345-8D24-CD9684747A60}" sibTransId="{8013C9F7-F7F1-8646-A108-8B1404F9B70B}"/>
    <dgm:cxn modelId="{3B4EF3B7-BD82-5147-A626-42DC675E669B}" type="presParOf" srcId="{C42E3AA9-DBEE-8647-AB88-70C0AFEF2D55}" destId="{3862A0A1-489B-2B45-972E-EB03696C42E8}" srcOrd="0" destOrd="0" presId="urn:microsoft.com/office/officeart/2005/8/layout/vList5"/>
    <dgm:cxn modelId="{C52BBAA6-84B7-E14D-9F12-6DEC9E8FC6D3}" type="presParOf" srcId="{3862A0A1-489B-2B45-972E-EB03696C42E8}" destId="{B82C23F6-2C48-D74C-BDF6-DCD08F26352F}" srcOrd="0" destOrd="0" presId="urn:microsoft.com/office/officeart/2005/8/layout/vList5"/>
    <dgm:cxn modelId="{284BDE21-3181-C549-8912-BECE6A27C910}" type="presParOf" srcId="{3862A0A1-489B-2B45-972E-EB03696C42E8}" destId="{2E9F8C7A-797F-EF4D-83AE-E191166C5E82}" srcOrd="1" destOrd="0" presId="urn:microsoft.com/office/officeart/2005/8/layout/vList5"/>
    <dgm:cxn modelId="{7AC72687-C4D2-2E43-81F5-E070D2031111}" type="presParOf" srcId="{C42E3AA9-DBEE-8647-AB88-70C0AFEF2D55}" destId="{DFED56B3-D1E7-E64F-A07E-DEC06C4AAA26}" srcOrd="1" destOrd="0" presId="urn:microsoft.com/office/officeart/2005/8/layout/vList5"/>
    <dgm:cxn modelId="{CE738E2C-56D3-3C46-862F-6335DB534F70}" type="presParOf" srcId="{C42E3AA9-DBEE-8647-AB88-70C0AFEF2D55}" destId="{A535C4D3-9FBC-444F-AC07-D5BA827DEA45}" srcOrd="2" destOrd="0" presId="urn:microsoft.com/office/officeart/2005/8/layout/vList5"/>
    <dgm:cxn modelId="{1098394E-69DB-7E45-A7D6-15F747547FAE}" type="presParOf" srcId="{A535C4D3-9FBC-444F-AC07-D5BA827DEA45}" destId="{179BEC90-E9C9-D44C-95B1-2BD75EFE7E46}" srcOrd="0" destOrd="0" presId="urn:microsoft.com/office/officeart/2005/8/layout/vList5"/>
    <dgm:cxn modelId="{DC1B3B14-0965-6C47-AB7D-07B6FC14940D}" type="presParOf" srcId="{A535C4D3-9FBC-444F-AC07-D5BA827DEA45}" destId="{C30F6129-8CC6-EE47-8A67-8B600368C6B8}" srcOrd="1" destOrd="0" presId="urn:microsoft.com/office/officeart/2005/8/layout/vList5"/>
    <dgm:cxn modelId="{BBB084CB-1BEF-FF4B-A51B-C4A3BBB1A322}" type="presParOf" srcId="{C42E3AA9-DBEE-8647-AB88-70C0AFEF2D55}" destId="{23473BAA-69BB-E447-9741-8C8780BF2297}" srcOrd="3" destOrd="0" presId="urn:microsoft.com/office/officeart/2005/8/layout/vList5"/>
    <dgm:cxn modelId="{49248B08-8151-EE4E-9D0F-E6F37899472D}" type="presParOf" srcId="{C42E3AA9-DBEE-8647-AB88-70C0AFEF2D55}" destId="{9A1005CC-6CEA-6340-A58C-39CEFA4BF589}" srcOrd="4" destOrd="0" presId="urn:microsoft.com/office/officeart/2005/8/layout/vList5"/>
    <dgm:cxn modelId="{751D175C-C53B-BD4D-AD24-BC8BBB5C48B5}" type="presParOf" srcId="{9A1005CC-6CEA-6340-A58C-39CEFA4BF589}" destId="{09A39411-FA2B-B243-9327-C976666AC3FF}" srcOrd="0" destOrd="0" presId="urn:microsoft.com/office/officeart/2005/8/layout/vList5"/>
    <dgm:cxn modelId="{76B5BA19-B6AD-CD4F-8FCF-52A96009088E}" type="presParOf" srcId="{9A1005CC-6CEA-6340-A58C-39CEFA4BF589}" destId="{E614E75E-D5E4-9F46-9E9D-59669287A30D}" srcOrd="1" destOrd="0" presId="urn:microsoft.com/office/officeart/2005/8/layout/vList5"/>
    <dgm:cxn modelId="{6B1F9353-ADB0-194C-8D8D-250F4479CD35}" type="presParOf" srcId="{C42E3AA9-DBEE-8647-AB88-70C0AFEF2D55}" destId="{23E569D7-7EBD-BC41-8984-B1DBE6EE4505}" srcOrd="5" destOrd="0" presId="urn:microsoft.com/office/officeart/2005/8/layout/vList5"/>
    <dgm:cxn modelId="{6C3E900E-60E3-8942-BA5E-6D903BC1213F}" type="presParOf" srcId="{C42E3AA9-DBEE-8647-AB88-70C0AFEF2D55}" destId="{128D030F-4292-B149-80B3-8E2856A9EE81}" srcOrd="6" destOrd="0" presId="urn:microsoft.com/office/officeart/2005/8/layout/vList5"/>
    <dgm:cxn modelId="{D50ABEC1-CE5B-584F-BCAF-938151140C7C}" type="presParOf" srcId="{128D030F-4292-B149-80B3-8E2856A9EE81}" destId="{068F1086-8CF2-E346-B3C6-ACB886090002}" srcOrd="0" destOrd="0" presId="urn:microsoft.com/office/officeart/2005/8/layout/vList5"/>
    <dgm:cxn modelId="{8008CC63-B850-4149-93C0-0A107BFCD929}" type="presParOf" srcId="{128D030F-4292-B149-80B3-8E2856A9EE81}" destId="{82A4B919-7974-CD42-A553-6556AA75E64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B9BD0A7-FB29-D143-991C-69642098228D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hu-HU"/>
        </a:p>
      </dgm:t>
    </dgm:pt>
    <dgm:pt modelId="{2583C8BA-BF61-584A-A6CB-F85DCDD0E12B}">
      <dgm:prSet/>
      <dgm:spPr/>
      <dgm:t>
        <a:bodyPr/>
        <a:lstStyle/>
        <a:p>
          <a:r>
            <a:rPr lang="hu-HU" dirty="0" smtClean="0"/>
            <a:t>képes legyen megújulni a vidéki szektort érintő új innovációk alapján</a:t>
          </a:r>
          <a:endParaRPr lang="hu-HU" dirty="0"/>
        </a:p>
      </dgm:t>
    </dgm:pt>
    <dgm:pt modelId="{0B18DADD-AED5-DB4B-8BE8-36FDB2077D82}" type="parTrans" cxnId="{A16FC4E6-1A44-D545-B6C1-25DBAB25A206}">
      <dgm:prSet/>
      <dgm:spPr/>
      <dgm:t>
        <a:bodyPr/>
        <a:lstStyle/>
        <a:p>
          <a:endParaRPr lang="hu-HU"/>
        </a:p>
      </dgm:t>
    </dgm:pt>
    <dgm:pt modelId="{C97C5E88-C1F5-2448-8964-4A0CC71784B9}" type="sibTrans" cxnId="{A16FC4E6-1A44-D545-B6C1-25DBAB25A206}">
      <dgm:prSet/>
      <dgm:spPr/>
      <dgm:t>
        <a:bodyPr/>
        <a:lstStyle/>
        <a:p>
          <a:endParaRPr lang="hu-HU"/>
        </a:p>
      </dgm:t>
    </dgm:pt>
    <dgm:pt modelId="{38D5D072-34F9-A046-B251-BE0C01E70FFE}">
      <dgm:prSet/>
      <dgm:spPr/>
      <dgm:t>
        <a:bodyPr/>
        <a:lstStyle/>
        <a:p>
          <a:r>
            <a:rPr lang="hu-HU" dirty="0" smtClean="0"/>
            <a:t>megőrizni a vállalat és a vidék fenntarthatóságát</a:t>
          </a:r>
          <a:endParaRPr lang="hu-HU" dirty="0"/>
        </a:p>
      </dgm:t>
    </dgm:pt>
    <dgm:pt modelId="{24A4964B-CBAC-CE42-B673-4F6EAB93981C}" type="parTrans" cxnId="{AFE46026-A534-6F46-8126-FFE4D3B9D68F}">
      <dgm:prSet/>
      <dgm:spPr/>
      <dgm:t>
        <a:bodyPr/>
        <a:lstStyle/>
        <a:p>
          <a:endParaRPr lang="hu-HU"/>
        </a:p>
      </dgm:t>
    </dgm:pt>
    <dgm:pt modelId="{0B9F4E0D-8D0B-AD42-AB20-AD7CCEAD1E02}" type="sibTrans" cxnId="{AFE46026-A534-6F46-8126-FFE4D3B9D68F}">
      <dgm:prSet/>
      <dgm:spPr/>
      <dgm:t>
        <a:bodyPr/>
        <a:lstStyle/>
        <a:p>
          <a:endParaRPr lang="hu-HU"/>
        </a:p>
      </dgm:t>
    </dgm:pt>
    <dgm:pt modelId="{862023FB-B3E4-7B41-9999-CB36C1D35DC8}">
      <dgm:prSet/>
      <dgm:spPr/>
      <dgm:t>
        <a:bodyPr/>
        <a:lstStyle/>
        <a:p>
          <a:r>
            <a:rPr lang="hu-HU" dirty="0" smtClean="0"/>
            <a:t>a temetési folyamatok költséghatékony megszervezése</a:t>
          </a:r>
          <a:endParaRPr lang="hu-HU" dirty="0"/>
        </a:p>
      </dgm:t>
    </dgm:pt>
    <dgm:pt modelId="{C8F38527-48A6-1C46-AB2D-195AB4A12EE5}" type="parTrans" cxnId="{42AEC7F8-8F18-AD4D-ABC7-BA312CFF549D}">
      <dgm:prSet/>
      <dgm:spPr/>
      <dgm:t>
        <a:bodyPr/>
        <a:lstStyle/>
        <a:p>
          <a:endParaRPr lang="hu-HU"/>
        </a:p>
      </dgm:t>
    </dgm:pt>
    <dgm:pt modelId="{503DE13A-E5E1-0C4B-B7FE-F22F60B01938}" type="sibTrans" cxnId="{42AEC7F8-8F18-AD4D-ABC7-BA312CFF549D}">
      <dgm:prSet/>
      <dgm:spPr/>
      <dgm:t>
        <a:bodyPr/>
        <a:lstStyle/>
        <a:p>
          <a:endParaRPr lang="hu-HU"/>
        </a:p>
      </dgm:t>
    </dgm:pt>
    <dgm:pt modelId="{2810DCCF-61D0-6345-BEF7-D232874FED24}">
      <dgm:prSet/>
      <dgm:spPr/>
      <dgm:t>
        <a:bodyPr/>
        <a:lstStyle/>
        <a:p>
          <a:r>
            <a:rPr lang="hu-HU" dirty="0" smtClean="0"/>
            <a:t>a hatékony értékesítés elősegítése</a:t>
          </a:r>
          <a:endParaRPr lang="hu-HU" dirty="0"/>
        </a:p>
      </dgm:t>
    </dgm:pt>
    <dgm:pt modelId="{E2F1E845-9A8B-D04E-9077-3E31DC95B91D}" type="parTrans" cxnId="{E456DF74-6220-1246-8204-A9320F07D9F4}">
      <dgm:prSet/>
      <dgm:spPr/>
      <dgm:t>
        <a:bodyPr/>
        <a:lstStyle/>
        <a:p>
          <a:endParaRPr lang="hu-HU"/>
        </a:p>
      </dgm:t>
    </dgm:pt>
    <dgm:pt modelId="{D4B49DB9-06E7-404B-97B1-3206A5D1A299}" type="sibTrans" cxnId="{E456DF74-6220-1246-8204-A9320F07D9F4}">
      <dgm:prSet/>
      <dgm:spPr/>
      <dgm:t>
        <a:bodyPr/>
        <a:lstStyle/>
        <a:p>
          <a:endParaRPr lang="hu-HU"/>
        </a:p>
      </dgm:t>
    </dgm:pt>
    <dgm:pt modelId="{8E70C59B-EEEF-5546-BFDC-31463CE1A07E}" type="pres">
      <dgm:prSet presAssocID="{FB9BD0A7-FB29-D143-991C-69642098228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40850B0F-2D00-C44B-8CB6-C717215BFDEB}" type="pres">
      <dgm:prSet presAssocID="{2583C8BA-BF61-584A-A6CB-F85DCDD0E12B}" presName="parentText" presStyleLbl="node1" presStyleIdx="0" presStyleCnt="4" custLinFactNeighborX="54375" custLinFactNeighborY="-43101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C58E82CB-BE51-7C4E-BA29-76E31A856A8A}" type="pres">
      <dgm:prSet presAssocID="{C97C5E88-C1F5-2448-8964-4A0CC71784B9}" presName="spacer" presStyleCnt="0"/>
      <dgm:spPr/>
    </dgm:pt>
    <dgm:pt modelId="{7FAD6FC5-74E3-0E4B-A465-AB6BCDD9344B}" type="pres">
      <dgm:prSet presAssocID="{38D5D072-34F9-A046-B251-BE0C01E70FFE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C5BBC03E-3528-7742-BDF2-254FB0FD31BF}" type="pres">
      <dgm:prSet presAssocID="{0B9F4E0D-8D0B-AD42-AB20-AD7CCEAD1E02}" presName="spacer" presStyleCnt="0"/>
      <dgm:spPr/>
    </dgm:pt>
    <dgm:pt modelId="{996979EF-F3DF-DE4A-A9B9-6D2F4AB57823}" type="pres">
      <dgm:prSet presAssocID="{862023FB-B3E4-7B41-9999-CB36C1D35DC8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9CC0BA1B-341F-0D45-A730-DC3CF65D60A4}" type="pres">
      <dgm:prSet presAssocID="{503DE13A-E5E1-0C4B-B7FE-F22F60B01938}" presName="spacer" presStyleCnt="0"/>
      <dgm:spPr/>
    </dgm:pt>
    <dgm:pt modelId="{A9AE5570-8698-F446-859C-44CCB7A57EF0}" type="pres">
      <dgm:prSet presAssocID="{2810DCCF-61D0-6345-BEF7-D232874FED24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AFE46026-A534-6F46-8126-FFE4D3B9D68F}" srcId="{FB9BD0A7-FB29-D143-991C-69642098228D}" destId="{38D5D072-34F9-A046-B251-BE0C01E70FFE}" srcOrd="1" destOrd="0" parTransId="{24A4964B-CBAC-CE42-B673-4F6EAB93981C}" sibTransId="{0B9F4E0D-8D0B-AD42-AB20-AD7CCEAD1E02}"/>
    <dgm:cxn modelId="{42AEC7F8-8F18-AD4D-ABC7-BA312CFF549D}" srcId="{FB9BD0A7-FB29-D143-991C-69642098228D}" destId="{862023FB-B3E4-7B41-9999-CB36C1D35DC8}" srcOrd="2" destOrd="0" parTransId="{C8F38527-48A6-1C46-AB2D-195AB4A12EE5}" sibTransId="{503DE13A-E5E1-0C4B-B7FE-F22F60B01938}"/>
    <dgm:cxn modelId="{D5A25F14-743E-3A4C-A81C-E33C0AA5EA7B}" type="presOf" srcId="{38D5D072-34F9-A046-B251-BE0C01E70FFE}" destId="{7FAD6FC5-74E3-0E4B-A465-AB6BCDD9344B}" srcOrd="0" destOrd="0" presId="urn:microsoft.com/office/officeart/2005/8/layout/vList2"/>
    <dgm:cxn modelId="{FE1EA49C-C1D0-0846-866A-C7CC27E74BA9}" type="presOf" srcId="{FB9BD0A7-FB29-D143-991C-69642098228D}" destId="{8E70C59B-EEEF-5546-BFDC-31463CE1A07E}" srcOrd="0" destOrd="0" presId="urn:microsoft.com/office/officeart/2005/8/layout/vList2"/>
    <dgm:cxn modelId="{9AD664D6-9F79-C34D-AB01-6DD3858209B5}" type="presOf" srcId="{2583C8BA-BF61-584A-A6CB-F85DCDD0E12B}" destId="{40850B0F-2D00-C44B-8CB6-C717215BFDEB}" srcOrd="0" destOrd="0" presId="urn:microsoft.com/office/officeart/2005/8/layout/vList2"/>
    <dgm:cxn modelId="{A16FC4E6-1A44-D545-B6C1-25DBAB25A206}" srcId="{FB9BD0A7-FB29-D143-991C-69642098228D}" destId="{2583C8BA-BF61-584A-A6CB-F85DCDD0E12B}" srcOrd="0" destOrd="0" parTransId="{0B18DADD-AED5-DB4B-8BE8-36FDB2077D82}" sibTransId="{C97C5E88-C1F5-2448-8964-4A0CC71784B9}"/>
    <dgm:cxn modelId="{024A6B5C-DCB6-F142-A793-9F4553C9E79E}" type="presOf" srcId="{862023FB-B3E4-7B41-9999-CB36C1D35DC8}" destId="{996979EF-F3DF-DE4A-A9B9-6D2F4AB57823}" srcOrd="0" destOrd="0" presId="urn:microsoft.com/office/officeart/2005/8/layout/vList2"/>
    <dgm:cxn modelId="{77E54C36-D7BB-184C-B633-67A27A5921EA}" type="presOf" srcId="{2810DCCF-61D0-6345-BEF7-D232874FED24}" destId="{A9AE5570-8698-F446-859C-44CCB7A57EF0}" srcOrd="0" destOrd="0" presId="urn:microsoft.com/office/officeart/2005/8/layout/vList2"/>
    <dgm:cxn modelId="{E456DF74-6220-1246-8204-A9320F07D9F4}" srcId="{FB9BD0A7-FB29-D143-991C-69642098228D}" destId="{2810DCCF-61D0-6345-BEF7-D232874FED24}" srcOrd="3" destOrd="0" parTransId="{E2F1E845-9A8B-D04E-9077-3E31DC95B91D}" sibTransId="{D4B49DB9-06E7-404B-97B1-3206A5D1A299}"/>
    <dgm:cxn modelId="{D4EAD4AD-ABDF-D44C-9C4C-C221B5602721}" type="presParOf" srcId="{8E70C59B-EEEF-5546-BFDC-31463CE1A07E}" destId="{40850B0F-2D00-C44B-8CB6-C717215BFDEB}" srcOrd="0" destOrd="0" presId="urn:microsoft.com/office/officeart/2005/8/layout/vList2"/>
    <dgm:cxn modelId="{57E8DB38-AABE-0A4E-B5A2-70FADB40FB9B}" type="presParOf" srcId="{8E70C59B-EEEF-5546-BFDC-31463CE1A07E}" destId="{C58E82CB-BE51-7C4E-BA29-76E31A856A8A}" srcOrd="1" destOrd="0" presId="urn:microsoft.com/office/officeart/2005/8/layout/vList2"/>
    <dgm:cxn modelId="{EC52D894-E0E2-9A40-AC78-5ACA13573470}" type="presParOf" srcId="{8E70C59B-EEEF-5546-BFDC-31463CE1A07E}" destId="{7FAD6FC5-74E3-0E4B-A465-AB6BCDD9344B}" srcOrd="2" destOrd="0" presId="urn:microsoft.com/office/officeart/2005/8/layout/vList2"/>
    <dgm:cxn modelId="{6C64F3D8-D46A-214A-98FD-10446C3F9264}" type="presParOf" srcId="{8E70C59B-EEEF-5546-BFDC-31463CE1A07E}" destId="{C5BBC03E-3528-7742-BDF2-254FB0FD31BF}" srcOrd="3" destOrd="0" presId="urn:microsoft.com/office/officeart/2005/8/layout/vList2"/>
    <dgm:cxn modelId="{1C0CED77-BA69-8045-B62B-A13CB69E19F4}" type="presParOf" srcId="{8E70C59B-EEEF-5546-BFDC-31463CE1A07E}" destId="{996979EF-F3DF-DE4A-A9B9-6D2F4AB57823}" srcOrd="4" destOrd="0" presId="urn:microsoft.com/office/officeart/2005/8/layout/vList2"/>
    <dgm:cxn modelId="{464F4302-A203-EE4B-A569-D9B2B30CAB7A}" type="presParOf" srcId="{8E70C59B-EEEF-5546-BFDC-31463CE1A07E}" destId="{9CC0BA1B-341F-0D45-A730-DC3CF65D60A4}" srcOrd="5" destOrd="0" presId="urn:microsoft.com/office/officeart/2005/8/layout/vList2"/>
    <dgm:cxn modelId="{66476A69-C225-6B4F-A798-A50555BC19C4}" type="presParOf" srcId="{8E70C59B-EEEF-5546-BFDC-31463CE1A07E}" destId="{A9AE5570-8698-F446-859C-44CCB7A57EF0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B105E4B-0738-F044-9C6D-9FF51D794F62}" type="doc">
      <dgm:prSet loTypeId="urn:microsoft.com/office/officeart/2005/8/layout/vList5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hu-HU"/>
        </a:p>
      </dgm:t>
    </dgm:pt>
    <dgm:pt modelId="{ABF9429E-08E1-A74C-A51C-735E286DA104}">
      <dgm:prSet phldrT="[Szöveg]"/>
      <dgm:spPr/>
      <dgm:t>
        <a:bodyPr/>
        <a:lstStyle/>
        <a:p>
          <a:r>
            <a:rPr lang="hu-HU" dirty="0" smtClean="0"/>
            <a:t>Az ágazat versenystratégiájának jellemzői,</a:t>
          </a:r>
          <a:endParaRPr lang="hu-HU" dirty="0"/>
        </a:p>
      </dgm:t>
    </dgm:pt>
    <dgm:pt modelId="{0EFEDDC3-0A8E-D046-8A44-F1E1225DF756}" type="parTrans" cxnId="{FCC40397-42D3-C84D-A060-983DA8A069E2}">
      <dgm:prSet/>
      <dgm:spPr/>
      <dgm:t>
        <a:bodyPr/>
        <a:lstStyle/>
        <a:p>
          <a:endParaRPr lang="hu-HU"/>
        </a:p>
      </dgm:t>
    </dgm:pt>
    <dgm:pt modelId="{0968F13A-F476-A546-A54A-275641402583}" type="sibTrans" cxnId="{FCC40397-42D3-C84D-A060-983DA8A069E2}">
      <dgm:prSet/>
      <dgm:spPr/>
      <dgm:t>
        <a:bodyPr/>
        <a:lstStyle/>
        <a:p>
          <a:endParaRPr lang="hu-HU"/>
        </a:p>
      </dgm:t>
    </dgm:pt>
    <dgm:pt modelId="{6704BA3D-65B1-214A-8679-162CC2034AF0}">
      <dgm:prSet/>
      <dgm:spPr/>
      <dgm:t>
        <a:bodyPr/>
        <a:lstStyle/>
        <a:p>
          <a:r>
            <a:rPr lang="hu-HU" dirty="0" smtClean="0"/>
            <a:t>A mezőgazdasági termelés jellemzői</a:t>
          </a:r>
          <a:endParaRPr lang="sk-SK" dirty="0"/>
        </a:p>
      </dgm:t>
    </dgm:pt>
    <dgm:pt modelId="{BD1DBE4A-FC95-0C46-BDBD-67EE23F26E2A}" type="parTrans" cxnId="{0AD04671-CF66-9847-BCCE-7BDB28D84A32}">
      <dgm:prSet/>
      <dgm:spPr/>
      <dgm:t>
        <a:bodyPr/>
        <a:lstStyle/>
        <a:p>
          <a:endParaRPr lang="hu-HU"/>
        </a:p>
      </dgm:t>
    </dgm:pt>
    <dgm:pt modelId="{B35D9036-6140-D944-80DB-79F9AB630B66}" type="sibTrans" cxnId="{0AD04671-CF66-9847-BCCE-7BDB28D84A32}">
      <dgm:prSet/>
      <dgm:spPr/>
      <dgm:t>
        <a:bodyPr/>
        <a:lstStyle/>
        <a:p>
          <a:endParaRPr lang="hu-HU"/>
        </a:p>
      </dgm:t>
    </dgm:pt>
    <dgm:pt modelId="{DB0C8F32-FAC9-9C46-BE17-21C481ECD135}">
      <dgm:prSet/>
      <dgm:spPr/>
      <dgm:t>
        <a:bodyPr/>
        <a:lstStyle/>
        <a:p>
          <a:r>
            <a:rPr lang="hu-HU" dirty="0" smtClean="0"/>
            <a:t>A mezőgazdaság sajátos szervezeti formái,</a:t>
          </a:r>
          <a:endParaRPr lang="sk-SK" dirty="0"/>
        </a:p>
      </dgm:t>
    </dgm:pt>
    <dgm:pt modelId="{4A7257C9-12B0-1B48-A4FE-93F0A438872B}" type="parTrans" cxnId="{23FC24CC-804D-FF4B-8EAB-AAF995742C77}">
      <dgm:prSet/>
      <dgm:spPr/>
      <dgm:t>
        <a:bodyPr/>
        <a:lstStyle/>
        <a:p>
          <a:endParaRPr lang="hu-HU"/>
        </a:p>
      </dgm:t>
    </dgm:pt>
    <dgm:pt modelId="{C00CD51E-FCC8-2F4B-A9C7-B05A26421A68}" type="sibTrans" cxnId="{23FC24CC-804D-FF4B-8EAB-AAF995742C77}">
      <dgm:prSet/>
      <dgm:spPr/>
      <dgm:t>
        <a:bodyPr/>
        <a:lstStyle/>
        <a:p>
          <a:endParaRPr lang="hu-HU"/>
        </a:p>
      </dgm:t>
    </dgm:pt>
    <dgm:pt modelId="{278154DA-0FBA-C146-9344-0DF5D5B67B15}">
      <dgm:prSet/>
      <dgm:spPr/>
      <dgm:t>
        <a:bodyPr/>
        <a:lstStyle/>
        <a:p>
          <a:r>
            <a:rPr lang="hu-HU" dirty="0" smtClean="0"/>
            <a:t>A mezőgazdasági termékek és piacok jellemzői.</a:t>
          </a:r>
          <a:endParaRPr lang="sk-SK" dirty="0"/>
        </a:p>
      </dgm:t>
    </dgm:pt>
    <dgm:pt modelId="{28863548-B2B0-1C4F-912E-6679725BC9C7}" type="parTrans" cxnId="{86F897A0-C7EB-CA44-961D-24EBB085F608}">
      <dgm:prSet/>
      <dgm:spPr/>
      <dgm:t>
        <a:bodyPr/>
        <a:lstStyle/>
        <a:p>
          <a:endParaRPr lang="hu-HU"/>
        </a:p>
      </dgm:t>
    </dgm:pt>
    <dgm:pt modelId="{E20EF7BE-D84E-E54A-A5D3-94D5E84B4846}" type="sibTrans" cxnId="{86F897A0-C7EB-CA44-961D-24EBB085F608}">
      <dgm:prSet/>
      <dgm:spPr/>
      <dgm:t>
        <a:bodyPr/>
        <a:lstStyle/>
        <a:p>
          <a:endParaRPr lang="hu-HU"/>
        </a:p>
      </dgm:t>
    </dgm:pt>
    <dgm:pt modelId="{32AA20E9-6631-8A49-A800-89FB3BD5738C}" type="pres">
      <dgm:prSet presAssocID="{0B105E4B-0738-F044-9C6D-9FF51D794F6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9F04F163-0C1D-D949-AE46-CE9E8C8D0E11}" type="pres">
      <dgm:prSet presAssocID="{ABF9429E-08E1-A74C-A51C-735E286DA104}" presName="linNode" presStyleCnt="0"/>
      <dgm:spPr/>
    </dgm:pt>
    <dgm:pt modelId="{5A9944AD-2B8C-3C49-A190-7D77A2CEDA15}" type="pres">
      <dgm:prSet presAssocID="{ABF9429E-08E1-A74C-A51C-735E286DA104}" presName="parentText" presStyleLbl="node1" presStyleIdx="0" presStyleCnt="4" custScaleX="262496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770EACC7-7963-A84B-A0F8-B0A805B26551}" type="pres">
      <dgm:prSet presAssocID="{0968F13A-F476-A546-A54A-275641402583}" presName="sp" presStyleCnt="0"/>
      <dgm:spPr/>
    </dgm:pt>
    <dgm:pt modelId="{61B9DCF2-FD1B-6A4F-9073-60464A303B24}" type="pres">
      <dgm:prSet presAssocID="{6704BA3D-65B1-214A-8679-162CC2034AF0}" presName="linNode" presStyleCnt="0"/>
      <dgm:spPr/>
    </dgm:pt>
    <dgm:pt modelId="{0F93122C-3D71-D64E-A864-296664825350}" type="pres">
      <dgm:prSet presAssocID="{6704BA3D-65B1-214A-8679-162CC2034AF0}" presName="parentText" presStyleLbl="node1" presStyleIdx="1" presStyleCnt="4" custScaleX="262496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CB7C633A-772F-0A4E-AC9A-222DEF157DAD}" type="pres">
      <dgm:prSet presAssocID="{B35D9036-6140-D944-80DB-79F9AB630B66}" presName="sp" presStyleCnt="0"/>
      <dgm:spPr/>
    </dgm:pt>
    <dgm:pt modelId="{2C526906-3F7C-6E49-BFBA-27A086A50B0F}" type="pres">
      <dgm:prSet presAssocID="{DB0C8F32-FAC9-9C46-BE17-21C481ECD135}" presName="linNode" presStyleCnt="0"/>
      <dgm:spPr/>
    </dgm:pt>
    <dgm:pt modelId="{C4CCFA77-6F8F-B640-A88F-CCD45B7C6BC4}" type="pres">
      <dgm:prSet presAssocID="{DB0C8F32-FAC9-9C46-BE17-21C481ECD135}" presName="parentText" presStyleLbl="node1" presStyleIdx="2" presStyleCnt="4" custScaleX="262496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85FDE798-C075-D643-BB7D-79059C36F97C}" type="pres">
      <dgm:prSet presAssocID="{C00CD51E-FCC8-2F4B-A9C7-B05A26421A68}" presName="sp" presStyleCnt="0"/>
      <dgm:spPr/>
    </dgm:pt>
    <dgm:pt modelId="{DB8AA0FA-EA2D-9649-AA30-A9D35464B72B}" type="pres">
      <dgm:prSet presAssocID="{278154DA-0FBA-C146-9344-0DF5D5B67B15}" presName="linNode" presStyleCnt="0"/>
      <dgm:spPr/>
    </dgm:pt>
    <dgm:pt modelId="{CDC25353-16B3-064C-B0CB-A10EDAE65186}" type="pres">
      <dgm:prSet presAssocID="{278154DA-0FBA-C146-9344-0DF5D5B67B15}" presName="parentText" presStyleLbl="node1" presStyleIdx="3" presStyleCnt="4" custScaleX="262496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23FC24CC-804D-FF4B-8EAB-AAF995742C77}" srcId="{0B105E4B-0738-F044-9C6D-9FF51D794F62}" destId="{DB0C8F32-FAC9-9C46-BE17-21C481ECD135}" srcOrd="2" destOrd="0" parTransId="{4A7257C9-12B0-1B48-A4FE-93F0A438872B}" sibTransId="{C00CD51E-FCC8-2F4B-A9C7-B05A26421A68}"/>
    <dgm:cxn modelId="{56352172-A321-1046-87DC-0653037AC8DD}" type="presOf" srcId="{6704BA3D-65B1-214A-8679-162CC2034AF0}" destId="{0F93122C-3D71-D64E-A864-296664825350}" srcOrd="0" destOrd="0" presId="urn:microsoft.com/office/officeart/2005/8/layout/vList5"/>
    <dgm:cxn modelId="{D2E4CAE5-AC06-C545-813E-7E1F7379B19B}" type="presOf" srcId="{278154DA-0FBA-C146-9344-0DF5D5B67B15}" destId="{CDC25353-16B3-064C-B0CB-A10EDAE65186}" srcOrd="0" destOrd="0" presId="urn:microsoft.com/office/officeart/2005/8/layout/vList5"/>
    <dgm:cxn modelId="{E961347D-24A1-DE4E-BC02-159F46FFDDA1}" type="presOf" srcId="{ABF9429E-08E1-A74C-A51C-735E286DA104}" destId="{5A9944AD-2B8C-3C49-A190-7D77A2CEDA15}" srcOrd="0" destOrd="0" presId="urn:microsoft.com/office/officeart/2005/8/layout/vList5"/>
    <dgm:cxn modelId="{687173BD-5D21-D540-975C-7C35DA5738E9}" type="presOf" srcId="{0B105E4B-0738-F044-9C6D-9FF51D794F62}" destId="{32AA20E9-6631-8A49-A800-89FB3BD5738C}" srcOrd="0" destOrd="0" presId="urn:microsoft.com/office/officeart/2005/8/layout/vList5"/>
    <dgm:cxn modelId="{E5A43A19-F0D7-E644-8C7C-1D1ED9CB4064}" type="presOf" srcId="{DB0C8F32-FAC9-9C46-BE17-21C481ECD135}" destId="{C4CCFA77-6F8F-B640-A88F-CCD45B7C6BC4}" srcOrd="0" destOrd="0" presId="urn:microsoft.com/office/officeart/2005/8/layout/vList5"/>
    <dgm:cxn modelId="{FCC40397-42D3-C84D-A060-983DA8A069E2}" srcId="{0B105E4B-0738-F044-9C6D-9FF51D794F62}" destId="{ABF9429E-08E1-A74C-A51C-735E286DA104}" srcOrd="0" destOrd="0" parTransId="{0EFEDDC3-0A8E-D046-8A44-F1E1225DF756}" sibTransId="{0968F13A-F476-A546-A54A-275641402583}"/>
    <dgm:cxn modelId="{86F897A0-C7EB-CA44-961D-24EBB085F608}" srcId="{0B105E4B-0738-F044-9C6D-9FF51D794F62}" destId="{278154DA-0FBA-C146-9344-0DF5D5B67B15}" srcOrd="3" destOrd="0" parTransId="{28863548-B2B0-1C4F-912E-6679725BC9C7}" sibTransId="{E20EF7BE-D84E-E54A-A5D3-94D5E84B4846}"/>
    <dgm:cxn modelId="{0AD04671-CF66-9847-BCCE-7BDB28D84A32}" srcId="{0B105E4B-0738-F044-9C6D-9FF51D794F62}" destId="{6704BA3D-65B1-214A-8679-162CC2034AF0}" srcOrd="1" destOrd="0" parTransId="{BD1DBE4A-FC95-0C46-BDBD-67EE23F26E2A}" sibTransId="{B35D9036-6140-D944-80DB-79F9AB630B66}"/>
    <dgm:cxn modelId="{4EEFA5EE-F2F6-2B40-875C-5187228B911D}" type="presParOf" srcId="{32AA20E9-6631-8A49-A800-89FB3BD5738C}" destId="{9F04F163-0C1D-D949-AE46-CE9E8C8D0E11}" srcOrd="0" destOrd="0" presId="urn:microsoft.com/office/officeart/2005/8/layout/vList5"/>
    <dgm:cxn modelId="{8FE10BFF-69A6-A046-87D8-C60B49467F1B}" type="presParOf" srcId="{9F04F163-0C1D-D949-AE46-CE9E8C8D0E11}" destId="{5A9944AD-2B8C-3C49-A190-7D77A2CEDA15}" srcOrd="0" destOrd="0" presId="urn:microsoft.com/office/officeart/2005/8/layout/vList5"/>
    <dgm:cxn modelId="{ED735496-A024-7641-A0BF-5F41DC9B829A}" type="presParOf" srcId="{32AA20E9-6631-8A49-A800-89FB3BD5738C}" destId="{770EACC7-7963-A84B-A0F8-B0A805B26551}" srcOrd="1" destOrd="0" presId="urn:microsoft.com/office/officeart/2005/8/layout/vList5"/>
    <dgm:cxn modelId="{477C64DA-DC97-AC4C-9E32-2B5BA24DCB4B}" type="presParOf" srcId="{32AA20E9-6631-8A49-A800-89FB3BD5738C}" destId="{61B9DCF2-FD1B-6A4F-9073-60464A303B24}" srcOrd="2" destOrd="0" presId="urn:microsoft.com/office/officeart/2005/8/layout/vList5"/>
    <dgm:cxn modelId="{39F630EE-F6E9-F44F-9AED-0B03968217C6}" type="presParOf" srcId="{61B9DCF2-FD1B-6A4F-9073-60464A303B24}" destId="{0F93122C-3D71-D64E-A864-296664825350}" srcOrd="0" destOrd="0" presId="urn:microsoft.com/office/officeart/2005/8/layout/vList5"/>
    <dgm:cxn modelId="{569DF5A3-3221-9548-99D6-442B2A3A7D55}" type="presParOf" srcId="{32AA20E9-6631-8A49-A800-89FB3BD5738C}" destId="{CB7C633A-772F-0A4E-AC9A-222DEF157DAD}" srcOrd="3" destOrd="0" presId="urn:microsoft.com/office/officeart/2005/8/layout/vList5"/>
    <dgm:cxn modelId="{6C55E1EA-FDBD-D248-B0A2-B5844E0481FB}" type="presParOf" srcId="{32AA20E9-6631-8A49-A800-89FB3BD5738C}" destId="{2C526906-3F7C-6E49-BFBA-27A086A50B0F}" srcOrd="4" destOrd="0" presId="urn:microsoft.com/office/officeart/2005/8/layout/vList5"/>
    <dgm:cxn modelId="{1639962B-A845-4C4A-8759-6580F03BCBE2}" type="presParOf" srcId="{2C526906-3F7C-6E49-BFBA-27A086A50B0F}" destId="{C4CCFA77-6F8F-B640-A88F-CCD45B7C6BC4}" srcOrd="0" destOrd="0" presId="urn:microsoft.com/office/officeart/2005/8/layout/vList5"/>
    <dgm:cxn modelId="{8B913C35-0535-CC45-9DBE-86ACEA7AEDEE}" type="presParOf" srcId="{32AA20E9-6631-8A49-A800-89FB3BD5738C}" destId="{85FDE798-C075-D643-BB7D-79059C36F97C}" srcOrd="5" destOrd="0" presId="urn:microsoft.com/office/officeart/2005/8/layout/vList5"/>
    <dgm:cxn modelId="{A484C3AE-2E37-4D4F-9F49-8C3026A44F4F}" type="presParOf" srcId="{32AA20E9-6631-8A49-A800-89FB3BD5738C}" destId="{DB8AA0FA-EA2D-9649-AA30-A9D35464B72B}" srcOrd="6" destOrd="0" presId="urn:microsoft.com/office/officeart/2005/8/layout/vList5"/>
    <dgm:cxn modelId="{BE432558-CEC9-D640-93E8-73DC566A8FAA}" type="presParOf" srcId="{DB8AA0FA-EA2D-9649-AA30-A9D35464B72B}" destId="{CDC25353-16B3-064C-B0CB-A10EDAE65186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47E2890-BBF9-D943-9A46-2012356AC71C}" type="doc">
      <dgm:prSet loTypeId="urn:microsoft.com/office/officeart/2008/layout/VerticalCurvedList" loCatId="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hu-HU"/>
        </a:p>
      </dgm:t>
    </dgm:pt>
    <dgm:pt modelId="{690B7FDB-7036-2840-851D-81AE4927FC30}">
      <dgm:prSet phldrT="[Szöveg]"/>
      <dgm:spPr/>
      <dgm:t>
        <a:bodyPr/>
        <a:lstStyle/>
        <a:p>
          <a:r>
            <a:rPr lang="hu-HU" dirty="0" smtClean="0"/>
            <a:t>Ipari mezőgazdaság</a:t>
          </a:r>
          <a:endParaRPr lang="hu-HU" dirty="0"/>
        </a:p>
      </dgm:t>
    </dgm:pt>
    <dgm:pt modelId="{563C1516-1275-5844-9CB5-E8DBD9E3798E}" type="parTrans" cxnId="{4D43C569-218E-7144-8A3E-637504C3977A}">
      <dgm:prSet/>
      <dgm:spPr/>
      <dgm:t>
        <a:bodyPr/>
        <a:lstStyle/>
        <a:p>
          <a:endParaRPr lang="hu-HU"/>
        </a:p>
      </dgm:t>
    </dgm:pt>
    <dgm:pt modelId="{FA92ABB5-0808-BD4C-8CC7-08B89E45D970}" type="sibTrans" cxnId="{4D43C569-218E-7144-8A3E-637504C3977A}">
      <dgm:prSet/>
      <dgm:spPr/>
      <dgm:t>
        <a:bodyPr/>
        <a:lstStyle/>
        <a:p>
          <a:endParaRPr lang="hu-HU"/>
        </a:p>
      </dgm:t>
    </dgm:pt>
    <dgm:pt modelId="{80B0E8F0-1754-4D4A-AEAE-204F84B0C5D3}">
      <dgm:prSet/>
      <dgm:spPr/>
      <dgm:t>
        <a:bodyPr/>
        <a:lstStyle/>
        <a:p>
          <a:r>
            <a:rPr lang="hu-HU" dirty="0" smtClean="0"/>
            <a:t>Multifunkcionális mezőgazdaság</a:t>
          </a:r>
          <a:endParaRPr lang="sk-SK" dirty="0"/>
        </a:p>
      </dgm:t>
    </dgm:pt>
    <dgm:pt modelId="{9C88A882-2031-D940-A25D-3DA59B4039F2}" type="parTrans" cxnId="{F282F42A-5FD0-DC4E-88BF-B6B35525CD43}">
      <dgm:prSet/>
      <dgm:spPr/>
      <dgm:t>
        <a:bodyPr/>
        <a:lstStyle/>
        <a:p>
          <a:endParaRPr lang="hu-HU"/>
        </a:p>
      </dgm:t>
    </dgm:pt>
    <dgm:pt modelId="{1D9188FD-1FD9-9C4B-B197-E079F3F7A5DD}" type="sibTrans" cxnId="{F282F42A-5FD0-DC4E-88BF-B6B35525CD43}">
      <dgm:prSet/>
      <dgm:spPr/>
      <dgm:t>
        <a:bodyPr/>
        <a:lstStyle/>
        <a:p>
          <a:endParaRPr lang="hu-HU"/>
        </a:p>
      </dgm:t>
    </dgm:pt>
    <dgm:pt modelId="{AA9CB02E-BBF4-6A4A-975D-803E5A4FBB30}">
      <dgm:prSet/>
      <dgm:spPr/>
      <dgm:t>
        <a:bodyPr/>
        <a:lstStyle/>
        <a:p>
          <a:r>
            <a:rPr lang="hu-HU" dirty="0" smtClean="0"/>
            <a:t>Helyi kezdeményezés és együttműködés alapú mezőgazdaság</a:t>
          </a:r>
          <a:endParaRPr lang="hu-HU" dirty="0"/>
        </a:p>
      </dgm:t>
    </dgm:pt>
    <dgm:pt modelId="{729E7054-0910-7949-BAF2-6BDDE65035FE}" type="parTrans" cxnId="{B6BA9E76-FC3F-F242-B613-7620CD754E0E}">
      <dgm:prSet/>
      <dgm:spPr/>
      <dgm:t>
        <a:bodyPr/>
        <a:lstStyle/>
        <a:p>
          <a:endParaRPr lang="hu-HU"/>
        </a:p>
      </dgm:t>
    </dgm:pt>
    <dgm:pt modelId="{49E97C04-FFB5-C84D-ABC5-9F7F6470E5FF}" type="sibTrans" cxnId="{B6BA9E76-FC3F-F242-B613-7620CD754E0E}">
      <dgm:prSet/>
      <dgm:spPr/>
      <dgm:t>
        <a:bodyPr/>
        <a:lstStyle/>
        <a:p>
          <a:endParaRPr lang="hu-HU"/>
        </a:p>
      </dgm:t>
    </dgm:pt>
    <dgm:pt modelId="{E9750079-BF55-6A46-A9F3-F16435547386}">
      <dgm:prSet phldrT="[Szöveg]"/>
      <dgm:spPr/>
      <dgm:t>
        <a:bodyPr/>
        <a:lstStyle/>
        <a:p>
          <a:r>
            <a:rPr lang="hu-HU" dirty="0" smtClean="0">
              <a:effectLst/>
            </a:rPr>
            <a:t>Növekedési és diverzifikációs stratégia</a:t>
          </a:r>
          <a:endParaRPr lang="hu-HU" dirty="0"/>
        </a:p>
      </dgm:t>
    </dgm:pt>
    <dgm:pt modelId="{2B138452-EA5B-274B-9A99-3ABF6009C158}" type="parTrans" cxnId="{29CF84BC-F164-5B49-87FE-44AF47EF95CD}">
      <dgm:prSet/>
      <dgm:spPr/>
    </dgm:pt>
    <dgm:pt modelId="{AF5BEB73-FD5B-B24E-B886-E2F96996ED07}" type="sibTrans" cxnId="{29CF84BC-F164-5B49-87FE-44AF47EF95CD}">
      <dgm:prSet/>
      <dgm:spPr/>
    </dgm:pt>
    <dgm:pt modelId="{D1ACB34B-73FE-3144-81FD-29AB7147E0AE}" type="pres">
      <dgm:prSet presAssocID="{847E2890-BBF9-D943-9A46-2012356AC71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hu-HU"/>
        </a:p>
      </dgm:t>
    </dgm:pt>
    <dgm:pt modelId="{8513E07C-CFF4-BD4F-ABCA-914EAEBDF359}" type="pres">
      <dgm:prSet presAssocID="{847E2890-BBF9-D943-9A46-2012356AC71C}" presName="Name1" presStyleCnt="0"/>
      <dgm:spPr/>
    </dgm:pt>
    <dgm:pt modelId="{85A3B033-0FEC-AD45-BE9C-9F98DE447B57}" type="pres">
      <dgm:prSet presAssocID="{847E2890-BBF9-D943-9A46-2012356AC71C}" presName="cycle" presStyleCnt="0"/>
      <dgm:spPr/>
    </dgm:pt>
    <dgm:pt modelId="{00272ED0-C0C0-8E48-B0AC-56338FD46E79}" type="pres">
      <dgm:prSet presAssocID="{847E2890-BBF9-D943-9A46-2012356AC71C}" presName="srcNode" presStyleLbl="node1" presStyleIdx="0" presStyleCnt="4"/>
      <dgm:spPr/>
    </dgm:pt>
    <dgm:pt modelId="{5997893C-8E25-B941-AFDA-2DDA3F5FB445}" type="pres">
      <dgm:prSet presAssocID="{847E2890-BBF9-D943-9A46-2012356AC71C}" presName="conn" presStyleLbl="parChTrans1D2" presStyleIdx="0" presStyleCnt="1"/>
      <dgm:spPr/>
      <dgm:t>
        <a:bodyPr/>
        <a:lstStyle/>
        <a:p>
          <a:endParaRPr lang="hu-HU"/>
        </a:p>
      </dgm:t>
    </dgm:pt>
    <dgm:pt modelId="{308A5609-F5A7-5642-B830-2C5FF304E8A1}" type="pres">
      <dgm:prSet presAssocID="{847E2890-BBF9-D943-9A46-2012356AC71C}" presName="extraNode" presStyleLbl="node1" presStyleIdx="0" presStyleCnt="4"/>
      <dgm:spPr/>
    </dgm:pt>
    <dgm:pt modelId="{2A8783DD-A91C-C14A-B86D-F457C054D9F3}" type="pres">
      <dgm:prSet presAssocID="{847E2890-BBF9-D943-9A46-2012356AC71C}" presName="dstNode" presStyleLbl="node1" presStyleIdx="0" presStyleCnt="4"/>
      <dgm:spPr/>
    </dgm:pt>
    <dgm:pt modelId="{4EF7FB4C-9F5C-F845-9AF1-AE92C93FD437}" type="pres">
      <dgm:prSet presAssocID="{690B7FDB-7036-2840-851D-81AE4927FC30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49E01BE7-4185-E143-8FD5-A6EF2261F211}" type="pres">
      <dgm:prSet presAssocID="{690B7FDB-7036-2840-851D-81AE4927FC30}" presName="accent_1" presStyleCnt="0"/>
      <dgm:spPr/>
    </dgm:pt>
    <dgm:pt modelId="{7E4BD4CE-A91B-6F48-9756-0F3150BE52A3}" type="pres">
      <dgm:prSet presAssocID="{690B7FDB-7036-2840-851D-81AE4927FC30}" presName="accentRepeatNode" presStyleLbl="solidFgAcc1" presStyleIdx="0" presStyleCnt="4"/>
      <dgm:spPr/>
    </dgm:pt>
    <dgm:pt modelId="{79F66131-FDD7-3346-9BCE-257A526BDDB3}" type="pres">
      <dgm:prSet presAssocID="{80B0E8F0-1754-4D4A-AEAE-204F84B0C5D3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ABBD8741-A10E-F044-8C3E-E6E46A9E96AC}" type="pres">
      <dgm:prSet presAssocID="{80B0E8F0-1754-4D4A-AEAE-204F84B0C5D3}" presName="accent_2" presStyleCnt="0"/>
      <dgm:spPr/>
    </dgm:pt>
    <dgm:pt modelId="{C9A2347A-F008-274C-9E63-70C01BAA31E7}" type="pres">
      <dgm:prSet presAssocID="{80B0E8F0-1754-4D4A-AEAE-204F84B0C5D3}" presName="accentRepeatNode" presStyleLbl="solidFgAcc1" presStyleIdx="1" presStyleCnt="4"/>
      <dgm:spPr/>
    </dgm:pt>
    <dgm:pt modelId="{D61E803A-CF77-3C48-B09D-2A98A882C9C4}" type="pres">
      <dgm:prSet presAssocID="{AA9CB02E-BBF4-6A4A-975D-803E5A4FBB30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9B47EFFF-F77B-9A41-A234-71430B1070E8}" type="pres">
      <dgm:prSet presAssocID="{AA9CB02E-BBF4-6A4A-975D-803E5A4FBB30}" presName="accent_3" presStyleCnt="0"/>
      <dgm:spPr/>
    </dgm:pt>
    <dgm:pt modelId="{F422A729-F750-A54A-BDD4-A3EE9BCC8594}" type="pres">
      <dgm:prSet presAssocID="{AA9CB02E-BBF4-6A4A-975D-803E5A4FBB30}" presName="accentRepeatNode" presStyleLbl="solidFgAcc1" presStyleIdx="2" presStyleCnt="4"/>
      <dgm:spPr/>
    </dgm:pt>
    <dgm:pt modelId="{0B5E625D-F0EE-3E41-B25D-2E7FC94B2BAE}" type="pres">
      <dgm:prSet presAssocID="{E9750079-BF55-6A46-A9F3-F16435547386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9E1C62C1-40AE-C64B-B30C-C9509FB9EAC8}" type="pres">
      <dgm:prSet presAssocID="{E9750079-BF55-6A46-A9F3-F16435547386}" presName="accent_4" presStyleCnt="0"/>
      <dgm:spPr/>
    </dgm:pt>
    <dgm:pt modelId="{6D666210-EDE1-E546-8C82-8C8806FE6264}" type="pres">
      <dgm:prSet presAssocID="{E9750079-BF55-6A46-A9F3-F16435547386}" presName="accentRepeatNode" presStyleLbl="solidFgAcc1" presStyleIdx="3" presStyleCnt="4"/>
      <dgm:spPr/>
    </dgm:pt>
  </dgm:ptLst>
  <dgm:cxnLst>
    <dgm:cxn modelId="{22AFA858-87E3-3C44-8646-CC94D9792FE0}" type="presOf" srcId="{80B0E8F0-1754-4D4A-AEAE-204F84B0C5D3}" destId="{79F66131-FDD7-3346-9BCE-257A526BDDB3}" srcOrd="0" destOrd="0" presId="urn:microsoft.com/office/officeart/2008/layout/VerticalCurvedList"/>
    <dgm:cxn modelId="{4D43C569-218E-7144-8A3E-637504C3977A}" srcId="{847E2890-BBF9-D943-9A46-2012356AC71C}" destId="{690B7FDB-7036-2840-851D-81AE4927FC30}" srcOrd="0" destOrd="0" parTransId="{563C1516-1275-5844-9CB5-E8DBD9E3798E}" sibTransId="{FA92ABB5-0808-BD4C-8CC7-08B89E45D970}"/>
    <dgm:cxn modelId="{A3261659-6E14-A04B-9905-26C243C57AF4}" type="presOf" srcId="{FA92ABB5-0808-BD4C-8CC7-08B89E45D970}" destId="{5997893C-8E25-B941-AFDA-2DDA3F5FB445}" srcOrd="0" destOrd="0" presId="urn:microsoft.com/office/officeart/2008/layout/VerticalCurvedList"/>
    <dgm:cxn modelId="{239BA0FE-831D-4F4F-8947-EE93F502F354}" type="presOf" srcId="{AA9CB02E-BBF4-6A4A-975D-803E5A4FBB30}" destId="{D61E803A-CF77-3C48-B09D-2A98A882C9C4}" srcOrd="0" destOrd="0" presId="urn:microsoft.com/office/officeart/2008/layout/VerticalCurvedList"/>
    <dgm:cxn modelId="{91A5937F-D416-6048-8617-E3926A65A5B4}" type="presOf" srcId="{E9750079-BF55-6A46-A9F3-F16435547386}" destId="{0B5E625D-F0EE-3E41-B25D-2E7FC94B2BAE}" srcOrd="0" destOrd="0" presId="urn:microsoft.com/office/officeart/2008/layout/VerticalCurvedList"/>
    <dgm:cxn modelId="{89A9D5B4-6E41-B844-8EC8-28B3709830C1}" type="presOf" srcId="{847E2890-BBF9-D943-9A46-2012356AC71C}" destId="{D1ACB34B-73FE-3144-81FD-29AB7147E0AE}" srcOrd="0" destOrd="0" presId="urn:microsoft.com/office/officeart/2008/layout/VerticalCurvedList"/>
    <dgm:cxn modelId="{8FE8BB65-3C70-F14F-8BAE-4B54D676A0C2}" type="presOf" srcId="{690B7FDB-7036-2840-851D-81AE4927FC30}" destId="{4EF7FB4C-9F5C-F845-9AF1-AE92C93FD437}" srcOrd="0" destOrd="0" presId="urn:microsoft.com/office/officeart/2008/layout/VerticalCurvedList"/>
    <dgm:cxn modelId="{F282F42A-5FD0-DC4E-88BF-B6B35525CD43}" srcId="{847E2890-BBF9-D943-9A46-2012356AC71C}" destId="{80B0E8F0-1754-4D4A-AEAE-204F84B0C5D3}" srcOrd="1" destOrd="0" parTransId="{9C88A882-2031-D940-A25D-3DA59B4039F2}" sibTransId="{1D9188FD-1FD9-9C4B-B197-E079F3F7A5DD}"/>
    <dgm:cxn modelId="{B6BA9E76-FC3F-F242-B613-7620CD754E0E}" srcId="{847E2890-BBF9-D943-9A46-2012356AC71C}" destId="{AA9CB02E-BBF4-6A4A-975D-803E5A4FBB30}" srcOrd="2" destOrd="0" parTransId="{729E7054-0910-7949-BAF2-6BDDE65035FE}" sibTransId="{49E97C04-FFB5-C84D-ABC5-9F7F6470E5FF}"/>
    <dgm:cxn modelId="{29CF84BC-F164-5B49-87FE-44AF47EF95CD}" srcId="{847E2890-BBF9-D943-9A46-2012356AC71C}" destId="{E9750079-BF55-6A46-A9F3-F16435547386}" srcOrd="3" destOrd="0" parTransId="{2B138452-EA5B-274B-9A99-3ABF6009C158}" sibTransId="{AF5BEB73-FD5B-B24E-B886-E2F96996ED07}"/>
    <dgm:cxn modelId="{F746499E-3ED1-EF4C-B887-9E0FB6D7DA82}" type="presParOf" srcId="{D1ACB34B-73FE-3144-81FD-29AB7147E0AE}" destId="{8513E07C-CFF4-BD4F-ABCA-914EAEBDF359}" srcOrd="0" destOrd="0" presId="urn:microsoft.com/office/officeart/2008/layout/VerticalCurvedList"/>
    <dgm:cxn modelId="{7B569AC7-AB11-4541-B6BE-839CFC529742}" type="presParOf" srcId="{8513E07C-CFF4-BD4F-ABCA-914EAEBDF359}" destId="{85A3B033-0FEC-AD45-BE9C-9F98DE447B57}" srcOrd="0" destOrd="0" presId="urn:microsoft.com/office/officeart/2008/layout/VerticalCurvedList"/>
    <dgm:cxn modelId="{4C076D3F-AE0C-5C44-9972-E566961A6C4B}" type="presParOf" srcId="{85A3B033-0FEC-AD45-BE9C-9F98DE447B57}" destId="{00272ED0-C0C0-8E48-B0AC-56338FD46E79}" srcOrd="0" destOrd="0" presId="urn:microsoft.com/office/officeart/2008/layout/VerticalCurvedList"/>
    <dgm:cxn modelId="{474F9EFF-C1A2-6C43-9D7D-BCFE8C676D0D}" type="presParOf" srcId="{85A3B033-0FEC-AD45-BE9C-9F98DE447B57}" destId="{5997893C-8E25-B941-AFDA-2DDA3F5FB445}" srcOrd="1" destOrd="0" presId="urn:microsoft.com/office/officeart/2008/layout/VerticalCurvedList"/>
    <dgm:cxn modelId="{EE450717-08F4-6345-92EA-F15CF5F224FF}" type="presParOf" srcId="{85A3B033-0FEC-AD45-BE9C-9F98DE447B57}" destId="{308A5609-F5A7-5642-B830-2C5FF304E8A1}" srcOrd="2" destOrd="0" presId="urn:microsoft.com/office/officeart/2008/layout/VerticalCurvedList"/>
    <dgm:cxn modelId="{8A450389-5238-0247-AAC2-C3A7C32247B4}" type="presParOf" srcId="{85A3B033-0FEC-AD45-BE9C-9F98DE447B57}" destId="{2A8783DD-A91C-C14A-B86D-F457C054D9F3}" srcOrd="3" destOrd="0" presId="urn:microsoft.com/office/officeart/2008/layout/VerticalCurvedList"/>
    <dgm:cxn modelId="{B4D70449-B5F2-694D-8E2B-EA065FE17429}" type="presParOf" srcId="{8513E07C-CFF4-BD4F-ABCA-914EAEBDF359}" destId="{4EF7FB4C-9F5C-F845-9AF1-AE92C93FD437}" srcOrd="1" destOrd="0" presId="urn:microsoft.com/office/officeart/2008/layout/VerticalCurvedList"/>
    <dgm:cxn modelId="{00B1DFB2-C663-2148-BA0C-7C48E1189947}" type="presParOf" srcId="{8513E07C-CFF4-BD4F-ABCA-914EAEBDF359}" destId="{49E01BE7-4185-E143-8FD5-A6EF2261F211}" srcOrd="2" destOrd="0" presId="urn:microsoft.com/office/officeart/2008/layout/VerticalCurvedList"/>
    <dgm:cxn modelId="{70B2F566-B8AB-3B4C-B20D-A42D9143A801}" type="presParOf" srcId="{49E01BE7-4185-E143-8FD5-A6EF2261F211}" destId="{7E4BD4CE-A91B-6F48-9756-0F3150BE52A3}" srcOrd="0" destOrd="0" presId="urn:microsoft.com/office/officeart/2008/layout/VerticalCurvedList"/>
    <dgm:cxn modelId="{65D10C88-9B43-E542-B351-8175822AE043}" type="presParOf" srcId="{8513E07C-CFF4-BD4F-ABCA-914EAEBDF359}" destId="{79F66131-FDD7-3346-9BCE-257A526BDDB3}" srcOrd="3" destOrd="0" presId="urn:microsoft.com/office/officeart/2008/layout/VerticalCurvedList"/>
    <dgm:cxn modelId="{3C6C65EE-A2B0-8B44-B28F-13429749AFF8}" type="presParOf" srcId="{8513E07C-CFF4-BD4F-ABCA-914EAEBDF359}" destId="{ABBD8741-A10E-F044-8C3E-E6E46A9E96AC}" srcOrd="4" destOrd="0" presId="urn:microsoft.com/office/officeart/2008/layout/VerticalCurvedList"/>
    <dgm:cxn modelId="{7087BB6D-E2D6-ED47-98D3-DA4DB4AC5A7A}" type="presParOf" srcId="{ABBD8741-A10E-F044-8C3E-E6E46A9E96AC}" destId="{C9A2347A-F008-274C-9E63-70C01BAA31E7}" srcOrd="0" destOrd="0" presId="urn:microsoft.com/office/officeart/2008/layout/VerticalCurvedList"/>
    <dgm:cxn modelId="{1E6112BC-8D91-8440-A094-4731DDE83BA9}" type="presParOf" srcId="{8513E07C-CFF4-BD4F-ABCA-914EAEBDF359}" destId="{D61E803A-CF77-3C48-B09D-2A98A882C9C4}" srcOrd="5" destOrd="0" presId="urn:microsoft.com/office/officeart/2008/layout/VerticalCurvedList"/>
    <dgm:cxn modelId="{0E608F5A-0711-C44E-A3AB-2A97420D59AC}" type="presParOf" srcId="{8513E07C-CFF4-BD4F-ABCA-914EAEBDF359}" destId="{9B47EFFF-F77B-9A41-A234-71430B1070E8}" srcOrd="6" destOrd="0" presId="urn:microsoft.com/office/officeart/2008/layout/VerticalCurvedList"/>
    <dgm:cxn modelId="{0F83EF37-6A35-8748-B133-B574C50172E4}" type="presParOf" srcId="{9B47EFFF-F77B-9A41-A234-71430B1070E8}" destId="{F422A729-F750-A54A-BDD4-A3EE9BCC8594}" srcOrd="0" destOrd="0" presId="urn:microsoft.com/office/officeart/2008/layout/VerticalCurvedList"/>
    <dgm:cxn modelId="{192EE753-5D1A-2A40-9E0F-53D9203C600F}" type="presParOf" srcId="{8513E07C-CFF4-BD4F-ABCA-914EAEBDF359}" destId="{0B5E625D-F0EE-3E41-B25D-2E7FC94B2BAE}" srcOrd="7" destOrd="0" presId="urn:microsoft.com/office/officeart/2008/layout/VerticalCurvedList"/>
    <dgm:cxn modelId="{D3DBAE30-B830-DC45-8273-CD01E10DFC76}" type="presParOf" srcId="{8513E07C-CFF4-BD4F-ABCA-914EAEBDF359}" destId="{9E1C62C1-40AE-C64B-B30C-C9509FB9EAC8}" srcOrd="8" destOrd="0" presId="urn:microsoft.com/office/officeart/2008/layout/VerticalCurvedList"/>
    <dgm:cxn modelId="{408DD07F-A740-EB42-95A3-CBD7A5AD4C84}" type="presParOf" srcId="{9E1C62C1-40AE-C64B-B30C-C9509FB9EAC8}" destId="{6D666210-EDE1-E546-8C82-8C8806FE626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4D9DCD-C213-4A47-A931-429ABB19C0E7}">
      <dsp:nvSpPr>
        <dsp:cNvPr id="0" name=""/>
        <dsp:cNvSpPr/>
      </dsp:nvSpPr>
      <dsp:spPr>
        <a:xfrm>
          <a:off x="-3944158" y="-605563"/>
          <a:ext cx="4700452" cy="4700452"/>
        </a:xfrm>
        <a:prstGeom prst="blockArc">
          <a:avLst>
            <a:gd name="adj1" fmla="val 18900000"/>
            <a:gd name="adj2" fmla="val 2700000"/>
            <a:gd name="adj3" fmla="val 460"/>
          </a:avLst>
        </a:pr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96CC83-B358-8040-B1C6-FD6FD248579C}">
      <dsp:nvSpPr>
        <dsp:cNvPr id="0" name=""/>
        <dsp:cNvSpPr/>
      </dsp:nvSpPr>
      <dsp:spPr>
        <a:xfrm>
          <a:off x="331434" y="218013"/>
          <a:ext cx="7852055" cy="43630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6317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None/>
          </a:pPr>
          <a:r>
            <a:rPr lang="hu-HU" sz="2200" kern="1200" dirty="0" smtClean="0">
              <a:effectLst/>
              <a:latin typeface="Trebuchet MS" panose="020B0603020202020204" pitchFamily="34" charset="0"/>
              <a:ea typeface="+mn-ea"/>
              <a:cs typeface="+mn-cs"/>
            </a:rPr>
            <a:t>Vidéki vállalkozási stratégia alapjai</a:t>
          </a:r>
          <a:endParaRPr lang="hu-HU" sz="2200" kern="1200" dirty="0"/>
        </a:p>
      </dsp:txBody>
      <dsp:txXfrm>
        <a:off x="331434" y="218013"/>
        <a:ext cx="7852055" cy="436305"/>
      </dsp:txXfrm>
    </dsp:sp>
    <dsp:sp modelId="{B465D89E-8FE9-CA41-A088-6E160287B305}">
      <dsp:nvSpPr>
        <dsp:cNvPr id="0" name=""/>
        <dsp:cNvSpPr/>
      </dsp:nvSpPr>
      <dsp:spPr>
        <a:xfrm>
          <a:off x="58744" y="163474"/>
          <a:ext cx="545381" cy="54538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A66F37-3BE5-3A43-89C4-10C06F6F0EE4}">
      <dsp:nvSpPr>
        <dsp:cNvPr id="0" name=""/>
        <dsp:cNvSpPr/>
      </dsp:nvSpPr>
      <dsp:spPr>
        <a:xfrm>
          <a:off x="644078" y="872261"/>
          <a:ext cx="7539411" cy="436305"/>
        </a:xfrm>
        <a:prstGeom prst="rect">
          <a:avLst/>
        </a:prstGeom>
        <a:solidFill>
          <a:schemeClr val="accent2">
            <a:hueOff val="1170380"/>
            <a:satOff val="-1460"/>
            <a:lumOff val="34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6317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200" kern="1200" dirty="0" smtClean="0">
              <a:effectLst/>
              <a:latin typeface="Trebuchet MS" panose="020B0603020202020204" pitchFamily="34" charset="0"/>
              <a:ea typeface="+mn-ea"/>
              <a:cs typeface="+mn-cs"/>
            </a:rPr>
            <a:t>Vidéki üzleti stratégia megközelítés</a:t>
          </a:r>
          <a:endParaRPr lang="hu-HU" sz="2200" kern="1200" dirty="0">
            <a:effectLst/>
            <a:latin typeface="Trebuchet MS" panose="020B0603020202020204" pitchFamily="34" charset="0"/>
            <a:ea typeface="+mn-ea"/>
            <a:cs typeface="+mn-cs"/>
          </a:endParaRPr>
        </a:p>
      </dsp:txBody>
      <dsp:txXfrm>
        <a:off x="644078" y="872261"/>
        <a:ext cx="7539411" cy="436305"/>
      </dsp:txXfrm>
    </dsp:sp>
    <dsp:sp modelId="{170C239D-08C4-7B42-B867-6F7841A5DBD4}">
      <dsp:nvSpPr>
        <dsp:cNvPr id="0" name=""/>
        <dsp:cNvSpPr/>
      </dsp:nvSpPr>
      <dsp:spPr>
        <a:xfrm>
          <a:off x="371387" y="817723"/>
          <a:ext cx="545381" cy="54538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1170380"/>
              <a:satOff val="-1460"/>
              <a:lumOff val="34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9C316C-D5A1-BC40-8289-CDB703E7496D}">
      <dsp:nvSpPr>
        <dsp:cNvPr id="0" name=""/>
        <dsp:cNvSpPr/>
      </dsp:nvSpPr>
      <dsp:spPr>
        <a:xfrm>
          <a:off x="740034" y="1526509"/>
          <a:ext cx="7443455" cy="436305"/>
        </a:xfrm>
        <a:prstGeom prst="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6317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200" kern="1200" dirty="0" smtClean="0">
              <a:latin typeface="Trebuchet MS" panose="020B0703020202090204" pitchFamily="34" charset="0"/>
            </a:rPr>
            <a:t>Vidéki üzleti stratégiai modellek</a:t>
          </a:r>
          <a:endParaRPr lang="hu-HU" sz="2200" kern="1200" dirty="0">
            <a:latin typeface="Trebuchet MS" panose="020B0703020202090204" pitchFamily="34" charset="0"/>
          </a:endParaRPr>
        </a:p>
      </dsp:txBody>
      <dsp:txXfrm>
        <a:off x="740034" y="1526509"/>
        <a:ext cx="7443455" cy="436305"/>
      </dsp:txXfrm>
    </dsp:sp>
    <dsp:sp modelId="{BCC8F0DD-F37E-D44B-974F-B16967D317F4}">
      <dsp:nvSpPr>
        <dsp:cNvPr id="0" name=""/>
        <dsp:cNvSpPr/>
      </dsp:nvSpPr>
      <dsp:spPr>
        <a:xfrm>
          <a:off x="467343" y="1471971"/>
          <a:ext cx="545381" cy="54538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2340759"/>
              <a:satOff val="-2919"/>
              <a:lumOff val="6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644466-55B1-4746-A76F-790F861666E3}">
      <dsp:nvSpPr>
        <dsp:cNvPr id="0" name=""/>
        <dsp:cNvSpPr/>
      </dsp:nvSpPr>
      <dsp:spPr>
        <a:xfrm>
          <a:off x="644078" y="2180758"/>
          <a:ext cx="7539411" cy="436305"/>
        </a:xfrm>
        <a:prstGeom prst="rect">
          <a:avLst/>
        </a:prstGeom>
        <a:solidFill>
          <a:schemeClr val="accent2">
            <a:hueOff val="3511139"/>
            <a:satOff val="-4379"/>
            <a:lumOff val="10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6317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200" kern="1200" dirty="0" smtClean="0">
              <a:effectLst/>
              <a:latin typeface="Trebuchet MS" panose="020B0603020202020204" pitchFamily="34" charset="0"/>
              <a:ea typeface="+mn-ea"/>
              <a:cs typeface="+mn-cs"/>
            </a:rPr>
            <a:t>Alternatív vidéki üzleti stratégiai modellek</a:t>
          </a:r>
          <a:endParaRPr lang="hu-HU" sz="2200" kern="1200" dirty="0"/>
        </a:p>
      </dsp:txBody>
      <dsp:txXfrm>
        <a:off x="644078" y="2180758"/>
        <a:ext cx="7539411" cy="436305"/>
      </dsp:txXfrm>
    </dsp:sp>
    <dsp:sp modelId="{A2D98DD0-CB67-BE4D-ABD5-000A489A69E9}">
      <dsp:nvSpPr>
        <dsp:cNvPr id="0" name=""/>
        <dsp:cNvSpPr/>
      </dsp:nvSpPr>
      <dsp:spPr>
        <a:xfrm>
          <a:off x="371387" y="2126220"/>
          <a:ext cx="545381" cy="54538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3511139"/>
              <a:satOff val="-4379"/>
              <a:lumOff val="103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8E7FF3-CADF-8643-A032-CA43D026B7D0}">
      <dsp:nvSpPr>
        <dsp:cNvPr id="0" name=""/>
        <dsp:cNvSpPr/>
      </dsp:nvSpPr>
      <dsp:spPr>
        <a:xfrm>
          <a:off x="331434" y="2835006"/>
          <a:ext cx="7852055" cy="436305"/>
        </a:xfrm>
        <a:prstGeom prst="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6317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200" kern="1200" dirty="0" smtClean="0">
              <a:effectLst/>
              <a:latin typeface="Trebuchet MS" panose="020B0603020202020204" pitchFamily="34" charset="0"/>
              <a:ea typeface="+mn-ea"/>
              <a:cs typeface="+mn-cs"/>
            </a:rPr>
            <a:t>A helyi termékek népszerű értékesítési formái és eszközei</a:t>
          </a:r>
          <a:endParaRPr lang="hu-HU" sz="2200" kern="1200" dirty="0"/>
        </a:p>
      </dsp:txBody>
      <dsp:txXfrm>
        <a:off x="331434" y="2835006"/>
        <a:ext cx="7852055" cy="436305"/>
      </dsp:txXfrm>
    </dsp:sp>
    <dsp:sp modelId="{7EC015FD-4BDB-304A-912B-FF61A22B811E}">
      <dsp:nvSpPr>
        <dsp:cNvPr id="0" name=""/>
        <dsp:cNvSpPr/>
      </dsp:nvSpPr>
      <dsp:spPr>
        <a:xfrm>
          <a:off x="58744" y="2780468"/>
          <a:ext cx="545381" cy="54538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54C694-129E-CE47-819B-1EF923AA2E33}">
      <dsp:nvSpPr>
        <dsp:cNvPr id="0" name=""/>
        <dsp:cNvSpPr/>
      </dsp:nvSpPr>
      <dsp:spPr>
        <a:xfrm>
          <a:off x="-3944158" y="-605563"/>
          <a:ext cx="4700452" cy="4700452"/>
        </a:xfrm>
        <a:prstGeom prst="blockArc">
          <a:avLst>
            <a:gd name="adj1" fmla="val 18900000"/>
            <a:gd name="adj2" fmla="val 2700000"/>
            <a:gd name="adj3" fmla="val 460"/>
          </a:avLst>
        </a:pr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D9F16D-903F-364A-9491-F74E5C7D5844}">
      <dsp:nvSpPr>
        <dsp:cNvPr id="0" name=""/>
        <dsp:cNvSpPr/>
      </dsp:nvSpPr>
      <dsp:spPr>
        <a:xfrm>
          <a:off x="396336" y="268259"/>
          <a:ext cx="7787153" cy="53679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6083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800" kern="1200" dirty="0" smtClean="0">
              <a:effectLst/>
            </a:rPr>
            <a:t>Túlélési stratégia</a:t>
          </a:r>
          <a:endParaRPr lang="sk-SK" sz="2800" kern="1200" dirty="0">
            <a:effectLst/>
          </a:endParaRPr>
        </a:p>
      </dsp:txBody>
      <dsp:txXfrm>
        <a:off x="396336" y="268259"/>
        <a:ext cx="7787153" cy="536797"/>
      </dsp:txXfrm>
    </dsp:sp>
    <dsp:sp modelId="{8F58290A-D623-3E4C-B0DC-4AD2920B0A76}">
      <dsp:nvSpPr>
        <dsp:cNvPr id="0" name=""/>
        <dsp:cNvSpPr/>
      </dsp:nvSpPr>
      <dsp:spPr>
        <a:xfrm>
          <a:off x="60837" y="201159"/>
          <a:ext cx="670997" cy="67099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388C33-058E-EA41-8889-60639FAC511E}">
      <dsp:nvSpPr>
        <dsp:cNvPr id="0" name=""/>
        <dsp:cNvSpPr/>
      </dsp:nvSpPr>
      <dsp:spPr>
        <a:xfrm>
          <a:off x="704094" y="1073595"/>
          <a:ext cx="7479395" cy="536797"/>
        </a:xfrm>
        <a:prstGeom prst="rect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6083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800" kern="1200" dirty="0" smtClean="0">
              <a:effectLst/>
            </a:rPr>
            <a:t>Konszolidációs stratégia</a:t>
          </a:r>
          <a:endParaRPr lang="sk-SK" sz="2800" kern="1200" dirty="0">
            <a:effectLst/>
          </a:endParaRPr>
        </a:p>
      </dsp:txBody>
      <dsp:txXfrm>
        <a:off x="704094" y="1073595"/>
        <a:ext cx="7479395" cy="536797"/>
      </dsp:txXfrm>
    </dsp:sp>
    <dsp:sp modelId="{99AF3B92-37BD-D040-AA26-4A5DA74F35D4}">
      <dsp:nvSpPr>
        <dsp:cNvPr id="0" name=""/>
        <dsp:cNvSpPr/>
      </dsp:nvSpPr>
      <dsp:spPr>
        <a:xfrm>
          <a:off x="368596" y="1006495"/>
          <a:ext cx="670997" cy="67099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1560506"/>
              <a:satOff val="-1946"/>
              <a:lumOff val="45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95C7E1-B54B-C34C-A66A-2A1E2EFA51E4}">
      <dsp:nvSpPr>
        <dsp:cNvPr id="0" name=""/>
        <dsp:cNvSpPr/>
      </dsp:nvSpPr>
      <dsp:spPr>
        <a:xfrm>
          <a:off x="704094" y="1878931"/>
          <a:ext cx="7479395" cy="536797"/>
        </a:xfrm>
        <a:prstGeom prst="rect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6083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800" kern="1200" dirty="0" smtClean="0">
              <a:effectLst/>
            </a:rPr>
            <a:t>Fenntartható fejlődési stratégia</a:t>
          </a:r>
          <a:endParaRPr lang="sk-SK" sz="2800" kern="1200" dirty="0">
            <a:effectLst/>
          </a:endParaRPr>
        </a:p>
      </dsp:txBody>
      <dsp:txXfrm>
        <a:off x="704094" y="1878931"/>
        <a:ext cx="7479395" cy="536797"/>
      </dsp:txXfrm>
    </dsp:sp>
    <dsp:sp modelId="{81141987-ABDC-CC4A-9CBE-649A07DF41B9}">
      <dsp:nvSpPr>
        <dsp:cNvPr id="0" name=""/>
        <dsp:cNvSpPr/>
      </dsp:nvSpPr>
      <dsp:spPr>
        <a:xfrm>
          <a:off x="368596" y="1811832"/>
          <a:ext cx="670997" cy="67099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3121013"/>
              <a:satOff val="-3893"/>
              <a:lumOff val="91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B83CAC-C776-AC40-93F8-F0612D693FE5}">
      <dsp:nvSpPr>
        <dsp:cNvPr id="0" name=""/>
        <dsp:cNvSpPr/>
      </dsp:nvSpPr>
      <dsp:spPr>
        <a:xfrm>
          <a:off x="396336" y="2684267"/>
          <a:ext cx="7787153" cy="536797"/>
        </a:xfrm>
        <a:prstGeom prst="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6083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800" kern="1200" dirty="0" smtClean="0"/>
            <a:t>Alternatív mezőgazdaság</a:t>
          </a:r>
          <a:endParaRPr lang="hu-HU" sz="2800" kern="1200" dirty="0"/>
        </a:p>
      </dsp:txBody>
      <dsp:txXfrm>
        <a:off x="396336" y="2684267"/>
        <a:ext cx="7787153" cy="536797"/>
      </dsp:txXfrm>
    </dsp:sp>
    <dsp:sp modelId="{E72A46F6-9758-F544-9F67-027C81116779}">
      <dsp:nvSpPr>
        <dsp:cNvPr id="0" name=""/>
        <dsp:cNvSpPr/>
      </dsp:nvSpPr>
      <dsp:spPr>
        <a:xfrm>
          <a:off x="60837" y="2617168"/>
          <a:ext cx="670997" cy="67099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F6D5AE-4161-1947-8697-90EDF118CB8A}">
      <dsp:nvSpPr>
        <dsp:cNvPr id="0" name=""/>
        <dsp:cNvSpPr/>
      </dsp:nvSpPr>
      <dsp:spPr>
        <a:xfrm>
          <a:off x="2753848" y="56706"/>
          <a:ext cx="2721902" cy="2721902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b="1" kern="1200" dirty="0" smtClean="0">
              <a:latin typeface="Trebuchet MS" panose="020B0703020202090204" pitchFamily="34" charset="0"/>
            </a:rPr>
            <a:t>TÁRSADALOM</a:t>
          </a:r>
          <a:endParaRPr lang="hu-HU" sz="1400" b="1" kern="1200" dirty="0">
            <a:latin typeface="Trebuchet MS" panose="020B0703020202090204" pitchFamily="34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b="1" kern="1200" dirty="0" smtClean="0">
              <a:latin typeface="Trebuchet MS" panose="020B0703020202090204" pitchFamily="34" charset="0"/>
            </a:rPr>
            <a:t>Egészség
Nemek közötti egyenlőség
Hagyomány és kultúra</a:t>
          </a:r>
          <a:endParaRPr lang="hu-HU" sz="1400" kern="1200" dirty="0">
            <a:latin typeface="Trebuchet MS" panose="020B0703020202090204" pitchFamily="34" charset="0"/>
          </a:endParaRPr>
        </a:p>
      </dsp:txBody>
      <dsp:txXfrm>
        <a:off x="3116769" y="533039"/>
        <a:ext cx="1996061" cy="1224856"/>
      </dsp:txXfrm>
    </dsp:sp>
    <dsp:sp modelId="{0738AD4B-5140-C64E-AF3C-5D415CADBCB9}">
      <dsp:nvSpPr>
        <dsp:cNvPr id="0" name=""/>
        <dsp:cNvSpPr/>
      </dsp:nvSpPr>
      <dsp:spPr>
        <a:xfrm>
          <a:off x="3736001" y="1757895"/>
          <a:ext cx="2721902" cy="2721902"/>
        </a:xfrm>
        <a:prstGeom prst="ellipse">
          <a:avLst/>
        </a:prstGeom>
        <a:solidFill>
          <a:schemeClr val="accent2">
            <a:alpha val="50000"/>
            <a:hueOff val="2340759"/>
            <a:satOff val="-2919"/>
            <a:lumOff val="686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b="1" kern="1200" dirty="0" smtClean="0">
              <a:latin typeface="Trebuchet MS" panose="020B0703020202090204" pitchFamily="34" charset="0"/>
            </a:rPr>
            <a:t>KÖRNYEZETI
Talajok
Éghajlat
</a:t>
          </a:r>
          <a:r>
            <a:rPr lang="hu-HU" sz="1400" b="1" kern="1200" dirty="0" err="1" smtClean="0">
              <a:latin typeface="Trebuchet MS" panose="020B0703020202090204" pitchFamily="34" charset="0"/>
            </a:rPr>
            <a:t>Boidiverzitás</a:t>
          </a:r>
          <a:endParaRPr lang="hu-HU" sz="1400" kern="1200" dirty="0">
            <a:latin typeface="Trebuchet MS" panose="020B0703020202090204" pitchFamily="34" charset="0"/>
          </a:endParaRPr>
        </a:p>
      </dsp:txBody>
      <dsp:txXfrm>
        <a:off x="4568450" y="2461053"/>
        <a:ext cx="1633141" cy="1497046"/>
      </dsp:txXfrm>
    </dsp:sp>
    <dsp:sp modelId="{5DB86A9F-D59A-CB49-BE23-CCEDCF74BFEC}">
      <dsp:nvSpPr>
        <dsp:cNvPr id="0" name=""/>
        <dsp:cNvSpPr/>
      </dsp:nvSpPr>
      <dsp:spPr>
        <a:xfrm>
          <a:off x="1771695" y="1757895"/>
          <a:ext cx="2721902" cy="2721902"/>
        </a:xfrm>
        <a:prstGeom prst="ellipse">
          <a:avLst/>
        </a:prstGeom>
        <a:solidFill>
          <a:schemeClr val="accent2">
            <a:alpha val="50000"/>
            <a:hueOff val="4681519"/>
            <a:satOff val="-5839"/>
            <a:lumOff val="1373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b="1" kern="1200" dirty="0" smtClean="0">
              <a:latin typeface="Trebuchet MS" panose="020B0703020202090204" pitchFamily="34" charset="0"/>
            </a:rPr>
            <a:t>GAZDASÁGI
Jövedelem
Marketing
Kereskedelmi</a:t>
          </a:r>
          <a:endParaRPr lang="hu-HU" sz="1400" kern="1200" dirty="0">
            <a:latin typeface="Trebuchet MS" panose="020B0703020202090204" pitchFamily="34" charset="0"/>
          </a:endParaRPr>
        </a:p>
      </dsp:txBody>
      <dsp:txXfrm>
        <a:off x="2028008" y="2461053"/>
        <a:ext cx="1633141" cy="1497046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8EC13A-9C5A-7E4B-A583-497C3652E3F7}">
      <dsp:nvSpPr>
        <dsp:cNvPr id="0" name=""/>
        <dsp:cNvSpPr/>
      </dsp:nvSpPr>
      <dsp:spPr>
        <a:xfrm>
          <a:off x="3556248" y="82"/>
          <a:ext cx="1117103" cy="111710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kern="1200" dirty="0" smtClean="0"/>
            <a:t>Körforgásos gazdaság</a:t>
          </a:r>
          <a:endParaRPr lang="hu-HU" sz="1200" kern="1200" dirty="0"/>
        </a:p>
      </dsp:txBody>
      <dsp:txXfrm>
        <a:off x="3719844" y="163678"/>
        <a:ext cx="789911" cy="789911"/>
      </dsp:txXfrm>
    </dsp:sp>
    <dsp:sp modelId="{FC38B73E-0984-9247-B614-210AF4CADFAA}">
      <dsp:nvSpPr>
        <dsp:cNvPr id="0" name=""/>
        <dsp:cNvSpPr/>
      </dsp:nvSpPr>
      <dsp:spPr>
        <a:xfrm rot="2700000">
          <a:off x="4553417" y="957177"/>
          <a:ext cx="296874" cy="37702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900" kern="1200"/>
        </a:p>
      </dsp:txBody>
      <dsp:txXfrm>
        <a:off x="4566460" y="1001093"/>
        <a:ext cx="207812" cy="226214"/>
      </dsp:txXfrm>
    </dsp:sp>
    <dsp:sp modelId="{8B0DCF92-0F9B-DF48-880A-0331BAF9F7A9}">
      <dsp:nvSpPr>
        <dsp:cNvPr id="0" name=""/>
        <dsp:cNvSpPr/>
      </dsp:nvSpPr>
      <dsp:spPr>
        <a:xfrm>
          <a:off x="4742239" y="1186073"/>
          <a:ext cx="1117103" cy="1117103"/>
        </a:xfrm>
        <a:prstGeom prst="ellipse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kern="1200" dirty="0" smtClean="0"/>
            <a:t>Szivárvány farm</a:t>
          </a:r>
          <a:endParaRPr lang="hu-HU" sz="1200" kern="1200" dirty="0"/>
        </a:p>
      </dsp:txBody>
      <dsp:txXfrm>
        <a:off x="4905835" y="1349669"/>
        <a:ext cx="789911" cy="789911"/>
      </dsp:txXfrm>
    </dsp:sp>
    <dsp:sp modelId="{0B21288A-3F8D-8D42-8F70-D77FCE30DAD2}">
      <dsp:nvSpPr>
        <dsp:cNvPr id="0" name=""/>
        <dsp:cNvSpPr/>
      </dsp:nvSpPr>
      <dsp:spPr>
        <a:xfrm rot="8100000">
          <a:off x="4565299" y="2143168"/>
          <a:ext cx="296874" cy="37702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900" kern="1200"/>
        </a:p>
      </dsp:txBody>
      <dsp:txXfrm rot="10800000">
        <a:off x="4641318" y="2187084"/>
        <a:ext cx="207812" cy="226214"/>
      </dsp:txXfrm>
    </dsp:sp>
    <dsp:sp modelId="{0FE89D1C-1AB0-C34E-8D69-C333352F7E4B}">
      <dsp:nvSpPr>
        <dsp:cNvPr id="0" name=""/>
        <dsp:cNvSpPr/>
      </dsp:nvSpPr>
      <dsp:spPr>
        <a:xfrm>
          <a:off x="3556248" y="2372064"/>
          <a:ext cx="1117103" cy="1117103"/>
        </a:xfrm>
        <a:prstGeom prst="ellipse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200" kern="1200" dirty="0" smtClean="0"/>
            <a:t>Lokalizáció</a:t>
          </a:r>
          <a:endParaRPr lang="hu-HU" sz="1200" kern="1200" dirty="0"/>
        </a:p>
      </dsp:txBody>
      <dsp:txXfrm>
        <a:off x="3719844" y="2535660"/>
        <a:ext cx="789911" cy="789911"/>
      </dsp:txXfrm>
    </dsp:sp>
    <dsp:sp modelId="{CC9FB1FC-9FBD-0241-881E-5C4E4D974A09}">
      <dsp:nvSpPr>
        <dsp:cNvPr id="0" name=""/>
        <dsp:cNvSpPr/>
      </dsp:nvSpPr>
      <dsp:spPr>
        <a:xfrm rot="13500000">
          <a:off x="3379308" y="2155050"/>
          <a:ext cx="296874" cy="37702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900" kern="1200"/>
        </a:p>
      </dsp:txBody>
      <dsp:txXfrm rot="10800000">
        <a:off x="3455327" y="2261942"/>
        <a:ext cx="207812" cy="226214"/>
      </dsp:txXfrm>
    </dsp:sp>
    <dsp:sp modelId="{9D122F52-FEA3-FF40-9A71-076F9F6D8191}">
      <dsp:nvSpPr>
        <dsp:cNvPr id="0" name=""/>
        <dsp:cNvSpPr/>
      </dsp:nvSpPr>
      <dsp:spPr>
        <a:xfrm>
          <a:off x="2370256" y="1186073"/>
          <a:ext cx="1117103" cy="1117103"/>
        </a:xfrm>
        <a:prstGeom prst="ellipse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kern="1200" dirty="0" smtClean="0"/>
            <a:t>Az elégséges gazdaság</a:t>
          </a:r>
          <a:endParaRPr lang="hu-HU" sz="1200" kern="1200" dirty="0"/>
        </a:p>
      </dsp:txBody>
      <dsp:txXfrm>
        <a:off x="2533852" y="1349669"/>
        <a:ext cx="789911" cy="789911"/>
      </dsp:txXfrm>
    </dsp:sp>
    <dsp:sp modelId="{F03EC587-2713-764E-AC20-915DDB174371}">
      <dsp:nvSpPr>
        <dsp:cNvPr id="0" name=""/>
        <dsp:cNvSpPr/>
      </dsp:nvSpPr>
      <dsp:spPr>
        <a:xfrm rot="18900000">
          <a:off x="3367425" y="969059"/>
          <a:ext cx="296874" cy="37702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900" kern="1200"/>
        </a:p>
      </dsp:txBody>
      <dsp:txXfrm>
        <a:off x="3380468" y="1075951"/>
        <a:ext cx="207812" cy="226214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FE9C2E-039A-7944-A3E8-1CCB52945153}">
      <dsp:nvSpPr>
        <dsp:cNvPr id="0" name=""/>
        <dsp:cNvSpPr/>
      </dsp:nvSpPr>
      <dsp:spPr>
        <a:xfrm>
          <a:off x="0" y="69256"/>
          <a:ext cx="8229600" cy="794503"/>
        </a:xfrm>
        <a:prstGeom prst="roundRect">
          <a:avLst/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kern="1200" dirty="0" smtClean="0"/>
            <a:t>a konkrét anyagfelhasználás minimalizálása</a:t>
          </a:r>
          <a:endParaRPr lang="en-US" sz="2000" kern="1200" dirty="0"/>
        </a:p>
      </dsp:txBody>
      <dsp:txXfrm>
        <a:off x="38784" y="108040"/>
        <a:ext cx="8152032" cy="716935"/>
      </dsp:txXfrm>
    </dsp:sp>
    <dsp:sp modelId="{47A6BE0E-03CE-D845-B88F-64EC18CBADBB}">
      <dsp:nvSpPr>
        <dsp:cNvPr id="0" name=""/>
        <dsp:cNvSpPr/>
      </dsp:nvSpPr>
      <dsp:spPr>
        <a:xfrm>
          <a:off x="0" y="921359"/>
          <a:ext cx="8229600" cy="794503"/>
        </a:xfrm>
        <a:prstGeom prst="roundRect">
          <a:avLst/>
        </a:prstGeom>
        <a:solidFill>
          <a:schemeClr val="accent3">
            <a:shade val="80000"/>
            <a:hueOff val="72969"/>
            <a:satOff val="-477"/>
            <a:lumOff val="818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kern="1200" dirty="0" smtClean="0"/>
            <a:t>az egymást követő ciklusok maximalizálhatók</a:t>
          </a:r>
          <a:endParaRPr lang="en-US" sz="2000" kern="1200" dirty="0"/>
        </a:p>
      </dsp:txBody>
      <dsp:txXfrm>
        <a:off x="38784" y="960143"/>
        <a:ext cx="8152032" cy="716935"/>
      </dsp:txXfrm>
    </dsp:sp>
    <dsp:sp modelId="{E984BF3F-3007-744D-B317-FC7F86DAD1D4}">
      <dsp:nvSpPr>
        <dsp:cNvPr id="0" name=""/>
        <dsp:cNvSpPr/>
      </dsp:nvSpPr>
      <dsp:spPr>
        <a:xfrm>
          <a:off x="0" y="1773462"/>
          <a:ext cx="8229600" cy="794503"/>
        </a:xfrm>
        <a:prstGeom prst="roundRect">
          <a:avLst/>
        </a:prstGeom>
        <a:solidFill>
          <a:schemeClr val="accent3">
            <a:shade val="80000"/>
            <a:hueOff val="145938"/>
            <a:satOff val="-954"/>
            <a:lumOff val="1636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kern="1200" dirty="0" smtClean="0"/>
            <a:t>diverzifikált felhasználása lehetséges az értékláncon belül</a:t>
          </a:r>
          <a:endParaRPr lang="en-US" sz="2000" kern="1200" dirty="0"/>
        </a:p>
      </dsp:txBody>
      <dsp:txXfrm>
        <a:off x="38784" y="1812246"/>
        <a:ext cx="8152032" cy="716935"/>
      </dsp:txXfrm>
    </dsp:sp>
    <dsp:sp modelId="{E4C09E58-DC25-1849-8E8D-66D7B53BD77B}">
      <dsp:nvSpPr>
        <dsp:cNvPr id="0" name=""/>
        <dsp:cNvSpPr/>
      </dsp:nvSpPr>
      <dsp:spPr>
        <a:xfrm>
          <a:off x="0" y="2625565"/>
          <a:ext cx="8229600" cy="794503"/>
        </a:xfrm>
        <a:prstGeom prst="roundRect">
          <a:avLst/>
        </a:prstGeom>
        <a:solidFill>
          <a:schemeClr val="accent3">
            <a:shade val="80000"/>
            <a:hueOff val="218907"/>
            <a:satOff val="-1431"/>
            <a:lumOff val="2455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kern="1200" dirty="0" smtClean="0"/>
            <a:t>a szennyeződésmentes anyagáramlás növeli a begyűjtés és az elosztás hatékonyságát és fenntartja az anyagok minőségét</a:t>
          </a:r>
          <a:endParaRPr lang="sk-SK" sz="2000" kern="1200" dirty="0"/>
        </a:p>
      </dsp:txBody>
      <dsp:txXfrm>
        <a:off x="38784" y="2664349"/>
        <a:ext cx="8152032" cy="716935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D7C9BA-290A-8F41-B632-EA9AB7A60414}">
      <dsp:nvSpPr>
        <dsp:cNvPr id="0" name=""/>
        <dsp:cNvSpPr/>
      </dsp:nvSpPr>
      <dsp:spPr>
        <a:xfrm>
          <a:off x="3523096" y="1257"/>
          <a:ext cx="1183406" cy="118340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None/>
          </a:pPr>
          <a:r>
            <a:rPr lang="sk-SK" sz="900" kern="1200" dirty="0" smtClean="0"/>
            <a:t>Helyi piacok</a:t>
          </a:r>
          <a:endParaRPr lang="hu-HU" sz="900" kern="1200" dirty="0"/>
        </a:p>
      </dsp:txBody>
      <dsp:txXfrm>
        <a:off x="3696402" y="174563"/>
        <a:ext cx="836794" cy="836794"/>
      </dsp:txXfrm>
    </dsp:sp>
    <dsp:sp modelId="{908A1AF3-9B64-9349-A5F8-CC8AD8EE7135}">
      <dsp:nvSpPr>
        <dsp:cNvPr id="0" name=""/>
        <dsp:cNvSpPr/>
      </dsp:nvSpPr>
      <dsp:spPr>
        <a:xfrm rot="2160000">
          <a:off x="4669176" y="910432"/>
          <a:ext cx="314899" cy="39939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700" kern="1200"/>
        </a:p>
      </dsp:txBody>
      <dsp:txXfrm>
        <a:off x="4678197" y="962548"/>
        <a:ext cx="220429" cy="239639"/>
      </dsp:txXfrm>
    </dsp:sp>
    <dsp:sp modelId="{278BB69D-DBDF-3D47-8A5B-E3E8C8F6359A}">
      <dsp:nvSpPr>
        <dsp:cNvPr id="0" name=""/>
        <dsp:cNvSpPr/>
      </dsp:nvSpPr>
      <dsp:spPr>
        <a:xfrm>
          <a:off x="4961169" y="1046078"/>
          <a:ext cx="1183406" cy="1183406"/>
        </a:xfrm>
        <a:prstGeom prst="ellipse">
          <a:avLst/>
        </a:prstGeom>
        <a:solidFill>
          <a:schemeClr val="accent2">
            <a:hueOff val="1170380"/>
            <a:satOff val="-1460"/>
            <a:lumOff val="34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900" kern="1200" dirty="0" smtClean="0"/>
            <a:t>Falusi vendégasztal</a:t>
          </a:r>
          <a:endParaRPr lang="sk-SK" sz="900" kern="1200" dirty="0"/>
        </a:p>
      </dsp:txBody>
      <dsp:txXfrm>
        <a:off x="5134475" y="1219384"/>
        <a:ext cx="836794" cy="836794"/>
      </dsp:txXfrm>
    </dsp:sp>
    <dsp:sp modelId="{3B123B4E-0269-0A43-A186-65F516C1B0E6}">
      <dsp:nvSpPr>
        <dsp:cNvPr id="0" name=""/>
        <dsp:cNvSpPr/>
      </dsp:nvSpPr>
      <dsp:spPr>
        <a:xfrm rot="6480000">
          <a:off x="5123530" y="2274884"/>
          <a:ext cx="314899" cy="39939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1170380"/>
            <a:satOff val="-1460"/>
            <a:lumOff val="34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700" kern="1200"/>
        </a:p>
      </dsp:txBody>
      <dsp:txXfrm rot="10800000">
        <a:off x="5185361" y="2309841"/>
        <a:ext cx="220429" cy="239639"/>
      </dsp:txXfrm>
    </dsp:sp>
    <dsp:sp modelId="{03BE1383-7B39-FC42-9CBB-3390DC3570F1}">
      <dsp:nvSpPr>
        <dsp:cNvPr id="0" name=""/>
        <dsp:cNvSpPr/>
      </dsp:nvSpPr>
      <dsp:spPr>
        <a:xfrm>
          <a:off x="4411874" y="2736634"/>
          <a:ext cx="1183406" cy="1183406"/>
        </a:xfrm>
        <a:prstGeom prst="ellipse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900" kern="1200" dirty="0" smtClean="0"/>
            <a:t>Helyi falusi szálláshely</a:t>
          </a:r>
          <a:endParaRPr lang="sk-SK" sz="900" kern="1200" dirty="0"/>
        </a:p>
      </dsp:txBody>
      <dsp:txXfrm>
        <a:off x="4585180" y="2909940"/>
        <a:ext cx="836794" cy="836794"/>
      </dsp:txXfrm>
    </dsp:sp>
    <dsp:sp modelId="{0DD3CECE-72AD-044B-929D-52DD3ABFDF31}">
      <dsp:nvSpPr>
        <dsp:cNvPr id="0" name=""/>
        <dsp:cNvSpPr/>
      </dsp:nvSpPr>
      <dsp:spPr>
        <a:xfrm rot="10800000">
          <a:off x="3966262" y="3128638"/>
          <a:ext cx="314899" cy="39939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700" kern="1200"/>
        </a:p>
      </dsp:txBody>
      <dsp:txXfrm rot="10800000">
        <a:off x="4060732" y="3208518"/>
        <a:ext cx="220429" cy="239639"/>
      </dsp:txXfrm>
    </dsp:sp>
    <dsp:sp modelId="{8932764E-F2EC-B946-82D4-3BD30D527C12}">
      <dsp:nvSpPr>
        <dsp:cNvPr id="0" name=""/>
        <dsp:cNvSpPr/>
      </dsp:nvSpPr>
      <dsp:spPr>
        <a:xfrm>
          <a:off x="2634318" y="2736634"/>
          <a:ext cx="1183406" cy="1183406"/>
        </a:xfrm>
        <a:prstGeom prst="ellipse">
          <a:avLst/>
        </a:prstGeom>
        <a:solidFill>
          <a:schemeClr val="accent2">
            <a:hueOff val="3511139"/>
            <a:satOff val="-4379"/>
            <a:lumOff val="10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900" kern="1200" dirty="0" smtClean="0"/>
            <a:t>Rövid Élelmiszerellátási Láncok szereplői</a:t>
          </a:r>
          <a:endParaRPr lang="sk-SK" sz="900" kern="1200" dirty="0"/>
        </a:p>
      </dsp:txBody>
      <dsp:txXfrm>
        <a:off x="2807624" y="2909940"/>
        <a:ext cx="836794" cy="836794"/>
      </dsp:txXfrm>
    </dsp:sp>
    <dsp:sp modelId="{15A5B16C-1491-F64B-ACC1-C76B663E350D}">
      <dsp:nvSpPr>
        <dsp:cNvPr id="0" name=""/>
        <dsp:cNvSpPr/>
      </dsp:nvSpPr>
      <dsp:spPr>
        <a:xfrm rot="15120000">
          <a:off x="2796678" y="2291836"/>
          <a:ext cx="314899" cy="39939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3511139"/>
            <a:satOff val="-4379"/>
            <a:lumOff val="103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700" kern="1200"/>
        </a:p>
      </dsp:txBody>
      <dsp:txXfrm rot="10800000">
        <a:off x="2858509" y="2416639"/>
        <a:ext cx="220429" cy="239639"/>
      </dsp:txXfrm>
    </dsp:sp>
    <dsp:sp modelId="{EA523913-22A5-4741-A657-BD2D0D049B91}">
      <dsp:nvSpPr>
        <dsp:cNvPr id="0" name=""/>
        <dsp:cNvSpPr/>
      </dsp:nvSpPr>
      <dsp:spPr>
        <a:xfrm>
          <a:off x="2085023" y="1046078"/>
          <a:ext cx="1183406" cy="1183406"/>
        </a:xfrm>
        <a:prstGeom prst="ellipse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900" kern="1200" dirty="0" smtClean="0"/>
            <a:t>Ízközpont</a:t>
          </a:r>
          <a:endParaRPr lang="sk-SK" sz="900" kern="1200" dirty="0"/>
        </a:p>
      </dsp:txBody>
      <dsp:txXfrm>
        <a:off x="2258329" y="1219384"/>
        <a:ext cx="836794" cy="836794"/>
      </dsp:txXfrm>
    </dsp:sp>
    <dsp:sp modelId="{DE16BC47-7ECF-9140-95EB-12B86BF58325}">
      <dsp:nvSpPr>
        <dsp:cNvPr id="0" name=""/>
        <dsp:cNvSpPr/>
      </dsp:nvSpPr>
      <dsp:spPr>
        <a:xfrm rot="19440000">
          <a:off x="3231103" y="920909"/>
          <a:ext cx="314899" cy="39939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700" kern="1200"/>
        </a:p>
      </dsp:txBody>
      <dsp:txXfrm>
        <a:off x="3240124" y="1028553"/>
        <a:ext cx="220429" cy="239639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7AA828-D8B7-6042-BF26-0B4B48A543EB}">
      <dsp:nvSpPr>
        <dsp:cNvPr id="0" name=""/>
        <dsp:cNvSpPr/>
      </dsp:nvSpPr>
      <dsp:spPr>
        <a:xfrm>
          <a:off x="3616" y="317757"/>
          <a:ext cx="1581224" cy="94873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200" kern="1200" dirty="0" smtClean="0"/>
            <a:t>Regionális védjegy</a:t>
          </a:r>
          <a:endParaRPr lang="hu-HU" sz="2200" kern="1200" dirty="0"/>
        </a:p>
      </dsp:txBody>
      <dsp:txXfrm>
        <a:off x="31403" y="345544"/>
        <a:ext cx="1525650" cy="893160"/>
      </dsp:txXfrm>
    </dsp:sp>
    <dsp:sp modelId="{CFADEFC2-A1B9-8749-89A4-FBE55C9B6B51}">
      <dsp:nvSpPr>
        <dsp:cNvPr id="0" name=""/>
        <dsp:cNvSpPr/>
      </dsp:nvSpPr>
      <dsp:spPr>
        <a:xfrm>
          <a:off x="1742963" y="596052"/>
          <a:ext cx="335219" cy="392143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1600" kern="1200"/>
        </a:p>
      </dsp:txBody>
      <dsp:txXfrm>
        <a:off x="1742963" y="674481"/>
        <a:ext cx="234653" cy="235285"/>
      </dsp:txXfrm>
    </dsp:sp>
    <dsp:sp modelId="{E330DFDE-A7F9-B34C-8B3E-5783C7343357}">
      <dsp:nvSpPr>
        <dsp:cNvPr id="0" name=""/>
        <dsp:cNvSpPr/>
      </dsp:nvSpPr>
      <dsp:spPr>
        <a:xfrm>
          <a:off x="2217330" y="317757"/>
          <a:ext cx="1581224" cy="948734"/>
        </a:xfrm>
        <a:prstGeom prst="roundRect">
          <a:avLst>
            <a:gd name="adj" fmla="val 10000"/>
          </a:avLst>
        </a:prstGeom>
        <a:solidFill>
          <a:schemeClr val="accent3">
            <a:hueOff val="3750088"/>
            <a:satOff val="-5627"/>
            <a:lumOff val="-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200" kern="1200" dirty="0" smtClean="0"/>
            <a:t>Nemzeti Védjegy</a:t>
          </a:r>
          <a:endParaRPr lang="hu-HU" sz="2200" kern="1200" dirty="0"/>
        </a:p>
      </dsp:txBody>
      <dsp:txXfrm>
        <a:off x="2245117" y="345544"/>
        <a:ext cx="1525650" cy="893160"/>
      </dsp:txXfrm>
    </dsp:sp>
    <dsp:sp modelId="{211281E7-2A86-DD4F-9872-AD7C91EA62BF}">
      <dsp:nvSpPr>
        <dsp:cNvPr id="0" name=""/>
        <dsp:cNvSpPr/>
      </dsp:nvSpPr>
      <dsp:spPr>
        <a:xfrm>
          <a:off x="3956677" y="596052"/>
          <a:ext cx="335219" cy="392143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1600" kern="1200"/>
        </a:p>
      </dsp:txBody>
      <dsp:txXfrm>
        <a:off x="3956677" y="674481"/>
        <a:ext cx="234653" cy="235285"/>
      </dsp:txXfrm>
    </dsp:sp>
    <dsp:sp modelId="{776BBEE3-9B5E-5A4B-BE9E-89CD413166B2}">
      <dsp:nvSpPr>
        <dsp:cNvPr id="0" name=""/>
        <dsp:cNvSpPr/>
      </dsp:nvSpPr>
      <dsp:spPr>
        <a:xfrm>
          <a:off x="4431044" y="317757"/>
          <a:ext cx="1581224" cy="948734"/>
        </a:xfrm>
        <a:prstGeom prst="roundRect">
          <a:avLst>
            <a:gd name="adj" fmla="val 10000"/>
          </a:avLst>
        </a:prstGeom>
        <a:solidFill>
          <a:schemeClr val="accent3">
            <a:hueOff val="7500176"/>
            <a:satOff val="-11253"/>
            <a:lumOff val="-18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200" kern="1200" dirty="0" smtClean="0"/>
            <a:t>Közösségi védjegy</a:t>
          </a:r>
          <a:endParaRPr lang="hu-HU" sz="2200" kern="1200" dirty="0"/>
        </a:p>
      </dsp:txBody>
      <dsp:txXfrm>
        <a:off x="4458831" y="345544"/>
        <a:ext cx="1525650" cy="893160"/>
      </dsp:txXfrm>
    </dsp:sp>
    <dsp:sp modelId="{F3C699A4-6B90-6D49-B71F-1866445926F8}">
      <dsp:nvSpPr>
        <dsp:cNvPr id="0" name=""/>
        <dsp:cNvSpPr/>
      </dsp:nvSpPr>
      <dsp:spPr>
        <a:xfrm>
          <a:off x="6170391" y="596052"/>
          <a:ext cx="335219" cy="392143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1600" kern="1200"/>
        </a:p>
      </dsp:txBody>
      <dsp:txXfrm>
        <a:off x="6170391" y="674481"/>
        <a:ext cx="234653" cy="235285"/>
      </dsp:txXfrm>
    </dsp:sp>
    <dsp:sp modelId="{09A61DB7-0125-4A4C-9A8A-A38E5A03C5E5}">
      <dsp:nvSpPr>
        <dsp:cNvPr id="0" name=""/>
        <dsp:cNvSpPr/>
      </dsp:nvSpPr>
      <dsp:spPr>
        <a:xfrm>
          <a:off x="6644759" y="317757"/>
          <a:ext cx="1581224" cy="948734"/>
        </a:xfrm>
        <a:prstGeom prst="roundRect">
          <a:avLst>
            <a:gd name="adj" fmla="val 1000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200" kern="1200" dirty="0" smtClean="0"/>
            <a:t>Nemzetközi védjegy</a:t>
          </a:r>
          <a:endParaRPr lang="hu-HU" sz="2200" kern="1200" dirty="0"/>
        </a:p>
      </dsp:txBody>
      <dsp:txXfrm>
        <a:off x="6672546" y="345544"/>
        <a:ext cx="1525650" cy="893160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08C0DB-84E8-F94B-BEEE-9AF4000E1EAC}">
      <dsp:nvSpPr>
        <dsp:cNvPr id="0" name=""/>
        <dsp:cNvSpPr/>
      </dsp:nvSpPr>
      <dsp:spPr>
        <a:xfrm rot="5400000">
          <a:off x="5146332" y="-2069523"/>
          <a:ext cx="899591" cy="5266944"/>
        </a:xfrm>
        <a:prstGeom prst="round2SameRect">
          <a:avLst/>
        </a:prstGeom>
        <a:solidFill>
          <a:schemeClr val="accent3">
            <a:alpha val="90000"/>
            <a:tint val="55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600" kern="1200" dirty="0" smtClean="0">
              <a:latin typeface="Trebuchet MS" panose="020B0703020202090204" pitchFamily="34" charset="0"/>
            </a:rPr>
            <a:t>Közel 3 milliárd havi felhasználó
PC és </a:t>
          </a:r>
          <a:r>
            <a:rPr lang="hu-HU" sz="1600" kern="1200" dirty="0" err="1" smtClean="0">
              <a:latin typeface="Trebuchet MS" panose="020B0703020202090204" pitchFamily="34" charset="0"/>
            </a:rPr>
            <a:t>okostelefon</a:t>
          </a:r>
          <a:r>
            <a:rPr lang="hu-HU" sz="1600" kern="1200" dirty="0" smtClean="0">
              <a:latin typeface="Trebuchet MS" panose="020B0703020202090204" pitchFamily="34" charset="0"/>
            </a:rPr>
            <a:t>
Fotók, szövegek, linkek</a:t>
          </a:r>
          <a:endParaRPr lang="hu-HU" sz="1600" kern="1200" dirty="0">
            <a:latin typeface="Trebuchet MS" panose="020B0703020202090204" pitchFamily="34" charset="0"/>
          </a:endParaRPr>
        </a:p>
      </dsp:txBody>
      <dsp:txXfrm rot="-5400000">
        <a:off x="2962656" y="158067"/>
        <a:ext cx="5223030" cy="811763"/>
      </dsp:txXfrm>
    </dsp:sp>
    <dsp:sp modelId="{59833904-D577-EB4E-9227-A9BD05983DAA}">
      <dsp:nvSpPr>
        <dsp:cNvPr id="0" name=""/>
        <dsp:cNvSpPr/>
      </dsp:nvSpPr>
      <dsp:spPr>
        <a:xfrm>
          <a:off x="0" y="1703"/>
          <a:ext cx="2962656" cy="1124489"/>
        </a:xfrm>
        <a:prstGeom prst="roundRect">
          <a:avLst/>
        </a:prstGeom>
        <a:solidFill>
          <a:schemeClr val="accent3">
            <a:shade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0020" tIns="80010" rIns="160020" bIns="8001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4200" kern="1200" dirty="0">
              <a:latin typeface="Trebuchet MS" panose="020B0703020202090204" pitchFamily="34" charset="0"/>
            </a:rPr>
            <a:t>Facebook</a:t>
          </a:r>
        </a:p>
      </dsp:txBody>
      <dsp:txXfrm>
        <a:off x="54893" y="56596"/>
        <a:ext cx="2852870" cy="1014703"/>
      </dsp:txXfrm>
    </dsp:sp>
    <dsp:sp modelId="{16B524AF-8363-FD41-A10D-66B70F4F9D1B}">
      <dsp:nvSpPr>
        <dsp:cNvPr id="0" name=""/>
        <dsp:cNvSpPr/>
      </dsp:nvSpPr>
      <dsp:spPr>
        <a:xfrm rot="5400000">
          <a:off x="5146332" y="-888809"/>
          <a:ext cx="899591" cy="5266944"/>
        </a:xfrm>
        <a:prstGeom prst="round2SameRect">
          <a:avLst/>
        </a:prstGeom>
        <a:solidFill>
          <a:schemeClr val="accent3">
            <a:alpha val="90000"/>
            <a:tint val="55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600" kern="1200" dirty="0" smtClean="0">
              <a:latin typeface="Trebuchet MS" panose="020B0703020202090204" pitchFamily="34" charset="0"/>
            </a:rPr>
            <a:t>1,3 milliárd havi felhasználó
Csak </a:t>
          </a:r>
          <a:r>
            <a:rPr lang="hu-HU" sz="1600" kern="1200" dirty="0" err="1" smtClean="0">
              <a:latin typeface="Trebuchet MS" panose="020B0703020202090204" pitchFamily="34" charset="0"/>
            </a:rPr>
            <a:t>okostelefon</a:t>
          </a:r>
          <a:r>
            <a:rPr lang="hu-HU" sz="1600" kern="1200" dirty="0" smtClean="0">
              <a:latin typeface="Trebuchet MS" panose="020B0703020202090204" pitchFamily="34" charset="0"/>
            </a:rPr>
            <a:t>
</a:t>
          </a:r>
          <a:r>
            <a:rPr lang="hu-HU" sz="1600" kern="1200" dirty="0" err="1" smtClean="0">
              <a:latin typeface="Trebuchet MS" panose="020B0703020202090204" pitchFamily="34" charset="0"/>
            </a:rPr>
            <a:t>Csak</a:t>
          </a:r>
          <a:r>
            <a:rPr lang="hu-HU" sz="1600" kern="1200" dirty="0" smtClean="0">
              <a:latin typeface="Trebuchet MS" panose="020B0703020202090204" pitchFamily="34" charset="0"/>
            </a:rPr>
            <a:t> fotók, videók</a:t>
          </a:r>
          <a:endParaRPr lang="hu-HU" sz="1600" kern="1200" dirty="0">
            <a:latin typeface="Trebuchet MS" panose="020B0703020202090204" pitchFamily="34" charset="0"/>
          </a:endParaRPr>
        </a:p>
      </dsp:txBody>
      <dsp:txXfrm rot="-5400000">
        <a:off x="2962656" y="1338781"/>
        <a:ext cx="5223030" cy="811763"/>
      </dsp:txXfrm>
    </dsp:sp>
    <dsp:sp modelId="{7486C394-855B-DB4D-8DF4-35E578BAEA6C}">
      <dsp:nvSpPr>
        <dsp:cNvPr id="0" name=""/>
        <dsp:cNvSpPr/>
      </dsp:nvSpPr>
      <dsp:spPr>
        <a:xfrm>
          <a:off x="0" y="1182417"/>
          <a:ext cx="2962656" cy="1124489"/>
        </a:xfrm>
        <a:prstGeom prst="roundRect">
          <a:avLst/>
        </a:prstGeom>
        <a:solidFill>
          <a:schemeClr val="accent3">
            <a:shade val="50000"/>
            <a:hueOff val="178371"/>
            <a:satOff val="-2846"/>
            <a:lumOff val="27405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0020" tIns="80010" rIns="160020" bIns="8001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4200" kern="1200" dirty="0">
              <a:latin typeface="Trebuchet MS" panose="020B0703020202090204" pitchFamily="34" charset="0"/>
            </a:rPr>
            <a:t>Instagram</a:t>
          </a:r>
        </a:p>
      </dsp:txBody>
      <dsp:txXfrm>
        <a:off x="54893" y="1237310"/>
        <a:ext cx="2852870" cy="1014703"/>
      </dsp:txXfrm>
    </dsp:sp>
    <dsp:sp modelId="{2E92185E-0787-7E4B-99CE-B956859FB506}">
      <dsp:nvSpPr>
        <dsp:cNvPr id="0" name=""/>
        <dsp:cNvSpPr/>
      </dsp:nvSpPr>
      <dsp:spPr>
        <a:xfrm rot="5400000">
          <a:off x="5146332" y="291904"/>
          <a:ext cx="899591" cy="5266944"/>
        </a:xfrm>
        <a:prstGeom prst="round2SameRect">
          <a:avLst/>
        </a:prstGeom>
        <a:solidFill>
          <a:schemeClr val="accent3">
            <a:alpha val="90000"/>
            <a:tint val="55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600" kern="1200" dirty="0" smtClean="0">
              <a:latin typeface="Trebuchet MS" panose="020B0703020202090204" pitchFamily="34" charset="0"/>
            </a:rPr>
            <a:t>1 milliárd havi felhasználó
Főleg fiatalok (14-20 évesek)
Csak függőleges rövid videók</a:t>
          </a:r>
          <a:endParaRPr lang="hu-HU" sz="1600" kern="1200" dirty="0">
            <a:latin typeface="Trebuchet MS" panose="020B0703020202090204" pitchFamily="34" charset="0"/>
          </a:endParaRPr>
        </a:p>
      </dsp:txBody>
      <dsp:txXfrm rot="-5400000">
        <a:off x="2962656" y="2519494"/>
        <a:ext cx="5223030" cy="811763"/>
      </dsp:txXfrm>
    </dsp:sp>
    <dsp:sp modelId="{351371A5-7EF4-C24B-BAD9-AC95B3C024C4}">
      <dsp:nvSpPr>
        <dsp:cNvPr id="0" name=""/>
        <dsp:cNvSpPr/>
      </dsp:nvSpPr>
      <dsp:spPr>
        <a:xfrm>
          <a:off x="0" y="2363131"/>
          <a:ext cx="2962656" cy="1124489"/>
        </a:xfrm>
        <a:prstGeom prst="roundRect">
          <a:avLst/>
        </a:prstGeom>
        <a:solidFill>
          <a:schemeClr val="accent3">
            <a:shade val="50000"/>
            <a:hueOff val="178371"/>
            <a:satOff val="-2846"/>
            <a:lumOff val="27405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0020" tIns="80010" rIns="160020" bIns="8001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4200" kern="1200" dirty="0" err="1">
              <a:latin typeface="Trebuchet MS" panose="020B0703020202090204" pitchFamily="34" charset="0"/>
            </a:rPr>
            <a:t>TikTok</a:t>
          </a:r>
          <a:endParaRPr lang="hu-HU" sz="4200" kern="1200" dirty="0">
            <a:latin typeface="Trebuchet MS" panose="020B0703020202090204" pitchFamily="34" charset="0"/>
          </a:endParaRPr>
        </a:p>
      </dsp:txBody>
      <dsp:txXfrm>
        <a:off x="54893" y="2418024"/>
        <a:ext cx="2852870" cy="1014703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4C2782-20BD-4297-B81B-14668141BCE0}">
      <dsp:nvSpPr>
        <dsp:cNvPr id="0" name=""/>
        <dsp:cNvSpPr/>
      </dsp:nvSpPr>
      <dsp:spPr>
        <a:xfrm>
          <a:off x="-4505102" y="-690842"/>
          <a:ext cx="5366813" cy="5366813"/>
        </a:xfrm>
        <a:prstGeom prst="blockArc">
          <a:avLst>
            <a:gd name="adj1" fmla="val 18900000"/>
            <a:gd name="adj2" fmla="val 2700000"/>
            <a:gd name="adj3" fmla="val 402"/>
          </a:avLst>
        </a:pr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9E4D5F-6289-478F-BD12-F98EFE667B6F}">
      <dsp:nvSpPr>
        <dsp:cNvPr id="0" name=""/>
        <dsp:cNvSpPr/>
      </dsp:nvSpPr>
      <dsp:spPr>
        <a:xfrm>
          <a:off x="451373" y="306376"/>
          <a:ext cx="5574104" cy="61307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6626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900" kern="1200" dirty="0" smtClean="0"/>
            <a:t>Természeti adottságok</a:t>
          </a:r>
          <a:endParaRPr lang="sk-SK" sz="1900" kern="1200" dirty="0"/>
        </a:p>
      </dsp:txBody>
      <dsp:txXfrm>
        <a:off x="451373" y="306376"/>
        <a:ext cx="5574104" cy="613072"/>
      </dsp:txXfrm>
    </dsp:sp>
    <dsp:sp modelId="{EA710733-8837-450F-9A6A-0AD6CDE0AF4B}">
      <dsp:nvSpPr>
        <dsp:cNvPr id="0" name=""/>
        <dsp:cNvSpPr/>
      </dsp:nvSpPr>
      <dsp:spPr>
        <a:xfrm>
          <a:off x="68203" y="229742"/>
          <a:ext cx="766340" cy="76634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A6D92B-31C5-41AA-B820-71C2EC705EB6}">
      <dsp:nvSpPr>
        <dsp:cNvPr id="0" name=""/>
        <dsp:cNvSpPr/>
      </dsp:nvSpPr>
      <dsp:spPr>
        <a:xfrm>
          <a:off x="802861" y="1226144"/>
          <a:ext cx="5222616" cy="613072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6626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900" b="0" kern="1200" dirty="0" smtClean="0">
              <a:effectLst/>
              <a:latin typeface="Trebuchet MS" panose="020B0603020202020204" pitchFamily="34" charset="0"/>
              <a:ea typeface="+mn-ea"/>
              <a:cs typeface="+mn-cs"/>
            </a:rPr>
            <a:t>Ritka/szükséges termékek/szolgáltatások</a:t>
          </a:r>
          <a:endParaRPr lang="sk-SK" sz="1900" b="0" kern="1200" dirty="0"/>
        </a:p>
      </dsp:txBody>
      <dsp:txXfrm>
        <a:off x="802861" y="1226144"/>
        <a:ext cx="5222616" cy="613072"/>
      </dsp:txXfrm>
    </dsp:sp>
    <dsp:sp modelId="{DB1BE4F1-6A6F-430E-9F7A-90AAD98F3035}">
      <dsp:nvSpPr>
        <dsp:cNvPr id="0" name=""/>
        <dsp:cNvSpPr/>
      </dsp:nvSpPr>
      <dsp:spPr>
        <a:xfrm>
          <a:off x="419691" y="1149510"/>
          <a:ext cx="766340" cy="76634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AAA778-1CBD-40C2-9D01-FDF9AEFD9016}">
      <dsp:nvSpPr>
        <dsp:cNvPr id="0" name=""/>
        <dsp:cNvSpPr/>
      </dsp:nvSpPr>
      <dsp:spPr>
        <a:xfrm>
          <a:off x="802861" y="2145912"/>
          <a:ext cx="5222616" cy="613072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6626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900" b="0" i="0" kern="1200" dirty="0" smtClean="0"/>
            <a:t>Ritka/szükséges termékek/szolgáltatások</a:t>
          </a:r>
          <a:endParaRPr lang="sk-SK" sz="1900" kern="1200" dirty="0"/>
        </a:p>
      </dsp:txBody>
      <dsp:txXfrm>
        <a:off x="802861" y="2145912"/>
        <a:ext cx="5222616" cy="613072"/>
      </dsp:txXfrm>
    </dsp:sp>
    <dsp:sp modelId="{8F1140C3-3FE6-438E-9A82-96C4147F3384}">
      <dsp:nvSpPr>
        <dsp:cNvPr id="0" name=""/>
        <dsp:cNvSpPr/>
      </dsp:nvSpPr>
      <dsp:spPr>
        <a:xfrm>
          <a:off x="419691" y="2069278"/>
          <a:ext cx="766340" cy="76634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0AFC7A-0675-430D-BA0D-77381E2C02BE}">
      <dsp:nvSpPr>
        <dsp:cNvPr id="0" name=""/>
        <dsp:cNvSpPr/>
      </dsp:nvSpPr>
      <dsp:spPr>
        <a:xfrm>
          <a:off x="451373" y="3065680"/>
          <a:ext cx="5574104" cy="613072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6626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900" kern="1200" dirty="0" smtClean="0">
              <a:effectLst/>
              <a:latin typeface="Trebuchet MS" panose="020B0603020202020204" pitchFamily="34" charset="0"/>
              <a:ea typeface="+mn-ea"/>
              <a:cs typeface="+mn-cs"/>
            </a:rPr>
            <a:t>A képességeidet</a:t>
          </a:r>
          <a:endParaRPr lang="sk-SK" sz="1900" kern="1200" dirty="0"/>
        </a:p>
      </dsp:txBody>
      <dsp:txXfrm>
        <a:off x="451373" y="3065680"/>
        <a:ext cx="5574104" cy="613072"/>
      </dsp:txXfrm>
    </dsp:sp>
    <dsp:sp modelId="{A95809AC-EA0D-44F7-A24A-805297E5B603}">
      <dsp:nvSpPr>
        <dsp:cNvPr id="0" name=""/>
        <dsp:cNvSpPr/>
      </dsp:nvSpPr>
      <dsp:spPr>
        <a:xfrm>
          <a:off x="68203" y="2989046"/>
          <a:ext cx="766340" cy="76634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62BEAC-12D0-A349-8731-A646BD3C733A}">
      <dsp:nvSpPr>
        <dsp:cNvPr id="0" name=""/>
        <dsp:cNvSpPr/>
      </dsp:nvSpPr>
      <dsp:spPr>
        <a:xfrm>
          <a:off x="-3944158" y="-605563"/>
          <a:ext cx="4700452" cy="4700452"/>
        </a:xfrm>
        <a:prstGeom prst="blockArc">
          <a:avLst>
            <a:gd name="adj1" fmla="val 18900000"/>
            <a:gd name="adj2" fmla="val 2700000"/>
            <a:gd name="adj3" fmla="val 460"/>
          </a:avLst>
        </a:pr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891131-CB38-E745-97E8-0D65D082876F}">
      <dsp:nvSpPr>
        <dsp:cNvPr id="0" name=""/>
        <dsp:cNvSpPr/>
      </dsp:nvSpPr>
      <dsp:spPr>
        <a:xfrm>
          <a:off x="331434" y="218013"/>
          <a:ext cx="7852055" cy="43630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6317" tIns="33020" rIns="33020" bIns="3302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300" kern="1200" dirty="0" smtClean="0">
              <a:latin typeface="Trebuchet MS" panose="020B0703020202090204" pitchFamily="34" charset="0"/>
            </a:rPr>
            <a:t>A természetes tulajdonságok elemzése</a:t>
          </a:r>
          <a:endParaRPr lang="sk-SK" sz="1300" kern="1200" dirty="0">
            <a:effectLst/>
            <a:latin typeface="Trebuchet MS" panose="020B0703020202090204" pitchFamily="34" charset="0"/>
          </a:endParaRPr>
        </a:p>
      </dsp:txBody>
      <dsp:txXfrm>
        <a:off x="331434" y="218013"/>
        <a:ext cx="7852055" cy="436305"/>
      </dsp:txXfrm>
    </dsp:sp>
    <dsp:sp modelId="{7E172648-575A-6945-AC22-88042011C66B}">
      <dsp:nvSpPr>
        <dsp:cNvPr id="0" name=""/>
        <dsp:cNvSpPr/>
      </dsp:nvSpPr>
      <dsp:spPr>
        <a:xfrm>
          <a:off x="58744" y="163474"/>
          <a:ext cx="545381" cy="54538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87BC94-F94F-A34D-A841-CB46A38FFCA8}">
      <dsp:nvSpPr>
        <dsp:cNvPr id="0" name=""/>
        <dsp:cNvSpPr/>
      </dsp:nvSpPr>
      <dsp:spPr>
        <a:xfrm>
          <a:off x="644078" y="872261"/>
          <a:ext cx="7539411" cy="436305"/>
        </a:xfrm>
        <a:prstGeom prst="rect">
          <a:avLst/>
        </a:prstGeom>
        <a:solidFill>
          <a:schemeClr val="accent2">
            <a:hueOff val="1170380"/>
            <a:satOff val="-1460"/>
            <a:lumOff val="34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6317" tIns="33020" rIns="33020" bIns="3302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300" kern="1200" dirty="0" smtClean="0">
              <a:effectLst/>
              <a:latin typeface="Trebuchet MS" panose="020B0703020202090204" pitchFamily="34" charset="0"/>
            </a:rPr>
            <a:t>Keresse meg azt a terméket vagy szolgáltatást, amely hiányzik a helyiek által igényelt régióban</a:t>
          </a:r>
          <a:endParaRPr lang="sk-SK" sz="1300" kern="1200" dirty="0">
            <a:effectLst/>
            <a:latin typeface="Trebuchet MS" panose="020B0703020202090204" pitchFamily="34" charset="0"/>
          </a:endParaRPr>
        </a:p>
      </dsp:txBody>
      <dsp:txXfrm>
        <a:off x="644078" y="872261"/>
        <a:ext cx="7539411" cy="436305"/>
      </dsp:txXfrm>
    </dsp:sp>
    <dsp:sp modelId="{5C5E128D-459C-4641-BA60-9E29365B4DB3}">
      <dsp:nvSpPr>
        <dsp:cNvPr id="0" name=""/>
        <dsp:cNvSpPr/>
      </dsp:nvSpPr>
      <dsp:spPr>
        <a:xfrm>
          <a:off x="371387" y="817723"/>
          <a:ext cx="545381" cy="54538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1170380"/>
              <a:satOff val="-1460"/>
              <a:lumOff val="34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A68E0E-48AC-7240-A4EC-C0C94F49B9AF}">
      <dsp:nvSpPr>
        <dsp:cNvPr id="0" name=""/>
        <dsp:cNvSpPr/>
      </dsp:nvSpPr>
      <dsp:spPr>
        <a:xfrm>
          <a:off x="740034" y="1526509"/>
          <a:ext cx="7443455" cy="436305"/>
        </a:xfrm>
        <a:prstGeom prst="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6317" tIns="33020" rIns="33020" bIns="3302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300" kern="1200" dirty="0" smtClean="0">
              <a:latin typeface="Trebuchet MS" panose="020B0703020202090204" pitchFamily="34" charset="0"/>
            </a:rPr>
            <a:t>Ismerje meg saját képességeit és lehetőségeit</a:t>
          </a:r>
          <a:endParaRPr lang="sk-SK" sz="1300" kern="1200" dirty="0">
            <a:effectLst/>
            <a:latin typeface="Trebuchet MS" panose="020B0703020202090204" pitchFamily="34" charset="0"/>
          </a:endParaRPr>
        </a:p>
      </dsp:txBody>
      <dsp:txXfrm>
        <a:off x="740034" y="1526509"/>
        <a:ext cx="7443455" cy="436305"/>
      </dsp:txXfrm>
    </dsp:sp>
    <dsp:sp modelId="{CCF440E9-BF91-3C4E-A046-950E7100ACF6}">
      <dsp:nvSpPr>
        <dsp:cNvPr id="0" name=""/>
        <dsp:cNvSpPr/>
      </dsp:nvSpPr>
      <dsp:spPr>
        <a:xfrm>
          <a:off x="467343" y="1471971"/>
          <a:ext cx="545381" cy="54538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2340759"/>
              <a:satOff val="-2919"/>
              <a:lumOff val="6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898C71-7BF7-3E4A-8393-000C92DAA00C}">
      <dsp:nvSpPr>
        <dsp:cNvPr id="0" name=""/>
        <dsp:cNvSpPr/>
      </dsp:nvSpPr>
      <dsp:spPr>
        <a:xfrm>
          <a:off x="644078" y="2180758"/>
          <a:ext cx="7539411" cy="436305"/>
        </a:xfrm>
        <a:prstGeom prst="rect">
          <a:avLst/>
        </a:prstGeom>
        <a:solidFill>
          <a:schemeClr val="accent2">
            <a:hueOff val="3511139"/>
            <a:satOff val="-4379"/>
            <a:lumOff val="10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6317" tIns="33020" rIns="33020" bIns="3302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300" kern="1200" dirty="0" smtClean="0">
              <a:latin typeface="Trebuchet MS" panose="020B0703020202090204" pitchFamily="34" charset="0"/>
            </a:rPr>
            <a:t>Elemezze ötletét, hogy illeszkedjen egy vidéki üzleti stratégiába</a:t>
          </a:r>
          <a:endParaRPr lang="sk-SK" sz="1300" kern="1200" dirty="0">
            <a:latin typeface="Trebuchet MS" panose="020B0703020202090204" pitchFamily="34" charset="0"/>
          </a:endParaRPr>
        </a:p>
      </dsp:txBody>
      <dsp:txXfrm>
        <a:off x="644078" y="2180758"/>
        <a:ext cx="7539411" cy="436305"/>
      </dsp:txXfrm>
    </dsp:sp>
    <dsp:sp modelId="{BBC90976-ABDB-A140-AB35-7D9151256F38}">
      <dsp:nvSpPr>
        <dsp:cNvPr id="0" name=""/>
        <dsp:cNvSpPr/>
      </dsp:nvSpPr>
      <dsp:spPr>
        <a:xfrm>
          <a:off x="371387" y="2126220"/>
          <a:ext cx="545381" cy="54538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3511139"/>
              <a:satOff val="-4379"/>
              <a:lumOff val="103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F41106-1D07-7E4C-9A2B-E35790F0AA48}">
      <dsp:nvSpPr>
        <dsp:cNvPr id="0" name=""/>
        <dsp:cNvSpPr/>
      </dsp:nvSpPr>
      <dsp:spPr>
        <a:xfrm>
          <a:off x="331434" y="2835006"/>
          <a:ext cx="7852055" cy="436305"/>
        </a:xfrm>
        <a:prstGeom prst="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6317" tIns="33020" rIns="33020" bIns="3302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300" kern="1200" dirty="0" smtClean="0">
              <a:latin typeface="Trebuchet MS" panose="020B0703020202090204" pitchFamily="34" charset="0"/>
            </a:rPr>
            <a:t>Ha megtalálta, hogyan kezdje el saját vállalkozását</a:t>
          </a:r>
          <a:endParaRPr lang="sk-SK" sz="1300" kern="1200" dirty="0">
            <a:latin typeface="Trebuchet MS" panose="020B0703020202090204" pitchFamily="34" charset="0"/>
          </a:endParaRPr>
        </a:p>
      </dsp:txBody>
      <dsp:txXfrm>
        <a:off x="331434" y="2835006"/>
        <a:ext cx="7852055" cy="436305"/>
      </dsp:txXfrm>
    </dsp:sp>
    <dsp:sp modelId="{2FC3F017-B096-F34E-8763-D88B58CB3AEA}">
      <dsp:nvSpPr>
        <dsp:cNvPr id="0" name=""/>
        <dsp:cNvSpPr/>
      </dsp:nvSpPr>
      <dsp:spPr>
        <a:xfrm>
          <a:off x="58744" y="2780468"/>
          <a:ext cx="545381" cy="54538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C1B714-7DF6-9D45-BB1F-2C8F34FEE80E}">
      <dsp:nvSpPr>
        <dsp:cNvPr id="0" name=""/>
        <dsp:cNvSpPr/>
      </dsp:nvSpPr>
      <dsp:spPr>
        <a:xfrm>
          <a:off x="3499991" y="1123"/>
          <a:ext cx="1229617" cy="799251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kern="1200" dirty="0" smtClean="0">
              <a:latin typeface="Trebuchet MS" panose="020B0703020202090204" pitchFamily="34" charset="0"/>
            </a:rPr>
            <a:t>Elemzés</a:t>
          </a:r>
          <a:endParaRPr lang="hu-HU" sz="1600" kern="1200" dirty="0">
            <a:latin typeface="Trebuchet MS" panose="020B0703020202090204" pitchFamily="34" charset="0"/>
          </a:endParaRPr>
        </a:p>
      </dsp:txBody>
      <dsp:txXfrm>
        <a:off x="3539007" y="40139"/>
        <a:ext cx="1151585" cy="721219"/>
      </dsp:txXfrm>
    </dsp:sp>
    <dsp:sp modelId="{29CD255C-7F5F-F34F-B830-3D2AF385113E}">
      <dsp:nvSpPr>
        <dsp:cNvPr id="0" name=""/>
        <dsp:cNvSpPr/>
      </dsp:nvSpPr>
      <dsp:spPr>
        <a:xfrm>
          <a:off x="2230864" y="400749"/>
          <a:ext cx="3767871" cy="3767871"/>
        </a:xfrm>
        <a:custGeom>
          <a:avLst/>
          <a:gdLst/>
          <a:ahLst/>
          <a:cxnLst/>
          <a:rect l="0" t="0" r="0" b="0"/>
          <a:pathLst>
            <a:path>
              <a:moveTo>
                <a:pt x="2653617" y="164399"/>
              </a:moveTo>
              <a:arcTo wR="1883935" hR="1883935" stAng="17646826" swAng="924691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531499-FAC0-EF45-BC87-2D57452FD6E5}">
      <dsp:nvSpPr>
        <dsp:cNvPr id="0" name=""/>
        <dsp:cNvSpPr/>
      </dsp:nvSpPr>
      <dsp:spPr>
        <a:xfrm>
          <a:off x="5131527" y="943091"/>
          <a:ext cx="1229617" cy="799251"/>
        </a:xfrm>
        <a:prstGeom prst="roundRect">
          <a:avLst/>
        </a:prstGeom>
        <a:gradFill rotWithShape="0">
          <a:gsLst>
            <a:gs pos="0">
              <a:schemeClr val="accent2">
                <a:hueOff val="936304"/>
                <a:satOff val="-1168"/>
                <a:lumOff val="275"/>
                <a:alphaOff val="0"/>
                <a:shade val="51000"/>
                <a:satMod val="130000"/>
              </a:schemeClr>
            </a:gs>
            <a:gs pos="80000">
              <a:schemeClr val="accent2">
                <a:hueOff val="936304"/>
                <a:satOff val="-1168"/>
                <a:lumOff val="275"/>
                <a:alphaOff val="0"/>
                <a:shade val="93000"/>
                <a:satMod val="130000"/>
              </a:schemeClr>
            </a:gs>
            <a:gs pos="100000">
              <a:schemeClr val="accent2">
                <a:hueOff val="936304"/>
                <a:satOff val="-1168"/>
                <a:lumOff val="27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kern="1200" dirty="0" smtClean="0">
              <a:latin typeface="Trebuchet MS" panose="020B0703020202090204" pitchFamily="34" charset="0"/>
            </a:rPr>
            <a:t>Célok, Irányok</a:t>
          </a:r>
          <a:endParaRPr lang="hu-HU" sz="1600" kern="1200" dirty="0">
            <a:latin typeface="Trebuchet MS" panose="020B0703020202090204" pitchFamily="34" charset="0"/>
          </a:endParaRPr>
        </a:p>
      </dsp:txBody>
      <dsp:txXfrm>
        <a:off x="5170543" y="982107"/>
        <a:ext cx="1151585" cy="721219"/>
      </dsp:txXfrm>
    </dsp:sp>
    <dsp:sp modelId="{3B9699F7-4D2C-614C-948F-8EB6464667A3}">
      <dsp:nvSpPr>
        <dsp:cNvPr id="0" name=""/>
        <dsp:cNvSpPr/>
      </dsp:nvSpPr>
      <dsp:spPr>
        <a:xfrm>
          <a:off x="2230864" y="400749"/>
          <a:ext cx="3767871" cy="3767871"/>
        </a:xfrm>
        <a:custGeom>
          <a:avLst/>
          <a:gdLst/>
          <a:ahLst/>
          <a:cxnLst/>
          <a:rect l="0" t="0" r="0" b="0"/>
          <a:pathLst>
            <a:path>
              <a:moveTo>
                <a:pt x="3738484" y="1552479"/>
              </a:moveTo>
              <a:arcTo wR="1883935" hR="1883935" stAng="20992005" swAng="1215990"/>
            </a:path>
          </a:pathLst>
        </a:custGeom>
        <a:noFill/>
        <a:ln w="9525" cap="flat" cmpd="sng" algn="ctr">
          <a:solidFill>
            <a:schemeClr val="accent2">
              <a:hueOff val="936304"/>
              <a:satOff val="-1168"/>
              <a:lumOff val="275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9EC077-140E-3640-9DA4-013D5BA3BCCB}">
      <dsp:nvSpPr>
        <dsp:cNvPr id="0" name=""/>
        <dsp:cNvSpPr/>
      </dsp:nvSpPr>
      <dsp:spPr>
        <a:xfrm>
          <a:off x="5131527" y="2827027"/>
          <a:ext cx="1229617" cy="799251"/>
        </a:xfrm>
        <a:prstGeom prst="roundRect">
          <a:avLst/>
        </a:prstGeom>
        <a:gradFill rotWithShape="0">
          <a:gsLst>
            <a:gs pos="0">
              <a:schemeClr val="accent2">
                <a:hueOff val="1872608"/>
                <a:satOff val="-2336"/>
                <a:lumOff val="549"/>
                <a:alphaOff val="0"/>
                <a:shade val="51000"/>
                <a:satMod val="130000"/>
              </a:schemeClr>
            </a:gs>
            <a:gs pos="80000">
              <a:schemeClr val="accent2">
                <a:hueOff val="1872608"/>
                <a:satOff val="-2336"/>
                <a:lumOff val="549"/>
                <a:alphaOff val="0"/>
                <a:shade val="93000"/>
                <a:satMod val="130000"/>
              </a:schemeClr>
            </a:gs>
            <a:gs pos="100000">
              <a:schemeClr val="accent2">
                <a:hueOff val="1872608"/>
                <a:satOff val="-2336"/>
                <a:lumOff val="54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kern="1200" dirty="0" err="1" smtClean="0">
              <a:latin typeface="Trebuchet MS" panose="020B0703020202090204" pitchFamily="34" charset="0"/>
            </a:rPr>
            <a:t>Stretégia</a:t>
          </a:r>
          <a:r>
            <a:rPr lang="hu-HU" sz="1600" kern="1200" dirty="0" smtClean="0">
              <a:latin typeface="Trebuchet MS" panose="020B0703020202090204" pitchFamily="34" charset="0"/>
            </a:rPr>
            <a:t> kiválasztása</a:t>
          </a:r>
          <a:endParaRPr lang="hu-HU" sz="1600" kern="1200" dirty="0">
            <a:latin typeface="Trebuchet MS" panose="020B0703020202090204" pitchFamily="34" charset="0"/>
          </a:endParaRPr>
        </a:p>
      </dsp:txBody>
      <dsp:txXfrm>
        <a:off x="5170543" y="2866043"/>
        <a:ext cx="1151585" cy="721219"/>
      </dsp:txXfrm>
    </dsp:sp>
    <dsp:sp modelId="{442F957A-D452-8B4C-B1B6-36984A20D7EC}">
      <dsp:nvSpPr>
        <dsp:cNvPr id="0" name=""/>
        <dsp:cNvSpPr/>
      </dsp:nvSpPr>
      <dsp:spPr>
        <a:xfrm>
          <a:off x="2230864" y="400749"/>
          <a:ext cx="3767871" cy="3767871"/>
        </a:xfrm>
        <a:custGeom>
          <a:avLst/>
          <a:gdLst/>
          <a:ahLst/>
          <a:cxnLst/>
          <a:rect l="0" t="0" r="0" b="0"/>
          <a:pathLst>
            <a:path>
              <a:moveTo>
                <a:pt x="3082907" y="3337098"/>
              </a:moveTo>
              <a:arcTo wR="1883935" hR="1883935" stAng="3028483" swAng="924691"/>
            </a:path>
          </a:pathLst>
        </a:custGeom>
        <a:noFill/>
        <a:ln w="9525" cap="flat" cmpd="sng" algn="ctr">
          <a:solidFill>
            <a:schemeClr val="accent2">
              <a:hueOff val="1872608"/>
              <a:satOff val="-2336"/>
              <a:lumOff val="549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2CE29B-A9B6-9D43-9E0F-BE23C4FE67E4}">
      <dsp:nvSpPr>
        <dsp:cNvPr id="0" name=""/>
        <dsp:cNvSpPr/>
      </dsp:nvSpPr>
      <dsp:spPr>
        <a:xfrm>
          <a:off x="3499991" y="3768995"/>
          <a:ext cx="1229617" cy="799251"/>
        </a:xfrm>
        <a:prstGeom prst="roundRect">
          <a:avLst/>
        </a:prstGeom>
        <a:gradFill rotWithShape="0">
          <a:gsLst>
            <a:gs pos="0">
              <a:schemeClr val="accent2">
                <a:hueOff val="2808911"/>
                <a:satOff val="-3503"/>
                <a:lumOff val="824"/>
                <a:alphaOff val="0"/>
                <a:shade val="51000"/>
                <a:satMod val="130000"/>
              </a:schemeClr>
            </a:gs>
            <a:gs pos="80000">
              <a:schemeClr val="accent2">
                <a:hueOff val="2808911"/>
                <a:satOff val="-3503"/>
                <a:lumOff val="824"/>
                <a:alphaOff val="0"/>
                <a:shade val="93000"/>
                <a:satMod val="130000"/>
              </a:schemeClr>
            </a:gs>
            <a:gs pos="100000">
              <a:schemeClr val="accent2">
                <a:hueOff val="2808911"/>
                <a:satOff val="-3503"/>
                <a:lumOff val="82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kern="1200" dirty="0" smtClean="0">
              <a:latin typeface="Trebuchet MS" panose="020B0703020202090204" pitchFamily="34" charset="0"/>
            </a:rPr>
            <a:t>Cselekvési terv</a:t>
          </a:r>
          <a:endParaRPr lang="hu-HU" sz="1600" kern="1200" dirty="0">
            <a:latin typeface="Trebuchet MS" panose="020B0703020202090204" pitchFamily="34" charset="0"/>
          </a:endParaRPr>
        </a:p>
      </dsp:txBody>
      <dsp:txXfrm>
        <a:off x="3539007" y="3808011"/>
        <a:ext cx="1151585" cy="721219"/>
      </dsp:txXfrm>
    </dsp:sp>
    <dsp:sp modelId="{658DB3B6-BF97-6F4C-85AE-233605AB7042}">
      <dsp:nvSpPr>
        <dsp:cNvPr id="0" name=""/>
        <dsp:cNvSpPr/>
      </dsp:nvSpPr>
      <dsp:spPr>
        <a:xfrm>
          <a:off x="2230864" y="400749"/>
          <a:ext cx="3767871" cy="3767871"/>
        </a:xfrm>
        <a:custGeom>
          <a:avLst/>
          <a:gdLst/>
          <a:ahLst/>
          <a:cxnLst/>
          <a:rect l="0" t="0" r="0" b="0"/>
          <a:pathLst>
            <a:path>
              <a:moveTo>
                <a:pt x="1114254" y="3603471"/>
              </a:moveTo>
              <a:arcTo wR="1883935" hR="1883935" stAng="6846826" swAng="924691"/>
            </a:path>
          </a:pathLst>
        </a:custGeom>
        <a:noFill/>
        <a:ln w="9525" cap="flat" cmpd="sng" algn="ctr">
          <a:solidFill>
            <a:schemeClr val="accent2">
              <a:hueOff val="2808911"/>
              <a:satOff val="-3503"/>
              <a:lumOff val="824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DF2360-518A-9E43-8811-1631034CAD94}">
      <dsp:nvSpPr>
        <dsp:cNvPr id="0" name=""/>
        <dsp:cNvSpPr/>
      </dsp:nvSpPr>
      <dsp:spPr>
        <a:xfrm>
          <a:off x="1868454" y="2827027"/>
          <a:ext cx="1229617" cy="799251"/>
        </a:xfrm>
        <a:prstGeom prst="roundRect">
          <a:avLst/>
        </a:prstGeom>
        <a:gradFill rotWithShape="0">
          <a:gsLst>
            <a:gs pos="0">
              <a:schemeClr val="accent2">
                <a:hueOff val="3745215"/>
                <a:satOff val="-4671"/>
                <a:lumOff val="1098"/>
                <a:alphaOff val="0"/>
                <a:shade val="51000"/>
                <a:satMod val="130000"/>
              </a:schemeClr>
            </a:gs>
            <a:gs pos="80000">
              <a:schemeClr val="accent2">
                <a:hueOff val="3745215"/>
                <a:satOff val="-4671"/>
                <a:lumOff val="1098"/>
                <a:alphaOff val="0"/>
                <a:shade val="93000"/>
                <a:satMod val="130000"/>
              </a:schemeClr>
            </a:gs>
            <a:gs pos="100000">
              <a:schemeClr val="accent2">
                <a:hueOff val="3745215"/>
                <a:satOff val="-4671"/>
                <a:lumOff val="109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kern="1200" dirty="0" smtClean="0">
              <a:latin typeface="Trebuchet MS" panose="020B0703020202090204" pitchFamily="34" charset="0"/>
            </a:rPr>
            <a:t>Végrehajtás</a:t>
          </a:r>
          <a:endParaRPr lang="hu-HU" sz="1600" kern="1200" dirty="0">
            <a:latin typeface="Trebuchet MS" panose="020B0703020202090204" pitchFamily="34" charset="0"/>
          </a:endParaRPr>
        </a:p>
      </dsp:txBody>
      <dsp:txXfrm>
        <a:off x="1907470" y="2866043"/>
        <a:ext cx="1151585" cy="721219"/>
      </dsp:txXfrm>
    </dsp:sp>
    <dsp:sp modelId="{D0799548-A9E9-F542-A763-B3FC9B0A6C2E}">
      <dsp:nvSpPr>
        <dsp:cNvPr id="0" name=""/>
        <dsp:cNvSpPr/>
      </dsp:nvSpPr>
      <dsp:spPr>
        <a:xfrm>
          <a:off x="2230864" y="400749"/>
          <a:ext cx="3767871" cy="3767871"/>
        </a:xfrm>
        <a:custGeom>
          <a:avLst/>
          <a:gdLst/>
          <a:ahLst/>
          <a:cxnLst/>
          <a:rect l="0" t="0" r="0" b="0"/>
          <a:pathLst>
            <a:path>
              <a:moveTo>
                <a:pt x="29387" y="2215391"/>
              </a:moveTo>
              <a:arcTo wR="1883935" hR="1883935" stAng="10192005" swAng="1215990"/>
            </a:path>
          </a:pathLst>
        </a:custGeom>
        <a:noFill/>
        <a:ln w="9525" cap="flat" cmpd="sng" algn="ctr">
          <a:solidFill>
            <a:schemeClr val="accent2">
              <a:hueOff val="3745215"/>
              <a:satOff val="-4671"/>
              <a:lumOff val="1098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2E54FC-5C8C-A546-A534-9B713EEDCD49}">
      <dsp:nvSpPr>
        <dsp:cNvPr id="0" name=""/>
        <dsp:cNvSpPr/>
      </dsp:nvSpPr>
      <dsp:spPr>
        <a:xfrm>
          <a:off x="1868454" y="943091"/>
          <a:ext cx="1229617" cy="799251"/>
        </a:xfrm>
        <a:prstGeom prst="roundRect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kern="1200" dirty="0" smtClean="0">
              <a:latin typeface="Trebuchet MS" panose="020B0703020202090204" pitchFamily="34" charset="0"/>
            </a:rPr>
            <a:t>Eredmény</a:t>
          </a:r>
          <a:endParaRPr lang="hu-HU" sz="1600" kern="1200" dirty="0">
            <a:latin typeface="Trebuchet MS" panose="020B0703020202090204" pitchFamily="34" charset="0"/>
          </a:endParaRPr>
        </a:p>
      </dsp:txBody>
      <dsp:txXfrm>
        <a:off x="1907470" y="982107"/>
        <a:ext cx="1151585" cy="721219"/>
      </dsp:txXfrm>
    </dsp:sp>
    <dsp:sp modelId="{C8BE2BE8-8361-364B-8160-6410B0EB2611}">
      <dsp:nvSpPr>
        <dsp:cNvPr id="0" name=""/>
        <dsp:cNvSpPr/>
      </dsp:nvSpPr>
      <dsp:spPr>
        <a:xfrm>
          <a:off x="2230864" y="400749"/>
          <a:ext cx="3767871" cy="3767871"/>
        </a:xfrm>
        <a:custGeom>
          <a:avLst/>
          <a:gdLst/>
          <a:ahLst/>
          <a:cxnLst/>
          <a:rect l="0" t="0" r="0" b="0"/>
          <a:pathLst>
            <a:path>
              <a:moveTo>
                <a:pt x="684963" y="430773"/>
              </a:moveTo>
              <a:arcTo wR="1883935" hR="1883935" stAng="13828483" swAng="924691"/>
            </a:path>
          </a:pathLst>
        </a:custGeom>
        <a:noFill/>
        <a:ln w="9525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945F43-5857-7342-8128-223963079458}">
      <dsp:nvSpPr>
        <dsp:cNvPr id="0" name=""/>
        <dsp:cNvSpPr/>
      </dsp:nvSpPr>
      <dsp:spPr>
        <a:xfrm>
          <a:off x="3105789" y="0"/>
          <a:ext cx="2018020" cy="20180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900" kern="1200" dirty="0" smtClean="0">
              <a:latin typeface="Trebuchet MS" panose="020B0703020202090204" pitchFamily="34" charset="0"/>
            </a:rPr>
            <a:t>Jövőkép</a:t>
          </a:r>
          <a:endParaRPr lang="hu-HU" sz="2900" kern="1200" dirty="0">
            <a:latin typeface="Trebuchet MS" panose="020B0703020202090204" pitchFamily="34" charset="0"/>
          </a:endParaRPr>
        </a:p>
      </dsp:txBody>
      <dsp:txXfrm>
        <a:off x="3401321" y="295532"/>
        <a:ext cx="1426956" cy="1426956"/>
      </dsp:txXfrm>
    </dsp:sp>
    <dsp:sp modelId="{9931D60F-BD34-E44C-B8FF-4FEEC7FC95B3}">
      <dsp:nvSpPr>
        <dsp:cNvPr id="0" name=""/>
        <dsp:cNvSpPr/>
      </dsp:nvSpPr>
      <dsp:spPr>
        <a:xfrm rot="8518697">
          <a:off x="1511211" y="2004720"/>
          <a:ext cx="1924699" cy="575135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CF2D446-810E-D84D-B12F-E8A98E46BDFF}">
      <dsp:nvSpPr>
        <dsp:cNvPr id="0" name=""/>
        <dsp:cNvSpPr/>
      </dsp:nvSpPr>
      <dsp:spPr>
        <a:xfrm>
          <a:off x="756884" y="2118210"/>
          <a:ext cx="1917119" cy="153369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kern="1200" dirty="0" smtClean="0">
              <a:latin typeface="Trebuchet MS" panose="020B0703020202090204" pitchFamily="34" charset="0"/>
            </a:rPr>
            <a:t>Milyen jövőképet képzel el a szervezetnek?</a:t>
          </a:r>
          <a:endParaRPr lang="hu-HU" sz="1600" kern="1200" dirty="0">
            <a:latin typeface="Trebuchet MS" panose="020B0703020202090204" pitchFamily="34" charset="0"/>
          </a:endParaRPr>
        </a:p>
      </dsp:txBody>
      <dsp:txXfrm>
        <a:off x="801804" y="2163130"/>
        <a:ext cx="1827279" cy="1443855"/>
      </dsp:txXfrm>
    </dsp:sp>
    <dsp:sp modelId="{013C1D08-ED01-5849-8D79-26CDEF29AB15}">
      <dsp:nvSpPr>
        <dsp:cNvPr id="0" name=""/>
        <dsp:cNvSpPr/>
      </dsp:nvSpPr>
      <dsp:spPr>
        <a:xfrm rot="5400000">
          <a:off x="3371173" y="2560638"/>
          <a:ext cx="1487252" cy="575135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7B63911-9E5C-7144-8A31-35E10264D8B8}">
      <dsp:nvSpPr>
        <dsp:cNvPr id="0" name=""/>
        <dsp:cNvSpPr/>
      </dsp:nvSpPr>
      <dsp:spPr>
        <a:xfrm>
          <a:off x="3156240" y="2824984"/>
          <a:ext cx="1917119" cy="1533695"/>
        </a:xfrm>
        <a:prstGeom prst="roundRect">
          <a:avLst>
            <a:gd name="adj" fmla="val 10000"/>
          </a:avLst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kern="1200" dirty="0" smtClean="0">
              <a:latin typeface="Trebuchet MS" panose="020B0703020202090204" pitchFamily="34" charset="0"/>
            </a:rPr>
            <a:t>Milyen tevékenységekkel kívánja ezt elérni?</a:t>
          </a:r>
          <a:endParaRPr lang="en-US" sz="1600" kern="1200" dirty="0">
            <a:latin typeface="Trebuchet MS" panose="020B0703020202090204" pitchFamily="34" charset="0"/>
          </a:endParaRPr>
        </a:p>
      </dsp:txBody>
      <dsp:txXfrm>
        <a:off x="3201160" y="2869904"/>
        <a:ext cx="1827279" cy="1443855"/>
      </dsp:txXfrm>
    </dsp:sp>
    <dsp:sp modelId="{B4758B22-3187-6046-942B-B72FBE3FB06F}">
      <dsp:nvSpPr>
        <dsp:cNvPr id="0" name=""/>
        <dsp:cNvSpPr/>
      </dsp:nvSpPr>
      <dsp:spPr>
        <a:xfrm rot="2312263">
          <a:off x="4784135" y="2008093"/>
          <a:ext cx="1892046" cy="575135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FD5640D-76A2-D94A-8DF1-6E68CFB89429}">
      <dsp:nvSpPr>
        <dsp:cNvPr id="0" name=""/>
        <dsp:cNvSpPr/>
      </dsp:nvSpPr>
      <dsp:spPr>
        <a:xfrm>
          <a:off x="5511576" y="2118214"/>
          <a:ext cx="1917119" cy="1533695"/>
        </a:xfrm>
        <a:prstGeom prst="roundRect">
          <a:avLst>
            <a:gd name="adj" fmla="val 1000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kern="1200" dirty="0" smtClean="0">
              <a:latin typeface="Trebuchet MS" panose="020B0703020202090204" pitchFamily="34" charset="0"/>
            </a:rPr>
            <a:t>Milyen képességekkel rendelkezik a cég a jövőkép megvalósításához?</a:t>
          </a:r>
          <a:endParaRPr lang="sk-SK" sz="1600" kern="1200" dirty="0">
            <a:effectLst/>
            <a:latin typeface="Trebuchet MS" panose="020B0703020202090204" pitchFamily="34" charset="0"/>
          </a:endParaRPr>
        </a:p>
      </dsp:txBody>
      <dsp:txXfrm>
        <a:off x="5556496" y="2163134"/>
        <a:ext cx="1827279" cy="144385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692CF2-4009-E544-856A-343694112FBB}">
      <dsp:nvSpPr>
        <dsp:cNvPr id="0" name=""/>
        <dsp:cNvSpPr/>
      </dsp:nvSpPr>
      <dsp:spPr>
        <a:xfrm>
          <a:off x="0" y="558462"/>
          <a:ext cx="8229600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7D1E07-718B-AF47-9EC5-914F30E561AD}">
      <dsp:nvSpPr>
        <dsp:cNvPr id="0" name=""/>
        <dsp:cNvSpPr/>
      </dsp:nvSpPr>
      <dsp:spPr>
        <a:xfrm>
          <a:off x="411480" y="410862"/>
          <a:ext cx="5760720" cy="2952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000" kern="1200" dirty="0" smtClean="0">
              <a:effectLst/>
            </a:rPr>
            <a:t>A jövőkép elemeinek koherensnek kell lenniük, és egységet kell alkotniuk.</a:t>
          </a:r>
          <a:endParaRPr lang="hu-HU" sz="1000" kern="1200" dirty="0"/>
        </a:p>
      </dsp:txBody>
      <dsp:txXfrm>
        <a:off x="425890" y="425272"/>
        <a:ext cx="5731900" cy="266380"/>
      </dsp:txXfrm>
    </dsp:sp>
    <dsp:sp modelId="{61E0C4CA-4EF5-6C40-9486-FCE0BFCDD79F}">
      <dsp:nvSpPr>
        <dsp:cNvPr id="0" name=""/>
        <dsp:cNvSpPr/>
      </dsp:nvSpPr>
      <dsp:spPr>
        <a:xfrm>
          <a:off x="0" y="1012062"/>
          <a:ext cx="8229600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936304"/>
              <a:satOff val="-1168"/>
              <a:lumOff val="27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F67FC3-F646-F348-A604-D5AB9A0903CD}">
      <dsp:nvSpPr>
        <dsp:cNvPr id="0" name=""/>
        <dsp:cNvSpPr/>
      </dsp:nvSpPr>
      <dsp:spPr>
        <a:xfrm>
          <a:off x="411480" y="864462"/>
          <a:ext cx="5760720" cy="295200"/>
        </a:xfrm>
        <a:prstGeom prst="roundRect">
          <a:avLst/>
        </a:prstGeom>
        <a:solidFill>
          <a:schemeClr val="accent2">
            <a:hueOff val="936304"/>
            <a:satOff val="-1168"/>
            <a:lumOff val="275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000" kern="1200" dirty="0" smtClean="0">
              <a:effectLst/>
            </a:rPr>
            <a:t>Általános iránymutatásul szolgáljon a jövőre nézve az érintettek számára.</a:t>
          </a:r>
          <a:endParaRPr lang="sk-SK" sz="1000" kern="1200" dirty="0">
            <a:effectLst/>
          </a:endParaRPr>
        </a:p>
      </dsp:txBody>
      <dsp:txXfrm>
        <a:off x="425890" y="878872"/>
        <a:ext cx="5731900" cy="266380"/>
      </dsp:txXfrm>
    </dsp:sp>
    <dsp:sp modelId="{FB1B766A-AC8E-5D4A-B6DC-279878BEBC03}">
      <dsp:nvSpPr>
        <dsp:cNvPr id="0" name=""/>
        <dsp:cNvSpPr/>
      </dsp:nvSpPr>
      <dsp:spPr>
        <a:xfrm>
          <a:off x="0" y="1465662"/>
          <a:ext cx="8229600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1872608"/>
              <a:satOff val="-2336"/>
              <a:lumOff val="54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1E5764-4C0B-7B4B-BE77-014CA1705657}">
      <dsp:nvSpPr>
        <dsp:cNvPr id="0" name=""/>
        <dsp:cNvSpPr/>
      </dsp:nvSpPr>
      <dsp:spPr>
        <a:xfrm>
          <a:off x="411480" y="1318062"/>
          <a:ext cx="5760720" cy="295200"/>
        </a:xfrm>
        <a:prstGeom prst="roundRect">
          <a:avLst/>
        </a:prstGeom>
        <a:solidFill>
          <a:schemeClr val="accent2">
            <a:hueOff val="1872608"/>
            <a:satOff val="-2336"/>
            <a:lumOff val="549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000" kern="1200" dirty="0" smtClean="0">
              <a:effectLst/>
            </a:rPr>
            <a:t>Legyen motiváló az érintettek számára.</a:t>
          </a:r>
          <a:endParaRPr lang="sk-SK" sz="1000" kern="1200" dirty="0">
            <a:effectLst/>
          </a:endParaRPr>
        </a:p>
      </dsp:txBody>
      <dsp:txXfrm>
        <a:off x="425890" y="1332472"/>
        <a:ext cx="5731900" cy="266380"/>
      </dsp:txXfrm>
    </dsp:sp>
    <dsp:sp modelId="{085FD6F5-3E38-114C-8109-4A64A445B9BE}">
      <dsp:nvSpPr>
        <dsp:cNvPr id="0" name=""/>
        <dsp:cNvSpPr/>
      </dsp:nvSpPr>
      <dsp:spPr>
        <a:xfrm>
          <a:off x="0" y="1919262"/>
          <a:ext cx="8229600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2808911"/>
              <a:satOff val="-3503"/>
              <a:lumOff val="82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0B3F7E-6060-FF45-8B3C-23E672708DB1}">
      <dsp:nvSpPr>
        <dsp:cNvPr id="0" name=""/>
        <dsp:cNvSpPr/>
      </dsp:nvSpPr>
      <dsp:spPr>
        <a:xfrm>
          <a:off x="411480" y="1771662"/>
          <a:ext cx="5760720" cy="295200"/>
        </a:xfrm>
        <a:prstGeom prst="roundRect">
          <a:avLst/>
        </a:prstGeom>
        <a:solidFill>
          <a:schemeClr val="accent2">
            <a:hueOff val="2808911"/>
            <a:satOff val="-3503"/>
            <a:lumOff val="824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000" kern="1200" dirty="0" smtClean="0">
              <a:effectLst/>
            </a:rPr>
            <a:t>Rövidnek, tömörnek és érthetőnek kell lennie.</a:t>
          </a:r>
          <a:endParaRPr lang="sk-SK" sz="1000" kern="1200" dirty="0">
            <a:effectLst/>
          </a:endParaRPr>
        </a:p>
      </dsp:txBody>
      <dsp:txXfrm>
        <a:off x="425890" y="1786072"/>
        <a:ext cx="5731900" cy="266380"/>
      </dsp:txXfrm>
    </dsp:sp>
    <dsp:sp modelId="{C8CB1D69-A8DC-384D-B9B4-D83A43F73A5B}">
      <dsp:nvSpPr>
        <dsp:cNvPr id="0" name=""/>
        <dsp:cNvSpPr/>
      </dsp:nvSpPr>
      <dsp:spPr>
        <a:xfrm>
          <a:off x="0" y="2372862"/>
          <a:ext cx="8229600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3745215"/>
              <a:satOff val="-4671"/>
              <a:lumOff val="109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6F30D3-C583-9348-B860-DDBEF241BFB5}">
      <dsp:nvSpPr>
        <dsp:cNvPr id="0" name=""/>
        <dsp:cNvSpPr/>
      </dsp:nvSpPr>
      <dsp:spPr>
        <a:xfrm>
          <a:off x="411480" y="2225262"/>
          <a:ext cx="5760720" cy="295200"/>
        </a:xfrm>
        <a:prstGeom prst="roundRect">
          <a:avLst/>
        </a:prstGeom>
        <a:solidFill>
          <a:schemeClr val="accent2">
            <a:hueOff val="3745215"/>
            <a:satOff val="-4671"/>
            <a:lumOff val="1098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000" kern="1200" dirty="0" smtClean="0">
              <a:effectLst/>
            </a:rPr>
            <a:t>Figyelemfelkeltőnek, ugyanakkor reálisnak kell lennie a célállapotot illetően.</a:t>
          </a:r>
          <a:endParaRPr lang="sk-SK" sz="1000" kern="1200" dirty="0">
            <a:effectLst/>
          </a:endParaRPr>
        </a:p>
      </dsp:txBody>
      <dsp:txXfrm>
        <a:off x="425890" y="2239672"/>
        <a:ext cx="5731900" cy="266380"/>
      </dsp:txXfrm>
    </dsp:sp>
    <dsp:sp modelId="{46FBB6A0-4367-964E-AE70-EB531994C5CC}">
      <dsp:nvSpPr>
        <dsp:cNvPr id="0" name=""/>
        <dsp:cNvSpPr/>
      </dsp:nvSpPr>
      <dsp:spPr>
        <a:xfrm>
          <a:off x="0" y="2826462"/>
          <a:ext cx="8229600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90531A-A2D3-D649-9FEE-BFC5F3B85616}">
      <dsp:nvSpPr>
        <dsp:cNvPr id="0" name=""/>
        <dsp:cNvSpPr/>
      </dsp:nvSpPr>
      <dsp:spPr>
        <a:xfrm>
          <a:off x="411480" y="2678862"/>
          <a:ext cx="5760720" cy="295200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000" kern="1200" dirty="0" smtClean="0">
              <a:effectLst/>
            </a:rPr>
            <a:t>A megfogalmazásban - a motiváló és inspiráló elemeken kívül - semmilyen érzelmi töltet nem lehet.</a:t>
          </a:r>
          <a:endParaRPr lang="sk-SK" sz="1000" kern="1200" dirty="0">
            <a:effectLst/>
          </a:endParaRPr>
        </a:p>
      </dsp:txBody>
      <dsp:txXfrm>
        <a:off x="425890" y="2693272"/>
        <a:ext cx="5731900" cy="26638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9F8C7A-797F-EF4D-83AE-E191166C5E82}">
      <dsp:nvSpPr>
        <dsp:cNvPr id="0" name=""/>
        <dsp:cNvSpPr/>
      </dsp:nvSpPr>
      <dsp:spPr>
        <a:xfrm rot="5400000">
          <a:off x="5260144" y="-2211745"/>
          <a:ext cx="671967" cy="5266944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2100" kern="1200" dirty="0" smtClean="0">
              <a:latin typeface="Trebuchet MS" panose="020B0703020202090204" pitchFamily="34" charset="0"/>
            </a:rPr>
            <a:t>szerepeljenek a tartalomban</a:t>
          </a:r>
          <a:endParaRPr lang="hu-HU" sz="2100" kern="1200" dirty="0">
            <a:latin typeface="Trebuchet MS" panose="020B0703020202090204" pitchFamily="34" charset="0"/>
          </a:endParaRPr>
        </a:p>
      </dsp:txBody>
      <dsp:txXfrm rot="-5400000">
        <a:off x="2962656" y="118546"/>
        <a:ext cx="5234141" cy="606361"/>
      </dsp:txXfrm>
    </dsp:sp>
    <dsp:sp modelId="{B82C23F6-2C48-D74C-BDF6-DCD08F26352F}">
      <dsp:nvSpPr>
        <dsp:cNvPr id="0" name=""/>
        <dsp:cNvSpPr/>
      </dsp:nvSpPr>
      <dsp:spPr>
        <a:xfrm>
          <a:off x="0" y="1746"/>
          <a:ext cx="2962656" cy="83995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400" kern="1200" dirty="0" smtClean="0">
              <a:latin typeface="Trebuchet MS" panose="020B0703020202090204" pitchFamily="34" charset="0"/>
            </a:rPr>
            <a:t>Időszak vagy dátum</a:t>
          </a:r>
          <a:endParaRPr lang="hu-HU" sz="2400" kern="1200" dirty="0">
            <a:latin typeface="Trebuchet MS" panose="020B0703020202090204" pitchFamily="34" charset="0"/>
          </a:endParaRPr>
        </a:p>
      </dsp:txBody>
      <dsp:txXfrm>
        <a:off x="41003" y="42749"/>
        <a:ext cx="2880650" cy="757953"/>
      </dsp:txXfrm>
    </dsp:sp>
    <dsp:sp modelId="{C30F6129-8CC6-EE47-8A67-8B600368C6B8}">
      <dsp:nvSpPr>
        <dsp:cNvPr id="0" name=""/>
        <dsp:cNvSpPr/>
      </dsp:nvSpPr>
      <dsp:spPr>
        <a:xfrm rot="5400000">
          <a:off x="5260144" y="-1329788"/>
          <a:ext cx="671967" cy="5266944"/>
        </a:xfrm>
        <a:prstGeom prst="round2SameRect">
          <a:avLst/>
        </a:prstGeom>
        <a:solidFill>
          <a:schemeClr val="accent2">
            <a:tint val="40000"/>
            <a:alpha val="90000"/>
            <a:hueOff val="1675274"/>
            <a:satOff val="-1459"/>
            <a:lumOff val="-2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1675274"/>
              <a:satOff val="-1459"/>
              <a:lumOff val="-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2100" kern="1200" dirty="0" smtClean="0">
              <a:latin typeface="Trebuchet MS" panose="020B0703020202090204" pitchFamily="34" charset="0"/>
            </a:rPr>
            <a:t>utaljanak rá a tartalmi elemek</a:t>
          </a:r>
          <a:endParaRPr lang="hu-HU" sz="2100" kern="1200" dirty="0">
            <a:latin typeface="Trebuchet MS" panose="020B0703020202090204" pitchFamily="34" charset="0"/>
          </a:endParaRPr>
        </a:p>
      </dsp:txBody>
      <dsp:txXfrm rot="-5400000">
        <a:off x="2962656" y="1000503"/>
        <a:ext cx="5234141" cy="606361"/>
      </dsp:txXfrm>
    </dsp:sp>
    <dsp:sp modelId="{179BEC90-E9C9-D44C-95B1-2BD75EFE7E46}">
      <dsp:nvSpPr>
        <dsp:cNvPr id="0" name=""/>
        <dsp:cNvSpPr/>
      </dsp:nvSpPr>
      <dsp:spPr>
        <a:xfrm>
          <a:off x="0" y="883703"/>
          <a:ext cx="2962656" cy="839959"/>
        </a:xfrm>
        <a:prstGeom prst="roundRect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400" kern="1200" dirty="0" smtClean="0">
              <a:latin typeface="Trebuchet MS" panose="020B0703020202090204" pitchFamily="34" charset="0"/>
            </a:rPr>
            <a:t>Fő tevékenységek</a:t>
          </a:r>
          <a:endParaRPr lang="hu-HU" sz="2400" kern="1200" dirty="0">
            <a:latin typeface="Trebuchet MS" panose="020B0703020202090204" pitchFamily="34" charset="0"/>
          </a:endParaRPr>
        </a:p>
      </dsp:txBody>
      <dsp:txXfrm>
        <a:off x="41003" y="924706"/>
        <a:ext cx="2880650" cy="757953"/>
      </dsp:txXfrm>
    </dsp:sp>
    <dsp:sp modelId="{E614E75E-D5E4-9F46-9E9D-59669287A30D}">
      <dsp:nvSpPr>
        <dsp:cNvPr id="0" name=""/>
        <dsp:cNvSpPr/>
      </dsp:nvSpPr>
      <dsp:spPr>
        <a:xfrm rot="5400000">
          <a:off x="5260144" y="-447830"/>
          <a:ext cx="671967" cy="5266944"/>
        </a:xfrm>
        <a:prstGeom prst="round2SameRect">
          <a:avLst/>
        </a:prstGeom>
        <a:solidFill>
          <a:schemeClr val="accent2">
            <a:tint val="40000"/>
            <a:alpha val="90000"/>
            <a:hueOff val="3350547"/>
            <a:satOff val="-2919"/>
            <a:lumOff val="-4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3350547"/>
              <a:satOff val="-2919"/>
              <a:lumOff val="-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2100" kern="1200" dirty="0" smtClean="0">
              <a:latin typeface="Trebuchet MS" panose="020B0703020202090204" pitchFamily="34" charset="0"/>
            </a:rPr>
            <a:t>ezzel kapcsolatban hova akarunk eljutni</a:t>
          </a:r>
          <a:endParaRPr lang="hu-HU" sz="2100" kern="1200" dirty="0">
            <a:latin typeface="Trebuchet MS" panose="020B0703020202090204" pitchFamily="34" charset="0"/>
          </a:endParaRPr>
        </a:p>
      </dsp:txBody>
      <dsp:txXfrm rot="-5400000">
        <a:off x="2962656" y="1882461"/>
        <a:ext cx="5234141" cy="606361"/>
      </dsp:txXfrm>
    </dsp:sp>
    <dsp:sp modelId="{09A39411-FA2B-B243-9327-C976666AC3FF}">
      <dsp:nvSpPr>
        <dsp:cNvPr id="0" name=""/>
        <dsp:cNvSpPr/>
      </dsp:nvSpPr>
      <dsp:spPr>
        <a:xfrm>
          <a:off x="0" y="1765661"/>
          <a:ext cx="2962656" cy="839959"/>
        </a:xfrm>
        <a:prstGeom prst="roundRect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400" kern="1200" dirty="0" smtClean="0">
              <a:latin typeface="Trebuchet MS" panose="020B0703020202090204" pitchFamily="34" charset="0"/>
            </a:rPr>
            <a:t>Jelenlegi helyzet, pozíció</a:t>
          </a:r>
          <a:endParaRPr lang="hu-HU" sz="2400" kern="1200" dirty="0">
            <a:latin typeface="Trebuchet MS" panose="020B0703020202090204" pitchFamily="34" charset="0"/>
          </a:endParaRPr>
        </a:p>
      </dsp:txBody>
      <dsp:txXfrm>
        <a:off x="41003" y="1806664"/>
        <a:ext cx="2880650" cy="757953"/>
      </dsp:txXfrm>
    </dsp:sp>
    <dsp:sp modelId="{82A4B919-7974-CD42-A553-6556AA75E643}">
      <dsp:nvSpPr>
        <dsp:cNvPr id="0" name=""/>
        <dsp:cNvSpPr/>
      </dsp:nvSpPr>
      <dsp:spPr>
        <a:xfrm rot="5400000">
          <a:off x="5260144" y="434126"/>
          <a:ext cx="671967" cy="5266944"/>
        </a:xfrm>
        <a:prstGeom prst="round2SameRect">
          <a:avLst/>
        </a:prstGeom>
        <a:solidFill>
          <a:schemeClr val="accent2">
            <a:tint val="40000"/>
            <a:alpha val="90000"/>
            <a:hueOff val="5025821"/>
            <a:satOff val="-4378"/>
            <a:lumOff val="-6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5025821"/>
              <a:satOff val="-4378"/>
              <a:lumOff val="-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2100" kern="1200" dirty="0" smtClean="0">
              <a:latin typeface="Trebuchet MS" panose="020B0703020202090204" pitchFamily="34" charset="0"/>
            </a:rPr>
            <a:t>még konkrétabbá teszi a célokat</a:t>
          </a:r>
          <a:endParaRPr lang="hu-HU" sz="2100" kern="1200" dirty="0">
            <a:latin typeface="Trebuchet MS" panose="020B0703020202090204" pitchFamily="34" charset="0"/>
          </a:endParaRPr>
        </a:p>
      </dsp:txBody>
      <dsp:txXfrm rot="-5400000">
        <a:off x="2962656" y="2764418"/>
        <a:ext cx="5234141" cy="606361"/>
      </dsp:txXfrm>
    </dsp:sp>
    <dsp:sp modelId="{068F1086-8CF2-E346-B3C6-ACB886090002}">
      <dsp:nvSpPr>
        <dsp:cNvPr id="0" name=""/>
        <dsp:cNvSpPr/>
      </dsp:nvSpPr>
      <dsp:spPr>
        <a:xfrm>
          <a:off x="0" y="2647619"/>
          <a:ext cx="2962656" cy="839959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400" kern="1200" dirty="0" smtClean="0">
              <a:latin typeface="Trebuchet MS" panose="020B0703020202090204" pitchFamily="34" charset="0"/>
            </a:rPr>
            <a:t>Számszerűsített értékek</a:t>
          </a:r>
          <a:endParaRPr lang="hu-HU" sz="2400" kern="1200" dirty="0">
            <a:latin typeface="Trebuchet MS" panose="020B0703020202090204" pitchFamily="34" charset="0"/>
          </a:endParaRPr>
        </a:p>
      </dsp:txBody>
      <dsp:txXfrm>
        <a:off x="41003" y="2688622"/>
        <a:ext cx="2880650" cy="75795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850B0F-2D00-C44B-8CB6-C717215BFDEB}">
      <dsp:nvSpPr>
        <dsp:cNvPr id="0" name=""/>
        <dsp:cNvSpPr/>
      </dsp:nvSpPr>
      <dsp:spPr>
        <a:xfrm>
          <a:off x="0" y="566936"/>
          <a:ext cx="8229600" cy="52767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200" kern="1200" dirty="0" smtClean="0"/>
            <a:t>képes legyen megújulni a vidéki szektort érintő új innovációk alapján</a:t>
          </a:r>
          <a:endParaRPr lang="hu-HU" sz="2200" kern="1200" dirty="0"/>
        </a:p>
      </dsp:txBody>
      <dsp:txXfrm>
        <a:off x="25759" y="592695"/>
        <a:ext cx="8178082" cy="476152"/>
      </dsp:txXfrm>
    </dsp:sp>
    <dsp:sp modelId="{7FAD6FC5-74E3-0E4B-A465-AB6BCDD9344B}">
      <dsp:nvSpPr>
        <dsp:cNvPr id="0" name=""/>
        <dsp:cNvSpPr/>
      </dsp:nvSpPr>
      <dsp:spPr>
        <a:xfrm>
          <a:off x="0" y="1185275"/>
          <a:ext cx="8229600" cy="527670"/>
        </a:xfrm>
        <a:prstGeom prst="roundRect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200" kern="1200" dirty="0" smtClean="0"/>
            <a:t>megőrizni a vállalat és a vidék fenntarthatóságát</a:t>
          </a:r>
          <a:endParaRPr lang="hu-HU" sz="2200" kern="1200" dirty="0"/>
        </a:p>
      </dsp:txBody>
      <dsp:txXfrm>
        <a:off x="25759" y="1211034"/>
        <a:ext cx="8178082" cy="476152"/>
      </dsp:txXfrm>
    </dsp:sp>
    <dsp:sp modelId="{996979EF-F3DF-DE4A-A9B9-6D2F4AB57823}">
      <dsp:nvSpPr>
        <dsp:cNvPr id="0" name=""/>
        <dsp:cNvSpPr/>
      </dsp:nvSpPr>
      <dsp:spPr>
        <a:xfrm>
          <a:off x="0" y="1776305"/>
          <a:ext cx="8229600" cy="527670"/>
        </a:xfrm>
        <a:prstGeom prst="roundRect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200" kern="1200" dirty="0" smtClean="0"/>
            <a:t>a temetési folyamatok költséghatékony megszervezése</a:t>
          </a:r>
          <a:endParaRPr lang="hu-HU" sz="2200" kern="1200" dirty="0"/>
        </a:p>
      </dsp:txBody>
      <dsp:txXfrm>
        <a:off x="25759" y="1802064"/>
        <a:ext cx="8178082" cy="476152"/>
      </dsp:txXfrm>
    </dsp:sp>
    <dsp:sp modelId="{A9AE5570-8698-F446-859C-44CCB7A57EF0}">
      <dsp:nvSpPr>
        <dsp:cNvPr id="0" name=""/>
        <dsp:cNvSpPr/>
      </dsp:nvSpPr>
      <dsp:spPr>
        <a:xfrm>
          <a:off x="0" y="2367335"/>
          <a:ext cx="8229600" cy="527670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200" kern="1200" dirty="0" smtClean="0"/>
            <a:t>a hatékony értékesítés elősegítése</a:t>
          </a:r>
          <a:endParaRPr lang="hu-HU" sz="2200" kern="1200" dirty="0"/>
        </a:p>
      </dsp:txBody>
      <dsp:txXfrm>
        <a:off x="25759" y="2393094"/>
        <a:ext cx="8178082" cy="47615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9944AD-2B8C-3C49-A190-7D77A2CEDA15}">
      <dsp:nvSpPr>
        <dsp:cNvPr id="0" name=""/>
        <dsp:cNvSpPr/>
      </dsp:nvSpPr>
      <dsp:spPr>
        <a:xfrm>
          <a:off x="226373" y="1256"/>
          <a:ext cx="7776853" cy="60449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700" kern="1200" dirty="0" smtClean="0"/>
            <a:t>Az ágazat versenystratégiájának jellemzői,</a:t>
          </a:r>
          <a:endParaRPr lang="hu-HU" sz="2700" kern="1200" dirty="0"/>
        </a:p>
      </dsp:txBody>
      <dsp:txXfrm>
        <a:off x="255882" y="30765"/>
        <a:ext cx="7717835" cy="545472"/>
      </dsp:txXfrm>
    </dsp:sp>
    <dsp:sp modelId="{0F93122C-3D71-D64E-A864-296664825350}">
      <dsp:nvSpPr>
        <dsp:cNvPr id="0" name=""/>
        <dsp:cNvSpPr/>
      </dsp:nvSpPr>
      <dsp:spPr>
        <a:xfrm>
          <a:off x="226373" y="635972"/>
          <a:ext cx="7776853" cy="604490"/>
        </a:xfrm>
        <a:prstGeom prst="roundRect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700" kern="1200" dirty="0" smtClean="0"/>
            <a:t>A mezőgazdasági termelés jellemzői</a:t>
          </a:r>
          <a:endParaRPr lang="sk-SK" sz="2700" kern="1200" dirty="0"/>
        </a:p>
      </dsp:txBody>
      <dsp:txXfrm>
        <a:off x="255882" y="665481"/>
        <a:ext cx="7717835" cy="545472"/>
      </dsp:txXfrm>
    </dsp:sp>
    <dsp:sp modelId="{C4CCFA77-6F8F-B640-A88F-CCD45B7C6BC4}">
      <dsp:nvSpPr>
        <dsp:cNvPr id="0" name=""/>
        <dsp:cNvSpPr/>
      </dsp:nvSpPr>
      <dsp:spPr>
        <a:xfrm>
          <a:off x="226373" y="1270687"/>
          <a:ext cx="7776853" cy="604490"/>
        </a:xfrm>
        <a:prstGeom prst="roundRect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600" kern="1200" dirty="0" smtClean="0"/>
            <a:t>A mezőgazdaság sajátos szervezeti formái,</a:t>
          </a:r>
          <a:endParaRPr lang="sk-SK" sz="2600" kern="1200" dirty="0"/>
        </a:p>
      </dsp:txBody>
      <dsp:txXfrm>
        <a:off x="255882" y="1300196"/>
        <a:ext cx="7717835" cy="545472"/>
      </dsp:txXfrm>
    </dsp:sp>
    <dsp:sp modelId="{CDC25353-16B3-064C-B0CB-A10EDAE65186}">
      <dsp:nvSpPr>
        <dsp:cNvPr id="0" name=""/>
        <dsp:cNvSpPr/>
      </dsp:nvSpPr>
      <dsp:spPr>
        <a:xfrm>
          <a:off x="226373" y="1905402"/>
          <a:ext cx="7776853" cy="604490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500" kern="1200" dirty="0" smtClean="0"/>
            <a:t>A mezőgazdasági termékek és piacok jellemzői.</a:t>
          </a:r>
          <a:endParaRPr lang="sk-SK" sz="2500" kern="1200" dirty="0"/>
        </a:p>
      </dsp:txBody>
      <dsp:txXfrm>
        <a:off x="255882" y="1934911"/>
        <a:ext cx="7717835" cy="54547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97893C-8E25-B941-AFDA-2DDA3F5FB445}">
      <dsp:nvSpPr>
        <dsp:cNvPr id="0" name=""/>
        <dsp:cNvSpPr/>
      </dsp:nvSpPr>
      <dsp:spPr>
        <a:xfrm>
          <a:off x="-3944158" y="-605563"/>
          <a:ext cx="4700452" cy="4700452"/>
        </a:xfrm>
        <a:prstGeom prst="blockArc">
          <a:avLst>
            <a:gd name="adj1" fmla="val 18900000"/>
            <a:gd name="adj2" fmla="val 2700000"/>
            <a:gd name="adj3" fmla="val 460"/>
          </a:avLst>
        </a:pr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F7FB4C-9F5C-F845-9AF1-AE92C93FD437}">
      <dsp:nvSpPr>
        <dsp:cNvPr id="0" name=""/>
        <dsp:cNvSpPr/>
      </dsp:nvSpPr>
      <dsp:spPr>
        <a:xfrm>
          <a:off x="396336" y="268259"/>
          <a:ext cx="7787153" cy="53679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6083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200" kern="1200" dirty="0" smtClean="0"/>
            <a:t>Ipari mezőgazdaság</a:t>
          </a:r>
          <a:endParaRPr lang="hu-HU" sz="2200" kern="1200" dirty="0"/>
        </a:p>
      </dsp:txBody>
      <dsp:txXfrm>
        <a:off x="396336" y="268259"/>
        <a:ext cx="7787153" cy="536797"/>
      </dsp:txXfrm>
    </dsp:sp>
    <dsp:sp modelId="{7E4BD4CE-A91B-6F48-9756-0F3150BE52A3}">
      <dsp:nvSpPr>
        <dsp:cNvPr id="0" name=""/>
        <dsp:cNvSpPr/>
      </dsp:nvSpPr>
      <dsp:spPr>
        <a:xfrm>
          <a:off x="60837" y="201159"/>
          <a:ext cx="670997" cy="67099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F66131-FDD7-3346-9BCE-257A526BDDB3}">
      <dsp:nvSpPr>
        <dsp:cNvPr id="0" name=""/>
        <dsp:cNvSpPr/>
      </dsp:nvSpPr>
      <dsp:spPr>
        <a:xfrm>
          <a:off x="704094" y="1073595"/>
          <a:ext cx="7479395" cy="536797"/>
        </a:xfrm>
        <a:prstGeom prst="rect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6083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200" kern="1200" dirty="0" smtClean="0"/>
            <a:t>Multifunkcionális mezőgazdaság</a:t>
          </a:r>
          <a:endParaRPr lang="sk-SK" sz="2200" kern="1200" dirty="0"/>
        </a:p>
      </dsp:txBody>
      <dsp:txXfrm>
        <a:off x="704094" y="1073595"/>
        <a:ext cx="7479395" cy="536797"/>
      </dsp:txXfrm>
    </dsp:sp>
    <dsp:sp modelId="{C9A2347A-F008-274C-9E63-70C01BAA31E7}">
      <dsp:nvSpPr>
        <dsp:cNvPr id="0" name=""/>
        <dsp:cNvSpPr/>
      </dsp:nvSpPr>
      <dsp:spPr>
        <a:xfrm>
          <a:off x="368596" y="1006495"/>
          <a:ext cx="670997" cy="67099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1560506"/>
              <a:satOff val="-1946"/>
              <a:lumOff val="45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1E803A-CF77-3C48-B09D-2A98A882C9C4}">
      <dsp:nvSpPr>
        <dsp:cNvPr id="0" name=""/>
        <dsp:cNvSpPr/>
      </dsp:nvSpPr>
      <dsp:spPr>
        <a:xfrm>
          <a:off x="704094" y="1878931"/>
          <a:ext cx="7479395" cy="536797"/>
        </a:xfrm>
        <a:prstGeom prst="rect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6083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200" kern="1200" dirty="0" smtClean="0"/>
            <a:t>Helyi kezdeményezés és együttműködés alapú mezőgazdaság</a:t>
          </a:r>
          <a:endParaRPr lang="hu-HU" sz="2200" kern="1200" dirty="0"/>
        </a:p>
      </dsp:txBody>
      <dsp:txXfrm>
        <a:off x="704094" y="1878931"/>
        <a:ext cx="7479395" cy="536797"/>
      </dsp:txXfrm>
    </dsp:sp>
    <dsp:sp modelId="{F422A729-F750-A54A-BDD4-A3EE9BCC8594}">
      <dsp:nvSpPr>
        <dsp:cNvPr id="0" name=""/>
        <dsp:cNvSpPr/>
      </dsp:nvSpPr>
      <dsp:spPr>
        <a:xfrm>
          <a:off x="368596" y="1811832"/>
          <a:ext cx="670997" cy="67099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3121013"/>
              <a:satOff val="-3893"/>
              <a:lumOff val="91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5E625D-F0EE-3E41-B25D-2E7FC94B2BAE}">
      <dsp:nvSpPr>
        <dsp:cNvPr id="0" name=""/>
        <dsp:cNvSpPr/>
      </dsp:nvSpPr>
      <dsp:spPr>
        <a:xfrm>
          <a:off x="396336" y="2684267"/>
          <a:ext cx="7787153" cy="536797"/>
        </a:xfrm>
        <a:prstGeom prst="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6083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200" kern="1200" dirty="0" smtClean="0">
              <a:effectLst/>
            </a:rPr>
            <a:t>Növekedési és diverzifikációs stratégia</a:t>
          </a:r>
          <a:endParaRPr lang="hu-HU" sz="2200" kern="1200" dirty="0"/>
        </a:p>
      </dsp:txBody>
      <dsp:txXfrm>
        <a:off x="396336" y="2684267"/>
        <a:ext cx="7787153" cy="536797"/>
      </dsp:txXfrm>
    </dsp:sp>
    <dsp:sp modelId="{6D666210-EDE1-E546-8C82-8C8806FE6264}">
      <dsp:nvSpPr>
        <dsp:cNvPr id="0" name=""/>
        <dsp:cNvSpPr/>
      </dsp:nvSpPr>
      <dsp:spPr>
        <a:xfrm>
          <a:off x="60837" y="2617168"/>
          <a:ext cx="670997" cy="67099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3038CE-DDEB-3248-8DD3-E4BB7CCC9F29}" type="datetimeFigureOut">
              <a:rPr lang="hu-HU" smtClean="0"/>
              <a:t>2023.01.23.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ECEE61-49C1-0A45-8033-23CA90F3FBF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90443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https://</a:t>
            </a:r>
            <a:r>
              <a:rPr lang="hu-HU" dirty="0" err="1"/>
              <a:t>datareportal.com</a:t>
            </a:r>
            <a:r>
              <a:rPr lang="hu-HU" dirty="0"/>
              <a:t>/</a:t>
            </a:r>
            <a:r>
              <a:rPr lang="hu-HU" dirty="0" err="1"/>
              <a:t>social-media-users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ECEE61-49C1-0A45-8033-23CA90F3FBF6}" type="slidenum">
              <a:rPr lang="hu-HU" smtClean="0"/>
              <a:t>67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675909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93182" y="4148499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</p:spTree>
    <p:extLst>
      <p:ext uri="{BB962C8B-B14F-4D97-AF65-F5344CB8AC3E}">
        <p14:creationId xmlns:p14="http://schemas.microsoft.com/office/powerpoint/2010/main" val="3123878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3302306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005553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827625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5FE6968-264B-4DA2-ACB8-14F351E8A92E}" type="datetimeFigureOut">
              <a:rPr lang="pl-PL" smtClean="0"/>
              <a:t>23.01.2023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6AA96C9-9ABD-48A9-9A95-A642DDF54E7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86788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5FE6968-264B-4DA2-ACB8-14F351E8A92E}" type="datetimeFigureOut">
              <a:rPr lang="pl-PL" smtClean="0"/>
              <a:t>23.01.2023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6AA96C9-9ABD-48A9-9A95-A642DDF54E7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3334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2952513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134076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2636912"/>
            <a:ext cx="8229600" cy="34892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pic>
        <p:nvPicPr>
          <p:cNvPr id="7" name="LogosBeneficairesErasmus+RIGHT_EN.eps.pdf" descr="LogosBeneficairesErasmus+RIGHT_EN.eps.pdf">
            <a:extLst>
              <a:ext uri="{FF2B5EF4-FFF2-40B4-BE49-F238E27FC236}">
                <a16:creationId xmlns:a16="http://schemas.microsoft.com/office/drawing/2014/main" xmlns="" id="{A4CE8664-2D04-4586-AD93-73F51779BB4C}"/>
              </a:ext>
            </a:extLst>
          </p:cNvPr>
          <p:cNvPicPr/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789"/>
          <a:stretch>
            <a:fillRect/>
          </a:stretch>
        </p:blipFill>
        <p:spPr>
          <a:xfrm>
            <a:off x="154728" y="326581"/>
            <a:ext cx="1872208" cy="405256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Prostokąt 7">
            <a:extLst>
              <a:ext uri="{FF2B5EF4-FFF2-40B4-BE49-F238E27FC236}">
                <a16:creationId xmlns:a16="http://schemas.microsoft.com/office/drawing/2014/main" xmlns="" id="{9BACE855-7B7F-4E30-96C6-2E588DF943C5}"/>
              </a:ext>
            </a:extLst>
          </p:cNvPr>
          <p:cNvSpPr/>
          <p:nvPr userDrawn="1"/>
        </p:nvSpPr>
        <p:spPr>
          <a:xfrm>
            <a:off x="1905326" y="237819"/>
            <a:ext cx="5400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AGATA</a:t>
            </a:r>
          </a:p>
          <a:p>
            <a:pPr algn="ctr"/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Activating agricultural and tourism specializations through Center of Taste </a:t>
            </a:r>
            <a:endParaRPr lang="pl-PL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ctr"/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2020-1-SK01-KA202-078207</a:t>
            </a:r>
            <a:endParaRPr lang="pl-PL" sz="1200" dirty="0"/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xmlns="" id="{335E8B0E-BF9F-4DA7-9256-0D84EF0A3268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418" y="82599"/>
            <a:ext cx="1716316" cy="1048144"/>
          </a:xfrm>
          <a:prstGeom prst="rect">
            <a:avLst/>
          </a:prstGeom>
        </p:spPr>
      </p:pic>
      <p:sp>
        <p:nvSpPr>
          <p:cNvPr id="11" name="BlokTextu 10">
            <a:extLst>
              <a:ext uri="{FF2B5EF4-FFF2-40B4-BE49-F238E27FC236}">
                <a16:creationId xmlns:a16="http://schemas.microsoft.com/office/drawing/2014/main" xmlns="" id="{E60BCCD9-DF40-44CE-BE07-253489CEB008}"/>
              </a:ext>
            </a:extLst>
          </p:cNvPr>
          <p:cNvSpPr txBox="1"/>
          <p:nvPr userDrawn="1"/>
        </p:nvSpPr>
        <p:spPr>
          <a:xfrm>
            <a:off x="490826" y="6315975"/>
            <a:ext cx="82296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105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</a:t>
            </a:r>
            <a:r>
              <a:rPr lang="en-US" sz="105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his project has been funded with support from the European Commission. This publication [communication] reflects he views only of the author,  and the Commission cannot be held responsible for any use which may be made of the information contained therein.</a:t>
            </a:r>
            <a:endParaRPr lang="pl-PL" sz="105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2496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8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Trebuchet MS" panose="020B0603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hyperlink" Target="https://iopscience.iop.org/article/10.1088/1755-1315/341/1/012017" TargetMode="External"/><Relationship Id="rId2" Type="http://schemas.openxmlformats.org/officeDocument/2006/relationships/hyperlink" Target="https://journals.openedition.org/economierurale/406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tk.tankonyvtar.hu/xmlui/bitstream/handle/123456789/3442/2011-0029_de_mezogazdasagi_vallalatok_strategiai_menedzsmentje_elmelet.pdf?sequence=1&amp;isAllowed=y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2. modul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DB2690"/>
                </a:solidFill>
                <a:latin typeface="+mn-lt"/>
              </a:rPr>
              <a:t>A </a:t>
            </a:r>
            <a:r>
              <a:rPr lang="en-US" b="1" dirty="0" err="1">
                <a:solidFill>
                  <a:srgbClr val="DB2690"/>
                </a:solidFill>
                <a:latin typeface="+mn-lt"/>
              </a:rPr>
              <a:t>vidéki</a:t>
            </a:r>
            <a:r>
              <a:rPr lang="en-US" b="1" dirty="0">
                <a:solidFill>
                  <a:srgbClr val="DB2690"/>
                </a:solidFill>
                <a:latin typeface="+mn-lt"/>
              </a:rPr>
              <a:t> </a:t>
            </a:r>
            <a:r>
              <a:rPr lang="en-US" b="1" dirty="0" err="1">
                <a:solidFill>
                  <a:srgbClr val="DB2690"/>
                </a:solidFill>
                <a:latin typeface="+mn-lt"/>
              </a:rPr>
              <a:t>üzleti</a:t>
            </a:r>
            <a:r>
              <a:rPr lang="en-US" b="1" dirty="0">
                <a:solidFill>
                  <a:srgbClr val="DB2690"/>
                </a:solidFill>
                <a:latin typeface="+mn-lt"/>
              </a:rPr>
              <a:t> </a:t>
            </a:r>
            <a:r>
              <a:rPr lang="en-US" b="1" dirty="0" err="1">
                <a:solidFill>
                  <a:srgbClr val="DB2690"/>
                </a:solidFill>
                <a:latin typeface="+mn-lt"/>
              </a:rPr>
              <a:t>stratégia</a:t>
            </a:r>
            <a:r>
              <a:rPr lang="en-US" b="1" dirty="0">
                <a:solidFill>
                  <a:srgbClr val="DB2690"/>
                </a:solidFill>
                <a:latin typeface="+mn-lt"/>
              </a:rPr>
              <a:t> </a:t>
            </a:r>
            <a:r>
              <a:rPr lang="en-US" b="1" dirty="0" err="1">
                <a:solidFill>
                  <a:srgbClr val="DB2690"/>
                </a:solidFill>
                <a:latin typeface="+mn-lt"/>
              </a:rPr>
              <a:t>különböző</a:t>
            </a:r>
            <a:r>
              <a:rPr lang="en-US" b="1" dirty="0">
                <a:solidFill>
                  <a:srgbClr val="DB2690"/>
                </a:solidFill>
                <a:latin typeface="+mn-lt"/>
              </a:rPr>
              <a:t> </a:t>
            </a:r>
            <a:r>
              <a:rPr lang="en-US" b="1" dirty="0" err="1">
                <a:solidFill>
                  <a:srgbClr val="DB2690"/>
                </a:solidFill>
                <a:latin typeface="+mn-lt"/>
              </a:rPr>
              <a:t>modelljei</a:t>
            </a:r>
            <a:r>
              <a:rPr lang="en-US" b="1" dirty="0">
                <a:solidFill>
                  <a:srgbClr val="DB2690"/>
                </a:solidFill>
                <a:latin typeface="+mn-lt"/>
              </a:rPr>
              <a:t> </a:t>
            </a:r>
            <a:r>
              <a:rPr lang="en-US" b="1" dirty="0" err="1">
                <a:solidFill>
                  <a:srgbClr val="DB2690"/>
                </a:solidFill>
                <a:latin typeface="+mn-lt"/>
              </a:rPr>
              <a:t>és</a:t>
            </a:r>
            <a:r>
              <a:rPr lang="en-US" b="1" dirty="0">
                <a:solidFill>
                  <a:srgbClr val="DB2690"/>
                </a:solidFill>
                <a:latin typeface="+mn-lt"/>
              </a:rPr>
              <a:t> a </a:t>
            </a:r>
            <a:r>
              <a:rPr lang="en-US" b="1" dirty="0" err="1">
                <a:solidFill>
                  <a:srgbClr val="DB2690"/>
                </a:solidFill>
                <a:latin typeface="+mn-lt"/>
              </a:rPr>
              <a:t>régiója</a:t>
            </a:r>
            <a:r>
              <a:rPr lang="en-US" b="1" dirty="0">
                <a:solidFill>
                  <a:srgbClr val="DB2690"/>
                </a:solidFill>
                <a:latin typeface="+mn-lt"/>
              </a:rPr>
              <a:t> </a:t>
            </a:r>
            <a:r>
              <a:rPr lang="en-US" b="1" dirty="0" err="1">
                <a:solidFill>
                  <a:srgbClr val="DB2690"/>
                </a:solidFill>
                <a:latin typeface="+mn-lt"/>
              </a:rPr>
              <a:t>potenciáljának</a:t>
            </a:r>
            <a:r>
              <a:rPr lang="en-US" b="1" dirty="0">
                <a:solidFill>
                  <a:srgbClr val="DB2690"/>
                </a:solidFill>
                <a:latin typeface="+mn-lt"/>
              </a:rPr>
              <a:t> </a:t>
            </a:r>
            <a:r>
              <a:rPr lang="en-US" b="1" dirty="0" err="1">
                <a:solidFill>
                  <a:srgbClr val="DB2690"/>
                </a:solidFill>
                <a:latin typeface="+mn-lt"/>
              </a:rPr>
              <a:t>felismerése</a:t>
            </a:r>
            <a:endParaRPr lang="pl-PL" dirty="0">
              <a:solidFill>
                <a:srgbClr val="DB26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607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0A52937A-12AE-420F-ACA4-C8D07ECA6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0788"/>
            <a:ext cx="8229600" cy="1143000"/>
          </a:xfrm>
        </p:spPr>
        <p:txBody>
          <a:bodyPr>
            <a:normAutofit/>
          </a:bodyPr>
          <a:lstStyle/>
          <a:p>
            <a:r>
              <a:rPr lang="hu-HU" b="1" dirty="0"/>
              <a:t>Stratégiai üzleti egységek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0804D55C-5356-47F2-86FA-47D13DDF19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eaLnBrk="0" fontAlgn="base" hangingPunct="0">
              <a:buNone/>
            </a:pPr>
            <a:r>
              <a:rPr lang="en-US" sz="2800" dirty="0"/>
              <a:t>A </a:t>
            </a:r>
            <a:r>
              <a:rPr lang="en-US" sz="2800" dirty="0" err="1"/>
              <a:t>stratégiai</a:t>
            </a:r>
            <a:r>
              <a:rPr lang="en-US" sz="2800" dirty="0"/>
              <a:t> </a:t>
            </a:r>
            <a:r>
              <a:rPr lang="en-US" sz="2800" dirty="0" err="1"/>
              <a:t>üzletágak</a:t>
            </a:r>
            <a:r>
              <a:rPr lang="en-US" sz="2800" dirty="0"/>
              <a:t> a </a:t>
            </a:r>
            <a:r>
              <a:rPr lang="en-US" sz="2800" dirty="0" err="1"/>
              <a:t>vállalaton</a:t>
            </a:r>
            <a:r>
              <a:rPr lang="en-US" sz="2800" dirty="0"/>
              <a:t> </a:t>
            </a:r>
            <a:r>
              <a:rPr lang="en-US" sz="2800" dirty="0" err="1"/>
              <a:t>belül</a:t>
            </a:r>
            <a:r>
              <a:rPr lang="en-US" sz="2800" dirty="0"/>
              <a:t> </a:t>
            </a:r>
            <a:r>
              <a:rPr lang="en-US" sz="2800" dirty="0" err="1"/>
              <a:t>megkülönböztethető</a:t>
            </a:r>
            <a:r>
              <a:rPr lang="en-US" sz="2800" dirty="0"/>
              <a:t> </a:t>
            </a:r>
            <a:r>
              <a:rPr lang="en-US" sz="2800" dirty="0" err="1"/>
              <a:t>üzletágak</a:t>
            </a:r>
            <a:r>
              <a:rPr lang="en-US" sz="2800" dirty="0"/>
              <a:t>, </a:t>
            </a:r>
            <a:r>
              <a:rPr lang="en-US" sz="2800" dirty="0" err="1"/>
              <a:t>amelyek</a:t>
            </a:r>
            <a:r>
              <a:rPr lang="en-US" sz="2800" dirty="0"/>
              <a:t> </a:t>
            </a:r>
            <a:r>
              <a:rPr lang="en-US" sz="2800" dirty="0" err="1"/>
              <a:t>jól</a:t>
            </a:r>
            <a:r>
              <a:rPr lang="en-US" sz="2800" dirty="0"/>
              <a:t> </a:t>
            </a:r>
            <a:r>
              <a:rPr lang="en-US" sz="2800" dirty="0" err="1"/>
              <a:t>körülhatárolható</a:t>
            </a:r>
            <a:r>
              <a:rPr lang="en-US" sz="2800" dirty="0"/>
              <a:t> </a:t>
            </a:r>
            <a:r>
              <a:rPr lang="en-US" sz="2800" dirty="0" err="1"/>
              <a:t>termék-piac</a:t>
            </a:r>
            <a:r>
              <a:rPr lang="en-US" sz="2800" dirty="0"/>
              <a:t> </a:t>
            </a:r>
            <a:r>
              <a:rPr lang="en-US" sz="2800" dirty="0" err="1"/>
              <a:t>kombinációkat</a:t>
            </a:r>
            <a:r>
              <a:rPr lang="en-US" sz="2800" dirty="0"/>
              <a:t> </a:t>
            </a:r>
            <a:r>
              <a:rPr lang="en-US" sz="2800" dirty="0" err="1"/>
              <a:t>képviselnek</a:t>
            </a:r>
            <a:r>
              <a:rPr lang="en-US" sz="2800" dirty="0"/>
              <a:t>, </a:t>
            </a:r>
            <a:r>
              <a:rPr lang="en-US" sz="2800" dirty="0" err="1"/>
              <a:t>versenyhelyzetük</a:t>
            </a:r>
            <a:r>
              <a:rPr lang="en-US" sz="2800" dirty="0"/>
              <a:t> </a:t>
            </a:r>
            <a:r>
              <a:rPr lang="en-US" sz="2800" dirty="0" err="1"/>
              <a:t>és</a:t>
            </a:r>
            <a:r>
              <a:rPr lang="en-US" sz="2800" dirty="0"/>
              <a:t> </a:t>
            </a:r>
            <a:r>
              <a:rPr lang="en-US" sz="2800" dirty="0" err="1"/>
              <a:t>eredményességük</a:t>
            </a:r>
            <a:r>
              <a:rPr lang="en-US" sz="2800" dirty="0"/>
              <a:t> </a:t>
            </a:r>
            <a:r>
              <a:rPr lang="en-US" sz="2800" dirty="0" err="1"/>
              <a:t>önmagukban</a:t>
            </a:r>
            <a:r>
              <a:rPr lang="en-US" sz="2800" dirty="0"/>
              <a:t> is </a:t>
            </a:r>
            <a:r>
              <a:rPr lang="en-US" sz="2800" dirty="0" err="1"/>
              <a:t>értékelhető</a:t>
            </a:r>
            <a:r>
              <a:rPr lang="en-US" sz="2800" dirty="0"/>
              <a:t>.</a:t>
            </a:r>
            <a:endParaRPr lang="sk-SK" sz="2800" dirty="0">
              <a:effectLst/>
            </a:endParaRPr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xmlns="" id="{A64DEE05-8F87-B52D-7DC4-0E8DF4A2248B}"/>
              </a:ext>
            </a:extLst>
          </p:cNvPr>
          <p:cNvSpPr txBox="1">
            <a:spLocks/>
          </p:cNvSpPr>
          <p:nvPr/>
        </p:nvSpPr>
        <p:spPr>
          <a:xfrm>
            <a:off x="457200" y="1340768"/>
            <a:ext cx="8229600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</a:lstStyle>
          <a:p>
            <a:pPr algn="r"/>
            <a:r>
              <a:rPr lang="hu-HU" sz="2000" i="1" dirty="0">
                <a:solidFill>
                  <a:srgbClr val="264F05"/>
                </a:solidFill>
              </a:rPr>
              <a:t>Vidéki üzleti stratégia alapjai</a:t>
            </a:r>
            <a:endParaRPr lang="hu-HU" sz="2000" i="1" dirty="0">
              <a:solidFill>
                <a:srgbClr val="264F0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5832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rtalom helye 4">
            <a:extLst>
              <a:ext uri="{FF2B5EF4-FFF2-40B4-BE49-F238E27FC236}">
                <a16:creationId xmlns:a16="http://schemas.microsoft.com/office/drawing/2014/main" xmlns="" id="{C6D7C74B-1F05-84F6-45C7-079A3AFDD37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8082186"/>
              </p:ext>
            </p:extLst>
          </p:nvPr>
        </p:nvGraphicFramePr>
        <p:xfrm>
          <a:off x="457200" y="1556792"/>
          <a:ext cx="8229600" cy="45693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Nadpis 1">
            <a:extLst>
              <a:ext uri="{FF2B5EF4-FFF2-40B4-BE49-F238E27FC236}">
                <a16:creationId xmlns:a16="http://schemas.microsoft.com/office/drawing/2014/main" xmlns="" id="{78AF55A8-D888-5A32-385D-507DAC338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40768"/>
            <a:ext cx="8229600" cy="360040"/>
          </a:xfrm>
        </p:spPr>
        <p:txBody>
          <a:bodyPr>
            <a:normAutofit fontScale="90000"/>
          </a:bodyPr>
          <a:lstStyle/>
          <a:p>
            <a:pPr lvl="0" algn="r"/>
            <a:r>
              <a:rPr lang="hu-HU" sz="2000" i="1" dirty="0">
                <a:solidFill>
                  <a:srgbClr val="264F05"/>
                </a:solidFill>
              </a:rPr>
              <a:t>Vidéki üzleti stratégia alapjai</a:t>
            </a:r>
            <a:endParaRPr lang="hu-HU" sz="2000" i="1" dirty="0">
              <a:solidFill>
                <a:srgbClr val="264F0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7742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0A52937A-12AE-420F-ACA4-C8D07ECA6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0788"/>
            <a:ext cx="8229600" cy="1143000"/>
          </a:xfrm>
        </p:spPr>
        <p:txBody>
          <a:bodyPr>
            <a:normAutofit/>
          </a:bodyPr>
          <a:lstStyle/>
          <a:p>
            <a:r>
              <a:rPr lang="hu-HU" sz="4400" b="1" kern="1200" dirty="0" smtClean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+mj-ea"/>
                <a:cs typeface="+mj-cs"/>
              </a:rPr>
              <a:t>Elemzés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0804D55C-5356-47F2-86FA-47D13DDF19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eaLnBrk="0" fontAlgn="base" hangingPunct="0">
              <a:buNone/>
            </a:pPr>
            <a:r>
              <a:rPr lang="en-US" sz="2800" dirty="0"/>
              <a:t>A </a:t>
            </a:r>
            <a:r>
              <a:rPr lang="en-US" sz="2800" dirty="0" err="1"/>
              <a:t>vidéki</a:t>
            </a:r>
            <a:r>
              <a:rPr lang="en-US" sz="2800" dirty="0"/>
              <a:t> </a:t>
            </a:r>
            <a:r>
              <a:rPr lang="en-US" sz="2800" dirty="0" err="1"/>
              <a:t>üzleti</a:t>
            </a:r>
            <a:r>
              <a:rPr lang="en-US" sz="2800" dirty="0"/>
              <a:t> </a:t>
            </a:r>
            <a:r>
              <a:rPr lang="en-US" sz="2800" dirty="0" err="1"/>
              <a:t>stratégiai</a:t>
            </a:r>
            <a:r>
              <a:rPr lang="en-US" sz="2800" dirty="0"/>
              <a:t> </a:t>
            </a:r>
            <a:r>
              <a:rPr lang="en-US" sz="2800" dirty="0" err="1"/>
              <a:t>tervezés</a:t>
            </a:r>
            <a:r>
              <a:rPr lang="en-US" sz="2800" dirty="0"/>
              <a:t> </a:t>
            </a:r>
            <a:r>
              <a:rPr lang="en-US" sz="2800" dirty="0" err="1"/>
              <a:t>első</a:t>
            </a:r>
            <a:r>
              <a:rPr lang="en-US" sz="2800" dirty="0"/>
              <a:t> </a:t>
            </a:r>
            <a:r>
              <a:rPr lang="en-US" sz="2800" dirty="0" err="1"/>
              <a:t>és</a:t>
            </a:r>
            <a:r>
              <a:rPr lang="en-US" sz="2800" dirty="0"/>
              <a:t> </a:t>
            </a:r>
            <a:r>
              <a:rPr lang="en-US" sz="2800" dirty="0" err="1"/>
              <a:t>talán</a:t>
            </a:r>
            <a:r>
              <a:rPr lang="en-US" sz="2800" dirty="0"/>
              <a:t> </a:t>
            </a:r>
            <a:r>
              <a:rPr lang="en-US" sz="2800" dirty="0" err="1"/>
              <a:t>legfontosabb</a:t>
            </a:r>
            <a:r>
              <a:rPr lang="en-US" sz="2800" dirty="0"/>
              <a:t> </a:t>
            </a:r>
            <a:r>
              <a:rPr lang="en-US" sz="2800" dirty="0" err="1"/>
              <a:t>lépése</a:t>
            </a:r>
            <a:r>
              <a:rPr lang="en-US" sz="2800" dirty="0"/>
              <a:t> a </a:t>
            </a:r>
            <a:r>
              <a:rPr lang="en-US" sz="2800" dirty="0" err="1"/>
              <a:t>mélyreható</a:t>
            </a:r>
            <a:r>
              <a:rPr lang="en-US" sz="2800" dirty="0"/>
              <a:t> </a:t>
            </a:r>
            <a:r>
              <a:rPr lang="en-US" sz="2800" dirty="0" err="1"/>
              <a:t>és</a:t>
            </a:r>
            <a:r>
              <a:rPr lang="en-US" sz="2800" dirty="0"/>
              <a:t> </a:t>
            </a:r>
            <a:r>
              <a:rPr lang="en-US" sz="2800" dirty="0" err="1"/>
              <a:t>átfogó</a:t>
            </a:r>
            <a:r>
              <a:rPr lang="en-US" sz="2800" dirty="0"/>
              <a:t> </a:t>
            </a:r>
            <a:r>
              <a:rPr lang="en-US" sz="2800" dirty="0" err="1"/>
              <a:t>elemzés</a:t>
            </a:r>
            <a:r>
              <a:rPr lang="en-US" sz="2800" dirty="0" smtClean="0"/>
              <a:t>.</a:t>
            </a:r>
            <a:endParaRPr lang="hu-HU" sz="2800" dirty="0" smtClean="0"/>
          </a:p>
          <a:p>
            <a:pPr marL="0" indent="0" eaLnBrk="0" fontAlgn="base" hangingPunct="0">
              <a:buNone/>
            </a:pPr>
            <a:endParaRPr lang="hu-HU" sz="2800" dirty="0"/>
          </a:p>
          <a:p>
            <a:pPr marL="0" indent="0" eaLnBrk="0" fontAlgn="base" hangingPunct="0">
              <a:buNone/>
            </a:pPr>
            <a:r>
              <a:rPr lang="en-US" sz="2800" dirty="0" err="1" smtClean="0"/>
              <a:t>Az</a:t>
            </a:r>
            <a:r>
              <a:rPr lang="en-US" sz="2800" dirty="0" smtClean="0"/>
              <a:t> </a:t>
            </a:r>
            <a:r>
              <a:rPr lang="en-US" sz="2800" dirty="0" err="1"/>
              <a:t>elemzésnek</a:t>
            </a:r>
            <a:r>
              <a:rPr lang="en-US" sz="2800" dirty="0"/>
              <a:t> </a:t>
            </a:r>
            <a:r>
              <a:rPr lang="en-US" sz="2800" dirty="0" err="1"/>
              <a:t>ki</a:t>
            </a:r>
            <a:r>
              <a:rPr lang="en-US" sz="2800" dirty="0"/>
              <a:t> </a:t>
            </a:r>
            <a:r>
              <a:rPr lang="en-US" sz="2800" dirty="0" err="1"/>
              <a:t>kell</a:t>
            </a:r>
            <a:r>
              <a:rPr lang="en-US" sz="2800" dirty="0"/>
              <a:t> </a:t>
            </a:r>
            <a:r>
              <a:rPr lang="en-US" sz="2800" dirty="0" err="1"/>
              <a:t>terjednie</a:t>
            </a:r>
            <a:r>
              <a:rPr lang="en-US" sz="2800" dirty="0"/>
              <a:t> </a:t>
            </a:r>
            <a:r>
              <a:rPr lang="en-US" sz="2800" dirty="0" err="1"/>
              <a:t>minden</a:t>
            </a:r>
            <a:r>
              <a:rPr lang="en-US" sz="2800" dirty="0"/>
              <a:t> </a:t>
            </a:r>
            <a:r>
              <a:rPr lang="en-US" sz="2800" dirty="0" err="1"/>
              <a:t>fontos</a:t>
            </a:r>
            <a:r>
              <a:rPr lang="en-US" sz="2800" dirty="0"/>
              <a:t> </a:t>
            </a:r>
            <a:r>
              <a:rPr lang="en-US" sz="2800" dirty="0" err="1"/>
              <a:t>tényezőre</a:t>
            </a:r>
            <a:r>
              <a:rPr lang="en-US" sz="2800" dirty="0"/>
              <a:t> </a:t>
            </a:r>
            <a:r>
              <a:rPr lang="en-US" sz="2800" dirty="0" err="1"/>
              <a:t>és</a:t>
            </a:r>
            <a:r>
              <a:rPr lang="en-US" sz="2800" dirty="0"/>
              <a:t> </a:t>
            </a:r>
            <a:r>
              <a:rPr lang="en-US" sz="2800" dirty="0" err="1"/>
              <a:t>kockázatra</a:t>
            </a:r>
            <a:r>
              <a:rPr lang="en-US" sz="2800" dirty="0"/>
              <a:t>, </a:t>
            </a:r>
            <a:r>
              <a:rPr lang="en-US" sz="2800" dirty="0" err="1"/>
              <a:t>különben</a:t>
            </a:r>
            <a:r>
              <a:rPr lang="en-US" sz="2800" dirty="0"/>
              <a:t> </a:t>
            </a:r>
            <a:r>
              <a:rPr lang="en-US" sz="2800" dirty="0" err="1"/>
              <a:t>óriási</a:t>
            </a:r>
            <a:r>
              <a:rPr lang="en-US" sz="2800" dirty="0"/>
              <a:t> </a:t>
            </a:r>
            <a:r>
              <a:rPr lang="en-US" sz="2800" dirty="0" err="1"/>
              <a:t>vagy</a:t>
            </a:r>
            <a:r>
              <a:rPr lang="en-US" sz="2800" dirty="0"/>
              <a:t> </a:t>
            </a:r>
            <a:r>
              <a:rPr lang="en-US" sz="2800" dirty="0" err="1"/>
              <a:t>leküzdhetetlen</a:t>
            </a:r>
            <a:r>
              <a:rPr lang="en-US" sz="2800" dirty="0"/>
              <a:t> </a:t>
            </a:r>
            <a:r>
              <a:rPr lang="en-US" sz="2800" dirty="0" err="1"/>
              <a:t>akadályokba</a:t>
            </a:r>
            <a:r>
              <a:rPr lang="en-US" sz="2800" dirty="0"/>
              <a:t> </a:t>
            </a:r>
            <a:r>
              <a:rPr lang="en-US" sz="2800" dirty="0" err="1"/>
              <a:t>ütközhetünk</a:t>
            </a:r>
            <a:r>
              <a:rPr lang="en-US" sz="2800" dirty="0"/>
              <a:t> a </a:t>
            </a:r>
            <a:r>
              <a:rPr lang="en-US" sz="2800" dirty="0" err="1"/>
              <a:t>stratégiai</a:t>
            </a:r>
            <a:r>
              <a:rPr lang="en-US" sz="2800" dirty="0"/>
              <a:t> </a:t>
            </a:r>
            <a:r>
              <a:rPr lang="en-US" sz="2800" dirty="0" err="1"/>
              <a:t>terv</a:t>
            </a:r>
            <a:r>
              <a:rPr lang="en-US" sz="2800" dirty="0"/>
              <a:t> </a:t>
            </a:r>
            <a:r>
              <a:rPr lang="en-US" sz="2800" dirty="0" err="1"/>
              <a:t>megvalósítása</a:t>
            </a:r>
            <a:r>
              <a:rPr lang="en-US" sz="2800" dirty="0"/>
              <a:t> </a:t>
            </a:r>
            <a:r>
              <a:rPr lang="en-US" sz="2800" dirty="0" err="1"/>
              <a:t>során</a:t>
            </a:r>
            <a:r>
              <a:rPr lang="en-US" sz="2800" dirty="0" smtClean="0"/>
              <a:t>.</a:t>
            </a:r>
            <a:endParaRPr lang="hu-HU" sz="2800" dirty="0" smtClean="0"/>
          </a:p>
          <a:p>
            <a:pPr marL="0" indent="0" eaLnBrk="0" fontAlgn="base" hangingPunct="0">
              <a:buNone/>
            </a:pPr>
            <a:endParaRPr lang="hu-HU" sz="2800" dirty="0"/>
          </a:p>
          <a:p>
            <a:pPr marL="0" indent="0" eaLnBrk="0" fontAlgn="base" hangingPunct="0">
              <a:buNone/>
            </a:pPr>
            <a:r>
              <a:rPr lang="en-US" sz="2800" dirty="0" err="1" smtClean="0"/>
              <a:t>Mivel</a:t>
            </a:r>
            <a:r>
              <a:rPr lang="en-US" sz="2800" dirty="0" smtClean="0"/>
              <a:t> </a:t>
            </a:r>
            <a:r>
              <a:rPr lang="en-US" sz="2800" dirty="0"/>
              <a:t>a </a:t>
            </a:r>
            <a:r>
              <a:rPr lang="en-US" sz="2800" dirty="0" err="1"/>
              <a:t>tervezési</a:t>
            </a:r>
            <a:r>
              <a:rPr lang="en-US" sz="2800" dirty="0"/>
              <a:t> </a:t>
            </a:r>
            <a:r>
              <a:rPr lang="en-US" sz="2800" dirty="0" err="1"/>
              <a:t>folyamat</a:t>
            </a:r>
            <a:r>
              <a:rPr lang="en-US" sz="2800" dirty="0"/>
              <a:t> </a:t>
            </a:r>
            <a:r>
              <a:rPr lang="en-US" sz="2800" dirty="0" err="1"/>
              <a:t>összetett</a:t>
            </a:r>
            <a:r>
              <a:rPr lang="en-US" sz="2800" dirty="0"/>
              <a:t>, </a:t>
            </a:r>
            <a:r>
              <a:rPr lang="en-US" sz="2800" dirty="0" err="1"/>
              <a:t>ez</a:t>
            </a:r>
            <a:r>
              <a:rPr lang="en-US" sz="2800" dirty="0"/>
              <a:t> a </a:t>
            </a:r>
            <a:r>
              <a:rPr lang="en-US" sz="2800" dirty="0" err="1"/>
              <a:t>modul</a:t>
            </a:r>
            <a:r>
              <a:rPr lang="en-US" sz="2800" dirty="0"/>
              <a:t> </a:t>
            </a:r>
            <a:r>
              <a:rPr lang="en-US" sz="2800" dirty="0" err="1"/>
              <a:t>külön</a:t>
            </a:r>
            <a:r>
              <a:rPr lang="en-US" sz="2800" dirty="0"/>
              <a:t> </a:t>
            </a:r>
            <a:r>
              <a:rPr lang="en-US" sz="2800" dirty="0" err="1"/>
              <a:t>és</a:t>
            </a:r>
            <a:r>
              <a:rPr lang="en-US" sz="2800" dirty="0"/>
              <a:t> </a:t>
            </a:r>
            <a:r>
              <a:rPr lang="en-US" sz="2800" dirty="0" err="1"/>
              <a:t>teljes</a:t>
            </a:r>
            <a:r>
              <a:rPr lang="en-US" sz="2800" dirty="0"/>
              <a:t> </a:t>
            </a:r>
            <a:r>
              <a:rPr lang="en-US" sz="2800" dirty="0" err="1"/>
              <a:t>fejezetet</a:t>
            </a:r>
            <a:r>
              <a:rPr lang="en-US" sz="2800" dirty="0"/>
              <a:t> </a:t>
            </a:r>
            <a:r>
              <a:rPr lang="en-US" sz="2800" dirty="0" err="1"/>
              <a:t>szentel</a:t>
            </a:r>
            <a:r>
              <a:rPr lang="en-US" sz="2800" dirty="0"/>
              <a:t> a </a:t>
            </a:r>
            <a:r>
              <a:rPr lang="en-US" sz="2800" dirty="0" err="1"/>
              <a:t>fejlesztésének</a:t>
            </a:r>
            <a:r>
              <a:rPr lang="en-US" sz="2800" dirty="0"/>
              <a:t>.</a:t>
            </a:r>
            <a:endParaRPr lang="sk-SK" sz="2800" dirty="0">
              <a:effectLst/>
            </a:endParaRPr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xmlns="" id="{E42415D9-D73A-535F-8AFE-92EC47B9EED3}"/>
              </a:ext>
            </a:extLst>
          </p:cNvPr>
          <p:cNvSpPr txBox="1">
            <a:spLocks/>
          </p:cNvSpPr>
          <p:nvPr/>
        </p:nvSpPr>
        <p:spPr>
          <a:xfrm>
            <a:off x="457200" y="1340768"/>
            <a:ext cx="8229600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</a:lstStyle>
          <a:p>
            <a:pPr algn="r"/>
            <a:r>
              <a:rPr lang="hu-HU" sz="2000" i="1" dirty="0">
                <a:solidFill>
                  <a:srgbClr val="264F05"/>
                </a:solidFill>
              </a:rPr>
              <a:t>Vidéki üzleti stratégia alapjai</a:t>
            </a:r>
            <a:endParaRPr lang="hu-HU" sz="2000" i="1" dirty="0">
              <a:solidFill>
                <a:srgbClr val="264F0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2470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rtalom helye 3">
            <a:extLst>
              <a:ext uri="{FF2B5EF4-FFF2-40B4-BE49-F238E27FC236}">
                <a16:creationId xmlns:a16="http://schemas.microsoft.com/office/drawing/2014/main" xmlns="" id="{BAF6E232-F6BD-7FAF-603F-AD0C3A392E0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9679637"/>
              </p:ext>
            </p:extLst>
          </p:nvPr>
        </p:nvGraphicFramePr>
        <p:xfrm>
          <a:off x="457200" y="1700808"/>
          <a:ext cx="8229600" cy="44253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Nadpis 1">
            <a:extLst>
              <a:ext uri="{FF2B5EF4-FFF2-40B4-BE49-F238E27FC236}">
                <a16:creationId xmlns:a16="http://schemas.microsoft.com/office/drawing/2014/main" xmlns="" id="{86556A16-CC83-4142-D128-B70DA8FB2F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40768"/>
            <a:ext cx="8229600" cy="360040"/>
          </a:xfrm>
        </p:spPr>
        <p:txBody>
          <a:bodyPr>
            <a:normAutofit fontScale="90000"/>
          </a:bodyPr>
          <a:lstStyle/>
          <a:p>
            <a:pPr lvl="0" algn="r"/>
            <a:r>
              <a:rPr lang="hu-HU" sz="2000" i="1" dirty="0">
                <a:solidFill>
                  <a:srgbClr val="264F05"/>
                </a:solidFill>
              </a:rPr>
              <a:t>Vidéki üzleti stratégia alapjai</a:t>
            </a:r>
            <a:endParaRPr lang="hu-HU" sz="2000" i="1" dirty="0">
              <a:solidFill>
                <a:srgbClr val="264F0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010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0A52937A-12AE-420F-ACA4-C8D07ECA6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717" y="1597360"/>
            <a:ext cx="8229600" cy="1143000"/>
          </a:xfrm>
        </p:spPr>
        <p:txBody>
          <a:bodyPr>
            <a:normAutofit/>
          </a:bodyPr>
          <a:lstStyle/>
          <a:p>
            <a:r>
              <a:rPr lang="hu-HU" sz="4400" b="1" kern="1200" dirty="0" smtClean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+mj-ea"/>
                <a:cs typeface="+mj-cs"/>
              </a:rPr>
              <a:t>Jövőkép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0804D55C-5356-47F2-86FA-47D13DDF19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eaLnBrk="0" fontAlgn="base" hangingPunct="0">
              <a:buNone/>
            </a:pPr>
            <a:r>
              <a:rPr lang="hu-HU" sz="2800" dirty="0"/>
              <a:t>A jövőképet célszerű az elemzés után elkészíteni, hiszen az elemzés eredményei már rendelkezésünkre állnak, rendelkezésünkre állnak a jövőkép kialakítása szempontjából fontos információk is</a:t>
            </a:r>
            <a:r>
              <a:rPr lang="hu-HU" sz="2800" dirty="0" smtClean="0"/>
              <a:t>.</a:t>
            </a:r>
          </a:p>
          <a:p>
            <a:pPr marL="0" indent="0" eaLnBrk="0" fontAlgn="base" hangingPunct="0">
              <a:buNone/>
            </a:pPr>
            <a:endParaRPr lang="hu-HU" sz="2800" dirty="0"/>
          </a:p>
          <a:p>
            <a:pPr marL="0" indent="0" eaLnBrk="0" fontAlgn="base" hangingPunct="0">
              <a:buNone/>
            </a:pPr>
            <a:r>
              <a:rPr lang="hu-HU" sz="2800" dirty="0" smtClean="0"/>
              <a:t>Ebből </a:t>
            </a:r>
            <a:r>
              <a:rPr lang="hu-HU" sz="2800" dirty="0"/>
              <a:t>adódóan a jövőkép megvalósításának lehetősége is kedvezőbb lehet. További biztonságot ad, hogy ezzel a módszerrel "nem merünk irreálisan nagyot álmodni", azaz körültekintőbben járunk el a stratégia kidolgozásakor.</a:t>
            </a:r>
            <a:endParaRPr lang="sk-SK" sz="2800" dirty="0">
              <a:effectLst/>
            </a:endParaRPr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xmlns="" id="{110752BE-768F-02AD-2692-AC736B2BC16D}"/>
              </a:ext>
            </a:extLst>
          </p:cNvPr>
          <p:cNvSpPr txBox="1">
            <a:spLocks/>
          </p:cNvSpPr>
          <p:nvPr/>
        </p:nvSpPr>
        <p:spPr>
          <a:xfrm>
            <a:off x="457200" y="1340768"/>
            <a:ext cx="8229600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</a:lstStyle>
          <a:p>
            <a:pPr algn="r"/>
            <a:r>
              <a:rPr lang="hu-HU" sz="2000" i="1" dirty="0">
                <a:solidFill>
                  <a:srgbClr val="264F05"/>
                </a:solidFill>
              </a:rPr>
              <a:t>Vidéki üzleti stratégia alapjai</a:t>
            </a:r>
            <a:endParaRPr lang="hu-HU" sz="2000" i="1" dirty="0">
              <a:solidFill>
                <a:srgbClr val="264F0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6098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0A52937A-12AE-420F-ACA4-C8D07ECA6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70080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u-HU" sz="4400" b="1" kern="1200" dirty="0" smtClean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+mj-ea"/>
                <a:cs typeface="+mj-cs"/>
              </a:rPr>
              <a:t>A jövőképpel kapcsolatos </a:t>
            </a:r>
            <a:r>
              <a:rPr lang="hu-HU" sz="4400" b="1" kern="1200" dirty="0" err="1" smtClean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+mj-ea"/>
                <a:cs typeface="+mj-cs"/>
              </a:rPr>
              <a:t>elvásárok</a:t>
            </a:r>
            <a:endParaRPr lang="sk-SK" dirty="0"/>
          </a:p>
        </p:txBody>
      </p:sp>
      <p:graphicFrame>
        <p:nvGraphicFramePr>
          <p:cNvPr id="5" name="Tartalom helye 4">
            <a:extLst>
              <a:ext uri="{FF2B5EF4-FFF2-40B4-BE49-F238E27FC236}">
                <a16:creationId xmlns:a16="http://schemas.microsoft.com/office/drawing/2014/main" xmlns="" id="{131E3444-37D7-CE5B-398B-72A00C1F057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3554626"/>
              </p:ext>
            </p:extLst>
          </p:nvPr>
        </p:nvGraphicFramePr>
        <p:xfrm>
          <a:off x="457200" y="2636838"/>
          <a:ext cx="8229600" cy="34893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Nadpis 1">
            <a:extLst>
              <a:ext uri="{FF2B5EF4-FFF2-40B4-BE49-F238E27FC236}">
                <a16:creationId xmlns:a16="http://schemas.microsoft.com/office/drawing/2014/main" xmlns="" id="{79FE0FB0-FA4E-D577-DAE1-01D81F0DAB25}"/>
              </a:ext>
            </a:extLst>
          </p:cNvPr>
          <p:cNvSpPr txBox="1">
            <a:spLocks/>
          </p:cNvSpPr>
          <p:nvPr/>
        </p:nvSpPr>
        <p:spPr>
          <a:xfrm>
            <a:off x="457200" y="1340768"/>
            <a:ext cx="8229600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</a:lstStyle>
          <a:p>
            <a:pPr algn="r"/>
            <a:r>
              <a:rPr lang="hu-HU" sz="2000" i="1" dirty="0">
                <a:solidFill>
                  <a:srgbClr val="264F05"/>
                </a:solidFill>
              </a:rPr>
              <a:t>Vidéki üzleti stratégia alapjai</a:t>
            </a:r>
            <a:endParaRPr lang="hu-HU" sz="2000" i="1" dirty="0">
              <a:solidFill>
                <a:srgbClr val="264F0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3883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0A52937A-12AE-420F-ACA4-C8D07ECA6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3086"/>
            <a:ext cx="8229600" cy="1143000"/>
          </a:xfrm>
        </p:spPr>
        <p:txBody>
          <a:bodyPr>
            <a:normAutofit/>
          </a:bodyPr>
          <a:lstStyle/>
          <a:p>
            <a:r>
              <a:rPr lang="hu-HU" b="1" dirty="0" smtClean="0"/>
              <a:t>A jövőkép elemei</a:t>
            </a:r>
            <a:endParaRPr lang="sk-SK" dirty="0"/>
          </a:p>
        </p:txBody>
      </p:sp>
      <p:graphicFrame>
        <p:nvGraphicFramePr>
          <p:cNvPr id="9" name="Tartalom helye 8">
            <a:extLst>
              <a:ext uri="{FF2B5EF4-FFF2-40B4-BE49-F238E27FC236}">
                <a16:creationId xmlns:a16="http://schemas.microsoft.com/office/drawing/2014/main" xmlns="" id="{083B7B24-BC8D-E752-AD57-462AE7D3459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1635564"/>
              </p:ext>
            </p:extLst>
          </p:nvPr>
        </p:nvGraphicFramePr>
        <p:xfrm>
          <a:off x="457200" y="2636838"/>
          <a:ext cx="8229600" cy="34893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Nadpis 1">
            <a:extLst>
              <a:ext uri="{FF2B5EF4-FFF2-40B4-BE49-F238E27FC236}">
                <a16:creationId xmlns:a16="http://schemas.microsoft.com/office/drawing/2014/main" xmlns="" id="{9A70CE10-7ED8-D6B1-CF69-FFB77B40AAD7}"/>
              </a:ext>
            </a:extLst>
          </p:cNvPr>
          <p:cNvSpPr txBox="1">
            <a:spLocks/>
          </p:cNvSpPr>
          <p:nvPr/>
        </p:nvSpPr>
        <p:spPr>
          <a:xfrm>
            <a:off x="457200" y="1340768"/>
            <a:ext cx="8229600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</a:lstStyle>
          <a:p>
            <a:pPr algn="r"/>
            <a:r>
              <a:rPr lang="hu-HU" sz="2000" i="1" dirty="0">
                <a:solidFill>
                  <a:srgbClr val="264F05"/>
                </a:solidFill>
              </a:rPr>
              <a:t>Vidéki üzleti stratégia alapjai</a:t>
            </a:r>
            <a:endParaRPr lang="hu-HU" sz="2000" i="1" dirty="0">
              <a:solidFill>
                <a:srgbClr val="264F0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7615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0A52937A-12AE-420F-ACA4-C8D07ECA6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791" y="1496210"/>
            <a:ext cx="8229600" cy="1143000"/>
          </a:xfrm>
        </p:spPr>
        <p:txBody>
          <a:bodyPr>
            <a:normAutofit/>
          </a:bodyPr>
          <a:lstStyle/>
          <a:p>
            <a:r>
              <a:rPr lang="hu-HU" b="1" dirty="0"/>
              <a:t>Vidéki üzleti stratégia céljai</a:t>
            </a:r>
            <a:endParaRPr lang="sk-SK" dirty="0"/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xmlns="" id="{ED8C80DA-CABE-845A-1FC3-ADAF6B0E88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hu-HU" dirty="0"/>
              <a:t>A stratégiai célok a vállalat jövőképéből származtathatók és a küldetésben jelennek meg. Ha a küldetést a vele szemben támasztott elvárásoknak megfelelően fogalmazták meg, akkor a stratégiai céloknak is meg kell jelenniük benne. Ebből következik, hogy a stratégiai célok teljesülése esetén a vállalat teljesíti küldetését és eléri a kívánt jövőbeni célt, amely a vállalati stratégia átfogó céljaként is értelmezhető.</a:t>
            </a:r>
            <a:endParaRPr lang="hu-HU" dirty="0"/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xmlns="" id="{B546CF24-A63E-1F12-0696-EA5C099EAC42}"/>
              </a:ext>
            </a:extLst>
          </p:cNvPr>
          <p:cNvSpPr txBox="1">
            <a:spLocks/>
          </p:cNvSpPr>
          <p:nvPr/>
        </p:nvSpPr>
        <p:spPr>
          <a:xfrm>
            <a:off x="457200" y="1340768"/>
            <a:ext cx="8229600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</a:lstStyle>
          <a:p>
            <a:pPr algn="r"/>
            <a:r>
              <a:rPr lang="hu-HU" sz="2000" i="1" dirty="0">
                <a:solidFill>
                  <a:srgbClr val="264F05"/>
                </a:solidFill>
              </a:rPr>
              <a:t>Vidéki üzleti stratégia alapjai</a:t>
            </a:r>
            <a:endParaRPr lang="hu-HU" sz="2000" i="1" dirty="0">
              <a:solidFill>
                <a:srgbClr val="264F0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5959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0A52937A-12AE-420F-ACA4-C8D07ECA6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3086"/>
            <a:ext cx="8229600" cy="1143000"/>
          </a:xfrm>
        </p:spPr>
        <p:txBody>
          <a:bodyPr>
            <a:normAutofit/>
          </a:bodyPr>
          <a:lstStyle/>
          <a:p>
            <a:r>
              <a:rPr lang="hu-HU" b="1" dirty="0"/>
              <a:t>Vidéki üzleti stratégia céljai</a:t>
            </a:r>
            <a:endParaRPr lang="sk-SK" dirty="0"/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xmlns="" id="{ED8C80DA-CABE-845A-1FC3-ADAF6B0E88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hu-HU" dirty="0"/>
              <a:t>A cél, ahogy korábban láttuk a </a:t>
            </a:r>
            <a:r>
              <a:rPr lang="hu-HU" b="1" dirty="0"/>
              <a:t>Mi? , Kinek? , Hogyan? és hol?</a:t>
            </a:r>
            <a:r>
              <a:rPr lang="hu-HU" dirty="0"/>
              <a:t> adja meg a válaszokat a kérdésekre. A célok végső soron e kérdések által körülhatárolt területekhez köthetők, a stratégia iránya és a lefedett terület szerint. A célokat csak komplex elemzés eredményei alapján lehet megfogalmazni. A stratégiai célok előirányzatok nélkül is megfogalmazhatók, ami a célok meglehetősen általános megfogalmazását jelenti.</a:t>
            </a:r>
            <a:endParaRPr lang="hu-HU" dirty="0"/>
          </a:p>
        </p:txBody>
      </p:sp>
      <p:sp>
        <p:nvSpPr>
          <p:cNvPr id="3" name="Nadpis 1">
            <a:extLst>
              <a:ext uri="{FF2B5EF4-FFF2-40B4-BE49-F238E27FC236}">
                <a16:creationId xmlns:a16="http://schemas.microsoft.com/office/drawing/2014/main" xmlns="" id="{C01C44BE-AB26-56FE-D227-3E658973F5C4}"/>
              </a:ext>
            </a:extLst>
          </p:cNvPr>
          <p:cNvSpPr txBox="1">
            <a:spLocks/>
          </p:cNvSpPr>
          <p:nvPr/>
        </p:nvSpPr>
        <p:spPr>
          <a:xfrm>
            <a:off x="457200" y="1340768"/>
            <a:ext cx="8229600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</a:lstStyle>
          <a:p>
            <a:pPr algn="r"/>
            <a:r>
              <a:rPr lang="hu-HU" sz="2000" i="1" dirty="0">
                <a:solidFill>
                  <a:srgbClr val="264F05"/>
                </a:solidFill>
              </a:rPr>
              <a:t>Vidéki üzleti stratégia alapjai</a:t>
            </a:r>
            <a:endParaRPr lang="hu-HU" sz="2000" i="1" dirty="0">
              <a:solidFill>
                <a:srgbClr val="264F0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13119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0A52937A-12AE-420F-ACA4-C8D07ECA6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700808"/>
            <a:ext cx="8229600" cy="1143000"/>
          </a:xfrm>
        </p:spPr>
        <p:txBody>
          <a:bodyPr>
            <a:normAutofit/>
          </a:bodyPr>
          <a:lstStyle/>
          <a:p>
            <a:r>
              <a:rPr lang="hu-HU" b="1" dirty="0"/>
              <a:t>Vidéki üzleti stratégia céljai</a:t>
            </a:r>
            <a:endParaRPr lang="sk-SK" dirty="0"/>
          </a:p>
        </p:txBody>
      </p:sp>
      <p:graphicFrame>
        <p:nvGraphicFramePr>
          <p:cNvPr id="8" name="Tartalom helye 7">
            <a:extLst>
              <a:ext uri="{FF2B5EF4-FFF2-40B4-BE49-F238E27FC236}">
                <a16:creationId xmlns:a16="http://schemas.microsoft.com/office/drawing/2014/main" xmlns="" id="{6C1B1CFE-8F89-57D9-05F0-00CA5836913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1957392"/>
              </p:ext>
            </p:extLst>
          </p:nvPr>
        </p:nvGraphicFramePr>
        <p:xfrm>
          <a:off x="457200" y="2636912"/>
          <a:ext cx="8229600" cy="3489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Nadpis 1">
            <a:extLst>
              <a:ext uri="{FF2B5EF4-FFF2-40B4-BE49-F238E27FC236}">
                <a16:creationId xmlns:a16="http://schemas.microsoft.com/office/drawing/2014/main" xmlns="" id="{4E77246D-9C86-B57D-A5D0-33D8F808F2F3}"/>
              </a:ext>
            </a:extLst>
          </p:cNvPr>
          <p:cNvSpPr txBox="1">
            <a:spLocks/>
          </p:cNvSpPr>
          <p:nvPr/>
        </p:nvSpPr>
        <p:spPr>
          <a:xfrm>
            <a:off x="457200" y="1340768"/>
            <a:ext cx="8229600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</a:lstStyle>
          <a:p>
            <a:pPr algn="r"/>
            <a:r>
              <a:rPr lang="hu-HU" sz="2000" i="1" dirty="0">
                <a:solidFill>
                  <a:srgbClr val="264F05"/>
                </a:solidFill>
              </a:rPr>
              <a:t>Vidéki üzleti stratégia alapjai</a:t>
            </a:r>
            <a:endParaRPr lang="hu-HU" sz="2000" i="1" dirty="0">
              <a:solidFill>
                <a:srgbClr val="264F0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73981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D2A1ECF8-0008-4330-BEE3-90A991A42A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DB2690"/>
                </a:solidFill>
              </a:rPr>
              <a:t>A 2. </a:t>
            </a:r>
            <a:r>
              <a:rPr lang="en-GB" dirty="0" err="1">
                <a:solidFill>
                  <a:srgbClr val="DB2690"/>
                </a:solidFill>
              </a:rPr>
              <a:t>modul</a:t>
            </a:r>
            <a:r>
              <a:rPr lang="en-GB" dirty="0">
                <a:solidFill>
                  <a:srgbClr val="DB2690"/>
                </a:solidFill>
              </a:rPr>
              <a:t> </a:t>
            </a:r>
            <a:r>
              <a:rPr lang="en-GB" dirty="0" err="1">
                <a:solidFill>
                  <a:srgbClr val="DB2690"/>
                </a:solidFill>
              </a:rPr>
              <a:t>tanulási</a:t>
            </a:r>
            <a:r>
              <a:rPr lang="en-GB" dirty="0">
                <a:solidFill>
                  <a:srgbClr val="DB2690"/>
                </a:solidFill>
              </a:rPr>
              <a:t> </a:t>
            </a:r>
            <a:r>
              <a:rPr lang="en-GB" dirty="0" err="1">
                <a:solidFill>
                  <a:srgbClr val="DB2690"/>
                </a:solidFill>
              </a:rPr>
              <a:t>céljai</a:t>
            </a:r>
            <a:endParaRPr lang="sk-SK" dirty="0">
              <a:solidFill>
                <a:srgbClr val="DB2690"/>
              </a:solidFill>
            </a:endParaRP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33940893-5151-4C84-A99F-AF686728A8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eaLnBrk="0" fontAlgn="base" hangingPunct="0">
              <a:buNone/>
            </a:pPr>
            <a:r>
              <a:rPr lang="en-IE" dirty="0"/>
              <a:t>A 2. </a:t>
            </a:r>
            <a:r>
              <a:rPr lang="en-IE" dirty="0" err="1"/>
              <a:t>modul</a:t>
            </a:r>
            <a:r>
              <a:rPr lang="en-IE" dirty="0"/>
              <a:t> </a:t>
            </a:r>
            <a:r>
              <a:rPr lang="en-IE" dirty="0" err="1"/>
              <a:t>elvégzésével</a:t>
            </a:r>
            <a:r>
              <a:rPr lang="en-IE" dirty="0"/>
              <a:t> a </a:t>
            </a:r>
            <a:r>
              <a:rPr lang="en-IE" dirty="0" err="1"/>
              <a:t>tanulók</a:t>
            </a:r>
            <a:r>
              <a:rPr lang="en-IE" dirty="0"/>
              <a:t> </a:t>
            </a:r>
            <a:r>
              <a:rPr lang="en-IE" dirty="0" err="1"/>
              <a:t>átfogó</a:t>
            </a:r>
            <a:r>
              <a:rPr lang="en-IE" dirty="0"/>
              <a:t> </a:t>
            </a:r>
            <a:r>
              <a:rPr lang="en-IE" dirty="0" err="1"/>
              <a:t>ismereteket</a:t>
            </a:r>
            <a:r>
              <a:rPr lang="en-IE" dirty="0"/>
              <a:t> </a:t>
            </a:r>
            <a:r>
              <a:rPr lang="en-IE" dirty="0" err="1"/>
              <a:t>szereznek</a:t>
            </a:r>
            <a:r>
              <a:rPr lang="en-IE" dirty="0"/>
              <a:t> a </a:t>
            </a:r>
            <a:r>
              <a:rPr lang="en-IE" dirty="0" err="1"/>
              <a:t>vidéki</a:t>
            </a:r>
            <a:r>
              <a:rPr lang="en-IE" dirty="0"/>
              <a:t> </a:t>
            </a:r>
            <a:r>
              <a:rPr lang="en-IE" dirty="0" err="1"/>
              <a:t>üzleti</a:t>
            </a:r>
            <a:r>
              <a:rPr lang="en-IE" dirty="0"/>
              <a:t> </a:t>
            </a:r>
            <a:r>
              <a:rPr lang="en-IE" dirty="0" err="1"/>
              <a:t>stratégia</a:t>
            </a:r>
            <a:r>
              <a:rPr lang="en-IE" dirty="0"/>
              <a:t> </a:t>
            </a:r>
            <a:r>
              <a:rPr lang="en-IE" dirty="0" err="1"/>
              <a:t>különböző</a:t>
            </a:r>
            <a:r>
              <a:rPr lang="en-IE" dirty="0"/>
              <a:t> </a:t>
            </a:r>
            <a:r>
              <a:rPr lang="en-IE" dirty="0" err="1"/>
              <a:t>modelljeiről</a:t>
            </a:r>
            <a:r>
              <a:rPr lang="en-IE" dirty="0"/>
              <a:t>, </a:t>
            </a:r>
            <a:r>
              <a:rPr lang="en-IE" dirty="0" err="1"/>
              <a:t>és</a:t>
            </a:r>
            <a:r>
              <a:rPr lang="en-IE" dirty="0"/>
              <a:t> </a:t>
            </a:r>
            <a:r>
              <a:rPr lang="en-IE" dirty="0" err="1"/>
              <a:t>tudják</a:t>
            </a:r>
            <a:r>
              <a:rPr lang="en-IE" dirty="0"/>
              <a:t>, </a:t>
            </a:r>
            <a:r>
              <a:rPr lang="en-IE" dirty="0" err="1"/>
              <a:t>hogyan</a:t>
            </a:r>
            <a:r>
              <a:rPr lang="en-IE" dirty="0"/>
              <a:t> </a:t>
            </a:r>
            <a:r>
              <a:rPr lang="en-IE" dirty="0" err="1"/>
              <a:t>ismerjék</a:t>
            </a:r>
            <a:r>
              <a:rPr lang="en-IE" dirty="0"/>
              <a:t> </a:t>
            </a:r>
            <a:r>
              <a:rPr lang="en-IE" dirty="0" err="1"/>
              <a:t>fel</a:t>
            </a:r>
            <a:r>
              <a:rPr lang="en-IE" dirty="0"/>
              <a:t> </a:t>
            </a:r>
            <a:r>
              <a:rPr lang="en-IE" dirty="0" err="1"/>
              <a:t>régiójukban</a:t>
            </a:r>
            <a:r>
              <a:rPr lang="en-IE" dirty="0"/>
              <a:t> </a:t>
            </a:r>
            <a:r>
              <a:rPr lang="en-IE" dirty="0" err="1"/>
              <a:t>rejlő</a:t>
            </a:r>
            <a:r>
              <a:rPr lang="en-IE" dirty="0"/>
              <a:t> </a:t>
            </a:r>
            <a:r>
              <a:rPr lang="en-IE" dirty="0" err="1"/>
              <a:t>lehetőségeket</a:t>
            </a:r>
            <a:r>
              <a:rPr lang="en-IE" dirty="0"/>
              <a:t>.</a:t>
            </a:r>
            <a:endParaRPr lang="en-IE" sz="3200" kern="1200" dirty="0">
              <a:solidFill>
                <a:schemeClr val="tx1"/>
              </a:solidFill>
              <a:effectLst/>
              <a:latin typeface="Trebuchet MS" panose="020B0603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75331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0A52937A-12AE-420F-ACA4-C8D07ECA6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493912"/>
            <a:ext cx="8229600" cy="1143000"/>
          </a:xfrm>
        </p:spPr>
        <p:txBody>
          <a:bodyPr>
            <a:normAutofit/>
          </a:bodyPr>
          <a:lstStyle/>
          <a:p>
            <a:r>
              <a:rPr lang="hu-HU" sz="4400" b="1" kern="1200" dirty="0" smtClean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+mj-ea"/>
                <a:cs typeface="+mj-cs"/>
              </a:rPr>
              <a:t>Cselekvési terv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0804D55C-5356-47F2-86FA-47D13DDF19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 eaLnBrk="0" fontAlgn="base" hangingPunct="0">
              <a:buNone/>
            </a:pPr>
            <a:r>
              <a:rPr lang="en-US" sz="2800" dirty="0"/>
              <a:t>A </a:t>
            </a:r>
            <a:r>
              <a:rPr lang="en-US" sz="2800" dirty="0" err="1"/>
              <a:t>stratégiai</a:t>
            </a:r>
            <a:r>
              <a:rPr lang="en-US" sz="2800" dirty="0"/>
              <a:t> </a:t>
            </a:r>
            <a:r>
              <a:rPr lang="en-US" sz="2800" dirty="0" err="1"/>
              <a:t>tervezés</a:t>
            </a:r>
            <a:r>
              <a:rPr lang="en-US" sz="2800" dirty="0"/>
              <a:t> </a:t>
            </a:r>
            <a:r>
              <a:rPr lang="en-US" sz="2800" dirty="0" err="1"/>
              <a:t>folyamata</a:t>
            </a:r>
            <a:r>
              <a:rPr lang="en-US" sz="2800" dirty="0"/>
              <a:t> </a:t>
            </a:r>
            <a:r>
              <a:rPr lang="en-US" sz="2800" dirty="0" err="1"/>
              <a:t>egy</a:t>
            </a:r>
            <a:r>
              <a:rPr lang="en-US" sz="2800" dirty="0"/>
              <a:t> </a:t>
            </a:r>
            <a:r>
              <a:rPr lang="en-US" sz="2800" dirty="0" err="1"/>
              <a:t>részletes</a:t>
            </a:r>
            <a:r>
              <a:rPr lang="en-US" sz="2800" dirty="0"/>
              <a:t> </a:t>
            </a:r>
            <a:r>
              <a:rPr lang="en-US" sz="2800" dirty="0" err="1"/>
              <a:t>helyzetelemzéssel</a:t>
            </a:r>
            <a:r>
              <a:rPr lang="en-US" sz="2800" dirty="0"/>
              <a:t> </a:t>
            </a:r>
            <a:r>
              <a:rPr lang="en-US" sz="2800" dirty="0" err="1"/>
              <a:t>kezdődik</a:t>
            </a:r>
            <a:r>
              <a:rPr lang="en-US" sz="2800" dirty="0"/>
              <a:t>, </a:t>
            </a:r>
            <a:r>
              <a:rPr lang="en-US" sz="2800" dirty="0" err="1"/>
              <a:t>amelyet</a:t>
            </a:r>
            <a:r>
              <a:rPr lang="en-US" sz="2800" dirty="0"/>
              <a:t> </a:t>
            </a:r>
            <a:r>
              <a:rPr lang="en-US" sz="2800" dirty="0" err="1"/>
              <a:t>ennek</a:t>
            </a:r>
            <a:r>
              <a:rPr lang="en-US" sz="2800" dirty="0"/>
              <a:t> </a:t>
            </a:r>
            <a:r>
              <a:rPr lang="en-US" sz="2800" dirty="0" err="1"/>
              <a:t>az</a:t>
            </a:r>
            <a:r>
              <a:rPr lang="en-US" sz="2800" dirty="0"/>
              <a:t> </a:t>
            </a:r>
            <a:r>
              <a:rPr lang="en-US" sz="2800" dirty="0" err="1"/>
              <a:t>elemzésnek</a:t>
            </a:r>
            <a:r>
              <a:rPr lang="en-US" sz="2800" dirty="0"/>
              <a:t> </a:t>
            </a:r>
            <a:r>
              <a:rPr lang="en-US" sz="2800" dirty="0" err="1"/>
              <a:t>az</a:t>
            </a:r>
            <a:r>
              <a:rPr lang="en-US" sz="2800" dirty="0"/>
              <a:t> </a:t>
            </a:r>
            <a:r>
              <a:rPr lang="en-US" sz="2800" dirty="0" err="1"/>
              <a:t>eredményeivel</a:t>
            </a:r>
            <a:r>
              <a:rPr lang="en-US" sz="2800" dirty="0"/>
              <a:t> </a:t>
            </a:r>
            <a:r>
              <a:rPr lang="en-US" sz="2800" dirty="0" err="1"/>
              <a:t>koherens</a:t>
            </a:r>
            <a:r>
              <a:rPr lang="en-US" sz="2800" dirty="0"/>
              <a:t> </a:t>
            </a:r>
            <a:r>
              <a:rPr lang="en-US" sz="2800" dirty="0" err="1"/>
              <a:t>stratégia</a:t>
            </a:r>
            <a:r>
              <a:rPr lang="en-US" sz="2800" dirty="0"/>
              <a:t>, </a:t>
            </a:r>
            <a:r>
              <a:rPr lang="en-US" sz="2800" dirty="0" err="1"/>
              <a:t>azaz</a:t>
            </a:r>
            <a:r>
              <a:rPr lang="en-US" sz="2800" dirty="0"/>
              <a:t> </a:t>
            </a:r>
            <a:r>
              <a:rPr lang="en-US" sz="2800" dirty="0" err="1"/>
              <a:t>beavatkozási</a:t>
            </a:r>
            <a:r>
              <a:rPr lang="en-US" sz="2800" dirty="0"/>
              <a:t> </a:t>
            </a:r>
            <a:r>
              <a:rPr lang="en-US" sz="2800" dirty="0" err="1"/>
              <a:t>terv</a:t>
            </a:r>
            <a:r>
              <a:rPr lang="en-US" sz="2800" dirty="0"/>
              <a:t> </a:t>
            </a:r>
            <a:r>
              <a:rPr lang="en-US" sz="2800" dirty="0" err="1"/>
              <a:t>vagy</a:t>
            </a:r>
            <a:r>
              <a:rPr lang="en-US" sz="2800" dirty="0"/>
              <a:t> </a:t>
            </a:r>
            <a:r>
              <a:rPr lang="en-US" sz="2800" dirty="0" err="1"/>
              <a:t>cselekvési</a:t>
            </a:r>
            <a:r>
              <a:rPr lang="en-US" sz="2800" dirty="0"/>
              <a:t> </a:t>
            </a:r>
            <a:r>
              <a:rPr lang="en-US" sz="2800" dirty="0" err="1"/>
              <a:t>terv</a:t>
            </a:r>
            <a:r>
              <a:rPr lang="en-US" sz="2800" dirty="0"/>
              <a:t> </a:t>
            </a:r>
            <a:r>
              <a:rPr lang="en-US" sz="2800" dirty="0" err="1"/>
              <a:t>megalkotása</a:t>
            </a:r>
            <a:r>
              <a:rPr lang="en-US" sz="2800" dirty="0"/>
              <a:t> </a:t>
            </a:r>
            <a:r>
              <a:rPr lang="en-US" sz="2800" dirty="0" err="1"/>
              <a:t>követ</a:t>
            </a:r>
            <a:r>
              <a:rPr lang="en-US" sz="2800" dirty="0"/>
              <a:t>. A </a:t>
            </a:r>
            <a:r>
              <a:rPr lang="en-US" sz="2800" dirty="0" err="1"/>
              <a:t>programozási</a:t>
            </a:r>
            <a:r>
              <a:rPr lang="en-US" sz="2800" dirty="0"/>
              <a:t> </a:t>
            </a:r>
            <a:r>
              <a:rPr lang="en-US" sz="2800" dirty="0" err="1"/>
              <a:t>folyamat</a:t>
            </a:r>
            <a:r>
              <a:rPr lang="en-US" sz="2800" dirty="0"/>
              <a:t> a </a:t>
            </a:r>
            <a:r>
              <a:rPr lang="en-US" sz="2800" dirty="0" err="1"/>
              <a:t>hierarchia</a:t>
            </a:r>
            <a:r>
              <a:rPr lang="en-US" sz="2800" dirty="0"/>
              <a:t> </a:t>
            </a:r>
            <a:r>
              <a:rPr lang="en-US" sz="2800" dirty="0" err="1"/>
              <a:t>szintjétől</a:t>
            </a:r>
            <a:r>
              <a:rPr lang="en-US" sz="2800" dirty="0"/>
              <a:t> </a:t>
            </a:r>
            <a:r>
              <a:rPr lang="en-US" sz="2800" dirty="0" err="1"/>
              <a:t>és</a:t>
            </a:r>
            <a:r>
              <a:rPr lang="en-US" sz="2800" dirty="0"/>
              <a:t> a </a:t>
            </a:r>
            <a:r>
              <a:rPr lang="en-US" sz="2800" dirty="0" err="1"/>
              <a:t>tervezés</a:t>
            </a:r>
            <a:r>
              <a:rPr lang="en-US" sz="2800" dirty="0"/>
              <a:t> </a:t>
            </a:r>
            <a:r>
              <a:rPr lang="en-US" sz="2800" dirty="0" err="1"/>
              <a:t>előrehaladási</a:t>
            </a:r>
            <a:r>
              <a:rPr lang="en-US" sz="2800" dirty="0"/>
              <a:t> </a:t>
            </a:r>
            <a:r>
              <a:rPr lang="en-US" sz="2800" dirty="0" err="1"/>
              <a:t>fázisától</a:t>
            </a:r>
            <a:r>
              <a:rPr lang="en-US" sz="2800" dirty="0"/>
              <a:t> </a:t>
            </a:r>
            <a:r>
              <a:rPr lang="en-US" sz="2800" dirty="0" err="1"/>
              <a:t>függően</a:t>
            </a:r>
            <a:r>
              <a:rPr lang="en-US" sz="2800" dirty="0"/>
              <a:t> </a:t>
            </a:r>
            <a:r>
              <a:rPr lang="en-US" sz="2800" dirty="0" err="1"/>
              <a:t>szakaszosra</a:t>
            </a:r>
            <a:r>
              <a:rPr lang="en-US" sz="2800" dirty="0"/>
              <a:t> </a:t>
            </a:r>
            <a:r>
              <a:rPr lang="en-US" sz="2800" dirty="0" err="1"/>
              <a:t>bontható</a:t>
            </a:r>
            <a:r>
              <a:rPr lang="en-US" sz="2800" dirty="0" smtClean="0"/>
              <a:t>:</a:t>
            </a:r>
            <a:endParaRPr lang="hu-HU" sz="2800" dirty="0" smtClean="0"/>
          </a:p>
          <a:p>
            <a:pPr marL="0" indent="0" eaLnBrk="0" fontAlgn="base" hangingPunct="0">
              <a:buNone/>
            </a:pPr>
            <a:endParaRPr lang="hu-HU" sz="2800" dirty="0"/>
          </a:p>
          <a:p>
            <a:pPr marL="0" indent="0" eaLnBrk="0" fontAlgn="base" hangingPunct="0">
              <a:buNone/>
            </a:pPr>
            <a:r>
              <a:rPr lang="en-US" sz="2800" b="1" dirty="0" err="1" smtClean="0"/>
              <a:t>Stratégiai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programozás</a:t>
            </a:r>
            <a:endParaRPr lang="hu-HU" sz="2800" b="1" dirty="0" smtClean="0"/>
          </a:p>
          <a:p>
            <a:pPr marL="0" indent="0" eaLnBrk="0" fontAlgn="base" hangingPunct="0">
              <a:buNone/>
            </a:pPr>
            <a:r>
              <a:rPr lang="en-US" sz="2800" dirty="0" smtClean="0"/>
              <a:t>A </a:t>
            </a:r>
            <a:r>
              <a:rPr lang="en-US" sz="2800" dirty="0" err="1"/>
              <a:t>stratégiai</a:t>
            </a:r>
            <a:r>
              <a:rPr lang="en-US" sz="2800" dirty="0"/>
              <a:t> </a:t>
            </a:r>
            <a:r>
              <a:rPr lang="en-US" sz="2800" dirty="0" err="1"/>
              <a:t>programozás</a:t>
            </a:r>
            <a:r>
              <a:rPr lang="en-US" sz="2800" dirty="0"/>
              <a:t> </a:t>
            </a:r>
            <a:r>
              <a:rPr lang="en-US" sz="2800" dirty="0" err="1"/>
              <a:t>magában</a:t>
            </a:r>
            <a:r>
              <a:rPr lang="en-US" sz="2800" dirty="0"/>
              <a:t> </a:t>
            </a:r>
            <a:r>
              <a:rPr lang="en-US" sz="2800" dirty="0" err="1"/>
              <a:t>foglalja</a:t>
            </a:r>
            <a:r>
              <a:rPr lang="en-US" sz="2800" dirty="0"/>
              <a:t> a </a:t>
            </a:r>
            <a:r>
              <a:rPr lang="en-US" sz="2800" dirty="0" err="1"/>
              <a:t>helyzetelemzést</a:t>
            </a:r>
            <a:r>
              <a:rPr lang="en-US" sz="2800" dirty="0"/>
              <a:t>, a </a:t>
            </a:r>
            <a:r>
              <a:rPr lang="en-US" sz="2800" dirty="0" err="1"/>
              <a:t>prioritások</a:t>
            </a:r>
            <a:r>
              <a:rPr lang="en-US" sz="2800" dirty="0"/>
              <a:t> </a:t>
            </a:r>
            <a:r>
              <a:rPr lang="en-US" sz="2800" dirty="0" err="1"/>
              <a:t>meghatározását</a:t>
            </a:r>
            <a:r>
              <a:rPr lang="en-US" sz="2800" dirty="0"/>
              <a:t>, a </a:t>
            </a:r>
            <a:r>
              <a:rPr lang="en-US" sz="2800" dirty="0" err="1"/>
              <a:t>programok</a:t>
            </a:r>
            <a:r>
              <a:rPr lang="en-US" sz="2800" dirty="0"/>
              <a:t> </a:t>
            </a:r>
            <a:r>
              <a:rPr lang="en-US" sz="2800" dirty="0" err="1"/>
              <a:t>meghatározását</a:t>
            </a:r>
            <a:r>
              <a:rPr lang="en-US" sz="2800" dirty="0"/>
              <a:t>, </a:t>
            </a:r>
            <a:r>
              <a:rPr lang="en-US" sz="2800" dirty="0" err="1"/>
              <a:t>az</a:t>
            </a:r>
            <a:r>
              <a:rPr lang="en-US" sz="2800" dirty="0"/>
              <a:t> </a:t>
            </a:r>
            <a:r>
              <a:rPr lang="en-US" sz="2800" dirty="0" err="1"/>
              <a:t>intézkedéscsoportok</a:t>
            </a:r>
            <a:r>
              <a:rPr lang="en-US" sz="2800" dirty="0"/>
              <a:t> </a:t>
            </a:r>
            <a:r>
              <a:rPr lang="en-US" sz="2800" dirty="0" err="1"/>
              <a:t>megnevezését</a:t>
            </a:r>
            <a:r>
              <a:rPr lang="en-US" sz="2800" dirty="0"/>
              <a:t> </a:t>
            </a:r>
            <a:r>
              <a:rPr lang="en-US" sz="2800" dirty="0" err="1"/>
              <a:t>és</a:t>
            </a:r>
            <a:r>
              <a:rPr lang="en-US" sz="2800" dirty="0"/>
              <a:t> </a:t>
            </a:r>
            <a:r>
              <a:rPr lang="en-US" sz="2800" dirty="0" err="1"/>
              <a:t>kijelölését</a:t>
            </a:r>
            <a:r>
              <a:rPr lang="en-US" sz="2800" dirty="0" smtClean="0"/>
              <a:t>.</a:t>
            </a:r>
            <a:endParaRPr lang="hu-HU" sz="2800" dirty="0" smtClean="0"/>
          </a:p>
          <a:p>
            <a:pPr marL="0" indent="0" eaLnBrk="0" fontAlgn="base" hangingPunct="0">
              <a:buNone/>
            </a:pPr>
            <a:endParaRPr lang="hu-HU" sz="2800" dirty="0"/>
          </a:p>
          <a:p>
            <a:pPr marL="0" indent="0" eaLnBrk="0" fontAlgn="base" hangingPunct="0">
              <a:buNone/>
            </a:pPr>
            <a:r>
              <a:rPr lang="en-US" sz="2800" b="1" dirty="0" err="1" smtClean="0"/>
              <a:t>Operatív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programozás</a:t>
            </a:r>
            <a:endParaRPr lang="hu-HU" sz="2800" b="1" dirty="0" smtClean="0"/>
          </a:p>
          <a:p>
            <a:pPr marL="0" indent="0" eaLnBrk="0" fontAlgn="base" hangingPunct="0">
              <a:buNone/>
            </a:pPr>
            <a:r>
              <a:rPr lang="en-US" sz="2800" dirty="0" err="1" smtClean="0"/>
              <a:t>Konkrét</a:t>
            </a:r>
            <a:r>
              <a:rPr lang="en-US" sz="2800" dirty="0" smtClean="0"/>
              <a:t> </a:t>
            </a:r>
            <a:r>
              <a:rPr lang="en-US" sz="2800" dirty="0" err="1"/>
              <a:t>intézkedéseket</a:t>
            </a:r>
            <a:r>
              <a:rPr lang="en-US" sz="2800" dirty="0"/>
              <a:t> </a:t>
            </a:r>
            <a:r>
              <a:rPr lang="en-US" sz="2800" dirty="0" err="1"/>
              <a:t>és</a:t>
            </a:r>
            <a:r>
              <a:rPr lang="en-US" sz="2800" dirty="0"/>
              <a:t> </a:t>
            </a:r>
            <a:r>
              <a:rPr lang="en-US" sz="2800" dirty="0" err="1"/>
              <a:t>projekteket</a:t>
            </a:r>
            <a:r>
              <a:rPr lang="en-US" sz="2800" dirty="0"/>
              <a:t> </a:t>
            </a:r>
            <a:r>
              <a:rPr lang="en-US" sz="2800" dirty="0" err="1"/>
              <a:t>jelent</a:t>
            </a:r>
            <a:r>
              <a:rPr lang="en-US" sz="2800" dirty="0"/>
              <a:t>.</a:t>
            </a:r>
            <a:endParaRPr lang="sk-SK" sz="2800" dirty="0">
              <a:effectLst/>
            </a:endParaRPr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xmlns="" id="{11DF3D15-05AF-7AAE-CF50-D26ADD860473}"/>
              </a:ext>
            </a:extLst>
          </p:cNvPr>
          <p:cNvSpPr txBox="1">
            <a:spLocks/>
          </p:cNvSpPr>
          <p:nvPr/>
        </p:nvSpPr>
        <p:spPr>
          <a:xfrm>
            <a:off x="457200" y="1340768"/>
            <a:ext cx="8229600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</a:lstStyle>
          <a:p>
            <a:pPr algn="r"/>
            <a:r>
              <a:rPr lang="hu-HU" sz="2000" i="1" dirty="0">
                <a:solidFill>
                  <a:srgbClr val="264F05"/>
                </a:solidFill>
              </a:rPr>
              <a:t>Vidéki üzleti stratégia alapjai</a:t>
            </a:r>
            <a:endParaRPr lang="hu-HU" sz="2000" i="1" dirty="0">
              <a:solidFill>
                <a:srgbClr val="264F0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291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0A52937A-12AE-420F-ACA4-C8D07ECA6A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b="1" dirty="0"/>
              <a:t>Vidéki üzleti stratégia megközelítés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0804D55C-5356-47F2-86FA-47D13DDF19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eaLnBrk="0" fontAlgn="base" hangingPunct="0">
              <a:buNone/>
            </a:pPr>
            <a:r>
              <a:rPr lang="sk-SK" sz="2800" dirty="0"/>
              <a:t>A mezőgazdaság a megosztott iparágak közé sorolható. A megosztott iparágak egyik jellemzője, hogy a piaci szereplők között sok a kis- és középvállalkozás (kkv), azaz sok a versenytárs.</a:t>
            </a:r>
            <a:endParaRPr lang="sk-SK" sz="2800" dirty="0"/>
          </a:p>
        </p:txBody>
      </p:sp>
    </p:spTree>
    <p:extLst>
      <p:ext uri="{BB962C8B-B14F-4D97-AF65-F5344CB8AC3E}">
        <p14:creationId xmlns:p14="http://schemas.microsoft.com/office/powerpoint/2010/main" val="34000854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0804D55C-5356-47F2-86FA-47D13DDF19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1737321"/>
          </a:xfrm>
        </p:spPr>
        <p:txBody>
          <a:bodyPr>
            <a:normAutofit lnSpcReduction="10000"/>
          </a:bodyPr>
          <a:lstStyle/>
          <a:p>
            <a:pPr marL="0" indent="0" eaLnBrk="0" fontAlgn="base" hangingPunct="0">
              <a:buNone/>
            </a:pPr>
            <a:r>
              <a:rPr lang="sk-SK" sz="2800" dirty="0"/>
              <a:t>A stratégiaalkotás kapcsán ezeknek a jellemzőknek a kezelése sokoldalú megközelítést igényel. Ezen szempontok közül a következőket emeljük ki:</a:t>
            </a:r>
            <a:endParaRPr lang="sk-SK" sz="2800" dirty="0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xmlns="" id="{81EB2086-255A-1ECD-D312-37FCBD5E173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75606806"/>
              </p:ext>
            </p:extLst>
          </p:nvPr>
        </p:nvGraphicFramePr>
        <p:xfrm>
          <a:off x="457200" y="3582146"/>
          <a:ext cx="8229600" cy="2511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Nadpis 1">
            <a:extLst>
              <a:ext uri="{FF2B5EF4-FFF2-40B4-BE49-F238E27FC236}">
                <a16:creationId xmlns:a16="http://schemas.microsoft.com/office/drawing/2014/main" xmlns="" id="{EA176446-57CD-8656-8055-94E40DB49A1A}"/>
              </a:ext>
            </a:extLst>
          </p:cNvPr>
          <p:cNvSpPr txBox="1">
            <a:spLocks/>
          </p:cNvSpPr>
          <p:nvPr/>
        </p:nvSpPr>
        <p:spPr>
          <a:xfrm>
            <a:off x="457200" y="1340768"/>
            <a:ext cx="8229600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</a:lstStyle>
          <a:p>
            <a:pPr algn="r"/>
            <a:r>
              <a:rPr lang="hu-HU" sz="2000" i="1" dirty="0">
                <a:solidFill>
                  <a:srgbClr val="264F05"/>
                </a:solidFill>
                <a:ea typeface="+mn-ea"/>
                <a:cs typeface="+mn-cs"/>
              </a:rPr>
              <a:t>Vidéki üzleti stratégia megközelítés</a:t>
            </a:r>
            <a:endParaRPr lang="hu-HU" sz="2000" i="1" dirty="0">
              <a:solidFill>
                <a:srgbClr val="264F05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49631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0A52937A-12AE-420F-ACA4-C8D07ECA6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91794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k-SK" dirty="0"/>
              <a:t>Az ágazati versenystratégiák jellemzői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0804D55C-5356-47F2-86FA-47D13DDF19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140968"/>
            <a:ext cx="8229600" cy="2985195"/>
          </a:xfrm>
        </p:spPr>
        <p:txBody>
          <a:bodyPr>
            <a:normAutofit fontScale="62500" lnSpcReduction="20000"/>
          </a:bodyPr>
          <a:lstStyle/>
          <a:p>
            <a:pPr marL="0" indent="0" eaLnBrk="0" fontAlgn="base" hangingPunct="0">
              <a:buNone/>
            </a:pPr>
            <a:r>
              <a:rPr lang="sk-SK" sz="2800" b="1" dirty="0"/>
              <a:t>Alacsony belépési </a:t>
            </a:r>
            <a:r>
              <a:rPr lang="sk-SK" sz="2800" b="1" dirty="0" smtClean="0"/>
              <a:t>korlát</a:t>
            </a:r>
          </a:p>
          <a:p>
            <a:pPr marL="0" indent="0" eaLnBrk="0" fontAlgn="base" hangingPunct="0">
              <a:buNone/>
            </a:pPr>
            <a:r>
              <a:rPr lang="sk-SK" sz="2800" dirty="0" smtClean="0"/>
              <a:t>A </a:t>
            </a:r>
            <a:r>
              <a:rPr lang="sk-SK" sz="2800" dirty="0"/>
              <a:t>jogszabályok lehetővé teszik, hogy bárki, aki rendelkezik a szükséges forrásokkal, megkezdje a gazdálkodást</a:t>
            </a:r>
            <a:r>
              <a:rPr lang="sk-SK" sz="2800" dirty="0" smtClean="0"/>
              <a:t>.</a:t>
            </a:r>
          </a:p>
          <a:p>
            <a:pPr marL="0" indent="0" eaLnBrk="0" fontAlgn="base" hangingPunct="0">
              <a:buNone/>
            </a:pPr>
            <a:endParaRPr lang="sk-SK" sz="2800" b="1" dirty="0"/>
          </a:p>
          <a:p>
            <a:pPr marL="0" indent="0" eaLnBrk="0" fontAlgn="base" hangingPunct="0">
              <a:buNone/>
            </a:pPr>
            <a:r>
              <a:rPr lang="sk-SK" sz="2800" b="1" dirty="0" smtClean="0"/>
              <a:t>A </a:t>
            </a:r>
            <a:r>
              <a:rPr lang="sk-SK" sz="2800" b="1" dirty="0"/>
              <a:t>termelés helyhez </a:t>
            </a:r>
            <a:r>
              <a:rPr lang="sk-SK" sz="2800" b="1" dirty="0" smtClean="0"/>
              <a:t>kötött</a:t>
            </a:r>
          </a:p>
          <a:p>
            <a:pPr marL="0" indent="0" eaLnBrk="0" fontAlgn="base" hangingPunct="0">
              <a:buNone/>
            </a:pPr>
            <a:r>
              <a:rPr lang="sk-SK" sz="2800" dirty="0" smtClean="0"/>
              <a:t>Az </a:t>
            </a:r>
            <a:r>
              <a:rPr lang="sk-SK" sz="2800" dirty="0"/>
              <a:t>egy helyhez kötöttség az alapvető termelési eszköznek, a termőföldnek köszönhető.A szállítási költségek </a:t>
            </a:r>
            <a:r>
              <a:rPr lang="sk-SK" sz="2800" dirty="0" smtClean="0"/>
              <a:t>magasak</a:t>
            </a:r>
          </a:p>
          <a:p>
            <a:pPr marL="0" indent="0" eaLnBrk="0" fontAlgn="base" hangingPunct="0">
              <a:buNone/>
            </a:pPr>
            <a:endParaRPr lang="sk-SK" sz="2800" dirty="0"/>
          </a:p>
          <a:p>
            <a:pPr marL="0" indent="0" eaLnBrk="0" fontAlgn="base" hangingPunct="0">
              <a:buNone/>
            </a:pPr>
            <a:r>
              <a:rPr lang="sk-SK" sz="2800" dirty="0" smtClean="0"/>
              <a:t>A </a:t>
            </a:r>
            <a:r>
              <a:rPr lang="sk-SK" sz="2800" dirty="0"/>
              <a:t>mezőgazdasági termékek jellege az üzemen belül, de a vállalat és környezete között is jelentős szállítási költségeket okoz, ami versenyképességi szempontból hátrány.</a:t>
            </a:r>
            <a:endParaRPr lang="sk-SK" sz="2800" dirty="0"/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xmlns="" id="{D2305711-F9D8-F33E-6E97-79C3E0D0916F}"/>
              </a:ext>
            </a:extLst>
          </p:cNvPr>
          <p:cNvSpPr txBox="1">
            <a:spLocks/>
          </p:cNvSpPr>
          <p:nvPr/>
        </p:nvSpPr>
        <p:spPr>
          <a:xfrm>
            <a:off x="457200" y="1340768"/>
            <a:ext cx="8229600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</a:lstStyle>
          <a:p>
            <a:pPr algn="r"/>
            <a:r>
              <a:rPr lang="hu-HU" sz="2000" i="1" dirty="0">
                <a:solidFill>
                  <a:srgbClr val="264F05"/>
                </a:solidFill>
                <a:ea typeface="+mn-ea"/>
                <a:cs typeface="+mn-cs"/>
              </a:rPr>
              <a:t>Vidéki üzleti stratégia megközelítés</a:t>
            </a:r>
            <a:endParaRPr lang="hu-HU" sz="2000" i="1" dirty="0">
              <a:solidFill>
                <a:srgbClr val="264F05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23584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0A52937A-12AE-420F-ACA4-C8D07ECA6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8539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k-SK" dirty="0"/>
              <a:t>Az ágazati versenystratégiák jellemzői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0804D55C-5356-47F2-86FA-47D13DDF19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212976"/>
            <a:ext cx="8229600" cy="2913187"/>
          </a:xfrm>
        </p:spPr>
        <p:txBody>
          <a:bodyPr>
            <a:normAutofit fontScale="55000" lnSpcReduction="20000"/>
          </a:bodyPr>
          <a:lstStyle/>
          <a:p>
            <a:pPr marL="0" indent="0" eaLnBrk="0" fontAlgn="base" hangingPunct="0">
              <a:buNone/>
            </a:pPr>
            <a:r>
              <a:rPr lang="hu-HU" sz="2800" b="1" dirty="0"/>
              <a:t>A kereslet a termékpiacon </a:t>
            </a:r>
            <a:r>
              <a:rPr lang="hu-HU" sz="2800" b="1" dirty="0" smtClean="0"/>
              <a:t>változatos</a:t>
            </a:r>
          </a:p>
          <a:p>
            <a:pPr marL="0" indent="0" eaLnBrk="0" fontAlgn="base" hangingPunct="0">
              <a:buNone/>
            </a:pPr>
            <a:r>
              <a:rPr lang="hu-HU" sz="2800" dirty="0" smtClean="0"/>
              <a:t>Mivel </a:t>
            </a:r>
            <a:r>
              <a:rPr lang="hu-HU" sz="2800" dirty="0"/>
              <a:t>a mezőgazdasági termelés az alapvető szükségletek kielégítésére alkalmas termékeket állít elő, vagy a termékek további feldolgozás alapanyagai, a fogyasztói igények rendkívül sokrétűek a piacon</a:t>
            </a:r>
            <a:r>
              <a:rPr lang="hu-HU" sz="2800" dirty="0" smtClean="0"/>
              <a:t>.</a:t>
            </a:r>
          </a:p>
          <a:p>
            <a:pPr marL="0" indent="0" eaLnBrk="0" fontAlgn="base" hangingPunct="0">
              <a:buNone/>
            </a:pPr>
            <a:endParaRPr lang="hu-HU" sz="2800" dirty="0"/>
          </a:p>
          <a:p>
            <a:pPr marL="0" indent="0" eaLnBrk="0" fontAlgn="base" hangingPunct="0">
              <a:buNone/>
            </a:pPr>
            <a:r>
              <a:rPr lang="hu-HU" sz="2800" b="1" dirty="0" smtClean="0"/>
              <a:t>Személyes </a:t>
            </a:r>
            <a:r>
              <a:rPr lang="hu-HU" sz="2800" b="1" dirty="0"/>
              <a:t>szolgáltatások iránti </a:t>
            </a:r>
            <a:r>
              <a:rPr lang="hu-HU" sz="2800" b="1" dirty="0" smtClean="0"/>
              <a:t>igény</a:t>
            </a:r>
          </a:p>
          <a:p>
            <a:pPr marL="0" indent="0" eaLnBrk="0" fontAlgn="base" hangingPunct="0">
              <a:buNone/>
            </a:pPr>
            <a:r>
              <a:rPr lang="hu-HU" sz="2800" dirty="0" smtClean="0"/>
              <a:t>Gondoljunk </a:t>
            </a:r>
            <a:r>
              <a:rPr lang="hu-HU" sz="2800" dirty="0"/>
              <a:t>itt a termelő és a fogyasztó közvetlen találkozására, mint például a helyi termék értékesítése a helyi piacon, vagy a zöldség-gyümölcs és egyes baromfitermékek piacai stb</a:t>
            </a:r>
            <a:r>
              <a:rPr lang="hu-HU" sz="2800" dirty="0" smtClean="0"/>
              <a:t>.</a:t>
            </a:r>
          </a:p>
          <a:p>
            <a:pPr marL="0" indent="0" eaLnBrk="0" fontAlgn="base" hangingPunct="0">
              <a:buNone/>
            </a:pPr>
            <a:endParaRPr lang="hu-HU" sz="2800" dirty="0"/>
          </a:p>
          <a:p>
            <a:pPr marL="0" indent="0" eaLnBrk="0" fontAlgn="base" hangingPunct="0">
              <a:buNone/>
            </a:pPr>
            <a:r>
              <a:rPr lang="hu-HU" sz="2800" b="1" dirty="0" smtClean="0"/>
              <a:t>A </a:t>
            </a:r>
            <a:r>
              <a:rPr lang="hu-HU" sz="2800" b="1" dirty="0"/>
              <a:t>rezsiköltségek </a:t>
            </a:r>
            <a:r>
              <a:rPr lang="hu-HU" sz="2800" b="1" dirty="0" smtClean="0"/>
              <a:t>hatása</a:t>
            </a:r>
          </a:p>
          <a:p>
            <a:pPr marL="0" indent="0" eaLnBrk="0" fontAlgn="base" hangingPunct="0">
              <a:buNone/>
            </a:pPr>
            <a:r>
              <a:rPr lang="hu-HU" sz="2800" dirty="0" smtClean="0"/>
              <a:t>Az </a:t>
            </a:r>
            <a:r>
              <a:rPr lang="hu-HU" sz="2800" dirty="0"/>
              <a:t>ágazati méret, a szervezeti felépítés stb. jelentősen befolyásolják méretük alakulását.</a:t>
            </a:r>
            <a:endParaRPr lang="sk-SK" sz="2800" dirty="0"/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xmlns="" id="{D9C64B91-1E63-C9F2-91ED-2D4CC7D8231B}"/>
              </a:ext>
            </a:extLst>
          </p:cNvPr>
          <p:cNvSpPr txBox="1">
            <a:spLocks/>
          </p:cNvSpPr>
          <p:nvPr/>
        </p:nvSpPr>
        <p:spPr>
          <a:xfrm>
            <a:off x="457200" y="1340768"/>
            <a:ext cx="8229600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</a:lstStyle>
          <a:p>
            <a:pPr algn="r"/>
            <a:r>
              <a:rPr lang="hu-HU" sz="2000" i="1" dirty="0">
                <a:solidFill>
                  <a:srgbClr val="264F05"/>
                </a:solidFill>
                <a:ea typeface="+mn-ea"/>
                <a:cs typeface="+mn-cs"/>
              </a:rPr>
              <a:t>Vidéki üzleti stratégia megközelítés</a:t>
            </a:r>
            <a:endParaRPr lang="hu-HU" sz="2000" i="1" dirty="0">
              <a:solidFill>
                <a:srgbClr val="264F05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82994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0A52937A-12AE-420F-ACA4-C8D07ECA6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3491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k-SK" dirty="0"/>
              <a:t>Az ágazati versenystratégiák jellemzői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0804D55C-5356-47F2-86FA-47D13DDF19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996952"/>
            <a:ext cx="8229600" cy="3129211"/>
          </a:xfrm>
        </p:spPr>
        <p:txBody>
          <a:bodyPr>
            <a:normAutofit fontScale="62500" lnSpcReduction="20000"/>
          </a:bodyPr>
          <a:lstStyle/>
          <a:p>
            <a:pPr marL="0" indent="0" eaLnBrk="0" fontAlgn="base" hangingPunct="0">
              <a:buNone/>
            </a:pPr>
            <a:r>
              <a:rPr lang="hu-HU" sz="2800" b="1" dirty="0"/>
              <a:t>A tevékenységek </a:t>
            </a:r>
            <a:r>
              <a:rPr lang="hu-HU" sz="2800" b="1" dirty="0" smtClean="0"/>
              <a:t>kombinálhatósága</a:t>
            </a:r>
          </a:p>
          <a:p>
            <a:pPr marL="0" indent="0" eaLnBrk="0" fontAlgn="base" hangingPunct="0">
              <a:buNone/>
            </a:pPr>
            <a:r>
              <a:rPr lang="hu-HU" sz="2800" dirty="0" smtClean="0"/>
              <a:t>A </a:t>
            </a:r>
            <a:r>
              <a:rPr lang="hu-HU" sz="2800" dirty="0"/>
              <a:t>főállású tevékenység mellett lehetőség van mezőgazdasági tevékenység végzésére is, például </a:t>
            </a:r>
            <a:r>
              <a:rPr lang="hu-HU" sz="2800" dirty="0" err="1"/>
              <a:t>brojlerhizlalásra</a:t>
            </a:r>
            <a:r>
              <a:rPr lang="hu-HU" sz="2800" dirty="0" smtClean="0"/>
              <a:t>.</a:t>
            </a:r>
          </a:p>
          <a:p>
            <a:pPr marL="0" indent="0" eaLnBrk="0" fontAlgn="base" hangingPunct="0">
              <a:buNone/>
            </a:pPr>
            <a:endParaRPr lang="hu-HU" sz="2800" b="1" dirty="0"/>
          </a:p>
          <a:p>
            <a:pPr marL="0" indent="0" eaLnBrk="0" fontAlgn="base" hangingPunct="0">
              <a:buNone/>
            </a:pPr>
            <a:r>
              <a:rPr lang="hu-HU" sz="2800" b="1" dirty="0" smtClean="0"/>
              <a:t>Kilépési korlát</a:t>
            </a:r>
          </a:p>
          <a:p>
            <a:pPr marL="0" indent="0" eaLnBrk="0" fontAlgn="base" hangingPunct="0">
              <a:buNone/>
            </a:pPr>
            <a:r>
              <a:rPr lang="hu-HU" sz="2800" dirty="0" smtClean="0"/>
              <a:t>Nem </a:t>
            </a:r>
            <a:r>
              <a:rPr lang="hu-HU" sz="2800" dirty="0"/>
              <a:t>döntés kérdése a mezőgazdasági termelés folytatása vagy leállítása és egyéb üzleti tevékenység megkezdése. Ez a helyzet azonban az üzemméretek növelésének is komoly akadálya</a:t>
            </a:r>
            <a:r>
              <a:rPr lang="hu-HU" sz="2800" dirty="0" smtClean="0"/>
              <a:t>.</a:t>
            </a:r>
          </a:p>
          <a:p>
            <a:pPr marL="0" indent="0" eaLnBrk="0" fontAlgn="base" hangingPunct="0">
              <a:buNone/>
            </a:pPr>
            <a:endParaRPr lang="hu-HU" sz="2800" dirty="0"/>
          </a:p>
          <a:p>
            <a:pPr marL="0" indent="0" eaLnBrk="0" fontAlgn="base" hangingPunct="0">
              <a:buNone/>
            </a:pPr>
            <a:r>
              <a:rPr lang="hu-HU" sz="2800" b="1" dirty="0" smtClean="0"/>
              <a:t>Állami </a:t>
            </a:r>
            <a:r>
              <a:rPr lang="hu-HU" sz="2800" b="1" dirty="0"/>
              <a:t>és helyi </a:t>
            </a:r>
            <a:r>
              <a:rPr lang="hu-HU" sz="2800" b="1" dirty="0" smtClean="0"/>
              <a:t>szabályozások</a:t>
            </a:r>
          </a:p>
          <a:p>
            <a:pPr marL="0" indent="0" eaLnBrk="0" fontAlgn="base" hangingPunct="0">
              <a:buNone/>
            </a:pPr>
            <a:r>
              <a:rPr lang="hu-HU" sz="2800" dirty="0" smtClean="0"/>
              <a:t>A </a:t>
            </a:r>
            <a:r>
              <a:rPr lang="hu-HU" sz="2800" dirty="0"/>
              <a:t>kapcsolódó szabályozási eszközök alapvetően befolyásolják a társaságok tevékenységét és működési határait.</a:t>
            </a:r>
            <a:endParaRPr lang="sk-SK" sz="2800" dirty="0"/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xmlns="" id="{CB592B20-BD38-EFF2-134D-A3733C7B09A5}"/>
              </a:ext>
            </a:extLst>
          </p:cNvPr>
          <p:cNvSpPr txBox="1">
            <a:spLocks/>
          </p:cNvSpPr>
          <p:nvPr/>
        </p:nvSpPr>
        <p:spPr>
          <a:xfrm>
            <a:off x="457200" y="1340768"/>
            <a:ext cx="8229600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</a:lstStyle>
          <a:p>
            <a:pPr algn="r"/>
            <a:r>
              <a:rPr lang="hu-HU" sz="2000" i="1" dirty="0">
                <a:solidFill>
                  <a:srgbClr val="264F05"/>
                </a:solidFill>
                <a:ea typeface="+mn-ea"/>
                <a:cs typeface="+mn-cs"/>
              </a:rPr>
              <a:t>Vidéki üzleti stratégia megközelítés</a:t>
            </a:r>
            <a:endParaRPr lang="hu-HU" sz="2000" i="1" dirty="0">
              <a:solidFill>
                <a:srgbClr val="264F05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07380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0A52937A-12AE-420F-ACA4-C8D07ECA6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9600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k-SK" dirty="0"/>
              <a:t>A mezőgazdasági termelés jellemzői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0804D55C-5356-47F2-86FA-47D13DDF19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068960"/>
            <a:ext cx="8229600" cy="3057203"/>
          </a:xfrm>
        </p:spPr>
        <p:txBody>
          <a:bodyPr>
            <a:normAutofit fontScale="77500" lnSpcReduction="20000"/>
          </a:bodyPr>
          <a:lstStyle/>
          <a:p>
            <a:pPr marL="0" indent="0" eaLnBrk="0" fontAlgn="base" hangingPunct="0">
              <a:buNone/>
            </a:pPr>
            <a:r>
              <a:rPr lang="hu-HU" sz="2800" b="1" dirty="0"/>
              <a:t>A természettől való </a:t>
            </a:r>
            <a:r>
              <a:rPr lang="hu-HU" sz="2800" b="1" dirty="0" smtClean="0"/>
              <a:t>függés</a:t>
            </a:r>
          </a:p>
          <a:p>
            <a:pPr marL="0" indent="0" eaLnBrk="0" fontAlgn="base" hangingPunct="0">
              <a:buNone/>
            </a:pPr>
            <a:r>
              <a:rPr lang="hu-HU" sz="2800" dirty="0" smtClean="0"/>
              <a:t>Éghajlati </a:t>
            </a:r>
            <a:r>
              <a:rPr lang="hu-HU" sz="2800" dirty="0"/>
              <a:t>jellemzők (csapadék, napsütéses órák száma, eloszlásuk, hőmérséklet stb.), </a:t>
            </a:r>
            <a:r>
              <a:rPr lang="hu-HU" sz="2800" dirty="0" smtClean="0"/>
              <a:t>talajtulajdonságok</a:t>
            </a:r>
          </a:p>
          <a:p>
            <a:pPr marL="0" indent="0" eaLnBrk="0" fontAlgn="base" hangingPunct="0">
              <a:buNone/>
            </a:pPr>
            <a:endParaRPr lang="hu-HU" sz="2800" dirty="0"/>
          </a:p>
          <a:p>
            <a:pPr marL="0" indent="0" eaLnBrk="0" fontAlgn="base" hangingPunct="0">
              <a:buNone/>
            </a:pPr>
            <a:r>
              <a:rPr lang="hu-HU" sz="2800" b="1" dirty="0" smtClean="0"/>
              <a:t>Függőség </a:t>
            </a:r>
            <a:r>
              <a:rPr lang="hu-HU" sz="2800" b="1" dirty="0"/>
              <a:t>biológiai </a:t>
            </a:r>
            <a:r>
              <a:rPr lang="hu-HU" sz="2800" b="1" dirty="0" smtClean="0"/>
              <a:t>tényezőktől</a:t>
            </a:r>
          </a:p>
          <a:p>
            <a:pPr marL="0" indent="0" eaLnBrk="0" fontAlgn="base" hangingPunct="0">
              <a:buNone/>
            </a:pPr>
            <a:r>
              <a:rPr lang="hu-HU" sz="2800" dirty="0" smtClean="0"/>
              <a:t>A </a:t>
            </a:r>
            <a:r>
              <a:rPr lang="hu-HU" sz="2800" dirty="0"/>
              <a:t>termelés élő szervezetekkel történik, ezért fontos szempont a fajtaválasztás, a technológia korszerűsítése, stb.), a termelés és a munkafolyamat egymástól elválasztható, sorrendjük rögzített, az élő szervezetek szezonalitást okoznak</a:t>
            </a:r>
            <a:endParaRPr lang="sk-SK" sz="2800" dirty="0"/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xmlns="" id="{8D0FC6DD-0B36-2884-0B8C-C4E9DD1BDFB7}"/>
              </a:ext>
            </a:extLst>
          </p:cNvPr>
          <p:cNvSpPr txBox="1">
            <a:spLocks/>
          </p:cNvSpPr>
          <p:nvPr/>
        </p:nvSpPr>
        <p:spPr>
          <a:xfrm>
            <a:off x="457200" y="1340768"/>
            <a:ext cx="8229600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</a:lstStyle>
          <a:p>
            <a:pPr algn="r"/>
            <a:r>
              <a:rPr lang="hu-HU" sz="2000" i="1" dirty="0">
                <a:solidFill>
                  <a:srgbClr val="264F05"/>
                </a:solidFill>
                <a:ea typeface="+mn-ea"/>
                <a:cs typeface="+mn-cs"/>
              </a:rPr>
              <a:t>Vidéki üzleti stratégia megközelítés</a:t>
            </a:r>
            <a:endParaRPr lang="hu-HU" sz="2000" i="1" dirty="0">
              <a:solidFill>
                <a:srgbClr val="264F05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54698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0A52937A-12AE-420F-ACA4-C8D07ECA6A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b="1" dirty="0"/>
              <a:t>Vidéki üzleti stratégiai modellek</a:t>
            </a:r>
            <a:endParaRPr lang="sk-SK" dirty="0"/>
          </a:p>
        </p:txBody>
      </p:sp>
      <p:graphicFrame>
        <p:nvGraphicFramePr>
          <p:cNvPr id="4" name="Tartalom helye 3">
            <a:extLst>
              <a:ext uri="{FF2B5EF4-FFF2-40B4-BE49-F238E27FC236}">
                <a16:creationId xmlns:a16="http://schemas.microsoft.com/office/drawing/2014/main" xmlns="" id="{17B2CE9A-753D-29E7-BBF0-708AABE728E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5506250"/>
              </p:ext>
            </p:extLst>
          </p:nvPr>
        </p:nvGraphicFramePr>
        <p:xfrm>
          <a:off x="457200" y="2636838"/>
          <a:ext cx="8229600" cy="34893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940852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0A52937A-12AE-420F-ACA4-C8D07ECA6A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b="1" dirty="0"/>
              <a:t>Vidéki üzleti stratégiai modellek</a:t>
            </a:r>
            <a:endParaRPr lang="sk-SK" dirty="0"/>
          </a:p>
        </p:txBody>
      </p:sp>
      <p:graphicFrame>
        <p:nvGraphicFramePr>
          <p:cNvPr id="4" name="Tartalom helye 3">
            <a:extLst>
              <a:ext uri="{FF2B5EF4-FFF2-40B4-BE49-F238E27FC236}">
                <a16:creationId xmlns:a16="http://schemas.microsoft.com/office/drawing/2014/main" xmlns="" id="{DDC03C66-95C9-3B45-6BD8-540F60B5C5D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285876"/>
              </p:ext>
            </p:extLst>
          </p:nvPr>
        </p:nvGraphicFramePr>
        <p:xfrm>
          <a:off x="457200" y="2636838"/>
          <a:ext cx="8229600" cy="34893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554446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0A52937A-12AE-420F-ACA4-C8D07ECA6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73154"/>
            <a:ext cx="8229600" cy="1143000"/>
          </a:xfrm>
        </p:spPr>
        <p:txBody>
          <a:bodyPr>
            <a:normAutofit/>
          </a:bodyPr>
          <a:lstStyle/>
          <a:p>
            <a:pPr eaLnBrk="0" fontAlgn="base" hangingPunct="0"/>
            <a:r>
              <a:rPr lang="sk-SK" dirty="0"/>
              <a:t>Ipari mezőgazdaság</a:t>
            </a:r>
            <a:endParaRPr lang="sk-SK" sz="4400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0804D55C-5356-47F2-86FA-47D13DDF19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636912"/>
            <a:ext cx="3643044" cy="2821529"/>
          </a:xfrm>
        </p:spPr>
        <p:txBody>
          <a:bodyPr>
            <a:normAutofit fontScale="92500" lnSpcReduction="20000"/>
          </a:bodyPr>
          <a:lstStyle/>
          <a:p>
            <a:pPr marL="0" indent="0" eaLnBrk="0" fontAlgn="base" hangingPunct="0">
              <a:buNone/>
            </a:pPr>
            <a:r>
              <a:rPr lang="sk-SK" sz="2800" dirty="0"/>
              <a:t>Ipari </a:t>
            </a:r>
            <a:r>
              <a:rPr lang="sk-SK" sz="2800" dirty="0" smtClean="0"/>
              <a:t>mezőgazdaság</a:t>
            </a:r>
          </a:p>
          <a:p>
            <a:pPr marL="0" indent="0" eaLnBrk="0" fontAlgn="base" hangingPunct="0">
              <a:buNone/>
            </a:pPr>
            <a:endParaRPr lang="sk-SK" sz="2800" dirty="0"/>
          </a:p>
          <a:p>
            <a:pPr eaLnBrk="0" fontAlgn="base" hangingPunct="0"/>
            <a:r>
              <a:rPr lang="en-US" sz="2800" dirty="0" smtClean="0"/>
              <a:t>a </a:t>
            </a:r>
            <a:r>
              <a:rPr lang="en-US" sz="2800" dirty="0" err="1"/>
              <a:t>termék</a:t>
            </a:r>
            <a:r>
              <a:rPr lang="en-US" sz="2800" dirty="0"/>
              <a:t> </a:t>
            </a:r>
            <a:r>
              <a:rPr lang="en-US" sz="2800" dirty="0" err="1"/>
              <a:t>tömegének</a:t>
            </a:r>
            <a:r>
              <a:rPr lang="en-US" sz="2800" dirty="0"/>
              <a:t> </a:t>
            </a:r>
            <a:r>
              <a:rPr lang="en-US" sz="2800" dirty="0" err="1"/>
              <a:t>növelésére</a:t>
            </a:r>
            <a:r>
              <a:rPr lang="en-US" sz="2800" dirty="0"/>
              <a:t> </a:t>
            </a:r>
            <a:r>
              <a:rPr lang="en-US" sz="2800" dirty="0" err="1" smtClean="0"/>
              <a:t>irányul</a:t>
            </a:r>
            <a:endParaRPr lang="hu-HU" sz="2800" dirty="0" smtClean="0"/>
          </a:p>
          <a:p>
            <a:pPr eaLnBrk="0" fontAlgn="base" hangingPunct="0"/>
            <a:r>
              <a:rPr lang="en-US" sz="2800" dirty="0" err="1" smtClean="0"/>
              <a:t>ipari</a:t>
            </a:r>
            <a:r>
              <a:rPr lang="en-US" sz="2800" dirty="0" smtClean="0"/>
              <a:t> </a:t>
            </a:r>
            <a:r>
              <a:rPr lang="en-US" sz="2800" dirty="0" err="1"/>
              <a:t>gazdálkodásaz</a:t>
            </a:r>
            <a:r>
              <a:rPr lang="en-US" sz="2800" dirty="0"/>
              <a:t> </a:t>
            </a:r>
            <a:r>
              <a:rPr lang="en-US" sz="2800" dirty="0" err="1"/>
              <a:t>ágazatban</a:t>
            </a:r>
            <a:r>
              <a:rPr lang="en-US" sz="2800" dirty="0"/>
              <a:t> </a:t>
            </a:r>
            <a:r>
              <a:rPr lang="en-US" sz="2800" dirty="0" err="1"/>
              <a:t>megjelent</a:t>
            </a:r>
            <a:r>
              <a:rPr lang="en-US" sz="2800" dirty="0"/>
              <a:t> </a:t>
            </a:r>
            <a:r>
              <a:rPr lang="en-US" sz="2800" dirty="0" err="1"/>
              <a:t>az</a:t>
            </a:r>
            <a:r>
              <a:rPr lang="en-US" sz="2800" dirty="0"/>
              <a:t> </a:t>
            </a:r>
            <a:r>
              <a:rPr lang="en-US" sz="2800" dirty="0" err="1"/>
              <a:t>ipar</a:t>
            </a:r>
            <a:r>
              <a:rPr lang="en-US" sz="2800" dirty="0"/>
              <a:t> </a:t>
            </a:r>
            <a:r>
              <a:rPr lang="en-US" sz="2800" dirty="0" err="1"/>
              <a:t>logikája</a:t>
            </a:r>
            <a:endParaRPr lang="sk-SK" sz="2800"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xmlns="" id="{AA1638AA-038C-DDAF-89A5-F4368F6ABDE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2636912"/>
            <a:ext cx="4219108" cy="2821528"/>
          </a:xfrm>
          <a:prstGeom prst="rect">
            <a:avLst/>
          </a:prstGeom>
        </p:spPr>
      </p:pic>
      <p:sp>
        <p:nvSpPr>
          <p:cNvPr id="4" name="Nadpis 1">
            <a:extLst>
              <a:ext uri="{FF2B5EF4-FFF2-40B4-BE49-F238E27FC236}">
                <a16:creationId xmlns:a16="http://schemas.microsoft.com/office/drawing/2014/main" xmlns="" id="{4408DFB1-62A0-65BA-3DAF-EA1668010179}"/>
              </a:ext>
            </a:extLst>
          </p:cNvPr>
          <p:cNvSpPr txBox="1">
            <a:spLocks/>
          </p:cNvSpPr>
          <p:nvPr/>
        </p:nvSpPr>
        <p:spPr>
          <a:xfrm>
            <a:off x="457200" y="1340768"/>
            <a:ext cx="8229600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</a:lstStyle>
          <a:p>
            <a:pPr algn="r"/>
            <a:r>
              <a:rPr lang="hu-HU" sz="2000" i="1" dirty="0">
                <a:solidFill>
                  <a:srgbClr val="264F05"/>
                </a:solidFill>
                <a:ea typeface="+mn-ea"/>
                <a:cs typeface="+mn-cs"/>
              </a:rPr>
              <a:t>Vidéki üzleti stratégiai modellek</a:t>
            </a:r>
            <a:endParaRPr lang="hu-HU" sz="2000" i="1" dirty="0">
              <a:solidFill>
                <a:srgbClr val="264F05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93580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D2A1ECF8-0008-4330-BEE3-90A991A42A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DB2690"/>
                </a:solidFill>
              </a:rPr>
              <a:t>A 2. </a:t>
            </a:r>
            <a:r>
              <a:rPr lang="en-GB" dirty="0" err="1">
                <a:solidFill>
                  <a:srgbClr val="DB2690"/>
                </a:solidFill>
              </a:rPr>
              <a:t>modul</a:t>
            </a:r>
            <a:r>
              <a:rPr lang="en-GB" dirty="0">
                <a:solidFill>
                  <a:srgbClr val="DB2690"/>
                </a:solidFill>
              </a:rPr>
              <a:t> </a:t>
            </a:r>
            <a:r>
              <a:rPr lang="en-GB" dirty="0" err="1">
                <a:solidFill>
                  <a:srgbClr val="DB2690"/>
                </a:solidFill>
              </a:rPr>
              <a:t>tanulási</a:t>
            </a:r>
            <a:r>
              <a:rPr lang="en-GB" dirty="0">
                <a:solidFill>
                  <a:srgbClr val="DB2690"/>
                </a:solidFill>
              </a:rPr>
              <a:t> </a:t>
            </a:r>
            <a:r>
              <a:rPr lang="en-GB" dirty="0" err="1">
                <a:solidFill>
                  <a:srgbClr val="DB2690"/>
                </a:solidFill>
              </a:rPr>
              <a:t>céljai</a:t>
            </a:r>
            <a:endParaRPr lang="sk-SK" dirty="0">
              <a:solidFill>
                <a:srgbClr val="DB2690"/>
              </a:solidFill>
            </a:endParaRP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33940893-5151-4C84-A99F-AF686728A8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eaLnBrk="0" fontAlgn="base" hangingPunct="0">
              <a:buNone/>
            </a:pPr>
            <a:r>
              <a:rPr lang="en-IE" dirty="0" err="1"/>
              <a:t>Ennek</a:t>
            </a:r>
            <a:r>
              <a:rPr lang="en-IE" dirty="0"/>
              <a:t> a </a:t>
            </a:r>
            <a:r>
              <a:rPr lang="en-IE" dirty="0" err="1"/>
              <a:t>modulnak</a:t>
            </a:r>
            <a:r>
              <a:rPr lang="en-IE" dirty="0"/>
              <a:t> </a:t>
            </a:r>
            <a:r>
              <a:rPr lang="en-IE" dirty="0" err="1"/>
              <a:t>két</a:t>
            </a:r>
            <a:r>
              <a:rPr lang="en-IE" dirty="0"/>
              <a:t> </a:t>
            </a:r>
            <a:r>
              <a:rPr lang="en-IE" dirty="0" err="1"/>
              <a:t>fő</a:t>
            </a:r>
            <a:r>
              <a:rPr lang="en-IE" dirty="0"/>
              <a:t> </a:t>
            </a:r>
            <a:r>
              <a:rPr lang="en-IE" dirty="0" err="1"/>
              <a:t>része</a:t>
            </a:r>
            <a:r>
              <a:rPr lang="en-IE" dirty="0"/>
              <a:t> van</a:t>
            </a:r>
            <a:r>
              <a:rPr lang="en-IE" dirty="0" smtClean="0"/>
              <a:t>:</a:t>
            </a:r>
            <a:endParaRPr lang="hu-HU" dirty="0" smtClean="0"/>
          </a:p>
          <a:p>
            <a:pPr eaLnBrk="0" fontAlgn="base" hangingPunct="0"/>
            <a:r>
              <a:rPr lang="en-IE" b="1" dirty="0" smtClean="0"/>
              <a:t>A </a:t>
            </a:r>
            <a:r>
              <a:rPr lang="en-IE" b="1" dirty="0" err="1"/>
              <a:t>vidéki</a:t>
            </a:r>
            <a:r>
              <a:rPr lang="en-IE" b="1" dirty="0"/>
              <a:t> </a:t>
            </a:r>
            <a:r>
              <a:rPr lang="en-IE" b="1" dirty="0" err="1"/>
              <a:t>üzleti</a:t>
            </a:r>
            <a:r>
              <a:rPr lang="en-IE" b="1" dirty="0"/>
              <a:t> </a:t>
            </a:r>
            <a:r>
              <a:rPr lang="en-IE" b="1" dirty="0" err="1"/>
              <a:t>stratégia</a:t>
            </a:r>
            <a:r>
              <a:rPr lang="en-IE" b="1" dirty="0"/>
              <a:t> </a:t>
            </a:r>
            <a:r>
              <a:rPr lang="en-IE" b="1" dirty="0" err="1"/>
              <a:t>különböző</a:t>
            </a:r>
            <a:r>
              <a:rPr lang="en-IE" b="1" dirty="0"/>
              <a:t> </a:t>
            </a:r>
            <a:r>
              <a:rPr lang="en-IE" b="1" dirty="0" err="1" smtClean="0"/>
              <a:t>modelljei</a:t>
            </a:r>
            <a:endParaRPr lang="hu-HU" b="1" dirty="0" smtClean="0"/>
          </a:p>
          <a:p>
            <a:pPr eaLnBrk="0" fontAlgn="base" hangingPunct="0"/>
            <a:r>
              <a:rPr lang="en-IE" b="1" dirty="0" err="1" smtClean="0"/>
              <a:t>Hogyan</a:t>
            </a:r>
            <a:r>
              <a:rPr lang="en-IE" b="1" dirty="0" smtClean="0"/>
              <a:t> </a:t>
            </a:r>
            <a:r>
              <a:rPr lang="en-IE" b="1" dirty="0" err="1"/>
              <a:t>lehet</a:t>
            </a:r>
            <a:r>
              <a:rPr lang="en-IE" b="1" dirty="0"/>
              <a:t> </a:t>
            </a:r>
            <a:r>
              <a:rPr lang="en-IE" b="1" dirty="0" err="1"/>
              <a:t>felismerni</a:t>
            </a:r>
            <a:r>
              <a:rPr lang="en-IE" b="1" dirty="0"/>
              <a:t> a </a:t>
            </a:r>
            <a:r>
              <a:rPr lang="en-IE" b="1" dirty="0" err="1"/>
              <a:t>régiójában</a:t>
            </a:r>
            <a:r>
              <a:rPr lang="en-IE" b="1" dirty="0"/>
              <a:t> </a:t>
            </a:r>
            <a:r>
              <a:rPr lang="en-IE" b="1" dirty="0" err="1"/>
              <a:t>rejlő</a:t>
            </a:r>
            <a:r>
              <a:rPr lang="en-IE" b="1" dirty="0"/>
              <a:t> </a:t>
            </a:r>
            <a:r>
              <a:rPr lang="en-IE" b="1" dirty="0" err="1"/>
              <a:t>lehetőségeket</a:t>
            </a:r>
            <a:endParaRPr lang="sk-SK" b="1" dirty="0"/>
          </a:p>
        </p:txBody>
      </p:sp>
    </p:spTree>
    <p:extLst>
      <p:ext uri="{BB962C8B-B14F-4D97-AF65-F5344CB8AC3E}">
        <p14:creationId xmlns:p14="http://schemas.microsoft.com/office/powerpoint/2010/main" val="2015582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0A52937A-12AE-420F-ACA4-C8D07ECA6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689854"/>
            <a:ext cx="8229600" cy="1143000"/>
          </a:xfrm>
        </p:spPr>
        <p:txBody>
          <a:bodyPr>
            <a:normAutofit/>
          </a:bodyPr>
          <a:lstStyle/>
          <a:p>
            <a:pPr eaLnBrk="0" fontAlgn="base" hangingPunct="0"/>
            <a:r>
              <a:rPr lang="sk-SK" dirty="0"/>
              <a:t>Multifunkcionális mezőgazdaság</a:t>
            </a:r>
            <a:endParaRPr lang="sk-SK" sz="4400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0804D55C-5356-47F2-86FA-47D13DDF19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eaLnBrk="0" fontAlgn="base" hangingPunct="0">
              <a:buNone/>
            </a:pPr>
            <a:endParaRPr lang="sk-SK" sz="2800" dirty="0"/>
          </a:p>
          <a:p>
            <a:pPr eaLnBrk="0" fontAlgn="base" hangingPunct="0"/>
            <a:r>
              <a:rPr lang="en-US" sz="2800" dirty="0"/>
              <a:t>A </a:t>
            </a:r>
            <a:r>
              <a:rPr lang="en-US" sz="2800" dirty="0" err="1"/>
              <a:t>mezőgazdaság</a:t>
            </a:r>
            <a:r>
              <a:rPr lang="en-US" sz="2800" dirty="0"/>
              <a:t> a </a:t>
            </a:r>
            <a:r>
              <a:rPr lang="en-US" sz="2800" dirty="0" err="1"/>
              <a:t>termelési</a:t>
            </a:r>
            <a:r>
              <a:rPr lang="en-US" sz="2800" dirty="0"/>
              <a:t> </a:t>
            </a:r>
            <a:r>
              <a:rPr lang="en-US" sz="2800" dirty="0" err="1"/>
              <a:t>feladatok</a:t>
            </a:r>
            <a:r>
              <a:rPr lang="en-US" sz="2800" dirty="0"/>
              <a:t> </a:t>
            </a:r>
            <a:r>
              <a:rPr lang="en-US" sz="2800" dirty="0" err="1"/>
              <a:t>mellett</a:t>
            </a:r>
            <a:r>
              <a:rPr lang="en-US" sz="2800" dirty="0"/>
              <a:t> </a:t>
            </a:r>
            <a:r>
              <a:rPr lang="en-US" sz="2800" dirty="0" err="1"/>
              <a:t>környezetvédelmi</a:t>
            </a:r>
            <a:r>
              <a:rPr lang="en-US" sz="2800" dirty="0"/>
              <a:t>, </a:t>
            </a:r>
            <a:r>
              <a:rPr lang="en-US" sz="2800" dirty="0" err="1"/>
              <a:t>szociális</a:t>
            </a:r>
            <a:r>
              <a:rPr lang="en-US" sz="2800" dirty="0"/>
              <a:t>, </a:t>
            </a:r>
            <a:r>
              <a:rPr lang="en-US" sz="2800" dirty="0" err="1"/>
              <a:t>regionális</a:t>
            </a:r>
            <a:r>
              <a:rPr lang="en-US" sz="2800" dirty="0"/>
              <a:t> </a:t>
            </a:r>
            <a:r>
              <a:rPr lang="en-US" sz="2800" dirty="0" err="1"/>
              <a:t>és</a:t>
            </a:r>
            <a:r>
              <a:rPr lang="en-US" sz="2800" dirty="0"/>
              <a:t> </a:t>
            </a:r>
            <a:r>
              <a:rPr lang="en-US" sz="2800" dirty="0" err="1"/>
              <a:t>foglalkoztatási</a:t>
            </a:r>
            <a:r>
              <a:rPr lang="en-US" sz="2800" dirty="0"/>
              <a:t> </a:t>
            </a:r>
            <a:r>
              <a:rPr lang="en-US" sz="2800" dirty="0" err="1"/>
              <a:t>feladatokat</a:t>
            </a:r>
            <a:r>
              <a:rPr lang="en-US" sz="2800" dirty="0"/>
              <a:t> is </a:t>
            </a:r>
            <a:r>
              <a:rPr lang="en-US" sz="2800" dirty="0" err="1"/>
              <a:t>vállal</a:t>
            </a:r>
            <a:r>
              <a:rPr lang="en-US" sz="2800" dirty="0" smtClean="0"/>
              <a:t>.</a:t>
            </a:r>
            <a:endParaRPr lang="hu-HU" sz="2800" dirty="0" smtClean="0"/>
          </a:p>
          <a:p>
            <a:pPr eaLnBrk="0" fontAlgn="base" hangingPunct="0"/>
            <a:endParaRPr lang="hu-HU" sz="2800" dirty="0"/>
          </a:p>
          <a:p>
            <a:pPr eaLnBrk="0" fontAlgn="base" hangingPunct="0"/>
            <a:r>
              <a:rPr lang="en-US" sz="2800" dirty="0" err="1" smtClean="0"/>
              <a:t>Ezek</a:t>
            </a:r>
            <a:r>
              <a:rPr lang="en-US" sz="2800" dirty="0" smtClean="0"/>
              <a:t> </a:t>
            </a:r>
            <a:r>
              <a:rPr lang="en-US" sz="2800" dirty="0"/>
              <a:t>a </a:t>
            </a:r>
            <a:r>
              <a:rPr lang="en-US" sz="2800" dirty="0" err="1"/>
              <a:t>helyben</a:t>
            </a:r>
            <a:r>
              <a:rPr lang="en-US" sz="2800" dirty="0"/>
              <a:t> </a:t>
            </a:r>
            <a:r>
              <a:rPr lang="en-US" sz="2800" dirty="0" err="1"/>
              <a:t>termelt</a:t>
            </a:r>
            <a:r>
              <a:rPr lang="en-US" sz="2800" dirty="0"/>
              <a:t> </a:t>
            </a:r>
            <a:r>
              <a:rPr lang="en-US" sz="2800" dirty="0" err="1"/>
              <a:t>környezeti</a:t>
            </a:r>
            <a:r>
              <a:rPr lang="en-US" sz="2800" dirty="0"/>
              <a:t> </a:t>
            </a:r>
            <a:r>
              <a:rPr lang="en-US" sz="2800" dirty="0" err="1"/>
              <a:t>és</a:t>
            </a:r>
            <a:r>
              <a:rPr lang="en-US" sz="2800" dirty="0"/>
              <a:t> </a:t>
            </a:r>
            <a:r>
              <a:rPr lang="en-US" sz="2800" dirty="0" err="1"/>
              <a:t>szociális</a:t>
            </a:r>
            <a:r>
              <a:rPr lang="en-US" sz="2800" dirty="0"/>
              <a:t>, </a:t>
            </a:r>
            <a:r>
              <a:rPr lang="en-US" sz="2800" dirty="0" err="1"/>
              <a:t>közösségi</a:t>
            </a:r>
            <a:r>
              <a:rPr lang="en-US" sz="2800" dirty="0"/>
              <a:t> </a:t>
            </a:r>
            <a:r>
              <a:rPr lang="en-US" sz="2800" dirty="0" err="1"/>
              <a:t>szolgáltatások</a:t>
            </a:r>
            <a:r>
              <a:rPr lang="en-US" sz="2800" dirty="0"/>
              <a:t> </a:t>
            </a:r>
            <a:r>
              <a:rPr lang="en-US" sz="2800" dirty="0" err="1"/>
              <a:t>nem</a:t>
            </a:r>
            <a:r>
              <a:rPr lang="en-US" sz="2800" dirty="0"/>
              <a:t> </a:t>
            </a:r>
            <a:r>
              <a:rPr lang="en-US" sz="2800" dirty="0" err="1"/>
              <a:t>importálhatók</a:t>
            </a:r>
            <a:endParaRPr lang="sk-SK" sz="2800" dirty="0"/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xmlns="" id="{31FBCCD7-095C-B26F-3362-0DDEF1F17D5C}"/>
              </a:ext>
            </a:extLst>
          </p:cNvPr>
          <p:cNvSpPr txBox="1">
            <a:spLocks/>
          </p:cNvSpPr>
          <p:nvPr/>
        </p:nvSpPr>
        <p:spPr>
          <a:xfrm>
            <a:off x="457200" y="1340768"/>
            <a:ext cx="8229600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</a:lstStyle>
          <a:p>
            <a:pPr algn="r"/>
            <a:r>
              <a:rPr lang="hu-HU" sz="2000" i="1" dirty="0">
                <a:solidFill>
                  <a:srgbClr val="264F05"/>
                </a:solidFill>
                <a:ea typeface="+mn-ea"/>
                <a:cs typeface="+mn-cs"/>
              </a:rPr>
              <a:t>Vidéki üzleti stratégiai modellek</a:t>
            </a:r>
            <a:endParaRPr lang="hu-HU" sz="2000" i="1" dirty="0">
              <a:solidFill>
                <a:srgbClr val="264F05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02679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rtalom helye 12">
            <a:extLst>
              <a:ext uri="{FF2B5EF4-FFF2-40B4-BE49-F238E27FC236}">
                <a16:creationId xmlns:a16="http://schemas.microsoft.com/office/drawing/2014/main" xmlns="" id="{79E9C4AE-72F9-B5F7-9FB4-4F9B4418B45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4240714"/>
              </p:ext>
            </p:extLst>
          </p:nvPr>
        </p:nvGraphicFramePr>
        <p:xfrm>
          <a:off x="457200" y="1700808"/>
          <a:ext cx="8229600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Nadpis 1">
            <a:extLst>
              <a:ext uri="{FF2B5EF4-FFF2-40B4-BE49-F238E27FC236}">
                <a16:creationId xmlns:a16="http://schemas.microsoft.com/office/drawing/2014/main" xmlns="" id="{643B9FF3-7B8E-93E5-2FA2-59806610262A}"/>
              </a:ext>
            </a:extLst>
          </p:cNvPr>
          <p:cNvSpPr txBox="1">
            <a:spLocks/>
          </p:cNvSpPr>
          <p:nvPr/>
        </p:nvSpPr>
        <p:spPr>
          <a:xfrm>
            <a:off x="457200" y="1340768"/>
            <a:ext cx="8229600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</a:lstStyle>
          <a:p>
            <a:pPr algn="r"/>
            <a:r>
              <a:rPr lang="hu-HU" sz="2000" i="1" dirty="0">
                <a:solidFill>
                  <a:srgbClr val="264F05"/>
                </a:solidFill>
                <a:ea typeface="+mn-ea"/>
                <a:cs typeface="+mn-cs"/>
              </a:rPr>
              <a:t>Vidéki üzleti stratégiai modellek</a:t>
            </a:r>
            <a:endParaRPr lang="hu-HU" sz="2000" i="1" dirty="0">
              <a:solidFill>
                <a:srgbClr val="264F05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22387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0A52937A-12AE-420F-ACA4-C8D07ECA6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21174"/>
            <a:ext cx="8229600" cy="1143000"/>
          </a:xfrm>
        </p:spPr>
        <p:txBody>
          <a:bodyPr>
            <a:noAutofit/>
          </a:bodyPr>
          <a:lstStyle/>
          <a:p>
            <a:pPr eaLnBrk="0" fontAlgn="base" hangingPunct="0"/>
            <a:r>
              <a:rPr lang="hu-HU" sz="3600" dirty="0"/>
              <a:t>Helyi kezdeményezés és együttműködés alapú mezőgazdaság</a:t>
            </a:r>
            <a:endParaRPr lang="hu-HU" sz="3600"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xmlns="" id="{B7254F4E-A8CA-F7B8-3E04-769351FB37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0486" y="3484540"/>
            <a:ext cx="3043028" cy="2462951"/>
          </a:xfrm>
          <a:prstGeom prst="rect">
            <a:avLst/>
          </a:prstGeom>
        </p:spPr>
      </p:pic>
      <p:sp>
        <p:nvSpPr>
          <p:cNvPr id="4" name="Nadpis 1">
            <a:extLst>
              <a:ext uri="{FF2B5EF4-FFF2-40B4-BE49-F238E27FC236}">
                <a16:creationId xmlns:a16="http://schemas.microsoft.com/office/drawing/2014/main" xmlns="" id="{EACBF9BD-853A-397C-99BE-D49A08706E37}"/>
              </a:ext>
            </a:extLst>
          </p:cNvPr>
          <p:cNvSpPr txBox="1">
            <a:spLocks/>
          </p:cNvSpPr>
          <p:nvPr/>
        </p:nvSpPr>
        <p:spPr>
          <a:xfrm>
            <a:off x="457200" y="1340768"/>
            <a:ext cx="8229600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</a:lstStyle>
          <a:p>
            <a:pPr algn="r"/>
            <a:r>
              <a:rPr lang="hu-HU" sz="2000" i="1" dirty="0">
                <a:solidFill>
                  <a:srgbClr val="264F05"/>
                </a:solidFill>
                <a:ea typeface="+mn-ea"/>
                <a:cs typeface="+mn-cs"/>
              </a:rPr>
              <a:t>Vidéki üzleti stratégiai modellek</a:t>
            </a:r>
            <a:endParaRPr lang="hu-HU" sz="2000" i="1" dirty="0">
              <a:solidFill>
                <a:srgbClr val="264F05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113766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0804D55C-5356-47F2-86FA-47D13DDF19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284984"/>
            <a:ext cx="8229600" cy="2841179"/>
          </a:xfrm>
        </p:spPr>
        <p:txBody>
          <a:bodyPr>
            <a:normAutofit fontScale="77500" lnSpcReduction="20000"/>
          </a:bodyPr>
          <a:lstStyle/>
          <a:p>
            <a:pPr marL="0" indent="0" eaLnBrk="0" fontAlgn="base" hangingPunct="0">
              <a:buNone/>
            </a:pPr>
            <a:r>
              <a:rPr lang="hu-HU" sz="2800" dirty="0"/>
              <a:t>A helyi kezdeményezésen és együttműködésen alapuló mezőgazdaság a vidékfejlesztés legkívánatosabb </a:t>
            </a:r>
            <a:r>
              <a:rPr lang="hu-HU" sz="2800" dirty="0" smtClean="0"/>
              <a:t>modellje.</a:t>
            </a:r>
          </a:p>
          <a:p>
            <a:pPr marL="0" indent="0" eaLnBrk="0" fontAlgn="base" hangingPunct="0">
              <a:buNone/>
            </a:pPr>
            <a:endParaRPr lang="hu-HU" sz="2800" dirty="0"/>
          </a:p>
          <a:p>
            <a:pPr marL="0" indent="0" eaLnBrk="0" fontAlgn="base" hangingPunct="0">
              <a:buNone/>
            </a:pPr>
            <a:r>
              <a:rPr lang="hu-HU" sz="2800" dirty="0" smtClean="0"/>
              <a:t>Célja </a:t>
            </a:r>
            <a:r>
              <a:rPr lang="hu-HU" sz="2800" dirty="0"/>
              <a:t>egy egységes identitású "projektterület" hosszú távon történő létrehozása és megszilárdítása, valamint a komplexitás fontosságának kiemelése, a helyi erőforrások és szereplők dinamizálása, az érintettek közötti együttműködés erősítése és a sikeres együttműködéshez fontos szervezeti keretek megteremtése.</a:t>
            </a:r>
            <a:endParaRPr lang="sk-SK" sz="2800" dirty="0">
              <a:effectLst/>
            </a:endParaRPr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xmlns="" id="{64834A8C-C053-4CF0-C799-923951559E08}"/>
              </a:ext>
            </a:extLst>
          </p:cNvPr>
          <p:cNvSpPr txBox="1">
            <a:spLocks/>
          </p:cNvSpPr>
          <p:nvPr/>
        </p:nvSpPr>
        <p:spPr>
          <a:xfrm>
            <a:off x="457200" y="1340768"/>
            <a:ext cx="8229600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</a:lstStyle>
          <a:p>
            <a:pPr algn="r"/>
            <a:r>
              <a:rPr lang="hu-HU" sz="2000" i="1" dirty="0">
                <a:solidFill>
                  <a:srgbClr val="264F05"/>
                </a:solidFill>
                <a:ea typeface="+mn-ea"/>
                <a:cs typeface="+mn-cs"/>
              </a:rPr>
              <a:t>Vidéki üzleti stratégiai modellek</a:t>
            </a:r>
            <a:endParaRPr lang="hu-HU" sz="2000" i="1" dirty="0">
              <a:solidFill>
                <a:srgbClr val="264F05"/>
              </a:solidFill>
              <a:ea typeface="+mn-ea"/>
              <a:cs typeface="+mn-cs"/>
            </a:endParaRPr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xmlns="" id="{F07BF1EE-8399-B0A5-7A0E-FBA7982E6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700808"/>
            <a:ext cx="8229600" cy="1143000"/>
          </a:xfrm>
        </p:spPr>
        <p:txBody>
          <a:bodyPr>
            <a:noAutofit/>
          </a:bodyPr>
          <a:lstStyle/>
          <a:p>
            <a:pPr eaLnBrk="0" fontAlgn="base" hangingPunct="0"/>
            <a:r>
              <a:rPr lang="hu-HU" sz="3200" dirty="0"/>
              <a:t>Helyi kezdeményezés és együttműködés alapú mezőgazdaság</a:t>
            </a:r>
            <a:endParaRPr lang="hu-HU" sz="3200" dirty="0"/>
          </a:p>
        </p:txBody>
      </p:sp>
    </p:spTree>
    <p:extLst>
      <p:ext uri="{BB962C8B-B14F-4D97-AF65-F5344CB8AC3E}">
        <p14:creationId xmlns:p14="http://schemas.microsoft.com/office/powerpoint/2010/main" val="9082766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0A52937A-12AE-420F-ACA4-C8D07ECA6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700808"/>
            <a:ext cx="8229600" cy="1143000"/>
          </a:xfrm>
        </p:spPr>
        <p:txBody>
          <a:bodyPr>
            <a:noAutofit/>
          </a:bodyPr>
          <a:lstStyle/>
          <a:p>
            <a:pPr eaLnBrk="0" fontAlgn="base" hangingPunct="0"/>
            <a:r>
              <a:rPr lang="hu-HU" sz="3200" dirty="0"/>
              <a:t>Helyi kezdeményezés és együttműködés alapú mezőgazdaság</a:t>
            </a:r>
            <a:endParaRPr lang="hu-HU" sz="3200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0804D55C-5356-47F2-86FA-47D13DDF19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717032"/>
            <a:ext cx="8229600" cy="2409131"/>
          </a:xfrm>
        </p:spPr>
        <p:txBody>
          <a:bodyPr>
            <a:normAutofit/>
          </a:bodyPr>
          <a:lstStyle/>
          <a:p>
            <a:pPr marL="0" indent="0" eaLnBrk="0" fontAlgn="base" hangingPunct="0">
              <a:buNone/>
            </a:pPr>
            <a:r>
              <a:rPr lang="en-US" sz="2800" dirty="0" err="1"/>
              <a:t>Az</a:t>
            </a:r>
            <a:r>
              <a:rPr lang="en-US" sz="2800" dirty="0"/>
              <a:t> </a:t>
            </a:r>
            <a:r>
              <a:rPr lang="en-US" sz="2800" dirty="0" err="1"/>
              <a:t>európai</a:t>
            </a:r>
            <a:r>
              <a:rPr lang="en-US" sz="2800" dirty="0"/>
              <a:t> </a:t>
            </a:r>
            <a:r>
              <a:rPr lang="en-US" sz="2800" dirty="0" err="1"/>
              <a:t>mezőgazdasági</a:t>
            </a:r>
            <a:r>
              <a:rPr lang="en-US" sz="2800" dirty="0"/>
              <a:t> </a:t>
            </a:r>
            <a:r>
              <a:rPr lang="en-US" sz="2800" dirty="0" err="1"/>
              <a:t>modellben</a:t>
            </a:r>
            <a:r>
              <a:rPr lang="en-US" sz="2800" dirty="0"/>
              <a:t> a </a:t>
            </a:r>
            <a:r>
              <a:rPr lang="en-US" sz="2800" dirty="0" err="1"/>
              <a:t>multifunkcionális</a:t>
            </a:r>
            <a:r>
              <a:rPr lang="en-US" sz="2800" dirty="0"/>
              <a:t> </a:t>
            </a:r>
            <a:r>
              <a:rPr lang="en-US" sz="2800" dirty="0" err="1"/>
              <a:t>mezőgazdaság</a:t>
            </a:r>
            <a:r>
              <a:rPr lang="en-US" sz="2800" dirty="0"/>
              <a:t> </a:t>
            </a:r>
            <a:r>
              <a:rPr lang="en-US" sz="2800" dirty="0" err="1"/>
              <a:t>és</a:t>
            </a:r>
            <a:r>
              <a:rPr lang="en-US" sz="2800" dirty="0"/>
              <a:t> a </a:t>
            </a:r>
            <a:r>
              <a:rPr lang="en-US" sz="2800" dirty="0" err="1"/>
              <a:t>környező</a:t>
            </a:r>
            <a:r>
              <a:rPr lang="en-US" sz="2800" dirty="0"/>
              <a:t> </a:t>
            </a:r>
            <a:r>
              <a:rPr lang="en-US" sz="2800" dirty="0" err="1"/>
              <a:t>vidék</a:t>
            </a:r>
            <a:r>
              <a:rPr lang="en-US" sz="2800" dirty="0"/>
              <a:t> </a:t>
            </a:r>
            <a:r>
              <a:rPr lang="en-US" sz="2800" dirty="0" err="1"/>
              <a:t>az</a:t>
            </a:r>
            <a:r>
              <a:rPr lang="en-US" sz="2800" dirty="0"/>
              <a:t> </a:t>
            </a:r>
            <a:r>
              <a:rPr lang="en-US" sz="2800" dirty="0" err="1"/>
              <a:t>élelmiszertermelés</a:t>
            </a:r>
            <a:r>
              <a:rPr lang="en-US" sz="2800" dirty="0"/>
              <a:t> </a:t>
            </a:r>
            <a:r>
              <a:rPr lang="en-US" sz="2800" dirty="0" err="1"/>
              <a:t>mellett</a:t>
            </a:r>
            <a:r>
              <a:rPr lang="en-US" sz="2800" dirty="0"/>
              <a:t> </a:t>
            </a:r>
            <a:r>
              <a:rPr lang="en-US" sz="2800" dirty="0" err="1"/>
              <a:t>ökológiai</a:t>
            </a:r>
            <a:r>
              <a:rPr lang="en-US" sz="2800" dirty="0"/>
              <a:t> </a:t>
            </a:r>
            <a:r>
              <a:rPr lang="en-US" sz="2800" dirty="0" err="1"/>
              <a:t>és</a:t>
            </a:r>
            <a:r>
              <a:rPr lang="en-US" sz="2800" dirty="0"/>
              <a:t> </a:t>
            </a:r>
            <a:r>
              <a:rPr lang="en-US" sz="2800" dirty="0" err="1"/>
              <a:t>környezeti</a:t>
            </a:r>
            <a:r>
              <a:rPr lang="en-US" sz="2800" dirty="0"/>
              <a:t>, </a:t>
            </a:r>
            <a:r>
              <a:rPr lang="en-US" sz="2800" dirty="0" err="1"/>
              <a:t>valamint</a:t>
            </a:r>
            <a:r>
              <a:rPr lang="en-US" sz="2800" dirty="0"/>
              <a:t> </a:t>
            </a:r>
            <a:r>
              <a:rPr lang="en-US" sz="2800" dirty="0" err="1"/>
              <a:t>társadalmi</a:t>
            </a:r>
            <a:r>
              <a:rPr lang="en-US" sz="2800" dirty="0"/>
              <a:t>, </a:t>
            </a:r>
            <a:r>
              <a:rPr lang="en-US" sz="2800" dirty="0" err="1"/>
              <a:t>gazdasági</a:t>
            </a:r>
            <a:r>
              <a:rPr lang="en-US" sz="2800" dirty="0"/>
              <a:t>, </a:t>
            </a:r>
            <a:r>
              <a:rPr lang="en-US" sz="2800" dirty="0" err="1"/>
              <a:t>társadalmi</a:t>
            </a:r>
            <a:r>
              <a:rPr lang="en-US" sz="2800" dirty="0"/>
              <a:t> </a:t>
            </a:r>
            <a:r>
              <a:rPr lang="en-US" sz="2800" dirty="0" err="1"/>
              <a:t>és</a:t>
            </a:r>
            <a:r>
              <a:rPr lang="en-US" sz="2800" dirty="0"/>
              <a:t> </a:t>
            </a:r>
            <a:r>
              <a:rPr lang="en-US" sz="2800" dirty="0" err="1"/>
              <a:t>kulturális</a:t>
            </a:r>
            <a:r>
              <a:rPr lang="en-US" sz="2800" dirty="0"/>
              <a:t> </a:t>
            </a:r>
            <a:r>
              <a:rPr lang="en-US" sz="2800" dirty="0" err="1"/>
              <a:t>funkciókat</a:t>
            </a:r>
            <a:r>
              <a:rPr lang="en-US" sz="2800" dirty="0"/>
              <a:t> is </a:t>
            </a:r>
            <a:r>
              <a:rPr lang="en-US" sz="2800" dirty="0" err="1"/>
              <a:t>ellát</a:t>
            </a:r>
            <a:r>
              <a:rPr lang="en-US" sz="2800" dirty="0"/>
              <a:t>.</a:t>
            </a:r>
            <a:endParaRPr lang="sk-SK" sz="2800" dirty="0">
              <a:effectLst/>
            </a:endParaRPr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xmlns="" id="{4CCE8339-348A-C789-357D-D17C4DBACDCB}"/>
              </a:ext>
            </a:extLst>
          </p:cNvPr>
          <p:cNvSpPr txBox="1">
            <a:spLocks/>
          </p:cNvSpPr>
          <p:nvPr/>
        </p:nvSpPr>
        <p:spPr>
          <a:xfrm>
            <a:off x="457200" y="1340768"/>
            <a:ext cx="8229600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</a:lstStyle>
          <a:p>
            <a:pPr algn="r"/>
            <a:r>
              <a:rPr lang="hu-HU" sz="2000" i="1" dirty="0">
                <a:solidFill>
                  <a:srgbClr val="264F05"/>
                </a:solidFill>
                <a:ea typeface="+mn-ea"/>
                <a:cs typeface="+mn-cs"/>
              </a:rPr>
              <a:t>Vidéki üzleti stratégiai modellek</a:t>
            </a:r>
            <a:endParaRPr lang="hu-HU" sz="2000" i="1" dirty="0">
              <a:solidFill>
                <a:srgbClr val="264F05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645374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0A52937A-12AE-420F-ACA4-C8D07ECA6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13384"/>
            <a:ext cx="8229600" cy="1143000"/>
          </a:xfrm>
        </p:spPr>
        <p:txBody>
          <a:bodyPr>
            <a:noAutofit/>
          </a:bodyPr>
          <a:lstStyle/>
          <a:p>
            <a:pPr eaLnBrk="0" fontAlgn="base" hangingPunct="0"/>
            <a:r>
              <a:rPr lang="hu-HU" sz="3200" dirty="0"/>
              <a:t>Helyi kezdeményezés és együttműködés alapú mezőgazdaság</a:t>
            </a:r>
            <a:endParaRPr lang="hu-HU" sz="3200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0804D55C-5356-47F2-86FA-47D13DDF19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068960"/>
            <a:ext cx="8229600" cy="3057203"/>
          </a:xfrm>
        </p:spPr>
        <p:txBody>
          <a:bodyPr>
            <a:normAutofit fontScale="85000" lnSpcReduction="10000"/>
          </a:bodyPr>
          <a:lstStyle/>
          <a:p>
            <a:pPr marL="0" indent="0" eaLnBrk="0" fontAlgn="base" hangingPunct="0">
              <a:buNone/>
            </a:pPr>
            <a:r>
              <a:rPr lang="en-US" sz="2800" dirty="0" err="1"/>
              <a:t>Ezek</a:t>
            </a:r>
            <a:r>
              <a:rPr lang="en-US" sz="2800" dirty="0"/>
              <a:t> </a:t>
            </a:r>
            <a:r>
              <a:rPr lang="en-US" sz="2800" dirty="0" err="1"/>
              <a:t>közé</a:t>
            </a:r>
            <a:r>
              <a:rPr lang="en-US" sz="2800" dirty="0"/>
              <a:t> </a:t>
            </a:r>
            <a:r>
              <a:rPr lang="en-US" sz="2800" dirty="0" err="1"/>
              <a:t>tartozik</a:t>
            </a:r>
            <a:r>
              <a:rPr lang="en-US" sz="2800" dirty="0"/>
              <a:t> </a:t>
            </a:r>
            <a:r>
              <a:rPr lang="en-US" sz="2800" dirty="0" err="1"/>
              <a:t>többek</a:t>
            </a:r>
            <a:r>
              <a:rPr lang="en-US" sz="2800" dirty="0"/>
              <a:t> </a:t>
            </a:r>
            <a:r>
              <a:rPr lang="en-US" sz="2800" dirty="0" err="1"/>
              <a:t>között</a:t>
            </a:r>
            <a:endParaRPr lang="en-US" sz="2800" dirty="0" smtClean="0"/>
          </a:p>
          <a:p>
            <a:pPr eaLnBrk="0" fontAlgn="base" hangingPunct="0">
              <a:buClr>
                <a:srgbClr val="129126"/>
              </a:buClr>
              <a:buFont typeface="Wingdings" pitchFamily="2" charset="2"/>
              <a:buChar char="Ø"/>
            </a:pPr>
            <a:r>
              <a:rPr lang="en-US" sz="2800" dirty="0"/>
              <a:t>a </a:t>
            </a:r>
            <a:r>
              <a:rPr lang="en-US" sz="2800" dirty="0" err="1"/>
              <a:t>rekreáció</a:t>
            </a:r>
            <a:r>
              <a:rPr lang="en-US" sz="2800" dirty="0"/>
              <a:t> </a:t>
            </a:r>
            <a:r>
              <a:rPr lang="en-US" sz="2800" dirty="0" err="1"/>
              <a:t>és</a:t>
            </a:r>
            <a:r>
              <a:rPr lang="en-US" sz="2800" dirty="0"/>
              <a:t> a </a:t>
            </a:r>
            <a:r>
              <a:rPr lang="en-US" sz="2800" dirty="0" err="1"/>
              <a:t>turizmus</a:t>
            </a:r>
            <a:r>
              <a:rPr lang="en-US" sz="2800" dirty="0"/>
              <a:t> </a:t>
            </a:r>
            <a:r>
              <a:rPr lang="en-US" sz="2800" dirty="0" err="1"/>
              <a:t>feltételeinek</a:t>
            </a:r>
            <a:r>
              <a:rPr lang="en-US" sz="2800" dirty="0"/>
              <a:t> </a:t>
            </a:r>
            <a:r>
              <a:rPr lang="en-US" sz="2800" dirty="0" err="1"/>
              <a:t>megteremtése</a:t>
            </a:r>
            <a:r>
              <a:rPr lang="en-US" sz="2800" dirty="0" smtClean="0"/>
              <a:t>;</a:t>
            </a:r>
            <a:endParaRPr lang="hu-HU" sz="2800" dirty="0" smtClean="0"/>
          </a:p>
          <a:p>
            <a:pPr eaLnBrk="0" fontAlgn="base" hangingPunct="0">
              <a:buClr>
                <a:srgbClr val="129126"/>
              </a:buClr>
              <a:buFont typeface="Wingdings" pitchFamily="2" charset="2"/>
              <a:buChar char="Ø"/>
            </a:pPr>
            <a:r>
              <a:rPr lang="en-US" sz="2800" dirty="0" err="1" smtClean="0"/>
              <a:t>kis</a:t>
            </a:r>
            <a:r>
              <a:rPr lang="en-US" sz="2800" dirty="0" smtClean="0"/>
              <a:t>- </a:t>
            </a:r>
            <a:r>
              <a:rPr lang="en-US" sz="2800" dirty="0" err="1"/>
              <a:t>és</a:t>
            </a:r>
            <a:r>
              <a:rPr lang="en-US" sz="2800" dirty="0"/>
              <a:t> </a:t>
            </a:r>
            <a:r>
              <a:rPr lang="en-US" sz="2800" dirty="0" err="1"/>
              <a:t>középvállalkozások</a:t>
            </a:r>
            <a:r>
              <a:rPr lang="en-US" sz="2800" dirty="0"/>
              <a:t> </a:t>
            </a:r>
            <a:r>
              <a:rPr lang="en-US" sz="2800" dirty="0" err="1"/>
              <a:t>támogatása</a:t>
            </a:r>
            <a:r>
              <a:rPr lang="en-US" sz="2800" dirty="0" smtClean="0"/>
              <a:t>;</a:t>
            </a:r>
            <a:endParaRPr lang="hu-HU" sz="2800" dirty="0" smtClean="0"/>
          </a:p>
          <a:p>
            <a:pPr eaLnBrk="0" fontAlgn="base" hangingPunct="0">
              <a:buClr>
                <a:srgbClr val="129126"/>
              </a:buClr>
              <a:buFont typeface="Wingdings" pitchFamily="2" charset="2"/>
              <a:buChar char="Ø"/>
            </a:pPr>
            <a:r>
              <a:rPr lang="en-US" sz="2800" dirty="0" err="1" smtClean="0"/>
              <a:t>vidéki</a:t>
            </a:r>
            <a:r>
              <a:rPr lang="en-US" sz="2800" dirty="0" smtClean="0"/>
              <a:t> </a:t>
            </a:r>
            <a:r>
              <a:rPr lang="en-US" sz="2800" dirty="0" err="1"/>
              <a:t>közösségek</a:t>
            </a:r>
            <a:r>
              <a:rPr lang="en-US" sz="2800" dirty="0"/>
              <a:t> </a:t>
            </a:r>
            <a:r>
              <a:rPr lang="en-US" sz="2800" dirty="0" err="1"/>
              <a:t>gondozása</a:t>
            </a:r>
            <a:r>
              <a:rPr lang="en-US" sz="2800" dirty="0" smtClean="0"/>
              <a:t>;</a:t>
            </a:r>
            <a:endParaRPr lang="hu-HU" sz="2800" dirty="0" smtClean="0"/>
          </a:p>
          <a:p>
            <a:pPr eaLnBrk="0" fontAlgn="base" hangingPunct="0">
              <a:buClr>
                <a:srgbClr val="129126"/>
              </a:buClr>
              <a:buFont typeface="Wingdings" pitchFamily="2" charset="2"/>
              <a:buChar char="Ø"/>
            </a:pPr>
            <a:r>
              <a:rPr lang="en-US" sz="2800" dirty="0" err="1" smtClean="0"/>
              <a:t>táji</a:t>
            </a:r>
            <a:r>
              <a:rPr lang="en-US" sz="2800" dirty="0" smtClean="0"/>
              <a:t> </a:t>
            </a:r>
            <a:r>
              <a:rPr lang="en-US" sz="2800" dirty="0" err="1"/>
              <a:t>és</a:t>
            </a:r>
            <a:r>
              <a:rPr lang="en-US" sz="2800" dirty="0"/>
              <a:t> </a:t>
            </a:r>
            <a:r>
              <a:rPr lang="en-US" sz="2800" dirty="0" err="1"/>
              <a:t>népi</a:t>
            </a:r>
            <a:r>
              <a:rPr lang="en-US" sz="2800" dirty="0"/>
              <a:t> </a:t>
            </a:r>
            <a:r>
              <a:rPr lang="en-US" sz="2800" dirty="0" err="1"/>
              <a:t>kulturális</a:t>
            </a:r>
            <a:r>
              <a:rPr lang="en-US" sz="2800" dirty="0"/>
              <a:t> </a:t>
            </a:r>
            <a:r>
              <a:rPr lang="en-US" sz="2800" dirty="0" err="1"/>
              <a:t>örökség</a:t>
            </a:r>
            <a:r>
              <a:rPr lang="en-US" sz="2800" dirty="0"/>
              <a:t> </a:t>
            </a:r>
            <a:r>
              <a:rPr lang="en-US" sz="2800" dirty="0" err="1"/>
              <a:t>ápolása</a:t>
            </a:r>
            <a:r>
              <a:rPr lang="en-US" sz="2800" dirty="0" smtClean="0"/>
              <a:t>;</a:t>
            </a:r>
            <a:endParaRPr lang="hu-HU" sz="2800" dirty="0" smtClean="0"/>
          </a:p>
          <a:p>
            <a:pPr eaLnBrk="0" fontAlgn="base" hangingPunct="0">
              <a:buClr>
                <a:srgbClr val="129126"/>
              </a:buClr>
              <a:buFont typeface="Wingdings" pitchFamily="2" charset="2"/>
              <a:buChar char="Ø"/>
            </a:pPr>
            <a:r>
              <a:rPr lang="en-US" sz="2800" dirty="0" err="1" smtClean="0"/>
              <a:t>hagyományok</a:t>
            </a:r>
            <a:r>
              <a:rPr lang="en-US" sz="2800" dirty="0" smtClean="0"/>
              <a:t> </a:t>
            </a:r>
            <a:r>
              <a:rPr lang="en-US" sz="2800" dirty="0" err="1"/>
              <a:t>ápolása</a:t>
            </a:r>
            <a:r>
              <a:rPr lang="en-US" sz="2800" dirty="0" smtClean="0"/>
              <a:t>;</a:t>
            </a:r>
            <a:endParaRPr lang="hu-HU" sz="2800" dirty="0" smtClean="0"/>
          </a:p>
          <a:p>
            <a:pPr eaLnBrk="0" fontAlgn="base" hangingPunct="0">
              <a:buClr>
                <a:srgbClr val="129126"/>
              </a:buClr>
              <a:buFont typeface="Wingdings" pitchFamily="2" charset="2"/>
              <a:buChar char="Ø"/>
            </a:pPr>
            <a:r>
              <a:rPr lang="en-US" sz="2800" dirty="0" err="1" smtClean="0"/>
              <a:t>agrár-környezetvédelem</a:t>
            </a:r>
            <a:endParaRPr lang="sk-SK" sz="2800" dirty="0">
              <a:effectLst/>
            </a:endParaRPr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xmlns="" id="{7F089E13-BC9D-747B-EDD9-E92CE19CF387}"/>
              </a:ext>
            </a:extLst>
          </p:cNvPr>
          <p:cNvSpPr txBox="1">
            <a:spLocks/>
          </p:cNvSpPr>
          <p:nvPr/>
        </p:nvSpPr>
        <p:spPr>
          <a:xfrm>
            <a:off x="457200" y="1340768"/>
            <a:ext cx="8229600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</a:lstStyle>
          <a:p>
            <a:pPr algn="r"/>
            <a:r>
              <a:rPr lang="hu-HU" sz="2000" i="1" dirty="0">
                <a:solidFill>
                  <a:srgbClr val="264F05"/>
                </a:solidFill>
                <a:ea typeface="+mn-ea"/>
                <a:cs typeface="+mn-cs"/>
              </a:rPr>
              <a:t>Vidéki üzleti stratégiai modellek</a:t>
            </a:r>
            <a:endParaRPr lang="hu-HU" sz="2000" i="1" dirty="0">
              <a:solidFill>
                <a:srgbClr val="264F05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883071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0804D55C-5356-47F2-86FA-47D13DDF19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>
            <a:normAutofit fontScale="85000" lnSpcReduction="20000"/>
          </a:bodyPr>
          <a:lstStyle/>
          <a:p>
            <a:pPr marL="0" indent="0" eaLnBrk="0" fontAlgn="base" hangingPunct="0">
              <a:buNone/>
            </a:pPr>
            <a:r>
              <a:rPr lang="en-US" sz="2800" dirty="0" err="1"/>
              <a:t>Az</a:t>
            </a:r>
            <a:r>
              <a:rPr lang="en-US" sz="2800" dirty="0"/>
              <a:t> </a:t>
            </a:r>
            <a:r>
              <a:rPr lang="en-US" sz="2800" dirty="0" err="1"/>
              <a:t>átfogó</a:t>
            </a:r>
            <a:r>
              <a:rPr lang="en-US" sz="2800" dirty="0"/>
              <a:t> </a:t>
            </a:r>
            <a:r>
              <a:rPr lang="en-US" sz="2800" dirty="0" err="1"/>
              <a:t>megközelítés</a:t>
            </a:r>
            <a:r>
              <a:rPr lang="en-US" sz="2800" dirty="0"/>
              <a:t> </a:t>
            </a:r>
            <a:r>
              <a:rPr lang="en-US" sz="2800" dirty="0" err="1"/>
              <a:t>túl</a:t>
            </a:r>
            <a:r>
              <a:rPr lang="en-US" sz="2800" dirty="0"/>
              <a:t> </a:t>
            </a:r>
            <a:r>
              <a:rPr lang="en-US" sz="2800" dirty="0" err="1"/>
              <a:t>tág</a:t>
            </a:r>
            <a:r>
              <a:rPr lang="en-US" sz="2800" dirty="0"/>
              <a:t>, </a:t>
            </a:r>
            <a:r>
              <a:rPr lang="en-US" sz="2800" dirty="0" err="1"/>
              <a:t>nem</a:t>
            </a:r>
            <a:r>
              <a:rPr lang="en-US" sz="2800" dirty="0"/>
              <a:t> </a:t>
            </a:r>
            <a:r>
              <a:rPr lang="en-US" sz="2800" dirty="0" err="1"/>
              <a:t>választja</a:t>
            </a:r>
            <a:r>
              <a:rPr lang="en-US" sz="2800" dirty="0"/>
              <a:t> el </a:t>
            </a:r>
            <a:r>
              <a:rPr lang="en-US" sz="2800" dirty="0" err="1"/>
              <a:t>hatékonyan</a:t>
            </a:r>
            <a:r>
              <a:rPr lang="en-US" sz="2800" dirty="0"/>
              <a:t> </a:t>
            </a:r>
            <a:r>
              <a:rPr lang="en-US" sz="2800" dirty="0" err="1"/>
              <a:t>az</a:t>
            </a:r>
            <a:r>
              <a:rPr lang="en-US" sz="2800" dirty="0"/>
              <a:t> </a:t>
            </a:r>
            <a:r>
              <a:rPr lang="en-US" sz="2800" dirty="0" err="1"/>
              <a:t>egyes</a:t>
            </a:r>
            <a:r>
              <a:rPr lang="en-US" sz="2800" dirty="0"/>
              <a:t> </a:t>
            </a:r>
            <a:r>
              <a:rPr lang="en-US" sz="2800" dirty="0" err="1"/>
              <a:t>szakpolitikákat</a:t>
            </a:r>
            <a:r>
              <a:rPr lang="en-US" sz="2800" dirty="0"/>
              <a:t> </a:t>
            </a:r>
            <a:r>
              <a:rPr lang="en-US" sz="2800" dirty="0" err="1"/>
              <a:t>és</a:t>
            </a:r>
            <a:r>
              <a:rPr lang="en-US" sz="2800" dirty="0"/>
              <a:t> </a:t>
            </a:r>
            <a:r>
              <a:rPr lang="en-US" sz="2800" dirty="0" err="1"/>
              <a:t>területeket</a:t>
            </a:r>
            <a:r>
              <a:rPr lang="en-US" sz="2800" dirty="0"/>
              <a:t>, </a:t>
            </a:r>
            <a:r>
              <a:rPr lang="en-US" sz="2800" dirty="0" err="1"/>
              <a:t>az</a:t>
            </a:r>
            <a:r>
              <a:rPr lang="en-US" sz="2800" dirty="0"/>
              <a:t> </a:t>
            </a:r>
            <a:r>
              <a:rPr lang="en-US" sz="2800" dirty="0" err="1"/>
              <a:t>egyes</a:t>
            </a:r>
            <a:r>
              <a:rPr lang="en-US" sz="2800" dirty="0"/>
              <a:t> </a:t>
            </a:r>
            <a:r>
              <a:rPr lang="en-US" sz="2800" dirty="0" err="1"/>
              <a:t>eszközöket</a:t>
            </a:r>
            <a:r>
              <a:rPr lang="en-US" sz="2800" dirty="0"/>
              <a:t> </a:t>
            </a:r>
            <a:r>
              <a:rPr lang="en-US" sz="2800" dirty="0" err="1"/>
              <a:t>és</a:t>
            </a:r>
            <a:r>
              <a:rPr lang="en-US" sz="2800" dirty="0"/>
              <a:t> </a:t>
            </a:r>
            <a:r>
              <a:rPr lang="en-US" sz="2800" dirty="0" err="1"/>
              <a:t>szereplőket</a:t>
            </a:r>
            <a:r>
              <a:rPr lang="en-US" sz="2800" dirty="0"/>
              <a:t>, </a:t>
            </a:r>
            <a:r>
              <a:rPr lang="en-US" sz="2800" dirty="0" err="1"/>
              <a:t>nem</a:t>
            </a:r>
            <a:r>
              <a:rPr lang="en-US" sz="2800" dirty="0"/>
              <a:t> </a:t>
            </a:r>
            <a:r>
              <a:rPr lang="en-US" sz="2800" dirty="0" err="1"/>
              <a:t>tesz</a:t>
            </a:r>
            <a:r>
              <a:rPr lang="en-US" sz="2800" dirty="0"/>
              <a:t> </a:t>
            </a:r>
            <a:r>
              <a:rPr lang="en-US" sz="2800" dirty="0" err="1"/>
              <a:t>különbséget</a:t>
            </a:r>
            <a:r>
              <a:rPr lang="en-US" sz="2800" dirty="0"/>
              <a:t> </a:t>
            </a:r>
            <a:r>
              <a:rPr lang="en-US" sz="2800" dirty="0" err="1"/>
              <a:t>közöttük</a:t>
            </a:r>
            <a:r>
              <a:rPr lang="en-US" sz="2800" dirty="0"/>
              <a:t>, </a:t>
            </a:r>
            <a:r>
              <a:rPr lang="en-US" sz="2800" dirty="0" err="1"/>
              <a:t>így</a:t>
            </a:r>
            <a:r>
              <a:rPr lang="en-US" sz="2800" dirty="0"/>
              <a:t> </a:t>
            </a:r>
            <a:r>
              <a:rPr lang="en-US" sz="2800" dirty="0" err="1"/>
              <a:t>eredményessége</a:t>
            </a:r>
            <a:r>
              <a:rPr lang="en-US" sz="2800" dirty="0"/>
              <a:t> </a:t>
            </a:r>
            <a:r>
              <a:rPr lang="en-US" sz="2800" dirty="0" err="1"/>
              <a:t>megkérdőjelezhető</a:t>
            </a:r>
            <a:r>
              <a:rPr lang="en-US" sz="2800" dirty="0" smtClean="0"/>
              <a:t>.</a:t>
            </a:r>
            <a:endParaRPr lang="hu-HU" sz="2800" dirty="0" smtClean="0"/>
          </a:p>
          <a:p>
            <a:pPr marL="0" indent="0" eaLnBrk="0" fontAlgn="base" hangingPunct="0">
              <a:buNone/>
            </a:pPr>
            <a:endParaRPr lang="hu-HU" sz="2800" dirty="0"/>
          </a:p>
          <a:p>
            <a:pPr marL="0" indent="0" eaLnBrk="0" fontAlgn="base" hangingPunct="0">
              <a:buNone/>
            </a:pPr>
            <a:r>
              <a:rPr lang="en-US" sz="2800" dirty="0" smtClean="0"/>
              <a:t>A </a:t>
            </a:r>
            <a:r>
              <a:rPr lang="en-US" sz="2800" dirty="0" err="1"/>
              <a:t>másik</a:t>
            </a:r>
            <a:r>
              <a:rPr lang="en-US" sz="2800" dirty="0"/>
              <a:t> </a:t>
            </a:r>
            <a:r>
              <a:rPr lang="en-US" sz="2800" dirty="0" err="1"/>
              <a:t>megközelítés</a:t>
            </a:r>
            <a:r>
              <a:rPr lang="en-US" sz="2800" dirty="0"/>
              <a:t> </a:t>
            </a:r>
            <a:r>
              <a:rPr lang="en-US" sz="2800" dirty="0" err="1"/>
              <a:t>az</a:t>
            </a:r>
            <a:r>
              <a:rPr lang="en-US" sz="2800" dirty="0"/>
              <a:t> </a:t>
            </a:r>
            <a:r>
              <a:rPr lang="en-US" sz="2800" dirty="0" err="1"/>
              <a:t>úgynevezett</a:t>
            </a:r>
            <a:r>
              <a:rPr lang="en-US" sz="2800" dirty="0"/>
              <a:t> niche-</a:t>
            </a:r>
            <a:r>
              <a:rPr lang="en-US" sz="2800" dirty="0" err="1"/>
              <a:t>modell</a:t>
            </a:r>
            <a:r>
              <a:rPr lang="en-US" sz="2800" dirty="0"/>
              <a:t>, </a:t>
            </a:r>
            <a:r>
              <a:rPr lang="en-US" sz="2800" dirty="0" err="1"/>
              <a:t>amikor</a:t>
            </a:r>
            <a:r>
              <a:rPr lang="en-US" sz="2800" dirty="0"/>
              <a:t> a </a:t>
            </a:r>
            <a:r>
              <a:rPr lang="en-US" sz="2800" dirty="0" err="1"/>
              <a:t>vidékpolitika</a:t>
            </a:r>
            <a:r>
              <a:rPr lang="en-US" sz="2800" dirty="0"/>
              <a:t> - </a:t>
            </a:r>
            <a:r>
              <a:rPr lang="en-US" sz="2800" dirty="0" err="1"/>
              <a:t>organikusabb</a:t>
            </a:r>
            <a:r>
              <a:rPr lang="en-US" sz="2800" dirty="0"/>
              <a:t> </a:t>
            </a:r>
            <a:r>
              <a:rPr lang="en-US" sz="2800" dirty="0" err="1"/>
              <a:t>kapcsolódás</a:t>
            </a:r>
            <a:r>
              <a:rPr lang="en-US" sz="2800" dirty="0"/>
              <a:t> </a:t>
            </a:r>
            <a:r>
              <a:rPr lang="en-US" sz="2800" dirty="0" err="1"/>
              <a:t>és</a:t>
            </a:r>
            <a:r>
              <a:rPr lang="en-US" sz="2800" dirty="0"/>
              <a:t> </a:t>
            </a:r>
            <a:r>
              <a:rPr lang="en-US" sz="2800" dirty="0" err="1"/>
              <a:t>integráció</a:t>
            </a:r>
            <a:r>
              <a:rPr lang="en-US" sz="2800" dirty="0"/>
              <a:t> </a:t>
            </a:r>
            <a:r>
              <a:rPr lang="en-US" sz="2800" dirty="0" err="1"/>
              <a:t>nélkül</a:t>
            </a:r>
            <a:r>
              <a:rPr lang="en-US" sz="2800" dirty="0"/>
              <a:t> - </a:t>
            </a:r>
            <a:r>
              <a:rPr lang="en-US" sz="2800" dirty="0" err="1"/>
              <a:t>csak</a:t>
            </a:r>
            <a:r>
              <a:rPr lang="en-US" sz="2800" dirty="0"/>
              <a:t> </a:t>
            </a:r>
            <a:r>
              <a:rPr lang="en-US" sz="2800" dirty="0" err="1"/>
              <a:t>meghatározott</a:t>
            </a:r>
            <a:r>
              <a:rPr lang="en-US" sz="2800" dirty="0"/>
              <a:t> </a:t>
            </a:r>
            <a:r>
              <a:rPr lang="en-US" sz="2800" dirty="0" err="1"/>
              <a:t>vidéki</a:t>
            </a:r>
            <a:r>
              <a:rPr lang="en-US" sz="2800" dirty="0"/>
              <a:t> </a:t>
            </a:r>
            <a:r>
              <a:rPr lang="en-US" sz="2800" dirty="0" err="1"/>
              <a:t>területeket</a:t>
            </a:r>
            <a:r>
              <a:rPr lang="en-US" sz="2800" dirty="0"/>
              <a:t> </a:t>
            </a:r>
            <a:r>
              <a:rPr lang="en-US" sz="2800" dirty="0" err="1"/>
              <a:t>céloz</a:t>
            </a:r>
            <a:r>
              <a:rPr lang="en-US" sz="2800" dirty="0"/>
              <a:t> meg. </a:t>
            </a:r>
            <a:r>
              <a:rPr lang="en-US" sz="2800" dirty="0" err="1"/>
              <a:t>Ebben</a:t>
            </a:r>
            <a:r>
              <a:rPr lang="en-US" sz="2800" dirty="0"/>
              <a:t> </a:t>
            </a:r>
            <a:r>
              <a:rPr lang="en-US" sz="2800" dirty="0" err="1"/>
              <a:t>az</a:t>
            </a:r>
            <a:r>
              <a:rPr lang="en-US" sz="2800" dirty="0"/>
              <a:t> </a:t>
            </a:r>
            <a:r>
              <a:rPr lang="en-US" sz="2800" dirty="0" err="1"/>
              <a:t>esetben</a:t>
            </a:r>
            <a:r>
              <a:rPr lang="en-US" sz="2800" dirty="0"/>
              <a:t> </a:t>
            </a:r>
            <a:r>
              <a:rPr lang="en-US" sz="2800" dirty="0" err="1"/>
              <a:t>nem</a:t>
            </a:r>
            <a:r>
              <a:rPr lang="en-US" sz="2800" dirty="0"/>
              <a:t> </a:t>
            </a:r>
            <a:r>
              <a:rPr lang="en-US" sz="2800" dirty="0" err="1"/>
              <a:t>vesz</a:t>
            </a:r>
            <a:r>
              <a:rPr lang="en-US" sz="2800" dirty="0"/>
              <a:t> </a:t>
            </a:r>
            <a:r>
              <a:rPr lang="en-US" sz="2800" dirty="0" err="1"/>
              <a:t>figyelembe</a:t>
            </a:r>
            <a:r>
              <a:rPr lang="en-US" sz="2800" dirty="0"/>
              <a:t> </a:t>
            </a:r>
            <a:r>
              <a:rPr lang="en-US" sz="2800" dirty="0" err="1"/>
              <a:t>más</a:t>
            </a:r>
            <a:r>
              <a:rPr lang="en-US" sz="2800" dirty="0"/>
              <a:t> </a:t>
            </a:r>
            <a:r>
              <a:rPr lang="en-US" sz="2800" dirty="0" err="1"/>
              <a:t>regionális</a:t>
            </a:r>
            <a:r>
              <a:rPr lang="en-US" sz="2800" dirty="0"/>
              <a:t> </a:t>
            </a:r>
            <a:r>
              <a:rPr lang="en-US" sz="2800" dirty="0" err="1"/>
              <a:t>vagy</a:t>
            </a:r>
            <a:r>
              <a:rPr lang="en-US" sz="2800" dirty="0"/>
              <a:t> </a:t>
            </a:r>
            <a:r>
              <a:rPr lang="en-US" sz="2800" dirty="0" err="1"/>
              <a:t>területi</a:t>
            </a:r>
            <a:r>
              <a:rPr lang="en-US" sz="2800" dirty="0"/>
              <a:t> </a:t>
            </a:r>
            <a:r>
              <a:rPr lang="en-US" sz="2800" dirty="0" err="1"/>
              <a:t>politikákat</a:t>
            </a:r>
            <a:r>
              <a:rPr lang="en-US" sz="2800" dirty="0"/>
              <a:t> (pl. </a:t>
            </a:r>
            <a:r>
              <a:rPr lang="en-US" sz="2800" dirty="0" err="1"/>
              <a:t>településfejlesztés</a:t>
            </a:r>
            <a:r>
              <a:rPr lang="en-US" sz="2800" dirty="0"/>
              <a:t>), </a:t>
            </a:r>
            <a:r>
              <a:rPr lang="en-US" sz="2800" dirty="0" err="1"/>
              <a:t>illetve</a:t>
            </a:r>
            <a:r>
              <a:rPr lang="en-US" sz="2800" dirty="0"/>
              <a:t> </a:t>
            </a:r>
            <a:r>
              <a:rPr lang="en-US" sz="2800" dirty="0" err="1"/>
              <a:t>az</a:t>
            </a:r>
            <a:r>
              <a:rPr lang="en-US" sz="2800" dirty="0"/>
              <a:t> </a:t>
            </a:r>
            <a:r>
              <a:rPr lang="en-US" sz="2800" dirty="0" err="1"/>
              <a:t>agrárszektoron</a:t>
            </a:r>
            <a:r>
              <a:rPr lang="en-US" sz="2800" dirty="0"/>
              <a:t> </a:t>
            </a:r>
            <a:r>
              <a:rPr lang="en-US" sz="2800" dirty="0" err="1"/>
              <a:t>kívüli</a:t>
            </a:r>
            <a:r>
              <a:rPr lang="en-US" sz="2800" dirty="0"/>
              <a:t> </a:t>
            </a:r>
            <a:r>
              <a:rPr lang="en-US" sz="2800" dirty="0" err="1"/>
              <a:t>ágazatokat</a:t>
            </a:r>
            <a:r>
              <a:rPr lang="en-US" sz="2800" dirty="0"/>
              <a:t>. </a:t>
            </a:r>
            <a:r>
              <a:rPr lang="en-US" sz="2800" dirty="0" err="1"/>
              <a:t>Mindez</a:t>
            </a:r>
            <a:r>
              <a:rPr lang="en-US" sz="2800" dirty="0"/>
              <a:t> </a:t>
            </a:r>
            <a:r>
              <a:rPr lang="en-US" sz="2800" dirty="0" err="1"/>
              <a:t>szerény</a:t>
            </a:r>
            <a:r>
              <a:rPr lang="en-US" sz="2800" dirty="0"/>
              <a:t> </a:t>
            </a:r>
            <a:r>
              <a:rPr lang="en-US" sz="2800" dirty="0" err="1"/>
              <a:t>gazdasági</a:t>
            </a:r>
            <a:r>
              <a:rPr lang="en-US" sz="2800" dirty="0"/>
              <a:t> </a:t>
            </a:r>
            <a:r>
              <a:rPr lang="en-US" sz="2800" dirty="0" err="1"/>
              <a:t>és</a:t>
            </a:r>
            <a:r>
              <a:rPr lang="en-US" sz="2800" dirty="0"/>
              <a:t> </a:t>
            </a:r>
            <a:r>
              <a:rPr lang="en-US" sz="2800" dirty="0" err="1"/>
              <a:t>társadalmi</a:t>
            </a:r>
            <a:r>
              <a:rPr lang="en-US" sz="2800" dirty="0"/>
              <a:t> </a:t>
            </a:r>
            <a:r>
              <a:rPr lang="en-US" sz="2800" dirty="0" err="1"/>
              <a:t>hatással</a:t>
            </a:r>
            <a:r>
              <a:rPr lang="en-US" sz="2800" dirty="0"/>
              <a:t> </a:t>
            </a:r>
            <a:r>
              <a:rPr lang="en-US" sz="2800" dirty="0" err="1"/>
              <a:t>jár</a:t>
            </a:r>
            <a:r>
              <a:rPr lang="en-US" sz="2800" dirty="0"/>
              <a:t>.</a:t>
            </a:r>
            <a:endParaRPr lang="sk-SK" sz="2800" dirty="0">
              <a:effectLst/>
            </a:endParaRPr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xmlns="" id="{9FA0EE4A-149C-F74B-A062-04B0794CD959}"/>
              </a:ext>
            </a:extLst>
          </p:cNvPr>
          <p:cNvSpPr txBox="1">
            <a:spLocks/>
          </p:cNvSpPr>
          <p:nvPr/>
        </p:nvSpPr>
        <p:spPr>
          <a:xfrm>
            <a:off x="457200" y="1340768"/>
            <a:ext cx="8229600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</a:lstStyle>
          <a:p>
            <a:pPr algn="r"/>
            <a:r>
              <a:rPr lang="hu-HU" sz="2000" i="1" dirty="0">
                <a:solidFill>
                  <a:srgbClr val="264F05"/>
                </a:solidFill>
                <a:ea typeface="+mn-ea"/>
                <a:cs typeface="+mn-cs"/>
              </a:rPr>
              <a:t>Vidéki üzleti stratégiai modellek</a:t>
            </a:r>
            <a:endParaRPr lang="hu-HU" sz="2000" i="1" dirty="0">
              <a:solidFill>
                <a:srgbClr val="264F05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106775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0A52937A-12AE-420F-ACA4-C8D07ECA6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08820"/>
            <a:ext cx="8229600" cy="1143000"/>
          </a:xfrm>
        </p:spPr>
        <p:txBody>
          <a:bodyPr>
            <a:normAutofit fontScale="90000"/>
          </a:bodyPr>
          <a:lstStyle/>
          <a:p>
            <a:pPr eaLnBrk="0" fontAlgn="base" hangingPunct="0"/>
            <a:r>
              <a:rPr lang="sk-SK" dirty="0">
                <a:solidFill>
                  <a:srgbClr val="129126"/>
                </a:solidFill>
              </a:rPr>
              <a:t>Növekedési és diverzifikációs stratégia</a:t>
            </a:r>
            <a:endParaRPr lang="sk-SK" sz="4400" dirty="0">
              <a:solidFill>
                <a:srgbClr val="129126"/>
              </a:solidFill>
              <a:effectLst/>
            </a:endParaRP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0804D55C-5356-47F2-86FA-47D13DDF19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068960"/>
            <a:ext cx="8229600" cy="3057203"/>
          </a:xfrm>
        </p:spPr>
        <p:txBody>
          <a:bodyPr>
            <a:normAutofit fontScale="77500" lnSpcReduction="20000"/>
          </a:bodyPr>
          <a:lstStyle/>
          <a:p>
            <a:pPr marL="0" indent="0" eaLnBrk="0" fontAlgn="base" hangingPunct="0">
              <a:buNone/>
            </a:pPr>
            <a:r>
              <a:rPr lang="hu-HU" sz="2800" dirty="0"/>
              <a:t>A stratégiák szempontjából meghatározó tényezőként meg kell említeni az ágazati felosztást és az ezzel járó jellemzőket</a:t>
            </a:r>
            <a:r>
              <a:rPr lang="hu-HU" sz="2800" dirty="0" smtClean="0"/>
              <a:t>.</a:t>
            </a:r>
          </a:p>
          <a:p>
            <a:pPr marL="0" indent="0" eaLnBrk="0" fontAlgn="base" hangingPunct="0">
              <a:buNone/>
            </a:pPr>
            <a:endParaRPr lang="hu-HU" sz="2800" dirty="0"/>
          </a:p>
          <a:p>
            <a:pPr marL="0" indent="0" eaLnBrk="0" fontAlgn="base" hangingPunct="0">
              <a:buNone/>
            </a:pPr>
            <a:r>
              <a:rPr lang="hu-HU" sz="2800" dirty="0" smtClean="0"/>
              <a:t>A </a:t>
            </a:r>
            <a:r>
              <a:rPr lang="hu-HU" sz="2800" dirty="0"/>
              <a:t>mezőgazdaságban a megosztottságot okozó tényezők kiküszöbölése, semlegesítése sok esetben megvalósítható, például az üzemméretekkel kapcsolatban, az ebből fakadó hátrányok az integráció, együttműködés adta lehetőségek kihasználásával javíthatók, ezért ezek reális alternatívát jelenthetnek.</a:t>
            </a:r>
            <a:endParaRPr lang="sk-SK" sz="2800" dirty="0">
              <a:effectLst/>
            </a:endParaRPr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xmlns="" id="{E0A8BE81-3E53-E03E-82F3-15CB49876FE9}"/>
              </a:ext>
            </a:extLst>
          </p:cNvPr>
          <p:cNvSpPr txBox="1">
            <a:spLocks/>
          </p:cNvSpPr>
          <p:nvPr/>
        </p:nvSpPr>
        <p:spPr>
          <a:xfrm>
            <a:off x="457200" y="1340768"/>
            <a:ext cx="8229600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</a:lstStyle>
          <a:p>
            <a:pPr algn="r"/>
            <a:r>
              <a:rPr lang="hu-HU" sz="2000" i="1" dirty="0">
                <a:solidFill>
                  <a:srgbClr val="264F05"/>
                </a:solidFill>
                <a:ea typeface="+mn-ea"/>
                <a:cs typeface="+mn-cs"/>
              </a:rPr>
              <a:t>Vidéki üzleti stratégiai modellek</a:t>
            </a:r>
            <a:endParaRPr lang="hu-HU" sz="2000" i="1" dirty="0">
              <a:solidFill>
                <a:srgbClr val="264F05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77622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0A52937A-12AE-420F-ACA4-C8D07ECA6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700808"/>
            <a:ext cx="8229600" cy="782960"/>
          </a:xfrm>
        </p:spPr>
        <p:txBody>
          <a:bodyPr>
            <a:normAutofit/>
          </a:bodyPr>
          <a:lstStyle/>
          <a:p>
            <a:pPr eaLnBrk="0" fontAlgn="base" hangingPunct="0"/>
            <a:r>
              <a:rPr lang="sk-SK" dirty="0">
                <a:solidFill>
                  <a:srgbClr val="129126"/>
                </a:solidFill>
              </a:rPr>
              <a:t>Diverzifikációs értelmezések</a:t>
            </a:r>
            <a:endParaRPr lang="sk-SK" sz="4400" dirty="0">
              <a:solidFill>
                <a:srgbClr val="129126"/>
              </a:solidFill>
              <a:effectLst/>
            </a:endParaRP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0804D55C-5356-47F2-86FA-47D13DDF19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0" fontAlgn="base" hangingPunct="0">
              <a:buClr>
                <a:srgbClr val="129126"/>
              </a:buClr>
            </a:pPr>
            <a:r>
              <a:rPr lang="sk-SK" sz="2800" dirty="0"/>
              <a:t>Strukturális diverzifikáció (Turizmus, a hozzáadott érték növelése</a:t>
            </a:r>
            <a:r>
              <a:rPr lang="sk-SK" sz="2800" dirty="0" smtClean="0"/>
              <a:t>)</a:t>
            </a:r>
          </a:p>
          <a:p>
            <a:pPr eaLnBrk="0" fontAlgn="base" hangingPunct="0">
              <a:buClr>
                <a:srgbClr val="129126"/>
              </a:buClr>
            </a:pPr>
            <a:r>
              <a:rPr lang="sk-SK" sz="2800" dirty="0" smtClean="0"/>
              <a:t>Mezőgazdasági </a:t>
            </a:r>
            <a:r>
              <a:rPr lang="sk-SK" sz="2800" dirty="0"/>
              <a:t>diverzifikáció (Nem konvencionális mezőgazdasági nyersanyagtermelés, ökológiai gazdálkodás, erdőgazdálkodás</a:t>
            </a:r>
            <a:r>
              <a:rPr lang="sk-SK" sz="2800" dirty="0" smtClean="0"/>
              <a:t>)</a:t>
            </a:r>
          </a:p>
          <a:p>
            <a:pPr eaLnBrk="0" fontAlgn="base" hangingPunct="0">
              <a:buClr>
                <a:srgbClr val="129126"/>
              </a:buClr>
            </a:pPr>
            <a:r>
              <a:rPr lang="sk-SK" sz="2800" dirty="0" smtClean="0"/>
              <a:t>Passzív </a:t>
            </a:r>
            <a:r>
              <a:rPr lang="sk-SK" sz="2800" dirty="0"/>
              <a:t>diverzifikáció (föld, épület és ingatlan bérbeadása)</a:t>
            </a:r>
            <a:endParaRPr lang="sk-SK" sz="2800" dirty="0">
              <a:effectLst/>
            </a:endParaRPr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xmlns="" id="{001F7B25-6C14-915C-2D03-F3ABD77D08ED}"/>
              </a:ext>
            </a:extLst>
          </p:cNvPr>
          <p:cNvSpPr txBox="1">
            <a:spLocks/>
          </p:cNvSpPr>
          <p:nvPr/>
        </p:nvSpPr>
        <p:spPr>
          <a:xfrm>
            <a:off x="457200" y="1340768"/>
            <a:ext cx="8229600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</a:lstStyle>
          <a:p>
            <a:pPr algn="r"/>
            <a:r>
              <a:rPr lang="hu-HU" sz="2000" i="1" dirty="0">
                <a:solidFill>
                  <a:srgbClr val="264F05"/>
                </a:solidFill>
                <a:ea typeface="+mn-ea"/>
                <a:cs typeface="+mn-cs"/>
              </a:rPr>
              <a:t>Vidéki üzleti stratégiai modellek</a:t>
            </a:r>
            <a:endParaRPr lang="hu-HU" sz="2000" i="1" dirty="0">
              <a:solidFill>
                <a:srgbClr val="264F05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590896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0A52937A-12AE-420F-ACA4-C8D07ECA6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464" y="1597360"/>
            <a:ext cx="8229600" cy="1143000"/>
          </a:xfrm>
        </p:spPr>
        <p:txBody>
          <a:bodyPr>
            <a:normAutofit/>
          </a:bodyPr>
          <a:lstStyle/>
          <a:p>
            <a:pPr eaLnBrk="0" fontAlgn="base" hangingPunct="0"/>
            <a:r>
              <a:rPr lang="sk-SK" dirty="0">
                <a:solidFill>
                  <a:srgbClr val="129126"/>
                </a:solidFill>
              </a:rPr>
              <a:t>Túlélési stratégia</a:t>
            </a:r>
            <a:endParaRPr lang="sk-SK" sz="4400" dirty="0">
              <a:solidFill>
                <a:srgbClr val="129126"/>
              </a:solidFill>
              <a:effectLst/>
            </a:endParaRP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0804D55C-5356-47F2-86FA-47D13DDF19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eaLnBrk="0" fontAlgn="base" hangingPunct="0">
              <a:buNone/>
            </a:pPr>
            <a:r>
              <a:rPr lang="hu-HU" sz="2800" dirty="0"/>
              <a:t>A túlélési stratégiák mindig kapcsolódhatnak valamilyen kényszerhez. A túlélési stratégia hátterében egy korábbi időszak rossz döntései, a </a:t>
            </a:r>
            <a:r>
              <a:rPr lang="hu-HU" sz="2800" dirty="0" err="1"/>
              <a:t>makrokörnyezetben</a:t>
            </a:r>
            <a:r>
              <a:rPr lang="hu-HU" sz="2800" dirty="0"/>
              <a:t> bekövetkezett kedvezőtlen változások, a természeti környezet változásai okozta károk (szárazság, viharkárok stb.), vertikális problémák, piaci anomáliák állnak</a:t>
            </a:r>
            <a:r>
              <a:rPr lang="hu-HU" sz="2800" dirty="0" smtClean="0"/>
              <a:t>.</a:t>
            </a:r>
          </a:p>
          <a:p>
            <a:pPr marL="0" indent="0" eaLnBrk="0" fontAlgn="base" hangingPunct="0">
              <a:buNone/>
            </a:pPr>
            <a:endParaRPr lang="hu-HU" sz="2800" dirty="0"/>
          </a:p>
          <a:p>
            <a:pPr marL="0" indent="0" eaLnBrk="0" fontAlgn="base" hangingPunct="0">
              <a:buNone/>
            </a:pPr>
            <a:r>
              <a:rPr lang="hu-HU" sz="2800" dirty="0" smtClean="0"/>
              <a:t>Az </a:t>
            </a:r>
            <a:r>
              <a:rPr lang="hu-HU" sz="2800" dirty="0"/>
              <a:t>időszak túlélésére - nagymértékben annak hosszától függően - olyan megoldások jelenthetik a túlélés esélyeit, amelyek a vállalat erőforrásainak, vagyonának olyan mértékű megtérülését eredményezik, amely lehetetlenné teszi az újrakezdést.</a:t>
            </a:r>
            <a:endParaRPr lang="sk-SK" sz="2800" dirty="0">
              <a:effectLst/>
            </a:endParaRPr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xmlns="" id="{2DD0FF71-4B47-3D84-FD35-FB320BD8A024}"/>
              </a:ext>
            </a:extLst>
          </p:cNvPr>
          <p:cNvSpPr txBox="1">
            <a:spLocks/>
          </p:cNvSpPr>
          <p:nvPr/>
        </p:nvSpPr>
        <p:spPr>
          <a:xfrm>
            <a:off x="457200" y="1340768"/>
            <a:ext cx="8229600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</a:lstStyle>
          <a:p>
            <a:pPr algn="r"/>
            <a:r>
              <a:rPr lang="hu-HU" sz="2000" i="1" dirty="0">
                <a:solidFill>
                  <a:srgbClr val="264F05"/>
                </a:solidFill>
                <a:ea typeface="+mn-ea"/>
                <a:cs typeface="+mn-cs"/>
              </a:rPr>
              <a:t>Vidéki üzleti stratégiai modellek</a:t>
            </a:r>
            <a:endParaRPr lang="hu-HU" sz="2000" i="1" dirty="0">
              <a:solidFill>
                <a:srgbClr val="264F05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79418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D2A1ECF8-0008-4330-BEE3-90A991A42A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DB2690"/>
                </a:solidFill>
              </a:rPr>
              <a:t>A </a:t>
            </a:r>
            <a:r>
              <a:rPr lang="en-US" b="1" dirty="0" err="1">
                <a:solidFill>
                  <a:srgbClr val="DB2690"/>
                </a:solidFill>
              </a:rPr>
              <a:t>vidéki</a:t>
            </a:r>
            <a:r>
              <a:rPr lang="en-US" b="1" dirty="0">
                <a:solidFill>
                  <a:srgbClr val="DB2690"/>
                </a:solidFill>
              </a:rPr>
              <a:t> </a:t>
            </a:r>
            <a:r>
              <a:rPr lang="en-US" b="1" dirty="0" err="1">
                <a:solidFill>
                  <a:srgbClr val="DB2690"/>
                </a:solidFill>
              </a:rPr>
              <a:t>üzleti</a:t>
            </a:r>
            <a:r>
              <a:rPr lang="en-US" b="1" dirty="0">
                <a:solidFill>
                  <a:srgbClr val="DB2690"/>
                </a:solidFill>
              </a:rPr>
              <a:t> </a:t>
            </a:r>
            <a:r>
              <a:rPr lang="en-US" b="1" dirty="0" err="1">
                <a:solidFill>
                  <a:srgbClr val="DB2690"/>
                </a:solidFill>
              </a:rPr>
              <a:t>stratégia</a:t>
            </a:r>
            <a:r>
              <a:rPr lang="en-US" b="1" dirty="0">
                <a:solidFill>
                  <a:srgbClr val="DB2690"/>
                </a:solidFill>
              </a:rPr>
              <a:t> </a:t>
            </a:r>
            <a:r>
              <a:rPr lang="en-US" b="1" dirty="0" err="1">
                <a:solidFill>
                  <a:srgbClr val="DB2690"/>
                </a:solidFill>
              </a:rPr>
              <a:t>különböző</a:t>
            </a:r>
            <a:r>
              <a:rPr lang="en-US" b="1" dirty="0">
                <a:solidFill>
                  <a:srgbClr val="DB2690"/>
                </a:solidFill>
              </a:rPr>
              <a:t> </a:t>
            </a:r>
            <a:r>
              <a:rPr lang="en-US" b="1" dirty="0" err="1">
                <a:solidFill>
                  <a:srgbClr val="DB2690"/>
                </a:solidFill>
              </a:rPr>
              <a:t>modelljei</a:t>
            </a:r>
            <a:r>
              <a:rPr lang="en-US" b="1" dirty="0">
                <a:solidFill>
                  <a:srgbClr val="DB2690"/>
                </a:solidFill>
              </a:rPr>
              <a:t> - </a:t>
            </a:r>
            <a:r>
              <a:rPr lang="en-US" b="1" dirty="0" err="1">
                <a:solidFill>
                  <a:srgbClr val="DB2690"/>
                </a:solidFill>
              </a:rPr>
              <a:t>Témák</a:t>
            </a:r>
            <a:endParaRPr lang="sk-SK" dirty="0">
              <a:solidFill>
                <a:srgbClr val="DB2690"/>
              </a:solidFill>
            </a:endParaRPr>
          </a:p>
        </p:txBody>
      </p:sp>
      <p:graphicFrame>
        <p:nvGraphicFramePr>
          <p:cNvPr id="10" name="Tartalom helye 9">
            <a:extLst>
              <a:ext uri="{FF2B5EF4-FFF2-40B4-BE49-F238E27FC236}">
                <a16:creationId xmlns:a16="http://schemas.microsoft.com/office/drawing/2014/main" xmlns="" id="{E338942C-BDD7-1F25-0495-0C1230AC967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5989041"/>
              </p:ext>
            </p:extLst>
          </p:nvPr>
        </p:nvGraphicFramePr>
        <p:xfrm>
          <a:off x="457200" y="2636838"/>
          <a:ext cx="8229600" cy="34893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2032138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0A52937A-12AE-420F-ACA4-C8D07ECA6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0788"/>
            <a:ext cx="8229600" cy="1143000"/>
          </a:xfrm>
        </p:spPr>
        <p:txBody>
          <a:bodyPr>
            <a:normAutofit/>
          </a:bodyPr>
          <a:lstStyle/>
          <a:p>
            <a:pPr eaLnBrk="0" fontAlgn="base" hangingPunct="0"/>
            <a:r>
              <a:rPr lang="sk-SK" dirty="0">
                <a:solidFill>
                  <a:srgbClr val="129126"/>
                </a:solidFill>
              </a:rPr>
              <a:t>Konszolidációs stratégia</a:t>
            </a:r>
            <a:endParaRPr lang="sk-SK" sz="4400" dirty="0">
              <a:effectLst/>
            </a:endParaRP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0804D55C-5356-47F2-86FA-47D13DDF19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eaLnBrk="0" fontAlgn="base" hangingPunct="0">
              <a:buNone/>
            </a:pPr>
            <a:r>
              <a:rPr lang="hu-HU" sz="2800" dirty="0"/>
              <a:t>A túlélés utáni időszak egyfajta stratégiaként is értelmezhető. Amint azt korábban láttuk, a konszolidáció nem idegen a normál gazdasági működéstől</a:t>
            </a:r>
            <a:r>
              <a:rPr lang="hu-HU" sz="2800" dirty="0" smtClean="0"/>
              <a:t>.</a:t>
            </a:r>
          </a:p>
          <a:p>
            <a:pPr marL="0" indent="0" eaLnBrk="0" fontAlgn="base" hangingPunct="0">
              <a:buNone/>
            </a:pPr>
            <a:endParaRPr lang="hu-HU" sz="2800" dirty="0"/>
          </a:p>
          <a:p>
            <a:pPr marL="0" indent="0" eaLnBrk="0" fontAlgn="base" hangingPunct="0">
              <a:buNone/>
            </a:pPr>
            <a:r>
              <a:rPr lang="hu-HU" sz="2800" dirty="0" smtClean="0"/>
              <a:t>Lehetőségként </a:t>
            </a:r>
            <a:r>
              <a:rPr lang="hu-HU" sz="2800" dirty="0"/>
              <a:t>a következő konkrét cselekvési programok játszhatnak szerepet</a:t>
            </a:r>
            <a:r>
              <a:rPr lang="hu-HU" sz="2800" dirty="0" smtClean="0"/>
              <a:t>:</a:t>
            </a:r>
            <a:endParaRPr lang="sk-SK" sz="2800" dirty="0">
              <a:effectLst/>
            </a:endParaRPr>
          </a:p>
          <a:p>
            <a:pPr marL="0" indent="0" eaLnBrk="0" fontAlgn="base" hangingPunct="0">
              <a:buNone/>
            </a:pPr>
            <a:endParaRPr lang="sk-SK" sz="2800" dirty="0">
              <a:effectLst/>
            </a:endParaRPr>
          </a:p>
          <a:p>
            <a:pPr eaLnBrk="0" fontAlgn="base" hangingPunct="0"/>
            <a:r>
              <a:rPr lang="sk-SK" sz="2800" dirty="0"/>
              <a:t>a termelési szerkezet racionalizálása</a:t>
            </a:r>
            <a:r>
              <a:rPr lang="sk-SK" sz="2800" dirty="0" smtClean="0"/>
              <a:t>,</a:t>
            </a:r>
          </a:p>
          <a:p>
            <a:pPr eaLnBrk="0" fontAlgn="base" hangingPunct="0"/>
            <a:r>
              <a:rPr lang="sk-SK" sz="2800" dirty="0" smtClean="0"/>
              <a:t>a </a:t>
            </a:r>
            <a:r>
              <a:rPr lang="sk-SK" sz="2800" dirty="0"/>
              <a:t>termelés hatékonyságának növelése</a:t>
            </a:r>
            <a:r>
              <a:rPr lang="sk-SK" sz="2800" dirty="0" smtClean="0"/>
              <a:t>,</a:t>
            </a:r>
          </a:p>
          <a:p>
            <a:pPr eaLnBrk="0" fontAlgn="base" hangingPunct="0"/>
            <a:r>
              <a:rPr lang="sk-SK" sz="2800" dirty="0" smtClean="0"/>
              <a:t>az </a:t>
            </a:r>
            <a:r>
              <a:rPr lang="sk-SK" sz="2800" dirty="0"/>
              <a:t>erőforrások fejlesztése, a szervezeti struktúra alkalmazkodása az új körülményekhez,</a:t>
            </a:r>
            <a:endParaRPr lang="sk-SK" sz="2800" dirty="0">
              <a:effectLst/>
            </a:endParaRPr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xmlns="" id="{9168A0AB-F53F-680F-0744-1EB9B7CFD625}"/>
              </a:ext>
            </a:extLst>
          </p:cNvPr>
          <p:cNvSpPr txBox="1">
            <a:spLocks/>
          </p:cNvSpPr>
          <p:nvPr/>
        </p:nvSpPr>
        <p:spPr>
          <a:xfrm>
            <a:off x="457200" y="1340768"/>
            <a:ext cx="8229600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</a:lstStyle>
          <a:p>
            <a:pPr algn="r"/>
            <a:r>
              <a:rPr lang="hu-HU" sz="2000" i="1" dirty="0">
                <a:solidFill>
                  <a:srgbClr val="264F05"/>
                </a:solidFill>
                <a:ea typeface="+mn-ea"/>
                <a:cs typeface="+mn-cs"/>
              </a:rPr>
              <a:t>Vidéki üzleti stratégiai modellek</a:t>
            </a:r>
            <a:endParaRPr lang="hu-HU" sz="2000" i="1" dirty="0">
              <a:solidFill>
                <a:srgbClr val="264F05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512497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0A52937A-12AE-420F-ACA4-C8D07ECA6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36339"/>
            <a:ext cx="8229600" cy="1143000"/>
          </a:xfrm>
        </p:spPr>
        <p:txBody>
          <a:bodyPr>
            <a:normAutofit/>
          </a:bodyPr>
          <a:lstStyle/>
          <a:p>
            <a:pPr marL="0" indent="0" eaLnBrk="0" fontAlgn="base" hangingPunct="0">
              <a:buNone/>
            </a:pPr>
            <a:r>
              <a:rPr lang="sk-SK" sz="4400" dirty="0" err="1">
                <a:solidFill>
                  <a:srgbClr val="129126"/>
                </a:solidFill>
                <a:effectLst/>
              </a:rPr>
              <a:t>Consolidation</a:t>
            </a:r>
            <a:r>
              <a:rPr lang="sk-SK" sz="4400" dirty="0">
                <a:solidFill>
                  <a:srgbClr val="129126"/>
                </a:solidFill>
                <a:effectLst/>
              </a:rPr>
              <a:t> </a:t>
            </a:r>
            <a:r>
              <a:rPr lang="sk-SK" sz="4400" dirty="0" err="1">
                <a:solidFill>
                  <a:srgbClr val="129126"/>
                </a:solidFill>
                <a:effectLst/>
              </a:rPr>
              <a:t>strategy</a:t>
            </a:r>
            <a:endParaRPr lang="sk-SK" sz="4400" dirty="0">
              <a:effectLst/>
            </a:endParaRP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0804D55C-5356-47F2-86FA-47D13DDF19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0" fontAlgn="base" hangingPunct="0"/>
            <a:r>
              <a:rPr lang="hu-HU" sz="2800" dirty="0"/>
              <a:t>a külső érdekelt felekkel való kapcsolattartás ésszerűsítése</a:t>
            </a:r>
            <a:r>
              <a:rPr lang="hu-HU" sz="2800" dirty="0" smtClean="0"/>
              <a:t>,</a:t>
            </a:r>
          </a:p>
          <a:p>
            <a:pPr eaLnBrk="0" fontAlgn="base" hangingPunct="0"/>
            <a:r>
              <a:rPr lang="hu-HU" sz="2800" dirty="0" smtClean="0"/>
              <a:t>kooperatív </a:t>
            </a:r>
            <a:r>
              <a:rPr lang="hu-HU" sz="2800" dirty="0"/>
              <a:t>együttműködések kialakítása</a:t>
            </a:r>
            <a:r>
              <a:rPr lang="hu-HU" sz="2800" dirty="0" smtClean="0"/>
              <a:t>,</a:t>
            </a:r>
          </a:p>
          <a:p>
            <a:pPr eaLnBrk="0" fontAlgn="base" hangingPunct="0"/>
            <a:r>
              <a:rPr lang="hu-HU" sz="2800" dirty="0" smtClean="0"/>
              <a:t>a </a:t>
            </a:r>
            <a:r>
              <a:rPr lang="hu-HU" sz="2800" dirty="0"/>
              <a:t>finanszírozási stratégia megváltoztatása</a:t>
            </a:r>
            <a:r>
              <a:rPr lang="hu-HU" sz="2800" dirty="0" smtClean="0"/>
              <a:t>,</a:t>
            </a:r>
          </a:p>
          <a:p>
            <a:pPr eaLnBrk="0" fontAlgn="base" hangingPunct="0"/>
            <a:r>
              <a:rPr lang="hu-HU" sz="2800" dirty="0" smtClean="0"/>
              <a:t>lehívni </a:t>
            </a:r>
            <a:r>
              <a:rPr lang="hu-HU" sz="2800" dirty="0"/>
              <a:t>a maximális támogatási összeget</a:t>
            </a:r>
            <a:r>
              <a:rPr lang="hu-HU" sz="2800" dirty="0" smtClean="0"/>
              <a:t>,</a:t>
            </a:r>
          </a:p>
          <a:p>
            <a:pPr eaLnBrk="0" fontAlgn="base" hangingPunct="0"/>
            <a:r>
              <a:rPr lang="hu-HU" sz="2800" dirty="0" smtClean="0"/>
              <a:t>pályázat </a:t>
            </a:r>
            <a:r>
              <a:rPr lang="hu-HU" sz="2800" dirty="0"/>
              <a:t>útján elérhető források növelése.</a:t>
            </a:r>
            <a:endParaRPr lang="sk-SK" sz="2800" dirty="0">
              <a:effectLst/>
            </a:endParaRPr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xmlns="" id="{A8696F02-6CB9-B1DC-A12E-2EC9D1AF1F70}"/>
              </a:ext>
            </a:extLst>
          </p:cNvPr>
          <p:cNvSpPr txBox="1">
            <a:spLocks/>
          </p:cNvSpPr>
          <p:nvPr/>
        </p:nvSpPr>
        <p:spPr>
          <a:xfrm>
            <a:off x="457200" y="1340768"/>
            <a:ext cx="8229600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</a:lstStyle>
          <a:p>
            <a:pPr algn="r"/>
            <a:r>
              <a:rPr lang="hu-HU" sz="2000" i="1" dirty="0">
                <a:solidFill>
                  <a:srgbClr val="264F05"/>
                </a:solidFill>
                <a:ea typeface="+mn-ea"/>
                <a:cs typeface="+mn-cs"/>
              </a:rPr>
              <a:t>Vidéki üzleti stratégiai modellek</a:t>
            </a:r>
            <a:endParaRPr lang="hu-HU" sz="2000" i="1" dirty="0">
              <a:solidFill>
                <a:srgbClr val="264F05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814695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0A52937A-12AE-420F-ACA4-C8D07ECA6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09834"/>
            <a:ext cx="8229600" cy="1143000"/>
          </a:xfrm>
        </p:spPr>
        <p:txBody>
          <a:bodyPr>
            <a:normAutofit/>
          </a:bodyPr>
          <a:lstStyle/>
          <a:p>
            <a:pPr eaLnBrk="0" fontAlgn="base" hangingPunct="0"/>
            <a:r>
              <a:rPr lang="sk-SK" dirty="0">
                <a:solidFill>
                  <a:srgbClr val="129126"/>
                </a:solidFill>
              </a:rPr>
              <a:t>Fenntartható fejlődési stratégia</a:t>
            </a:r>
            <a:endParaRPr lang="sk-SK" sz="4400" dirty="0">
              <a:solidFill>
                <a:srgbClr val="129126"/>
              </a:solidFill>
              <a:effectLst/>
            </a:endParaRP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0804D55C-5356-47F2-86FA-47D13DDF19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eaLnBrk="0" fontAlgn="base" hangingPunct="0">
              <a:buNone/>
            </a:pPr>
            <a:r>
              <a:rPr lang="sk-SK" sz="2800" dirty="0"/>
              <a:t>A fenntarthatóság és a környezettudatosság szorosan összefüggő fogalmak. A természeti környezet, a természeti erőforrások mérhetetlen kizsákmányolása, a biodiverzitás pusztulása a fenntarthatóságot helyezte az érdeklődés középpontjába</a:t>
            </a:r>
            <a:r>
              <a:rPr lang="sk-SK" sz="2800" dirty="0" smtClean="0"/>
              <a:t>.</a:t>
            </a:r>
          </a:p>
          <a:p>
            <a:pPr marL="0" indent="0" eaLnBrk="0" fontAlgn="base" hangingPunct="0">
              <a:buNone/>
            </a:pPr>
            <a:endParaRPr lang="sk-SK" sz="2800" dirty="0"/>
          </a:p>
          <a:p>
            <a:pPr marL="0" indent="0" eaLnBrk="0" fontAlgn="base" hangingPunct="0">
              <a:buNone/>
            </a:pPr>
            <a:r>
              <a:rPr lang="sk-SK" sz="2800" dirty="0" smtClean="0"/>
              <a:t>A </a:t>
            </a:r>
            <a:r>
              <a:rPr lang="sk-SK" sz="2800" dirty="0"/>
              <a:t>megoldás - a környezet és a természeti erőforrások megőrzése - a fenntarthatóság és a fenntartható fejlődés lehet, de új szemléletre van szükség.</a:t>
            </a:r>
            <a:endParaRPr lang="sk-SK" sz="2800" dirty="0">
              <a:effectLst/>
            </a:endParaRPr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xmlns="" id="{D172D545-BE07-95D8-5DB9-5896587FFBCB}"/>
              </a:ext>
            </a:extLst>
          </p:cNvPr>
          <p:cNvSpPr txBox="1">
            <a:spLocks/>
          </p:cNvSpPr>
          <p:nvPr/>
        </p:nvSpPr>
        <p:spPr>
          <a:xfrm>
            <a:off x="457200" y="1340768"/>
            <a:ext cx="8229600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</a:lstStyle>
          <a:p>
            <a:pPr algn="r"/>
            <a:r>
              <a:rPr lang="hu-HU" sz="2000" i="1" dirty="0">
                <a:solidFill>
                  <a:srgbClr val="264F05"/>
                </a:solidFill>
                <a:ea typeface="+mn-ea"/>
                <a:cs typeface="+mn-cs"/>
              </a:rPr>
              <a:t>Vidéki üzleti stratégiai modellek</a:t>
            </a:r>
            <a:endParaRPr lang="hu-HU" sz="2000" i="1" dirty="0">
              <a:solidFill>
                <a:srgbClr val="264F05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127968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0A52937A-12AE-420F-ACA4-C8D07ECA6A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b="1" dirty="0" err="1">
                <a:solidFill>
                  <a:srgbClr val="DB2690"/>
                </a:solidFill>
              </a:rPr>
              <a:t>Alternative</a:t>
            </a:r>
            <a:r>
              <a:rPr lang="hu-HU" b="1" dirty="0">
                <a:solidFill>
                  <a:srgbClr val="DB2690"/>
                </a:solidFill>
              </a:rPr>
              <a:t> </a:t>
            </a:r>
            <a:r>
              <a:rPr lang="hu-HU" b="1" dirty="0" err="1">
                <a:solidFill>
                  <a:srgbClr val="DB2690"/>
                </a:solidFill>
              </a:rPr>
              <a:t>Rural</a:t>
            </a:r>
            <a:r>
              <a:rPr lang="hu-HU" b="1" dirty="0">
                <a:solidFill>
                  <a:srgbClr val="DB2690"/>
                </a:solidFill>
              </a:rPr>
              <a:t> Business </a:t>
            </a:r>
            <a:r>
              <a:rPr lang="hu-HU" b="1" dirty="0" err="1">
                <a:solidFill>
                  <a:srgbClr val="DB2690"/>
                </a:solidFill>
              </a:rPr>
              <a:t>Strategy</a:t>
            </a:r>
            <a:r>
              <a:rPr lang="hu-HU" b="1" dirty="0">
                <a:solidFill>
                  <a:srgbClr val="DB2690"/>
                </a:solidFill>
              </a:rPr>
              <a:t> </a:t>
            </a:r>
            <a:r>
              <a:rPr lang="hu-HU" b="1" dirty="0" err="1">
                <a:solidFill>
                  <a:srgbClr val="DB2690"/>
                </a:solidFill>
              </a:rPr>
              <a:t>Models</a:t>
            </a:r>
            <a:endParaRPr lang="sk-SK" dirty="0">
              <a:solidFill>
                <a:srgbClr val="DB2690"/>
              </a:solidFill>
            </a:endParaRPr>
          </a:p>
        </p:txBody>
      </p:sp>
      <p:graphicFrame>
        <p:nvGraphicFramePr>
          <p:cNvPr id="4" name="Tartalom helye 3">
            <a:extLst>
              <a:ext uri="{FF2B5EF4-FFF2-40B4-BE49-F238E27FC236}">
                <a16:creationId xmlns:a16="http://schemas.microsoft.com/office/drawing/2014/main" xmlns="" id="{ACB4F1CD-8CD4-DFA9-7F32-DC55266D798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3344623"/>
              </p:ext>
            </p:extLst>
          </p:nvPr>
        </p:nvGraphicFramePr>
        <p:xfrm>
          <a:off x="457200" y="2636912"/>
          <a:ext cx="8229600" cy="3489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3714175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0A52937A-12AE-420F-ACA4-C8D07ECA6A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 eaLnBrk="0" fontAlgn="base" hangingPunct="0">
              <a:buNone/>
            </a:pPr>
            <a:r>
              <a:rPr lang="hu-HU" sz="4400" dirty="0" err="1" smtClean="0">
                <a:solidFill>
                  <a:srgbClr val="D92A93"/>
                </a:solidFill>
              </a:rPr>
              <a:t>Körförgásos</a:t>
            </a:r>
            <a:r>
              <a:rPr lang="hu-HU" sz="4400" dirty="0" smtClean="0">
                <a:solidFill>
                  <a:srgbClr val="D92A93"/>
                </a:solidFill>
              </a:rPr>
              <a:t> gazdaság</a:t>
            </a:r>
            <a:endParaRPr lang="hu-HU" sz="4400" dirty="0">
              <a:solidFill>
                <a:srgbClr val="D92A93"/>
              </a:solidFill>
            </a:endParaRP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0804D55C-5356-47F2-86FA-47D13DDF19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eaLnBrk="0" fontAlgn="base" hangingPunct="0">
              <a:buNone/>
            </a:pPr>
            <a:endParaRPr lang="hu-HU" sz="2800" dirty="0"/>
          </a:p>
          <a:p>
            <a:pPr marL="0" indent="0" eaLnBrk="0" fontAlgn="base" hangingPunct="0">
              <a:buNone/>
            </a:pPr>
            <a:r>
              <a:rPr lang="hu-HU" sz="2800" dirty="0"/>
              <a:t>Célja a hulladékok tervszerű és tudatos megszüntetése. Hulladék gyakorlatilag nem létezik – a termékeket a javíthatóságra, szétszerelésre és újrahasznosításra tervezték és optimalizálták</a:t>
            </a:r>
            <a:r>
              <a:rPr lang="hu-HU" sz="2800" dirty="0" smtClean="0"/>
              <a:t>.</a:t>
            </a:r>
          </a:p>
          <a:p>
            <a:pPr marL="0" indent="0" eaLnBrk="0" fontAlgn="base" hangingPunct="0">
              <a:buNone/>
            </a:pPr>
            <a:endParaRPr lang="hu-HU" sz="2800" dirty="0"/>
          </a:p>
          <a:p>
            <a:pPr marL="0" indent="0" eaLnBrk="0" fontAlgn="base" hangingPunct="0">
              <a:buNone/>
            </a:pPr>
            <a:r>
              <a:rPr lang="hu-HU" sz="2800" dirty="0" smtClean="0"/>
              <a:t>Ezek </a:t>
            </a:r>
            <a:r>
              <a:rPr lang="hu-HU" sz="2800" dirty="0"/>
              <a:t>a szoros alkatrész- és termékciklusok határozzák meg a körforgásos gazdaság lényegét, és különböztetik meg az ártalmatlanítástól vagy akár az újrahasznosítástól, amely esetben a termékben megtestesülő nagy mennyiségű energia és munka megy kárba.</a:t>
            </a:r>
            <a:endParaRPr lang="sk-SK" sz="2800" dirty="0"/>
          </a:p>
          <a:p>
            <a:pPr marL="0" indent="0" eaLnBrk="0" fontAlgn="base" hangingPunct="0">
              <a:buNone/>
            </a:pPr>
            <a:endParaRPr lang="sk-SK" sz="28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87629441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0A52937A-12AE-420F-ACA4-C8D07ECA6A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4400" dirty="0" smtClean="0">
                <a:solidFill>
                  <a:srgbClr val="D92A93"/>
                </a:solidFill>
              </a:rPr>
              <a:t>A körforgásos gazdaság előnyei</a:t>
            </a:r>
            <a:endParaRPr lang="sk-SK" dirty="0">
              <a:solidFill>
                <a:srgbClr val="D92A93"/>
              </a:solidFill>
            </a:endParaRPr>
          </a:p>
        </p:txBody>
      </p:sp>
      <p:graphicFrame>
        <p:nvGraphicFramePr>
          <p:cNvPr id="11" name="Tartalom helye 10">
            <a:extLst>
              <a:ext uri="{FF2B5EF4-FFF2-40B4-BE49-F238E27FC236}">
                <a16:creationId xmlns:a16="http://schemas.microsoft.com/office/drawing/2014/main" xmlns="" id="{DF528E3B-853C-9EB7-9674-6617C9217A0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2616064"/>
              </p:ext>
            </p:extLst>
          </p:nvPr>
        </p:nvGraphicFramePr>
        <p:xfrm>
          <a:off x="457200" y="2636838"/>
          <a:ext cx="8229600" cy="34893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1369401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0A52937A-12AE-420F-ACA4-C8D07ECA6A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 eaLnBrk="0" fontAlgn="base" hangingPunct="0">
              <a:buNone/>
            </a:pPr>
            <a:r>
              <a:rPr lang="sk-SK" sz="4400" dirty="0" smtClean="0">
                <a:solidFill>
                  <a:srgbClr val="D92A93"/>
                </a:solidFill>
              </a:rPr>
              <a:t>Szivárvány farm</a:t>
            </a:r>
            <a:endParaRPr lang="sk-SK" sz="4400" dirty="0">
              <a:solidFill>
                <a:srgbClr val="D92A93"/>
              </a:solidFill>
            </a:endParaRP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0804D55C-5356-47F2-86FA-47D13DDF19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eaLnBrk="0" fontAlgn="base" hangingPunct="0">
              <a:buNone/>
            </a:pPr>
            <a:endParaRPr lang="sk-SK" sz="2800" dirty="0"/>
          </a:p>
          <a:p>
            <a:pPr marL="0" indent="0" eaLnBrk="0" fontAlgn="base" hangingPunct="0">
              <a:buNone/>
            </a:pPr>
            <a:r>
              <a:rPr lang="hu-HU" sz="2800" dirty="0"/>
              <a:t>A helyi, fenntartható növekedés modellje, amely helyi csoportok kezdeményezéseként jön létre</a:t>
            </a:r>
            <a:r>
              <a:rPr lang="hu-HU" sz="2800" dirty="0" smtClean="0"/>
              <a:t>.</a:t>
            </a:r>
          </a:p>
          <a:p>
            <a:pPr marL="0" indent="0" eaLnBrk="0" fontAlgn="base" hangingPunct="0">
              <a:buNone/>
            </a:pPr>
            <a:endParaRPr lang="hu-HU" sz="2800" dirty="0"/>
          </a:p>
          <a:p>
            <a:pPr marL="0" indent="0" eaLnBrk="0" fontAlgn="base" hangingPunct="0">
              <a:buNone/>
            </a:pPr>
            <a:r>
              <a:rPr lang="hu-HU" sz="2800" dirty="0" smtClean="0"/>
              <a:t>A </a:t>
            </a:r>
            <a:r>
              <a:rPr lang="hu-HU" sz="2800" dirty="0"/>
              <a:t>szivárvány színei szerint hét motívuma van</a:t>
            </a:r>
            <a:endParaRPr lang="sk-SK" sz="28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34645467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0A52937A-12AE-420F-ACA4-C8D07ECA6A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0" fontAlgn="base" hangingPunct="0"/>
            <a:r>
              <a:rPr lang="sk-SK" dirty="0" smtClean="0">
                <a:solidFill>
                  <a:srgbClr val="D92A93"/>
                </a:solidFill>
              </a:rPr>
              <a:t>A Szivárvány </a:t>
            </a:r>
            <a:r>
              <a:rPr lang="sk-SK" dirty="0">
                <a:solidFill>
                  <a:srgbClr val="D92A93"/>
                </a:solidFill>
              </a:rPr>
              <a:t>farm </a:t>
            </a:r>
            <a:r>
              <a:rPr lang="sk-SK" dirty="0" smtClean="0">
                <a:solidFill>
                  <a:srgbClr val="D92A93"/>
                </a:solidFill>
              </a:rPr>
              <a:t>színei</a:t>
            </a:r>
            <a:endParaRPr lang="sk-SK" sz="4400" dirty="0">
              <a:solidFill>
                <a:srgbClr val="D92A93"/>
              </a:solidFill>
            </a:endParaRP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0804D55C-5356-47F2-86FA-47D13DDF19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0" fontAlgn="base" hangingPunct="0"/>
            <a:r>
              <a:rPr lang="en-US" sz="2800" dirty="0">
                <a:solidFill>
                  <a:srgbClr val="DB2690"/>
                </a:solidFill>
              </a:rPr>
              <a:t>magenta</a:t>
            </a:r>
            <a:r>
              <a:rPr lang="en-US" sz="2800" dirty="0"/>
              <a:t>: </a:t>
            </a:r>
            <a:r>
              <a:rPr lang="en-US" sz="2800" dirty="0" err="1"/>
              <a:t>Szellemi</a:t>
            </a:r>
            <a:r>
              <a:rPr lang="en-US" sz="2800" dirty="0"/>
              <a:t> </a:t>
            </a:r>
            <a:r>
              <a:rPr lang="en-US" sz="2800" dirty="0" err="1"/>
              <a:t>értékek</a:t>
            </a:r>
            <a:endParaRPr lang="en-US" sz="2800" dirty="0"/>
          </a:p>
          <a:p>
            <a:pPr eaLnBrk="0" fontAlgn="base" hangingPunct="0"/>
            <a:r>
              <a:rPr lang="hu-HU" sz="2800" dirty="0" smtClean="0">
                <a:solidFill>
                  <a:schemeClr val="tx2">
                    <a:lumMod val="75000"/>
                  </a:schemeClr>
                </a:solidFill>
              </a:rPr>
              <a:t>sötétkék</a:t>
            </a:r>
            <a:r>
              <a:rPr lang="en-US" sz="2800" dirty="0"/>
              <a:t>: </a:t>
            </a:r>
            <a:r>
              <a:rPr lang="en-US" sz="2800" dirty="0" err="1"/>
              <a:t>Globális</a:t>
            </a:r>
            <a:r>
              <a:rPr lang="en-US" sz="2800" dirty="0"/>
              <a:t> </a:t>
            </a:r>
            <a:r>
              <a:rPr lang="en-US" sz="2800" dirty="0" err="1"/>
              <a:t>értékek</a:t>
            </a:r>
            <a:endParaRPr lang="en-US" sz="2800" dirty="0"/>
          </a:p>
          <a:p>
            <a:pPr eaLnBrk="0" fontAlgn="base" hangingPunct="0"/>
            <a:r>
              <a:rPr lang="hu-HU" sz="28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világoskék</a:t>
            </a:r>
            <a:r>
              <a:rPr lang="en-US" sz="2800" dirty="0"/>
              <a:t>: </a:t>
            </a:r>
            <a:r>
              <a:rPr lang="en-US" sz="2800" dirty="0" err="1"/>
              <a:t>Gazdasági</a:t>
            </a:r>
            <a:r>
              <a:rPr lang="en-US" sz="2800" dirty="0"/>
              <a:t> </a:t>
            </a:r>
            <a:r>
              <a:rPr lang="en-US" sz="2800" dirty="0" err="1"/>
              <a:t>értékek</a:t>
            </a:r>
            <a:endParaRPr lang="en-US" sz="2800" dirty="0"/>
          </a:p>
          <a:p>
            <a:pPr eaLnBrk="0" fontAlgn="base" hangingPunct="0"/>
            <a:r>
              <a:rPr lang="hu-HU" sz="2800" dirty="0" smtClean="0">
                <a:solidFill>
                  <a:srgbClr val="00B050"/>
                </a:solidFill>
              </a:rPr>
              <a:t>zöld</a:t>
            </a:r>
            <a:r>
              <a:rPr lang="en-US" sz="2800" dirty="0"/>
              <a:t>: </a:t>
            </a:r>
            <a:r>
              <a:rPr lang="en-US" sz="2800" dirty="0" err="1"/>
              <a:t>Ökológiai</a:t>
            </a:r>
            <a:r>
              <a:rPr lang="en-US" sz="2800" dirty="0"/>
              <a:t> </a:t>
            </a:r>
            <a:r>
              <a:rPr lang="en-US" sz="2800" dirty="0" err="1"/>
              <a:t>értékek</a:t>
            </a:r>
            <a:endParaRPr lang="en-US" sz="2800" dirty="0"/>
          </a:p>
          <a:p>
            <a:pPr eaLnBrk="0" fontAlgn="base" hangingPunct="0"/>
            <a:r>
              <a:rPr lang="hu-HU" sz="2800" dirty="0" smtClean="0">
                <a:solidFill>
                  <a:srgbClr val="FFC000"/>
                </a:solidFill>
              </a:rPr>
              <a:t>sárga</a:t>
            </a:r>
            <a:r>
              <a:rPr lang="en-US" sz="2800" dirty="0"/>
              <a:t>: </a:t>
            </a:r>
            <a:r>
              <a:rPr lang="en-US" sz="2800" dirty="0" err="1"/>
              <a:t>Az</a:t>
            </a:r>
            <a:r>
              <a:rPr lang="en-US" sz="2800" dirty="0"/>
              <a:t> </a:t>
            </a:r>
            <a:r>
              <a:rPr lang="en-US" sz="2800" dirty="0" err="1"/>
              <a:t>egyéni</a:t>
            </a:r>
            <a:r>
              <a:rPr lang="en-US" sz="2800" dirty="0"/>
              <a:t> </a:t>
            </a:r>
            <a:r>
              <a:rPr lang="en-US" sz="2800" dirty="0" err="1"/>
              <a:t>kreativitás</a:t>
            </a:r>
            <a:r>
              <a:rPr lang="en-US" sz="2800" dirty="0"/>
              <a:t> </a:t>
            </a:r>
            <a:r>
              <a:rPr lang="en-US" sz="2800" dirty="0" err="1"/>
              <a:t>és</a:t>
            </a:r>
            <a:r>
              <a:rPr lang="en-US" sz="2800" dirty="0"/>
              <a:t> </a:t>
            </a:r>
            <a:r>
              <a:rPr lang="en-US" sz="2800" dirty="0" err="1"/>
              <a:t>önmegvalósítás</a:t>
            </a:r>
            <a:r>
              <a:rPr lang="en-US" sz="2800" dirty="0"/>
              <a:t> </a:t>
            </a:r>
            <a:r>
              <a:rPr lang="en-US" sz="2800" dirty="0" err="1"/>
              <a:t>értéke</a:t>
            </a:r>
            <a:endParaRPr lang="en-US" sz="2800" dirty="0"/>
          </a:p>
          <a:p>
            <a:pPr eaLnBrk="0" fontAlgn="base" hangingPunct="0"/>
            <a:r>
              <a:rPr lang="hu-HU" sz="2800" dirty="0" smtClean="0">
                <a:solidFill>
                  <a:schemeClr val="accent6">
                    <a:lumMod val="75000"/>
                  </a:schemeClr>
                </a:solidFill>
              </a:rPr>
              <a:t>narancs</a:t>
            </a:r>
            <a:r>
              <a:rPr lang="en-US" sz="2800" dirty="0"/>
              <a:t>: </a:t>
            </a:r>
            <a:r>
              <a:rPr lang="en-US" sz="2800" dirty="0" err="1"/>
              <a:t>Helyi</a:t>
            </a:r>
            <a:r>
              <a:rPr lang="en-US" sz="2800" dirty="0"/>
              <a:t> </a:t>
            </a:r>
            <a:r>
              <a:rPr lang="en-US" sz="2800" dirty="0" err="1"/>
              <a:t>közösségi</a:t>
            </a:r>
            <a:r>
              <a:rPr lang="en-US" sz="2800" dirty="0"/>
              <a:t> </a:t>
            </a:r>
            <a:r>
              <a:rPr lang="en-US" sz="2800" dirty="0" err="1"/>
              <a:t>értékek</a:t>
            </a:r>
            <a:endParaRPr lang="en-US" sz="2800" dirty="0"/>
          </a:p>
          <a:p>
            <a:pPr eaLnBrk="0" fontAlgn="base" hangingPunct="0"/>
            <a:r>
              <a:rPr lang="hu-HU" sz="2800" dirty="0" smtClean="0">
                <a:solidFill>
                  <a:srgbClr val="FF0000"/>
                </a:solidFill>
              </a:rPr>
              <a:t>piros</a:t>
            </a:r>
            <a:r>
              <a:rPr lang="en-US" sz="2800" dirty="0"/>
              <a:t>: </a:t>
            </a:r>
            <a:r>
              <a:rPr lang="en-US" sz="2800" dirty="0" err="1"/>
              <a:t>Társadalmi</a:t>
            </a:r>
            <a:r>
              <a:rPr lang="en-US" sz="2800" dirty="0"/>
              <a:t> </a:t>
            </a:r>
            <a:r>
              <a:rPr lang="en-US" sz="2800" dirty="0" err="1"/>
              <a:t>értékek</a:t>
            </a:r>
            <a:endParaRPr lang="sk-SK" sz="2800" dirty="0"/>
          </a:p>
        </p:txBody>
      </p:sp>
    </p:spTree>
    <p:extLst>
      <p:ext uri="{BB962C8B-B14F-4D97-AF65-F5344CB8AC3E}">
        <p14:creationId xmlns:p14="http://schemas.microsoft.com/office/powerpoint/2010/main" val="159410217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0A52937A-12AE-420F-ACA4-C8D07ECA6A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0" fontAlgn="base" hangingPunct="0"/>
            <a:r>
              <a:rPr lang="sk-SK" dirty="0">
                <a:solidFill>
                  <a:srgbClr val="D92A93"/>
                </a:solidFill>
              </a:rPr>
              <a:t>Lokalizáció, „Gondolkodj globálisan, cselekedj lokálisan</a:t>
            </a:r>
            <a:r>
              <a:rPr lang="sk-SK" dirty="0" smtClean="0">
                <a:solidFill>
                  <a:srgbClr val="D92A93"/>
                </a:solidFill>
              </a:rPr>
              <a:t>!"</a:t>
            </a:r>
            <a:endParaRPr lang="sk-SK" sz="4400" dirty="0">
              <a:solidFill>
                <a:srgbClr val="D92A93"/>
              </a:solidFill>
            </a:endParaRP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0804D55C-5356-47F2-86FA-47D13DDF19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eaLnBrk="0" fontAlgn="base" hangingPunct="0">
              <a:buNone/>
            </a:pPr>
            <a:endParaRPr lang="sk-SK" sz="2800" dirty="0"/>
          </a:p>
          <a:p>
            <a:pPr marL="0" indent="0" eaLnBrk="0" fontAlgn="base" hangingPunct="0">
              <a:buNone/>
            </a:pPr>
            <a:r>
              <a:rPr lang="en-US" sz="2800" dirty="0"/>
              <a:t>A </a:t>
            </a:r>
            <a:r>
              <a:rPr lang="en-US" sz="2800" dirty="0" err="1"/>
              <a:t>lokalizáció</a:t>
            </a:r>
            <a:r>
              <a:rPr lang="en-US" sz="2800" dirty="0"/>
              <a:t> </a:t>
            </a:r>
            <a:r>
              <a:rPr lang="en-US" sz="2800" dirty="0" err="1"/>
              <a:t>gazdaságtana</a:t>
            </a:r>
            <a:r>
              <a:rPr lang="en-US" sz="2800" dirty="0"/>
              <a:t> </a:t>
            </a:r>
            <a:r>
              <a:rPr lang="en-US" sz="2800" dirty="0" err="1"/>
              <a:t>azon</a:t>
            </a:r>
            <a:r>
              <a:rPr lang="en-US" sz="2800" dirty="0"/>
              <a:t> a </a:t>
            </a:r>
            <a:r>
              <a:rPr lang="en-US" sz="2800" dirty="0" err="1"/>
              <a:t>statisztikailag</a:t>
            </a:r>
            <a:r>
              <a:rPr lang="en-US" sz="2800" dirty="0"/>
              <a:t> </a:t>
            </a:r>
            <a:r>
              <a:rPr lang="en-US" sz="2800" dirty="0" err="1"/>
              <a:t>bizonyított</a:t>
            </a:r>
            <a:r>
              <a:rPr lang="en-US" sz="2800" dirty="0"/>
              <a:t> </a:t>
            </a:r>
            <a:r>
              <a:rPr lang="en-US" sz="2800" dirty="0" err="1"/>
              <a:t>tényen</a:t>
            </a:r>
            <a:r>
              <a:rPr lang="en-US" sz="2800" dirty="0"/>
              <a:t> </a:t>
            </a:r>
            <a:r>
              <a:rPr lang="en-US" sz="2800" dirty="0" err="1"/>
              <a:t>alapszik</a:t>
            </a:r>
            <a:r>
              <a:rPr lang="en-US" sz="2800" dirty="0"/>
              <a:t>, </a:t>
            </a:r>
            <a:r>
              <a:rPr lang="en-US" sz="2800" dirty="0" err="1"/>
              <a:t>hogy</a:t>
            </a:r>
            <a:r>
              <a:rPr lang="en-US" sz="2800" dirty="0"/>
              <a:t> </a:t>
            </a:r>
            <a:r>
              <a:rPr lang="en-US" sz="2800" dirty="0" err="1"/>
              <a:t>az</a:t>
            </a:r>
            <a:r>
              <a:rPr lang="en-US" sz="2800" dirty="0"/>
              <a:t> </a:t>
            </a:r>
            <a:r>
              <a:rPr lang="en-US" sz="2800" dirty="0" err="1"/>
              <a:t>emberi</a:t>
            </a:r>
            <a:r>
              <a:rPr lang="en-US" sz="2800" dirty="0"/>
              <a:t> </a:t>
            </a:r>
            <a:r>
              <a:rPr lang="en-US" sz="2800" dirty="0" err="1"/>
              <a:t>szükségletek</a:t>
            </a:r>
            <a:r>
              <a:rPr lang="en-US" sz="2800" dirty="0"/>
              <a:t> </a:t>
            </a:r>
            <a:r>
              <a:rPr lang="en-US" sz="2800" dirty="0" err="1"/>
              <a:t>nagy</a:t>
            </a:r>
            <a:r>
              <a:rPr lang="en-US" sz="2800" dirty="0"/>
              <a:t> </a:t>
            </a:r>
            <a:r>
              <a:rPr lang="en-US" sz="2800" dirty="0" err="1"/>
              <a:t>része</a:t>
            </a:r>
            <a:r>
              <a:rPr lang="en-US" sz="2800" dirty="0"/>
              <a:t> </a:t>
            </a:r>
            <a:r>
              <a:rPr lang="en-US" sz="2800" dirty="0" err="1"/>
              <a:t>helyben</a:t>
            </a:r>
            <a:r>
              <a:rPr lang="en-US" sz="2800" dirty="0"/>
              <a:t> </a:t>
            </a:r>
            <a:r>
              <a:rPr lang="en-US" sz="2800" dirty="0" err="1"/>
              <a:t>gazdaságilag</a:t>
            </a:r>
            <a:r>
              <a:rPr lang="en-US" sz="2800" dirty="0"/>
              <a:t> </a:t>
            </a:r>
            <a:r>
              <a:rPr lang="en-US" sz="2800" dirty="0" err="1"/>
              <a:t>kielégíthető</a:t>
            </a:r>
            <a:r>
              <a:rPr lang="en-US" sz="2800" dirty="0" smtClean="0"/>
              <a:t>.</a:t>
            </a:r>
            <a:endParaRPr lang="hu-HU" sz="2800" dirty="0" smtClean="0"/>
          </a:p>
          <a:p>
            <a:pPr marL="0" indent="0" eaLnBrk="0" fontAlgn="base" hangingPunct="0">
              <a:buNone/>
            </a:pPr>
            <a:endParaRPr lang="hu-HU" sz="2800" dirty="0"/>
          </a:p>
          <a:p>
            <a:pPr marL="0" indent="0" eaLnBrk="0" fontAlgn="base" hangingPunct="0">
              <a:buNone/>
            </a:pPr>
            <a:r>
              <a:rPr lang="en-US" sz="2800" dirty="0" smtClean="0"/>
              <a:t>A </a:t>
            </a:r>
            <a:r>
              <a:rPr lang="en-US" sz="2800" dirty="0" err="1"/>
              <a:t>lokalizáció</a:t>
            </a:r>
            <a:r>
              <a:rPr lang="en-US" sz="2800" dirty="0"/>
              <a:t> </a:t>
            </a:r>
            <a:r>
              <a:rPr lang="en-US" sz="2800" dirty="0" err="1"/>
              <a:t>nem</a:t>
            </a:r>
            <a:r>
              <a:rPr lang="en-US" sz="2800" dirty="0"/>
              <a:t> a </a:t>
            </a:r>
            <a:r>
              <a:rPr lang="en-US" sz="2800" dirty="0" err="1"/>
              <a:t>mai</a:t>
            </a:r>
            <a:r>
              <a:rPr lang="en-US" sz="2800" dirty="0"/>
              <a:t> </a:t>
            </a:r>
            <a:r>
              <a:rPr lang="en-US" sz="2800" dirty="0" err="1"/>
              <a:t>világgazdasági</a:t>
            </a:r>
            <a:r>
              <a:rPr lang="en-US" sz="2800" dirty="0"/>
              <a:t> </a:t>
            </a:r>
            <a:r>
              <a:rPr lang="en-US" sz="2800" dirty="0" err="1"/>
              <a:t>rendszer</a:t>
            </a:r>
            <a:r>
              <a:rPr lang="en-US" sz="2800" dirty="0"/>
              <a:t> </a:t>
            </a:r>
            <a:r>
              <a:rPr lang="en-US" sz="2800" dirty="0" err="1"/>
              <a:t>lerombolását</a:t>
            </a:r>
            <a:r>
              <a:rPr lang="en-US" sz="2800" dirty="0"/>
              <a:t>, </a:t>
            </a:r>
            <a:r>
              <a:rPr lang="en-US" sz="2800" dirty="0" err="1"/>
              <a:t>hanem</a:t>
            </a:r>
            <a:r>
              <a:rPr lang="en-US" sz="2800" dirty="0"/>
              <a:t> </a:t>
            </a:r>
            <a:r>
              <a:rPr lang="en-US" sz="2800" dirty="0" err="1"/>
              <a:t>fokozatos</a:t>
            </a:r>
            <a:r>
              <a:rPr lang="en-US" sz="2800" dirty="0"/>
              <a:t>, de </a:t>
            </a:r>
            <a:r>
              <a:rPr lang="en-US" sz="2800" dirty="0" err="1"/>
              <a:t>gyökeres</a:t>
            </a:r>
            <a:r>
              <a:rPr lang="en-US" sz="2800" dirty="0"/>
              <a:t> </a:t>
            </a:r>
            <a:r>
              <a:rPr lang="en-US" sz="2800" dirty="0" err="1"/>
              <a:t>átalakulását</a:t>
            </a:r>
            <a:r>
              <a:rPr lang="en-US" sz="2800" dirty="0"/>
              <a:t> </a:t>
            </a:r>
            <a:r>
              <a:rPr lang="en-US" sz="2800" dirty="0" err="1"/>
              <a:t>jelenti</a:t>
            </a:r>
            <a:r>
              <a:rPr lang="en-US" sz="2800" dirty="0"/>
              <a:t>.</a:t>
            </a:r>
            <a:endParaRPr lang="sk-SK" sz="2800" dirty="0"/>
          </a:p>
          <a:p>
            <a:pPr marL="0" indent="0" eaLnBrk="0" fontAlgn="base" hangingPunct="0">
              <a:buNone/>
            </a:pPr>
            <a:endParaRPr lang="sk-SK" sz="2800" dirty="0"/>
          </a:p>
          <a:p>
            <a:pPr marL="0" indent="0" eaLnBrk="0" fontAlgn="base" hangingPunct="0">
              <a:buNone/>
            </a:pPr>
            <a:endParaRPr lang="sk-SK" sz="2800" dirty="0"/>
          </a:p>
          <a:p>
            <a:pPr marL="0" indent="0" eaLnBrk="0" fontAlgn="base" hangingPunct="0">
              <a:buNone/>
            </a:pPr>
            <a:endParaRPr lang="sk-SK" sz="28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15686854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0A52937A-12AE-420F-ACA4-C8D07ECA6A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0" fontAlgn="base" hangingPunct="0"/>
            <a:r>
              <a:rPr lang="sk-SK" dirty="0">
                <a:solidFill>
                  <a:srgbClr val="D92A93"/>
                </a:solidFill>
              </a:rPr>
              <a:t>Lokalizáció, „Gondolkodj globálisan, cselekedj lokálisan!"</a:t>
            </a:r>
            <a:endParaRPr lang="sk-SK" sz="4400" dirty="0">
              <a:solidFill>
                <a:srgbClr val="D92A93"/>
              </a:solidFill>
            </a:endParaRP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0804D55C-5356-47F2-86FA-47D13DDF19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eaLnBrk="0" fontAlgn="base" hangingPunct="0">
              <a:buNone/>
            </a:pPr>
            <a:endParaRPr lang="sk-SK" sz="2800" dirty="0"/>
          </a:p>
          <a:p>
            <a:pPr marL="0" indent="0" eaLnBrk="0" fontAlgn="base" hangingPunct="0">
              <a:buNone/>
            </a:pPr>
            <a:r>
              <a:rPr lang="en-US" sz="2800" dirty="0" err="1"/>
              <a:t>Éles</a:t>
            </a:r>
            <a:r>
              <a:rPr lang="en-US" sz="2800" dirty="0"/>
              <a:t> </a:t>
            </a:r>
            <a:r>
              <a:rPr lang="en-US" sz="2800" dirty="0" err="1"/>
              <a:t>irányváltást</a:t>
            </a:r>
            <a:r>
              <a:rPr lang="en-US" sz="2800" dirty="0"/>
              <a:t> </a:t>
            </a:r>
            <a:r>
              <a:rPr lang="en-US" sz="2800" dirty="0" err="1"/>
              <a:t>jelent</a:t>
            </a:r>
            <a:r>
              <a:rPr lang="en-US" sz="2800" dirty="0"/>
              <a:t>, </a:t>
            </a:r>
            <a:r>
              <a:rPr lang="en-US" sz="2800" dirty="0" err="1"/>
              <a:t>új</a:t>
            </a:r>
            <a:r>
              <a:rPr lang="en-US" sz="2800" dirty="0"/>
              <a:t> </a:t>
            </a:r>
            <a:r>
              <a:rPr lang="en-US" sz="2800" dirty="0" err="1"/>
              <a:t>gazdaságszervezési</a:t>
            </a:r>
            <a:r>
              <a:rPr lang="en-US" sz="2800" dirty="0"/>
              <a:t> </a:t>
            </a:r>
            <a:r>
              <a:rPr lang="en-US" sz="2800" dirty="0" err="1"/>
              <a:t>módot</a:t>
            </a:r>
            <a:r>
              <a:rPr lang="en-US" sz="2800" dirty="0"/>
              <a:t>, </a:t>
            </a:r>
            <a:r>
              <a:rPr lang="en-US" sz="2800" dirty="0" err="1"/>
              <a:t>amelyben</a:t>
            </a:r>
            <a:r>
              <a:rPr lang="en-US" sz="2800" dirty="0"/>
              <a:t> a </a:t>
            </a:r>
            <a:r>
              <a:rPr lang="en-US" sz="2800" dirty="0" err="1"/>
              <a:t>társadalmi</a:t>
            </a:r>
            <a:r>
              <a:rPr lang="en-US" sz="2800" dirty="0"/>
              <a:t> </a:t>
            </a:r>
            <a:r>
              <a:rPr lang="en-US" sz="2800" dirty="0" err="1"/>
              <a:t>és</a:t>
            </a:r>
            <a:r>
              <a:rPr lang="en-US" sz="2800" dirty="0"/>
              <a:t> </a:t>
            </a:r>
            <a:r>
              <a:rPr lang="en-US" sz="2800" dirty="0" err="1"/>
              <a:t>ökológiai</a:t>
            </a:r>
            <a:r>
              <a:rPr lang="en-US" sz="2800" dirty="0"/>
              <a:t> </a:t>
            </a:r>
            <a:r>
              <a:rPr lang="en-US" sz="2800" dirty="0" err="1"/>
              <a:t>szempontok</a:t>
            </a:r>
            <a:r>
              <a:rPr lang="en-US" sz="2800" dirty="0"/>
              <a:t> </a:t>
            </a:r>
            <a:r>
              <a:rPr lang="en-US" sz="2800" dirty="0" err="1"/>
              <a:t>fontosabbak</a:t>
            </a:r>
            <a:r>
              <a:rPr lang="en-US" sz="2800" dirty="0"/>
              <a:t>, mint a </a:t>
            </a:r>
            <a:r>
              <a:rPr lang="en-US" sz="2800" dirty="0" err="1"/>
              <a:t>piacbővítés</a:t>
            </a:r>
            <a:r>
              <a:rPr lang="en-US" sz="2800" dirty="0"/>
              <a:t> </a:t>
            </a:r>
            <a:r>
              <a:rPr lang="en-US" sz="2800" dirty="0" err="1"/>
              <a:t>és</a:t>
            </a:r>
            <a:r>
              <a:rPr lang="en-US" sz="2800" dirty="0"/>
              <a:t> a profit. A </a:t>
            </a:r>
            <a:r>
              <a:rPr lang="en-US" sz="2800" dirty="0" err="1"/>
              <a:t>világgazdaság</a:t>
            </a:r>
            <a:r>
              <a:rPr lang="en-US" sz="2800" dirty="0"/>
              <a:t> </a:t>
            </a:r>
            <a:r>
              <a:rPr lang="en-US" sz="2800" dirty="0" err="1"/>
              <a:t>jelenlegi</a:t>
            </a:r>
            <a:r>
              <a:rPr lang="en-US" sz="2800" dirty="0"/>
              <a:t> „</a:t>
            </a:r>
            <a:r>
              <a:rPr lang="en-US" sz="2800" dirty="0" err="1"/>
              <a:t>hatékonysága</a:t>
            </a:r>
            <a:r>
              <a:rPr lang="en-US" sz="2800" dirty="0"/>
              <a:t>” </a:t>
            </a:r>
            <a:r>
              <a:rPr lang="en-US" sz="2800" dirty="0" err="1"/>
              <a:t>nagyrészt</a:t>
            </a:r>
            <a:r>
              <a:rPr lang="en-US" sz="2800" dirty="0"/>
              <a:t> </a:t>
            </a:r>
            <a:r>
              <a:rPr lang="en-US" sz="2800" dirty="0" err="1"/>
              <a:t>nem</a:t>
            </a:r>
            <a:r>
              <a:rPr lang="en-US" sz="2800" dirty="0"/>
              <a:t> </a:t>
            </a:r>
            <a:r>
              <a:rPr lang="en-US" sz="2800" dirty="0" err="1"/>
              <a:t>vállalati</a:t>
            </a:r>
            <a:r>
              <a:rPr lang="en-US" sz="2800" dirty="0"/>
              <a:t>, </a:t>
            </a:r>
            <a:r>
              <a:rPr lang="en-US" sz="2800" dirty="0" err="1"/>
              <a:t>hanem</a:t>
            </a:r>
            <a:r>
              <a:rPr lang="en-US" sz="2800" dirty="0"/>
              <a:t> </a:t>
            </a:r>
            <a:r>
              <a:rPr lang="en-US" sz="2800" dirty="0" err="1"/>
              <a:t>társadalmi</a:t>
            </a:r>
            <a:r>
              <a:rPr lang="en-US" sz="2800" dirty="0"/>
              <a:t> </a:t>
            </a:r>
            <a:r>
              <a:rPr lang="en-US" sz="2800" dirty="0" err="1"/>
              <a:t>szinten</a:t>
            </a:r>
            <a:r>
              <a:rPr lang="en-US" sz="2800" dirty="0"/>
              <a:t> </a:t>
            </a:r>
            <a:r>
              <a:rPr lang="en-US" sz="2800" dirty="0" err="1"/>
              <a:t>hoz</a:t>
            </a:r>
            <a:r>
              <a:rPr lang="en-US" sz="2800" dirty="0"/>
              <a:t> </a:t>
            </a:r>
            <a:r>
              <a:rPr lang="en-US" sz="2800" dirty="0" err="1"/>
              <a:t>többletelőnyöket</a:t>
            </a:r>
            <a:r>
              <a:rPr lang="en-US" sz="2800" dirty="0"/>
              <a:t>: </a:t>
            </a:r>
            <a:r>
              <a:rPr lang="en-US" sz="2800" dirty="0" err="1"/>
              <a:t>elsősorban</a:t>
            </a:r>
            <a:r>
              <a:rPr lang="en-US" sz="2800" dirty="0"/>
              <a:t> a </a:t>
            </a:r>
            <a:r>
              <a:rPr lang="en-US" sz="2800" dirty="0" err="1"/>
              <a:t>társadalmi</a:t>
            </a:r>
            <a:r>
              <a:rPr lang="en-US" sz="2800" dirty="0"/>
              <a:t> </a:t>
            </a:r>
            <a:r>
              <a:rPr lang="en-US" sz="2800" dirty="0" err="1"/>
              <a:t>és</a:t>
            </a:r>
            <a:r>
              <a:rPr lang="en-US" sz="2800" dirty="0"/>
              <a:t> </a:t>
            </a:r>
            <a:r>
              <a:rPr lang="en-US" sz="2800" dirty="0" err="1"/>
              <a:t>környezeti</a:t>
            </a:r>
            <a:r>
              <a:rPr lang="en-US" sz="2800" dirty="0"/>
              <a:t> </a:t>
            </a:r>
            <a:r>
              <a:rPr lang="en-US" sz="2800" dirty="0" err="1"/>
              <a:t>költségek</a:t>
            </a:r>
            <a:r>
              <a:rPr lang="en-US" sz="2800" dirty="0"/>
              <a:t> </a:t>
            </a:r>
            <a:r>
              <a:rPr lang="en-US" sz="2800" dirty="0" err="1"/>
              <a:t>megtakarítása</a:t>
            </a:r>
            <a:r>
              <a:rPr lang="en-US" sz="2800" dirty="0"/>
              <a:t> (a </a:t>
            </a:r>
            <a:r>
              <a:rPr lang="en-US" sz="2800" dirty="0" err="1"/>
              <a:t>költségek</a:t>
            </a:r>
            <a:r>
              <a:rPr lang="en-US" sz="2800" dirty="0"/>
              <a:t> </a:t>
            </a:r>
            <a:r>
              <a:rPr lang="en-US" sz="2800" dirty="0" err="1"/>
              <a:t>elhalasztása</a:t>
            </a:r>
            <a:r>
              <a:rPr lang="en-US" sz="2800" dirty="0"/>
              <a:t>) </a:t>
            </a:r>
            <a:r>
              <a:rPr lang="en-US" sz="2800" dirty="0" err="1"/>
              <a:t>teszi</a:t>
            </a:r>
            <a:r>
              <a:rPr lang="en-US" sz="2800" dirty="0"/>
              <a:t> a </a:t>
            </a:r>
            <a:r>
              <a:rPr lang="en-US" sz="2800" dirty="0" err="1"/>
              <a:t>térben</a:t>
            </a:r>
            <a:r>
              <a:rPr lang="en-US" sz="2800" dirty="0"/>
              <a:t> „</a:t>
            </a:r>
            <a:r>
              <a:rPr lang="en-US" sz="2800" dirty="0" err="1"/>
              <a:t>terjedt</a:t>
            </a:r>
            <a:r>
              <a:rPr lang="en-US" sz="2800" dirty="0"/>
              <a:t>” </a:t>
            </a:r>
            <a:r>
              <a:rPr lang="en-US" sz="2800" dirty="0" err="1"/>
              <a:t>termelést</a:t>
            </a:r>
            <a:r>
              <a:rPr lang="en-US" sz="2800" dirty="0"/>
              <a:t>, ill. </a:t>
            </a:r>
            <a:r>
              <a:rPr lang="en-US" sz="2800" dirty="0" err="1"/>
              <a:t>megéri</a:t>
            </a:r>
            <a:r>
              <a:rPr lang="en-US" sz="2800" dirty="0"/>
              <a:t> a </a:t>
            </a:r>
            <a:r>
              <a:rPr lang="en-US" sz="2800" dirty="0" err="1"/>
              <a:t>távolsági</a:t>
            </a:r>
            <a:r>
              <a:rPr lang="en-US" sz="2800" dirty="0"/>
              <a:t> </a:t>
            </a:r>
            <a:r>
              <a:rPr lang="en-US" sz="2800" dirty="0" err="1"/>
              <a:t>szállítást</a:t>
            </a:r>
            <a:r>
              <a:rPr lang="en-US" sz="2800" dirty="0"/>
              <a:t>.</a:t>
            </a:r>
            <a:endParaRPr lang="sk-SK" sz="2800" dirty="0"/>
          </a:p>
          <a:p>
            <a:pPr marL="0" indent="0" eaLnBrk="0" fontAlgn="base" hangingPunct="0">
              <a:buNone/>
            </a:pPr>
            <a:endParaRPr lang="sk-SK" sz="2800" dirty="0"/>
          </a:p>
          <a:p>
            <a:pPr marL="0" indent="0" eaLnBrk="0" fontAlgn="base" hangingPunct="0">
              <a:buNone/>
            </a:pPr>
            <a:endParaRPr lang="sk-SK" sz="28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6113106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D2A1ECF8-0008-4330-BEE3-90A991A42A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err="1">
                <a:solidFill>
                  <a:srgbClr val="DB2690"/>
                </a:solidFill>
              </a:rPr>
              <a:t>Hogyan</a:t>
            </a:r>
            <a:r>
              <a:rPr lang="en-US" sz="3600" b="1" dirty="0">
                <a:solidFill>
                  <a:srgbClr val="DB2690"/>
                </a:solidFill>
              </a:rPr>
              <a:t> </a:t>
            </a:r>
            <a:r>
              <a:rPr lang="en-US" sz="3600" b="1" dirty="0" err="1">
                <a:solidFill>
                  <a:srgbClr val="DB2690"/>
                </a:solidFill>
              </a:rPr>
              <a:t>lehet</a:t>
            </a:r>
            <a:r>
              <a:rPr lang="en-US" sz="3600" b="1" dirty="0">
                <a:solidFill>
                  <a:srgbClr val="DB2690"/>
                </a:solidFill>
              </a:rPr>
              <a:t> </a:t>
            </a:r>
            <a:r>
              <a:rPr lang="en-US" sz="3600" b="1" dirty="0" err="1">
                <a:solidFill>
                  <a:srgbClr val="DB2690"/>
                </a:solidFill>
              </a:rPr>
              <a:t>felismerni</a:t>
            </a:r>
            <a:r>
              <a:rPr lang="en-US" sz="3600" b="1" dirty="0">
                <a:solidFill>
                  <a:srgbClr val="DB2690"/>
                </a:solidFill>
              </a:rPr>
              <a:t> a </a:t>
            </a:r>
            <a:r>
              <a:rPr lang="en-US" sz="3600" b="1" dirty="0" err="1">
                <a:solidFill>
                  <a:srgbClr val="DB2690"/>
                </a:solidFill>
              </a:rPr>
              <a:t>régiójában</a:t>
            </a:r>
            <a:r>
              <a:rPr lang="en-US" sz="3600" b="1" dirty="0">
                <a:solidFill>
                  <a:srgbClr val="DB2690"/>
                </a:solidFill>
              </a:rPr>
              <a:t> </a:t>
            </a:r>
            <a:r>
              <a:rPr lang="en-US" sz="3600" b="1" dirty="0" err="1">
                <a:solidFill>
                  <a:srgbClr val="DB2690"/>
                </a:solidFill>
              </a:rPr>
              <a:t>rejlő</a:t>
            </a:r>
            <a:r>
              <a:rPr lang="en-US" sz="3600" b="1" dirty="0">
                <a:solidFill>
                  <a:srgbClr val="DB2690"/>
                </a:solidFill>
              </a:rPr>
              <a:t> </a:t>
            </a:r>
            <a:r>
              <a:rPr lang="en-US" sz="3600" b="1" dirty="0" err="1">
                <a:solidFill>
                  <a:srgbClr val="DB2690"/>
                </a:solidFill>
              </a:rPr>
              <a:t>lehetőségeket</a:t>
            </a:r>
            <a:r>
              <a:rPr lang="en-US" sz="3600" b="1" dirty="0">
                <a:solidFill>
                  <a:srgbClr val="DB2690"/>
                </a:solidFill>
              </a:rPr>
              <a:t> - </a:t>
            </a:r>
            <a:r>
              <a:rPr lang="en-US" sz="3600" b="1" dirty="0" err="1">
                <a:solidFill>
                  <a:srgbClr val="DB2690"/>
                </a:solidFill>
              </a:rPr>
              <a:t>Témák</a:t>
            </a:r>
            <a:endParaRPr lang="sk-SK" sz="3600" dirty="0">
              <a:solidFill>
                <a:srgbClr val="DB2690"/>
              </a:solidFill>
            </a:endParaRPr>
          </a:p>
        </p:txBody>
      </p:sp>
      <p:graphicFrame>
        <p:nvGraphicFramePr>
          <p:cNvPr id="14" name="Tartalom helye 13">
            <a:extLst>
              <a:ext uri="{FF2B5EF4-FFF2-40B4-BE49-F238E27FC236}">
                <a16:creationId xmlns:a16="http://schemas.microsoft.com/office/drawing/2014/main" xmlns="" id="{B62B73B6-03BC-C568-665A-815C78DA621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5125216"/>
              </p:ext>
            </p:extLst>
          </p:nvPr>
        </p:nvGraphicFramePr>
        <p:xfrm>
          <a:off x="457200" y="2636838"/>
          <a:ext cx="8229600" cy="34893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8945624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0A52937A-12AE-420F-ACA4-C8D07ECA6A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0" fontAlgn="base" hangingPunct="0"/>
            <a:r>
              <a:rPr lang="sk-SK" dirty="0">
                <a:solidFill>
                  <a:srgbClr val="D92A93"/>
                </a:solidFill>
              </a:rPr>
              <a:t>Az elégséges gazdaság</a:t>
            </a:r>
            <a:endParaRPr lang="sk-SK" sz="4400" dirty="0">
              <a:solidFill>
                <a:srgbClr val="D92A93"/>
              </a:solidFill>
            </a:endParaRP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0804D55C-5356-47F2-86FA-47D13DDF19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eaLnBrk="0" fontAlgn="base" hangingPunct="0">
              <a:buNone/>
            </a:pPr>
            <a:endParaRPr lang="sk-SK" sz="2800" dirty="0"/>
          </a:p>
          <a:p>
            <a:pPr marL="0" indent="0" eaLnBrk="0" fontAlgn="base" hangingPunct="0">
              <a:buNone/>
            </a:pPr>
            <a:r>
              <a:rPr lang="hu-HU" sz="2800" dirty="0"/>
              <a:t>Megfelelő gazdaság esetén az élelmiszer-termelés túlnyomórészt helyi </a:t>
            </a:r>
            <a:r>
              <a:rPr lang="hu-HU" sz="2800" dirty="0" err="1"/>
              <a:t>biogazdaságokban</a:t>
            </a:r>
            <a:r>
              <a:rPr lang="hu-HU" sz="2800" dirty="0"/>
              <a:t> történik, a </a:t>
            </a:r>
            <a:r>
              <a:rPr lang="hu-HU" sz="2800" dirty="0" err="1"/>
              <a:t>permakultúra</a:t>
            </a:r>
            <a:r>
              <a:rPr lang="hu-HU" sz="2800" dirty="0"/>
              <a:t> vagy a „</a:t>
            </a:r>
            <a:r>
              <a:rPr lang="hu-HU" sz="2800" dirty="0" err="1"/>
              <a:t>biointenzív</a:t>
            </a:r>
            <a:r>
              <a:rPr lang="hu-HU" sz="2800" dirty="0"/>
              <a:t>” elvek alapján</a:t>
            </a:r>
            <a:r>
              <a:rPr lang="hu-HU" sz="2800" dirty="0" smtClean="0"/>
              <a:t>.</a:t>
            </a:r>
          </a:p>
          <a:p>
            <a:pPr marL="0" indent="0" eaLnBrk="0" fontAlgn="base" hangingPunct="0">
              <a:buNone/>
            </a:pPr>
            <a:endParaRPr lang="hu-HU" sz="2800" dirty="0"/>
          </a:p>
          <a:p>
            <a:pPr marL="0" indent="0" eaLnBrk="0" fontAlgn="base" hangingPunct="0">
              <a:buNone/>
            </a:pPr>
            <a:r>
              <a:rPr lang="hu-HU" sz="2800" dirty="0" smtClean="0"/>
              <a:t>Ideális </a:t>
            </a:r>
            <a:r>
              <a:rPr lang="hu-HU" sz="2800" dirty="0"/>
              <a:t>esetben ez az átalakulás önkéntes alapon és egyidejűleg megy végbe, de valószínűbb, hogy a csökkenő olajtartalékok és az árak emelkedése miatt fokozatosan egyre nagyobb teret nyer.</a:t>
            </a:r>
            <a:endParaRPr lang="sk-SK" sz="28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56771212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0A52937A-12AE-420F-ACA4-C8D07ECA6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40768"/>
            <a:ext cx="8229600" cy="648072"/>
          </a:xfrm>
        </p:spPr>
        <p:txBody>
          <a:bodyPr>
            <a:noAutofit/>
          </a:bodyPr>
          <a:lstStyle/>
          <a:p>
            <a:pPr eaLnBrk="0" fontAlgn="base" hangingPunct="0"/>
            <a:r>
              <a:rPr lang="hu-HU" sz="2800" dirty="0">
                <a:solidFill>
                  <a:srgbClr val="129126"/>
                </a:solidFill>
                <a:ea typeface="+mn-ea"/>
                <a:cs typeface="+mn-cs"/>
              </a:rPr>
              <a:t>A helyi termékek népszerű értékesítési formái</a:t>
            </a:r>
            <a:endParaRPr lang="hu-HU" sz="2800" kern="1200" dirty="0">
              <a:solidFill>
                <a:srgbClr val="129126"/>
              </a:solidFill>
              <a:effectLst/>
              <a:ea typeface="+mn-ea"/>
              <a:cs typeface="+mn-cs"/>
            </a:endParaRPr>
          </a:p>
        </p:txBody>
      </p:sp>
      <p:graphicFrame>
        <p:nvGraphicFramePr>
          <p:cNvPr id="4" name="Tartalom helye 3">
            <a:extLst>
              <a:ext uri="{FF2B5EF4-FFF2-40B4-BE49-F238E27FC236}">
                <a16:creationId xmlns:a16="http://schemas.microsoft.com/office/drawing/2014/main" xmlns="" id="{92E622D7-C021-2A11-9BC1-385FD9AF1C8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1164860"/>
              </p:ext>
            </p:extLst>
          </p:nvPr>
        </p:nvGraphicFramePr>
        <p:xfrm>
          <a:off x="457200" y="2204864"/>
          <a:ext cx="8229600" cy="39212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2687716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0A52937A-12AE-420F-ACA4-C8D07ECA6A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 eaLnBrk="0" fontAlgn="base" hangingPunct="0"/>
            <a:r>
              <a:rPr lang="hu-HU" sz="4400" kern="1200" dirty="0" smtClean="0">
                <a:solidFill>
                  <a:srgbClr val="129126"/>
                </a:solidFill>
                <a:effectLst/>
                <a:latin typeface="Trebuchet MS" panose="020B0603020202020204" pitchFamily="34" charset="0"/>
                <a:ea typeface="+mn-ea"/>
                <a:cs typeface="+mn-cs"/>
              </a:rPr>
              <a:t>Helyi piacok</a:t>
            </a:r>
            <a:endParaRPr lang="hu-HU" sz="4400" kern="1200" dirty="0">
              <a:solidFill>
                <a:srgbClr val="129126"/>
              </a:solidFill>
              <a:effectLst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0804D55C-5356-47F2-86FA-47D13DDF19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eaLnBrk="0" fontAlgn="base" hangingPunct="0">
              <a:buNone/>
            </a:pPr>
            <a:r>
              <a:rPr lang="hu-HU" sz="2800" dirty="0"/>
              <a:t>A kezdeti időszakban a helyi termelői piacokon történő értékesítés különösen fontos lehet a márka ismertségének növelése és a szállítási költségek alacsonyan tartása érdekében</a:t>
            </a:r>
            <a:r>
              <a:rPr lang="hu-HU" sz="2800" dirty="0" smtClean="0"/>
              <a:t>.</a:t>
            </a:r>
          </a:p>
          <a:p>
            <a:pPr marL="0" indent="0" eaLnBrk="0" fontAlgn="base" hangingPunct="0">
              <a:buNone/>
            </a:pPr>
            <a:endParaRPr lang="hu-HU" sz="2800" dirty="0"/>
          </a:p>
          <a:p>
            <a:pPr marL="0" indent="0" eaLnBrk="0" fontAlgn="base" hangingPunct="0">
              <a:buNone/>
            </a:pPr>
            <a:r>
              <a:rPr lang="hu-HU" sz="2800" dirty="0" smtClean="0"/>
              <a:t>A </a:t>
            </a:r>
            <a:r>
              <a:rPr lang="hu-HU" sz="2800" dirty="0"/>
              <a:t>környéken működő helyi termelői piacokhoz csatlakozva a helyi termék gyorsan ismertté, népszerűvé válhat, a személyes találkozás ereje pedig felbecsülhetetlen.</a:t>
            </a:r>
            <a:endParaRPr lang="sk-SK" sz="2800" dirty="0"/>
          </a:p>
        </p:txBody>
      </p:sp>
    </p:spTree>
    <p:extLst>
      <p:ext uri="{BB962C8B-B14F-4D97-AF65-F5344CB8AC3E}">
        <p14:creationId xmlns:p14="http://schemas.microsoft.com/office/powerpoint/2010/main" val="63472829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0A52937A-12AE-420F-ACA4-C8D07ECA6A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0" fontAlgn="base" hangingPunct="0"/>
            <a:r>
              <a:rPr lang="hu-HU" dirty="0">
                <a:solidFill>
                  <a:srgbClr val="129126"/>
                </a:solidFill>
              </a:rPr>
              <a:t>Helyi piacok</a:t>
            </a:r>
            <a:endParaRPr lang="hu-HU" sz="4400" kern="1200" dirty="0">
              <a:solidFill>
                <a:srgbClr val="129126"/>
              </a:solidFill>
              <a:effectLst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10" name="Tartalom helye 9">
            <a:extLst>
              <a:ext uri="{FF2B5EF4-FFF2-40B4-BE49-F238E27FC236}">
                <a16:creationId xmlns:a16="http://schemas.microsoft.com/office/drawing/2014/main" xmlns="" id="{A09C6B2C-FCAC-A8E5-F4ED-41A85770E4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eaLnBrk="0" fontAlgn="base" hangingPunct="0">
              <a:buNone/>
            </a:pPr>
            <a:r>
              <a:rPr lang="sk-SK" dirty="0"/>
              <a:t>A helyiek a helyi piacokat részesítik előnyben, hiszen az ott megvásárolható áruk nyomon követhetősége, minősége, előállítási módja könnyen tájékozódhat</a:t>
            </a:r>
            <a:r>
              <a:rPr lang="sk-SK" dirty="0" smtClean="0"/>
              <a:t>.</a:t>
            </a:r>
          </a:p>
          <a:p>
            <a:pPr marL="0" indent="0" eaLnBrk="0" fontAlgn="base" hangingPunct="0">
              <a:buNone/>
            </a:pPr>
            <a:endParaRPr lang="sk-SK" dirty="0"/>
          </a:p>
          <a:p>
            <a:pPr marL="0" indent="0" eaLnBrk="0" fontAlgn="base" hangingPunct="0">
              <a:buNone/>
            </a:pPr>
            <a:r>
              <a:rPr lang="sk-SK" dirty="0" smtClean="0"/>
              <a:t>Ha </a:t>
            </a:r>
            <a:r>
              <a:rPr lang="sk-SK" dirty="0"/>
              <a:t>a megvásárolt termék megfelelő volt, a vásárló a jövőben könnyen a gyártóhoz fordulhat, hiszen a közelség és a személyes kapcsolattartás ezt lehetővé teszi.</a:t>
            </a:r>
            <a:endParaRPr lang="sk-SK" sz="3200" dirty="0"/>
          </a:p>
        </p:txBody>
      </p:sp>
    </p:spTree>
    <p:extLst>
      <p:ext uri="{BB962C8B-B14F-4D97-AF65-F5344CB8AC3E}">
        <p14:creationId xmlns:p14="http://schemas.microsoft.com/office/powerpoint/2010/main" val="428731786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0A52937A-12AE-420F-ACA4-C8D07ECA6A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0" fontAlgn="base" hangingPunct="0"/>
            <a:r>
              <a:rPr lang="hu-HU" dirty="0">
                <a:solidFill>
                  <a:srgbClr val="129126"/>
                </a:solidFill>
              </a:rPr>
              <a:t>Helyi piacok</a:t>
            </a:r>
            <a:endParaRPr lang="hu-HU" sz="4400" kern="1200" dirty="0">
              <a:solidFill>
                <a:srgbClr val="129126"/>
              </a:solidFill>
              <a:effectLst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10" name="Tartalom helye 9">
            <a:extLst>
              <a:ext uri="{FF2B5EF4-FFF2-40B4-BE49-F238E27FC236}">
                <a16:creationId xmlns:a16="http://schemas.microsoft.com/office/drawing/2014/main" xmlns="" id="{A09C6B2C-FCAC-A8E5-F4ED-41A85770E4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eaLnBrk="0" fontAlgn="base" hangingPunct="0">
              <a:buNone/>
            </a:pPr>
            <a:r>
              <a:rPr lang="hu-HU" dirty="0"/>
              <a:t>Emellett évről évre nő a tudatos vásárlók száma, így a tudatos vásárlók elsősorban a helyi termelőket támogatják, a támogatás legegyszerűbb módja a helyi piacon történő vásárlás</a:t>
            </a:r>
            <a:r>
              <a:rPr lang="hu-HU" dirty="0" smtClean="0"/>
              <a:t>.</a:t>
            </a:r>
          </a:p>
          <a:p>
            <a:pPr marL="0" indent="0" eaLnBrk="0" fontAlgn="base" hangingPunct="0">
              <a:buNone/>
            </a:pPr>
            <a:endParaRPr lang="hu-HU" dirty="0"/>
          </a:p>
          <a:p>
            <a:pPr marL="0" indent="0" eaLnBrk="0" fontAlgn="base" hangingPunct="0">
              <a:buNone/>
            </a:pPr>
            <a:r>
              <a:rPr lang="hu-HU" dirty="0" smtClean="0"/>
              <a:t>A </a:t>
            </a:r>
            <a:r>
              <a:rPr lang="hu-HU" dirty="0"/>
              <a:t>termelői piac tökéletes helyszíne a jó gyakorlatok termelők közötti átadásának, amely elősegíti a termékek minőségének folyamatos javítását</a:t>
            </a:r>
            <a:r>
              <a:rPr lang="hu-HU" dirty="0" smtClean="0"/>
              <a:t>.</a:t>
            </a:r>
          </a:p>
          <a:p>
            <a:pPr marL="0" indent="0" eaLnBrk="0" fontAlgn="base" hangingPunct="0">
              <a:buNone/>
            </a:pPr>
            <a:endParaRPr lang="hu-HU" dirty="0"/>
          </a:p>
          <a:p>
            <a:pPr marL="0" indent="0" eaLnBrk="0" fontAlgn="base" hangingPunct="0">
              <a:buNone/>
            </a:pPr>
            <a:r>
              <a:rPr lang="hu-HU" dirty="0" smtClean="0"/>
              <a:t>A </a:t>
            </a:r>
            <a:r>
              <a:rPr lang="hu-HU" dirty="0"/>
              <a:t>helyi termelői piac egyben értékes közösségi színtér is, ahol a helyiek jobban megismerhetik egymást, megerősödhet a közösségi összetartás, a kölcsönös bizalom.</a:t>
            </a:r>
            <a:endParaRPr lang="sk-SK" sz="3200" dirty="0"/>
          </a:p>
        </p:txBody>
      </p:sp>
    </p:spTree>
    <p:extLst>
      <p:ext uri="{BB962C8B-B14F-4D97-AF65-F5344CB8AC3E}">
        <p14:creationId xmlns:p14="http://schemas.microsoft.com/office/powerpoint/2010/main" val="397733762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0A52937A-12AE-420F-ACA4-C8D07ECA6A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0" fontAlgn="base" hangingPunct="0"/>
            <a:r>
              <a:rPr lang="hu-HU" dirty="0">
                <a:solidFill>
                  <a:srgbClr val="129126"/>
                </a:solidFill>
              </a:rPr>
              <a:t>Helyi piacok</a:t>
            </a:r>
            <a:endParaRPr lang="hu-HU" sz="4400" kern="1200" dirty="0">
              <a:solidFill>
                <a:srgbClr val="129126"/>
              </a:solidFill>
              <a:effectLst/>
              <a:latin typeface="Trebuchet MS" panose="020B0603020202020204" pitchFamily="34" charset="0"/>
              <a:ea typeface="+mn-ea"/>
              <a:cs typeface="+mn-cs"/>
            </a:endParaRPr>
          </a:p>
        </p:txBody>
      </p:sp>
      <p:pic>
        <p:nvPicPr>
          <p:cNvPr id="3" name="Tartalom helye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6258" y="2348880"/>
            <a:ext cx="4651483" cy="3489325"/>
          </a:xfrm>
        </p:spPr>
      </p:pic>
      <p:sp>
        <p:nvSpPr>
          <p:cNvPr id="4" name="Szövegdoboz 3"/>
          <p:cNvSpPr txBox="1"/>
          <p:nvPr/>
        </p:nvSpPr>
        <p:spPr>
          <a:xfrm>
            <a:off x="3131840" y="6021288"/>
            <a:ext cx="25922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200" dirty="0" smtClean="0"/>
              <a:t>Helyi piac Szobon, Magyarországon</a:t>
            </a:r>
            <a:endParaRPr lang="hu-HU" sz="1200" dirty="0"/>
          </a:p>
        </p:txBody>
      </p:sp>
    </p:spTree>
    <p:extLst>
      <p:ext uri="{BB962C8B-B14F-4D97-AF65-F5344CB8AC3E}">
        <p14:creationId xmlns:p14="http://schemas.microsoft.com/office/powerpoint/2010/main" val="98613782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0A52937A-12AE-420F-ACA4-C8D07ECA6A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0" fontAlgn="base" hangingPunct="0"/>
            <a:r>
              <a:rPr lang="hu-HU" dirty="0">
                <a:solidFill>
                  <a:srgbClr val="129126"/>
                </a:solidFill>
              </a:rPr>
              <a:t>Helyi piacok</a:t>
            </a:r>
            <a:endParaRPr lang="hu-HU" sz="4400" kern="1200" dirty="0">
              <a:solidFill>
                <a:srgbClr val="129126"/>
              </a:solidFill>
              <a:effectLst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3131840" y="6021288"/>
            <a:ext cx="25922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200" dirty="0"/>
              <a:t>Helyi piac Szobon, Magyarországon</a:t>
            </a:r>
            <a:endParaRPr lang="hu-HU" sz="1200" dirty="0"/>
          </a:p>
        </p:txBody>
      </p:sp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6258" y="2457346"/>
            <a:ext cx="4651483" cy="3489325"/>
          </a:xfrm>
        </p:spPr>
      </p:pic>
    </p:spTree>
    <p:extLst>
      <p:ext uri="{BB962C8B-B14F-4D97-AF65-F5344CB8AC3E}">
        <p14:creationId xmlns:p14="http://schemas.microsoft.com/office/powerpoint/2010/main" val="63098555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0A52937A-12AE-420F-ACA4-C8D07ECA6A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0" fontAlgn="base" hangingPunct="0"/>
            <a:r>
              <a:rPr lang="hu-HU" dirty="0">
                <a:solidFill>
                  <a:srgbClr val="129126"/>
                </a:solidFill>
                <a:ea typeface="+mn-ea"/>
                <a:cs typeface="+mn-cs"/>
              </a:rPr>
              <a:t>Helyi falusi </a:t>
            </a:r>
            <a:r>
              <a:rPr lang="hu-HU" dirty="0" smtClean="0">
                <a:solidFill>
                  <a:srgbClr val="129126"/>
                </a:solidFill>
                <a:ea typeface="+mn-ea"/>
                <a:cs typeface="+mn-cs"/>
              </a:rPr>
              <a:t>vendégasztal és falusi szálláshely</a:t>
            </a:r>
            <a:endParaRPr lang="hu-HU" dirty="0">
              <a:solidFill>
                <a:srgbClr val="129126"/>
              </a:solidFill>
              <a:ea typeface="+mn-ea"/>
              <a:cs typeface="+mn-cs"/>
            </a:endParaRP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0804D55C-5356-47F2-86FA-47D13DDF19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 eaLnBrk="0" fontAlgn="base" hangingPunct="0">
              <a:buNone/>
            </a:pPr>
            <a:r>
              <a:rPr lang="en-US" sz="2800" dirty="0" err="1"/>
              <a:t>Óriási</a:t>
            </a:r>
            <a:r>
              <a:rPr lang="en-US" sz="2800" dirty="0"/>
              <a:t> </a:t>
            </a:r>
            <a:r>
              <a:rPr lang="en-US" sz="2800" dirty="0" err="1"/>
              <a:t>potenciál</a:t>
            </a:r>
            <a:r>
              <a:rPr lang="en-US" sz="2800" dirty="0"/>
              <a:t> </a:t>
            </a:r>
            <a:r>
              <a:rPr lang="en-US" sz="2800" dirty="0" err="1"/>
              <a:t>rejlik</a:t>
            </a:r>
            <a:r>
              <a:rPr lang="en-US" sz="2800" dirty="0"/>
              <a:t> a </a:t>
            </a:r>
            <a:r>
              <a:rPr lang="en-US" sz="2800" dirty="0" err="1"/>
              <a:t>vendégházaknál</a:t>
            </a:r>
            <a:r>
              <a:rPr lang="en-US" sz="2800" dirty="0"/>
              <a:t> a </a:t>
            </a:r>
            <a:r>
              <a:rPr lang="en-US" sz="2800" dirty="0" err="1"/>
              <a:t>helyi</a:t>
            </a:r>
            <a:r>
              <a:rPr lang="en-US" sz="2800" dirty="0"/>
              <a:t> </a:t>
            </a:r>
            <a:r>
              <a:rPr lang="en-US" sz="2800" dirty="0" err="1"/>
              <a:t>termékek</a:t>
            </a:r>
            <a:r>
              <a:rPr lang="en-US" sz="2800" dirty="0"/>
              <a:t> </a:t>
            </a:r>
            <a:r>
              <a:rPr lang="en-US" sz="2800" dirty="0" err="1"/>
              <a:t>értékesítésében</a:t>
            </a:r>
            <a:r>
              <a:rPr lang="en-US" sz="2800" dirty="0"/>
              <a:t> is, </a:t>
            </a:r>
            <a:r>
              <a:rPr lang="en-US" sz="2800" dirty="0" err="1"/>
              <a:t>legyen</a:t>
            </a:r>
            <a:r>
              <a:rPr lang="en-US" sz="2800" dirty="0"/>
              <a:t> </a:t>
            </a:r>
            <a:r>
              <a:rPr lang="en-US" sz="2800" dirty="0" err="1"/>
              <a:t>szó</a:t>
            </a:r>
            <a:r>
              <a:rPr lang="en-US" sz="2800" dirty="0"/>
              <a:t> </a:t>
            </a:r>
            <a:r>
              <a:rPr lang="en-US" sz="2800" dirty="0" err="1"/>
              <a:t>reggeliről</a:t>
            </a:r>
            <a:r>
              <a:rPr lang="en-US" sz="2800" dirty="0"/>
              <a:t>, </a:t>
            </a:r>
            <a:r>
              <a:rPr lang="en-US" sz="2800" dirty="0" err="1"/>
              <a:t>túradobozokról</a:t>
            </a:r>
            <a:r>
              <a:rPr lang="en-US" sz="2800" dirty="0"/>
              <a:t>, </a:t>
            </a:r>
            <a:r>
              <a:rPr lang="en-US" sz="2800" dirty="0" err="1"/>
              <a:t>ebéd</a:t>
            </a:r>
            <a:r>
              <a:rPr lang="en-US" sz="2800" dirty="0"/>
              <a:t>- </a:t>
            </a:r>
            <a:r>
              <a:rPr lang="en-US" sz="2800" dirty="0" err="1"/>
              <a:t>vagy</a:t>
            </a:r>
            <a:r>
              <a:rPr lang="en-US" sz="2800" dirty="0"/>
              <a:t> </a:t>
            </a:r>
            <a:r>
              <a:rPr lang="en-US" sz="2800" dirty="0" err="1"/>
              <a:t>vacsora</a:t>
            </a:r>
            <a:r>
              <a:rPr lang="en-US" sz="2800" dirty="0"/>
              <a:t> </a:t>
            </a:r>
            <a:r>
              <a:rPr lang="en-US" sz="2800" dirty="0" err="1"/>
              <a:t>alapanyagokról</a:t>
            </a:r>
            <a:r>
              <a:rPr lang="en-US" sz="2800" dirty="0" smtClean="0"/>
              <a:t>.</a:t>
            </a:r>
            <a:endParaRPr lang="hu-HU" sz="2800" dirty="0" smtClean="0"/>
          </a:p>
          <a:p>
            <a:pPr marL="0" indent="0" eaLnBrk="0" fontAlgn="base" hangingPunct="0">
              <a:buNone/>
            </a:pPr>
            <a:endParaRPr lang="hu-HU" sz="2800" dirty="0"/>
          </a:p>
          <a:p>
            <a:pPr marL="0" indent="0" eaLnBrk="0" fontAlgn="base" hangingPunct="0">
              <a:buNone/>
            </a:pPr>
            <a:r>
              <a:rPr lang="en-US" sz="2800" dirty="0" smtClean="0"/>
              <a:t>A </a:t>
            </a:r>
            <a:r>
              <a:rPr lang="en-US" sz="2800" dirty="0" err="1"/>
              <a:t>falusi</a:t>
            </a:r>
            <a:r>
              <a:rPr lang="en-US" sz="2800" dirty="0"/>
              <a:t> </a:t>
            </a:r>
            <a:r>
              <a:rPr lang="en-US" sz="2800" dirty="0" err="1"/>
              <a:t>turizmus</a:t>
            </a:r>
            <a:r>
              <a:rPr lang="en-US" sz="2800" dirty="0"/>
              <a:t> </a:t>
            </a:r>
            <a:r>
              <a:rPr lang="en-US" sz="2800" dirty="0" err="1"/>
              <a:t>folyamatosan</a:t>
            </a:r>
            <a:r>
              <a:rPr lang="en-US" sz="2800" dirty="0"/>
              <a:t> </a:t>
            </a:r>
            <a:r>
              <a:rPr lang="en-US" sz="2800" dirty="0" err="1"/>
              <a:t>növekszik</a:t>
            </a:r>
            <a:r>
              <a:rPr lang="en-US" sz="2800" dirty="0"/>
              <a:t>, </a:t>
            </a:r>
            <a:r>
              <a:rPr lang="en-US" sz="2800" dirty="0" err="1"/>
              <a:t>egyre</a:t>
            </a:r>
            <a:r>
              <a:rPr lang="en-US" sz="2800" dirty="0"/>
              <a:t> </a:t>
            </a:r>
            <a:r>
              <a:rPr lang="en-US" sz="2800" dirty="0" err="1"/>
              <a:t>többen</a:t>
            </a:r>
            <a:r>
              <a:rPr lang="en-US" sz="2800" dirty="0"/>
              <a:t> </a:t>
            </a:r>
            <a:r>
              <a:rPr lang="en-US" sz="2800" dirty="0" err="1"/>
              <a:t>választják</a:t>
            </a:r>
            <a:r>
              <a:rPr lang="en-US" sz="2800" dirty="0"/>
              <a:t> </a:t>
            </a:r>
            <a:r>
              <a:rPr lang="en-US" sz="2800" dirty="0" err="1"/>
              <a:t>országuk</a:t>
            </a:r>
            <a:r>
              <a:rPr lang="en-US" sz="2800" dirty="0"/>
              <a:t> </a:t>
            </a:r>
            <a:r>
              <a:rPr lang="en-US" sz="2800" dirty="0" err="1"/>
              <a:t>vidéki</a:t>
            </a:r>
            <a:r>
              <a:rPr lang="en-US" sz="2800" dirty="0"/>
              <a:t> </a:t>
            </a:r>
            <a:r>
              <a:rPr lang="en-US" sz="2800" dirty="0" err="1"/>
              <a:t>területeit</a:t>
            </a:r>
            <a:r>
              <a:rPr lang="en-US" sz="2800" dirty="0"/>
              <a:t> </a:t>
            </a:r>
            <a:r>
              <a:rPr lang="en-US" sz="2800" dirty="0" err="1"/>
              <a:t>úti</a:t>
            </a:r>
            <a:r>
              <a:rPr lang="en-US" sz="2800" dirty="0"/>
              <a:t> </a:t>
            </a:r>
            <a:r>
              <a:rPr lang="en-US" sz="2800" dirty="0" err="1"/>
              <a:t>céljukul</a:t>
            </a:r>
            <a:r>
              <a:rPr lang="en-US" sz="2800" dirty="0"/>
              <a:t>, </a:t>
            </a:r>
            <a:r>
              <a:rPr lang="en-US" sz="2800" dirty="0" err="1"/>
              <a:t>hogy</a:t>
            </a:r>
            <a:r>
              <a:rPr lang="en-US" sz="2800" dirty="0"/>
              <a:t> a </a:t>
            </a:r>
            <a:r>
              <a:rPr lang="en-US" sz="2800" dirty="0" err="1"/>
              <a:t>pihenés</a:t>
            </a:r>
            <a:r>
              <a:rPr lang="en-US" sz="2800" dirty="0"/>
              <a:t> </a:t>
            </a:r>
            <a:r>
              <a:rPr lang="en-US" sz="2800" dirty="0" err="1"/>
              <a:t>mellett</a:t>
            </a:r>
            <a:r>
              <a:rPr lang="en-US" sz="2800" dirty="0"/>
              <a:t> </a:t>
            </a:r>
            <a:r>
              <a:rPr lang="en-US" sz="2800" dirty="0" err="1"/>
              <a:t>felfedezzék</a:t>
            </a:r>
            <a:r>
              <a:rPr lang="en-US" sz="2800" dirty="0"/>
              <a:t> a </a:t>
            </a:r>
            <a:r>
              <a:rPr lang="en-US" sz="2800" dirty="0" err="1"/>
              <a:t>térség</a:t>
            </a:r>
            <a:r>
              <a:rPr lang="en-US" sz="2800" dirty="0"/>
              <a:t> </a:t>
            </a:r>
            <a:r>
              <a:rPr lang="en-US" sz="2800" dirty="0" err="1"/>
              <a:t>ízeit</a:t>
            </a:r>
            <a:r>
              <a:rPr lang="en-US" sz="2800" dirty="0"/>
              <a:t>, </a:t>
            </a:r>
            <a:r>
              <a:rPr lang="en-US" sz="2800" dirty="0" err="1"/>
              <a:t>adottságait</a:t>
            </a:r>
            <a:r>
              <a:rPr lang="en-US" sz="2800" dirty="0"/>
              <a:t>.</a:t>
            </a:r>
            <a:endParaRPr lang="sk-SK" sz="2800" dirty="0"/>
          </a:p>
        </p:txBody>
      </p:sp>
    </p:spTree>
    <p:extLst>
      <p:ext uri="{BB962C8B-B14F-4D97-AF65-F5344CB8AC3E}">
        <p14:creationId xmlns:p14="http://schemas.microsoft.com/office/powerpoint/2010/main" val="32582414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0A52937A-12AE-420F-ACA4-C8D07ECA6A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0" fontAlgn="base" hangingPunct="0"/>
            <a:r>
              <a:rPr lang="hu-HU" dirty="0">
                <a:solidFill>
                  <a:srgbClr val="129126"/>
                </a:solidFill>
              </a:rPr>
              <a:t>Helyi falusi vendégasztal és falusi szálláshely</a:t>
            </a:r>
            <a:endParaRPr lang="hu-HU" sz="4400" kern="1200" dirty="0">
              <a:solidFill>
                <a:srgbClr val="129126"/>
              </a:solidFill>
              <a:effectLst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0804D55C-5356-47F2-86FA-47D13DDF19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 eaLnBrk="0" fontAlgn="base" hangingPunct="0">
              <a:buNone/>
            </a:pPr>
            <a:r>
              <a:rPr lang="en-US" sz="2800" dirty="0"/>
              <a:t>A </a:t>
            </a:r>
            <a:r>
              <a:rPr lang="en-US" sz="2800" dirty="0" err="1"/>
              <a:t>vidéki</a:t>
            </a:r>
            <a:r>
              <a:rPr lang="en-US" sz="2800" dirty="0"/>
              <a:t> </a:t>
            </a:r>
            <a:r>
              <a:rPr lang="en-US" sz="2800" dirty="0" err="1"/>
              <a:t>szállásadók</a:t>
            </a:r>
            <a:r>
              <a:rPr lang="en-US" sz="2800" dirty="0"/>
              <a:t> </a:t>
            </a:r>
            <a:r>
              <a:rPr lang="en-US" sz="2800" dirty="0" err="1"/>
              <a:t>egyre</a:t>
            </a:r>
            <a:r>
              <a:rPr lang="en-US" sz="2800" dirty="0"/>
              <a:t> </a:t>
            </a:r>
            <a:r>
              <a:rPr lang="en-US" sz="2800" dirty="0" err="1"/>
              <a:t>gyakrabban</a:t>
            </a:r>
            <a:r>
              <a:rPr lang="en-US" sz="2800" dirty="0"/>
              <a:t> </a:t>
            </a:r>
            <a:r>
              <a:rPr lang="en-US" sz="2800" dirty="0" err="1"/>
              <a:t>választanak</a:t>
            </a:r>
            <a:r>
              <a:rPr lang="en-US" sz="2800" dirty="0"/>
              <a:t> </a:t>
            </a:r>
            <a:r>
              <a:rPr lang="en-US" sz="2800" dirty="0" err="1"/>
              <a:t>friss</a:t>
            </a:r>
            <a:r>
              <a:rPr lang="en-US" sz="2800" dirty="0"/>
              <a:t> </a:t>
            </a:r>
            <a:r>
              <a:rPr lang="en-US" sz="2800" dirty="0" err="1"/>
              <a:t>és</a:t>
            </a:r>
            <a:r>
              <a:rPr lang="en-US" sz="2800" dirty="0"/>
              <a:t> </a:t>
            </a:r>
            <a:r>
              <a:rPr lang="en-US" sz="2800" dirty="0" err="1"/>
              <a:t>egészséges</a:t>
            </a:r>
            <a:r>
              <a:rPr lang="en-US" sz="2800" dirty="0"/>
              <a:t> </a:t>
            </a:r>
            <a:r>
              <a:rPr lang="en-US" sz="2800" dirty="0" err="1"/>
              <a:t>termékeket</a:t>
            </a:r>
            <a:r>
              <a:rPr lang="en-US" sz="2800" dirty="0"/>
              <a:t> </a:t>
            </a:r>
            <a:r>
              <a:rPr lang="en-US" sz="2800" dirty="0" err="1"/>
              <a:t>helyi</a:t>
            </a:r>
            <a:r>
              <a:rPr lang="en-US" sz="2800" dirty="0"/>
              <a:t> </a:t>
            </a:r>
            <a:r>
              <a:rPr lang="en-US" sz="2800" dirty="0" err="1"/>
              <a:t>termelőktől</a:t>
            </a:r>
            <a:r>
              <a:rPr lang="en-US" sz="2800" dirty="0"/>
              <a:t>, </a:t>
            </a:r>
            <a:r>
              <a:rPr lang="en-US" sz="2800" dirty="0" err="1"/>
              <a:t>és</a:t>
            </a:r>
            <a:r>
              <a:rPr lang="en-US" sz="2800" dirty="0"/>
              <a:t> </a:t>
            </a:r>
            <a:r>
              <a:rPr lang="en-US" sz="2800" dirty="0" err="1"/>
              <a:t>folyamatosan</a:t>
            </a:r>
            <a:r>
              <a:rPr lang="en-US" sz="2800" dirty="0"/>
              <a:t> </a:t>
            </a:r>
            <a:r>
              <a:rPr lang="en-US" sz="2800" dirty="0" err="1"/>
              <a:t>keresik</a:t>
            </a:r>
            <a:r>
              <a:rPr lang="en-US" sz="2800" dirty="0"/>
              <a:t> </a:t>
            </a:r>
            <a:r>
              <a:rPr lang="en-US" sz="2800" dirty="0" err="1"/>
              <a:t>az</a:t>
            </a:r>
            <a:r>
              <a:rPr lang="en-US" sz="2800" dirty="0"/>
              <a:t> </a:t>
            </a:r>
            <a:r>
              <a:rPr lang="en-US" sz="2800" dirty="0" err="1"/>
              <a:t>új</a:t>
            </a:r>
            <a:r>
              <a:rPr lang="en-US" sz="2800" dirty="0"/>
              <a:t> </a:t>
            </a:r>
            <a:r>
              <a:rPr lang="en-US" sz="2800" dirty="0" err="1"/>
              <a:t>beszállítókat</a:t>
            </a:r>
            <a:r>
              <a:rPr lang="en-US" sz="2800" dirty="0" smtClean="0"/>
              <a:t>.</a:t>
            </a:r>
            <a:endParaRPr lang="hu-HU" sz="2800" dirty="0" smtClean="0"/>
          </a:p>
          <a:p>
            <a:pPr marL="0" indent="0" eaLnBrk="0" fontAlgn="base" hangingPunct="0">
              <a:buNone/>
            </a:pPr>
            <a:endParaRPr lang="hu-HU" sz="2800" dirty="0"/>
          </a:p>
          <a:p>
            <a:pPr marL="0" indent="0" eaLnBrk="0" fontAlgn="base" hangingPunct="0">
              <a:buNone/>
            </a:pPr>
            <a:r>
              <a:rPr lang="en-US" sz="2800" dirty="0" smtClean="0"/>
              <a:t>A </a:t>
            </a:r>
            <a:r>
              <a:rPr lang="en-US" sz="2800" dirty="0" err="1"/>
              <a:t>vidéki</a:t>
            </a:r>
            <a:r>
              <a:rPr lang="en-US" sz="2800" dirty="0"/>
              <a:t> </a:t>
            </a:r>
            <a:r>
              <a:rPr lang="en-US" sz="2800" dirty="0" err="1"/>
              <a:t>vállalkozásstratégiai</a:t>
            </a:r>
            <a:r>
              <a:rPr lang="en-US" sz="2800" dirty="0"/>
              <a:t> </a:t>
            </a:r>
            <a:r>
              <a:rPr lang="en-US" sz="2800" dirty="0" err="1"/>
              <a:t>tervezés</a:t>
            </a:r>
            <a:r>
              <a:rPr lang="en-US" sz="2800" dirty="0"/>
              <a:t> </a:t>
            </a:r>
            <a:r>
              <a:rPr lang="en-US" sz="2800" dirty="0" err="1"/>
              <a:t>szempontjából</a:t>
            </a:r>
            <a:r>
              <a:rPr lang="en-US" sz="2800" dirty="0"/>
              <a:t> </a:t>
            </a:r>
            <a:r>
              <a:rPr lang="en-US" sz="2800" dirty="0" err="1"/>
              <a:t>ezért</a:t>
            </a:r>
            <a:r>
              <a:rPr lang="en-US" sz="2800" dirty="0"/>
              <a:t> </a:t>
            </a:r>
            <a:r>
              <a:rPr lang="en-US" sz="2800" dirty="0" err="1"/>
              <a:t>kiemelten</a:t>
            </a:r>
            <a:r>
              <a:rPr lang="en-US" sz="2800" dirty="0"/>
              <a:t> </a:t>
            </a:r>
            <a:r>
              <a:rPr lang="en-US" sz="2800" dirty="0" err="1"/>
              <a:t>fontos</a:t>
            </a:r>
            <a:r>
              <a:rPr lang="en-US" sz="2800" dirty="0"/>
              <a:t>, </a:t>
            </a:r>
            <a:r>
              <a:rPr lang="en-US" sz="2800" dirty="0" err="1"/>
              <a:t>hogy</a:t>
            </a:r>
            <a:r>
              <a:rPr lang="en-US" sz="2800" dirty="0"/>
              <a:t> </a:t>
            </a:r>
            <a:r>
              <a:rPr lang="en-US" sz="2800" dirty="0" err="1"/>
              <a:t>termékeinkkel</a:t>
            </a:r>
            <a:r>
              <a:rPr lang="en-US" sz="2800" dirty="0"/>
              <a:t>, </a:t>
            </a:r>
            <a:r>
              <a:rPr lang="en-US" sz="2800" dirty="0" err="1"/>
              <a:t>ötleteinkkel</a:t>
            </a:r>
            <a:r>
              <a:rPr lang="en-US" sz="2800" dirty="0"/>
              <a:t> </a:t>
            </a:r>
            <a:r>
              <a:rPr lang="en-US" sz="2800" dirty="0" err="1"/>
              <a:t>felkeressük</a:t>
            </a:r>
            <a:r>
              <a:rPr lang="en-US" sz="2800" dirty="0"/>
              <a:t> a </a:t>
            </a:r>
            <a:r>
              <a:rPr lang="en-US" sz="2800" dirty="0" err="1"/>
              <a:t>helyi</a:t>
            </a:r>
            <a:r>
              <a:rPr lang="en-US" sz="2800" dirty="0"/>
              <a:t> </a:t>
            </a:r>
            <a:r>
              <a:rPr lang="en-US" sz="2800" dirty="0" err="1"/>
              <a:t>szállásadókat</a:t>
            </a:r>
            <a:r>
              <a:rPr lang="en-US" sz="2800" dirty="0"/>
              <a:t>, </a:t>
            </a:r>
            <a:r>
              <a:rPr lang="en-US" sz="2800" dirty="0" err="1"/>
              <a:t>illetve</a:t>
            </a:r>
            <a:r>
              <a:rPr lang="en-US" sz="2800" dirty="0"/>
              <a:t> </a:t>
            </a:r>
            <a:r>
              <a:rPr lang="en-US" sz="2800" dirty="0" err="1"/>
              <a:t>megkérdezzük</a:t>
            </a:r>
            <a:r>
              <a:rPr lang="en-US" sz="2800" dirty="0"/>
              <a:t> </a:t>
            </a:r>
            <a:r>
              <a:rPr lang="en-US" sz="2800" dirty="0" err="1"/>
              <a:t>eddigi</a:t>
            </a:r>
            <a:r>
              <a:rPr lang="en-US" sz="2800" dirty="0"/>
              <a:t> </a:t>
            </a:r>
            <a:r>
              <a:rPr lang="en-US" sz="2800" dirty="0" err="1"/>
              <a:t>tapasztalataikat</a:t>
            </a:r>
            <a:r>
              <a:rPr lang="en-US" sz="2800" dirty="0"/>
              <a:t>.</a:t>
            </a:r>
            <a:endParaRPr lang="sk-SK" sz="2800" dirty="0"/>
          </a:p>
        </p:txBody>
      </p:sp>
    </p:spTree>
    <p:extLst>
      <p:ext uri="{BB962C8B-B14F-4D97-AF65-F5344CB8AC3E}">
        <p14:creationId xmlns:p14="http://schemas.microsoft.com/office/powerpoint/2010/main" val="426580010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0A52937A-12AE-420F-ACA4-C8D07ECA6A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 eaLnBrk="0" fontAlgn="base" hangingPunct="0"/>
            <a:r>
              <a:rPr lang="hu-HU" sz="4400" kern="1200" dirty="0" smtClean="0">
                <a:solidFill>
                  <a:srgbClr val="129126"/>
                </a:solidFill>
                <a:effectLst/>
                <a:latin typeface="Trebuchet MS" panose="020B0603020202020204" pitchFamily="34" charset="0"/>
                <a:ea typeface="+mn-ea"/>
                <a:cs typeface="+mn-cs"/>
              </a:rPr>
              <a:t>Rövid Élelmiszerellátási Lánc</a:t>
            </a:r>
            <a:endParaRPr lang="hu-HU" sz="4400" kern="1200" dirty="0">
              <a:solidFill>
                <a:srgbClr val="129126"/>
              </a:solidFill>
              <a:effectLst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0804D55C-5356-47F2-86FA-47D13DDF19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eaLnBrk="0" fontAlgn="base" hangingPunct="0">
              <a:buNone/>
            </a:pPr>
            <a:r>
              <a:rPr lang="hu-HU" sz="2800" dirty="0"/>
              <a:t>A </a:t>
            </a:r>
            <a:r>
              <a:rPr lang="hu-HU" sz="2800" dirty="0" smtClean="0"/>
              <a:t>Rövid Élelmiszerellátási Lánc (REL) </a:t>
            </a:r>
            <a:r>
              <a:rPr lang="hu-HU" sz="2800" dirty="0"/>
              <a:t>értékesítési forma is nagyon népszerű az EU-ban, hiszen számos előnnyel jár mind a termelő, mind a vásárló számára</a:t>
            </a:r>
            <a:r>
              <a:rPr lang="hu-HU" sz="2800" dirty="0" smtClean="0"/>
              <a:t>.</a:t>
            </a:r>
          </a:p>
          <a:p>
            <a:pPr marL="0" indent="0" eaLnBrk="0" fontAlgn="base" hangingPunct="0">
              <a:buNone/>
            </a:pPr>
            <a:endParaRPr lang="hu-HU" sz="2800" dirty="0"/>
          </a:p>
          <a:p>
            <a:pPr marL="0" indent="0" eaLnBrk="0" fontAlgn="base" hangingPunct="0">
              <a:buNone/>
            </a:pPr>
            <a:r>
              <a:rPr lang="hu-HU" sz="2800" dirty="0" smtClean="0"/>
              <a:t>A </a:t>
            </a:r>
            <a:r>
              <a:rPr lang="hu-HU" sz="2800" dirty="0"/>
              <a:t>Rövid </a:t>
            </a:r>
            <a:r>
              <a:rPr lang="hu-HU" sz="2800" dirty="0" err="1" smtClean="0"/>
              <a:t>Éélelmiszerellátási</a:t>
            </a:r>
            <a:r>
              <a:rPr lang="hu-HU" sz="2800" dirty="0" smtClean="0"/>
              <a:t> Lánc </a:t>
            </a:r>
            <a:r>
              <a:rPr lang="hu-HU" sz="2800" dirty="0"/>
              <a:t>lényege, hogy a vásárló közvetlenül a termelőtől vásárolhat, lehetőleg legfeljebb 1 piaci szereplő bevonásával.</a:t>
            </a:r>
            <a:endParaRPr lang="sk-SK" sz="2800" dirty="0"/>
          </a:p>
        </p:txBody>
      </p:sp>
    </p:spTree>
    <p:extLst>
      <p:ext uri="{BB962C8B-B14F-4D97-AF65-F5344CB8AC3E}">
        <p14:creationId xmlns:p14="http://schemas.microsoft.com/office/powerpoint/2010/main" val="35699768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0A52937A-12AE-420F-ACA4-C8D07ECA6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40768"/>
            <a:ext cx="8229600" cy="360040"/>
          </a:xfrm>
        </p:spPr>
        <p:txBody>
          <a:bodyPr>
            <a:normAutofit fontScale="90000"/>
          </a:bodyPr>
          <a:lstStyle/>
          <a:p>
            <a:pPr lvl="0" algn="r"/>
            <a:r>
              <a:rPr lang="hu-HU" sz="2000" i="1" dirty="0">
                <a:solidFill>
                  <a:srgbClr val="264F05"/>
                </a:solidFill>
                <a:ea typeface="+mn-ea"/>
                <a:cs typeface="+mn-cs"/>
              </a:rPr>
              <a:t>Vidéki </a:t>
            </a:r>
            <a:r>
              <a:rPr lang="hu-HU" sz="2000" i="1" dirty="0" smtClean="0">
                <a:solidFill>
                  <a:srgbClr val="264F05"/>
                </a:solidFill>
                <a:ea typeface="+mn-ea"/>
                <a:cs typeface="+mn-cs"/>
              </a:rPr>
              <a:t>üzleti </a:t>
            </a:r>
            <a:r>
              <a:rPr lang="hu-HU" sz="2000" i="1" dirty="0">
                <a:solidFill>
                  <a:srgbClr val="264F05"/>
                </a:solidFill>
                <a:ea typeface="+mn-ea"/>
                <a:cs typeface="+mn-cs"/>
              </a:rPr>
              <a:t>stratégia alapjai</a:t>
            </a:r>
            <a:endParaRPr lang="hu-HU" sz="2000" i="1" dirty="0">
              <a:solidFill>
                <a:srgbClr val="264F05"/>
              </a:solidFill>
            </a:endParaRP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0804D55C-5356-47F2-86FA-47D13DDF19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843808"/>
            <a:ext cx="8229600" cy="3282355"/>
          </a:xfrm>
        </p:spPr>
        <p:txBody>
          <a:bodyPr>
            <a:normAutofit fontScale="77500" lnSpcReduction="20000"/>
          </a:bodyPr>
          <a:lstStyle/>
          <a:p>
            <a:pPr marL="0" indent="0" eaLnBrk="0" fontAlgn="base" hangingPunct="0">
              <a:buNone/>
            </a:pPr>
            <a:r>
              <a:rPr lang="hu-HU" dirty="0"/>
              <a:t>A folyamatosan változó vidéki helyzethez való hatékony alkalmazkodás a következő kérdések megválaszolását jelenti: </a:t>
            </a:r>
            <a:r>
              <a:rPr lang="hu-HU" b="1" dirty="0"/>
              <a:t>Mit? Hogyan? Kinek? és hol? </a:t>
            </a:r>
            <a:r>
              <a:rPr lang="hu-HU" dirty="0"/>
              <a:t>változtatni kell, hogy életszínvonalunk és fenntarthatóságunk célként megfogalmazott csökkenése ne következzen be. A hatékony alkalmazkodás érdekében célt tűzünk ki, eszközt rendelünk hozzá, használjuk az eszközt és cselekszünk a cél elérése érdekében. Más szóval és röviden: létrehozunk egy stratégiát és megvalósítjuk azt.</a:t>
            </a:r>
            <a:endParaRPr lang="sk-SK" dirty="0">
              <a:effectLst/>
            </a:endParaRPr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xmlns="" id="{F79DF097-07E6-5D57-4EC8-0585EC773C3D}"/>
              </a:ext>
            </a:extLst>
          </p:cNvPr>
          <p:cNvSpPr txBox="1">
            <a:spLocks/>
          </p:cNvSpPr>
          <p:nvPr/>
        </p:nvSpPr>
        <p:spPr>
          <a:xfrm>
            <a:off x="457200" y="1700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</a:lstStyle>
          <a:p>
            <a:r>
              <a:rPr lang="hu-HU" b="1" dirty="0"/>
              <a:t>Mi az üzleti stratégia?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4272551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0A52937A-12AE-420F-ACA4-C8D07ECA6A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0" fontAlgn="base" hangingPunct="0"/>
            <a:r>
              <a:rPr lang="hu-HU" dirty="0">
                <a:solidFill>
                  <a:srgbClr val="129126"/>
                </a:solidFill>
              </a:rPr>
              <a:t>Rövid Élelmiszerellátási Lánc</a:t>
            </a:r>
            <a:endParaRPr lang="hu-HU" sz="4400" kern="1200" dirty="0">
              <a:solidFill>
                <a:srgbClr val="129126"/>
              </a:solidFill>
              <a:effectLst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0804D55C-5356-47F2-86FA-47D13DDF19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eaLnBrk="0" fontAlgn="base" hangingPunct="0">
              <a:buNone/>
            </a:pPr>
            <a:r>
              <a:rPr lang="en-US" sz="2800" dirty="0" err="1"/>
              <a:t>Köztes</a:t>
            </a:r>
            <a:r>
              <a:rPr lang="en-US" sz="2800" dirty="0"/>
              <a:t> </a:t>
            </a:r>
            <a:r>
              <a:rPr lang="en-US" sz="2800" dirty="0" err="1" smtClean="0"/>
              <a:t>sz</a:t>
            </a:r>
            <a:r>
              <a:rPr lang="hu-HU" sz="2800" dirty="0" err="1" smtClean="0"/>
              <a:t>ereplő</a:t>
            </a:r>
            <a:r>
              <a:rPr lang="en-US" sz="2800" dirty="0" smtClean="0"/>
              <a:t> </a:t>
            </a:r>
            <a:r>
              <a:rPr lang="en-US" sz="2800" dirty="0" err="1" smtClean="0"/>
              <a:t>lehet</a:t>
            </a:r>
            <a:r>
              <a:rPr lang="hu-HU" sz="2800" dirty="0" smtClean="0"/>
              <a:t>:</a:t>
            </a:r>
          </a:p>
          <a:p>
            <a:pPr marL="0" indent="0" eaLnBrk="0" fontAlgn="base" hangingPunct="0">
              <a:buNone/>
            </a:pPr>
            <a:endParaRPr lang="hu-HU" sz="2800" dirty="0"/>
          </a:p>
          <a:p>
            <a:pPr eaLnBrk="0" fontAlgn="base" hangingPunct="0"/>
            <a:r>
              <a:rPr lang="hu-HU" sz="2800" dirty="0"/>
              <a:t>á</a:t>
            </a:r>
            <a:r>
              <a:rPr lang="hu-HU" sz="2800" dirty="0" smtClean="0"/>
              <a:t>tvevőpont,</a:t>
            </a:r>
          </a:p>
          <a:p>
            <a:pPr eaLnBrk="0" fontAlgn="base" hangingPunct="0"/>
            <a:r>
              <a:rPr lang="hu-HU" sz="2800" dirty="0"/>
              <a:t>á</a:t>
            </a:r>
            <a:r>
              <a:rPr lang="hu-HU" sz="2800" dirty="0" smtClean="0"/>
              <a:t>tvevő automata</a:t>
            </a:r>
            <a:r>
              <a:rPr lang="en-US" sz="2800" dirty="0" smtClean="0"/>
              <a:t>,</a:t>
            </a:r>
            <a:endParaRPr lang="hu-HU" sz="2800" dirty="0" smtClean="0"/>
          </a:p>
          <a:p>
            <a:pPr eaLnBrk="0" fontAlgn="base" hangingPunct="0"/>
            <a:r>
              <a:rPr lang="en-US" sz="2800" dirty="0" err="1" smtClean="0"/>
              <a:t>piacszervező</a:t>
            </a:r>
            <a:r>
              <a:rPr lang="en-US" sz="2800" dirty="0" smtClean="0"/>
              <a:t>,</a:t>
            </a:r>
            <a:endParaRPr lang="hu-HU" sz="2800" dirty="0" smtClean="0"/>
          </a:p>
          <a:p>
            <a:pPr eaLnBrk="0" fontAlgn="base" hangingPunct="0"/>
            <a:r>
              <a:rPr lang="en-US" sz="2800" dirty="0" err="1" smtClean="0"/>
              <a:t>helyi</a:t>
            </a:r>
            <a:r>
              <a:rPr lang="en-US" sz="2800" dirty="0" smtClean="0"/>
              <a:t> </a:t>
            </a:r>
            <a:r>
              <a:rPr lang="en-US" sz="2800" dirty="0" err="1" smtClean="0"/>
              <a:t>termék</a:t>
            </a:r>
            <a:r>
              <a:rPr lang="en-US" sz="2800" dirty="0" smtClean="0"/>
              <a:t> bolt,</a:t>
            </a:r>
            <a:endParaRPr lang="hu-HU" sz="2800" dirty="0" smtClean="0"/>
          </a:p>
          <a:p>
            <a:pPr eaLnBrk="0" fontAlgn="base" hangingPunct="0"/>
            <a:r>
              <a:rPr lang="en-US" sz="2800" dirty="0" smtClean="0"/>
              <a:t>e-</a:t>
            </a:r>
            <a:r>
              <a:rPr lang="en-US" sz="2800" dirty="0" err="1" smtClean="0"/>
              <a:t>kereskedelmi</a:t>
            </a:r>
            <a:r>
              <a:rPr lang="en-US" sz="2800" dirty="0" smtClean="0"/>
              <a:t> </a:t>
            </a:r>
            <a:r>
              <a:rPr lang="en-US" sz="2800" dirty="0" err="1" smtClean="0"/>
              <a:t>webáruház</a:t>
            </a:r>
            <a:endParaRPr lang="hu-HU" sz="2800" dirty="0" smtClean="0"/>
          </a:p>
          <a:p>
            <a:pPr marL="0" indent="0" eaLnBrk="0" fontAlgn="base" hangingPunct="0">
              <a:buNone/>
            </a:pPr>
            <a:endParaRPr lang="hu-HU" sz="2800" dirty="0"/>
          </a:p>
          <a:p>
            <a:pPr marL="0" indent="0" eaLnBrk="0" fontAlgn="base" hangingPunct="0">
              <a:buNone/>
            </a:pPr>
            <a:r>
              <a:rPr lang="en-US" sz="2800" dirty="0" err="1" smtClean="0"/>
              <a:t>Az</a:t>
            </a:r>
            <a:r>
              <a:rPr lang="en-US" sz="2800" dirty="0" smtClean="0"/>
              <a:t> </a:t>
            </a:r>
            <a:r>
              <a:rPr lang="en-US" sz="2800" dirty="0" err="1"/>
              <a:t>egyes</a:t>
            </a:r>
            <a:r>
              <a:rPr lang="en-US" sz="2800" dirty="0"/>
              <a:t> </a:t>
            </a:r>
            <a:r>
              <a:rPr lang="en-US" sz="2800" dirty="0" err="1"/>
              <a:t>országokban</a:t>
            </a:r>
            <a:r>
              <a:rPr lang="en-US" sz="2800" dirty="0"/>
              <a:t> </a:t>
            </a:r>
            <a:r>
              <a:rPr lang="en-US" sz="2800" dirty="0" err="1"/>
              <a:t>eltérőek</a:t>
            </a:r>
            <a:r>
              <a:rPr lang="en-US" sz="2800" dirty="0"/>
              <a:t> a </a:t>
            </a:r>
            <a:r>
              <a:rPr lang="en-US" sz="2800" dirty="0" err="1"/>
              <a:t>rövid</a:t>
            </a:r>
            <a:r>
              <a:rPr lang="en-US" sz="2800" dirty="0"/>
              <a:t> </a:t>
            </a:r>
            <a:r>
              <a:rPr lang="en-US" sz="2800" dirty="0" err="1"/>
              <a:t>élelmiszer-ellátási</a:t>
            </a:r>
            <a:r>
              <a:rPr lang="en-US" sz="2800" dirty="0"/>
              <a:t> </a:t>
            </a:r>
            <a:r>
              <a:rPr lang="en-US" sz="2800" dirty="0" err="1"/>
              <a:t>láncokkal</a:t>
            </a:r>
            <a:r>
              <a:rPr lang="en-US" sz="2800" dirty="0"/>
              <a:t> </a:t>
            </a:r>
            <a:r>
              <a:rPr lang="en-US" sz="2800" dirty="0" err="1"/>
              <a:t>kapcsolatos</a:t>
            </a:r>
            <a:r>
              <a:rPr lang="en-US" sz="2800" dirty="0"/>
              <a:t> </a:t>
            </a:r>
            <a:r>
              <a:rPr lang="en-US" sz="2800" dirty="0" err="1"/>
              <a:t>elvárások</a:t>
            </a:r>
            <a:r>
              <a:rPr lang="en-US" sz="2800" dirty="0"/>
              <a:t> </a:t>
            </a:r>
            <a:r>
              <a:rPr lang="en-US" sz="2800" dirty="0" err="1"/>
              <a:t>és</a:t>
            </a:r>
            <a:r>
              <a:rPr lang="en-US" sz="2800" dirty="0"/>
              <a:t> a </a:t>
            </a:r>
            <a:r>
              <a:rPr lang="en-US" sz="2800" dirty="0" err="1"/>
              <a:t>jogszabályi</a:t>
            </a:r>
            <a:r>
              <a:rPr lang="en-US" sz="2800" dirty="0"/>
              <a:t> </a:t>
            </a:r>
            <a:r>
              <a:rPr lang="en-US" sz="2800" dirty="0" err="1"/>
              <a:t>háttér</a:t>
            </a:r>
            <a:r>
              <a:rPr lang="en-US" sz="2800" dirty="0"/>
              <a:t> is. Jogi </a:t>
            </a:r>
            <a:r>
              <a:rPr lang="en-US" sz="2800" dirty="0" err="1"/>
              <a:t>hátteréről</a:t>
            </a:r>
            <a:r>
              <a:rPr lang="en-US" sz="2800" dirty="0"/>
              <a:t> </a:t>
            </a:r>
            <a:r>
              <a:rPr lang="en-US" sz="2800" dirty="0" err="1"/>
              <a:t>bővebben</a:t>
            </a:r>
            <a:r>
              <a:rPr lang="en-US" sz="2800" dirty="0"/>
              <a:t> a 6. </a:t>
            </a:r>
            <a:r>
              <a:rPr lang="en-US" sz="2800" dirty="0" err="1"/>
              <a:t>számú</a:t>
            </a:r>
            <a:r>
              <a:rPr lang="en-US" sz="2800" dirty="0"/>
              <a:t> </a:t>
            </a:r>
            <a:r>
              <a:rPr lang="en-US" sz="2800" dirty="0" err="1"/>
              <a:t>modulban</a:t>
            </a:r>
            <a:r>
              <a:rPr lang="en-US" sz="2800" dirty="0"/>
              <a:t> </a:t>
            </a:r>
            <a:r>
              <a:rPr lang="en-US" sz="2800" dirty="0" err="1"/>
              <a:t>olvashat</a:t>
            </a:r>
            <a:r>
              <a:rPr lang="en-US" sz="2800" dirty="0"/>
              <a:t>.</a:t>
            </a:r>
            <a:endParaRPr lang="sk-SK" sz="2800" dirty="0"/>
          </a:p>
        </p:txBody>
      </p:sp>
    </p:spTree>
    <p:extLst>
      <p:ext uri="{BB962C8B-B14F-4D97-AF65-F5344CB8AC3E}">
        <p14:creationId xmlns:p14="http://schemas.microsoft.com/office/powerpoint/2010/main" val="156221649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0A52937A-12AE-420F-ACA4-C8D07ECA6A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0" fontAlgn="base" hangingPunct="0"/>
            <a:r>
              <a:rPr lang="hu-HU" dirty="0">
                <a:solidFill>
                  <a:srgbClr val="DB2690"/>
                </a:solidFill>
                <a:ea typeface="+mn-ea"/>
                <a:cs typeface="+mn-cs"/>
              </a:rPr>
              <a:t>Helyi termékek értékesítését segítő eszközök</a:t>
            </a:r>
            <a:endParaRPr lang="hu-HU" sz="4400" kern="1200" dirty="0">
              <a:solidFill>
                <a:srgbClr val="DB2690"/>
              </a:solidFill>
              <a:effectLst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0804D55C-5356-47F2-86FA-47D13DDF19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0" fontAlgn="base" hangingPunct="0">
              <a:buFontTx/>
              <a:buChar char="-"/>
            </a:pPr>
            <a:r>
              <a:rPr lang="sk-SK" sz="2800" dirty="0" smtClean="0"/>
              <a:t>Védjegyek</a:t>
            </a:r>
          </a:p>
          <a:p>
            <a:pPr eaLnBrk="0" fontAlgn="base" hangingPunct="0">
              <a:buFontTx/>
              <a:buChar char="-"/>
            </a:pPr>
            <a:r>
              <a:rPr lang="sk-SK" sz="2800" dirty="0" smtClean="0"/>
              <a:t>Helyi marketing</a:t>
            </a:r>
          </a:p>
          <a:p>
            <a:pPr eaLnBrk="0" fontAlgn="base" hangingPunct="0">
              <a:buFontTx/>
              <a:buChar char="-"/>
            </a:pPr>
            <a:r>
              <a:rPr lang="sk-SK" sz="2800" dirty="0" smtClean="0"/>
              <a:t>Közösségi </a:t>
            </a:r>
            <a:r>
              <a:rPr lang="sk-SK" sz="2800" dirty="0"/>
              <a:t>média </a:t>
            </a:r>
            <a:r>
              <a:rPr lang="sk-SK" sz="2800" dirty="0" smtClean="0"/>
              <a:t>marketing</a:t>
            </a:r>
          </a:p>
          <a:p>
            <a:pPr eaLnBrk="0" fontAlgn="base" hangingPunct="0">
              <a:buFontTx/>
              <a:buChar char="-"/>
            </a:pPr>
            <a:r>
              <a:rPr lang="sk-SK" sz="2800" dirty="0" smtClean="0"/>
              <a:t>Helyi</a:t>
            </a:r>
            <a:r>
              <a:rPr lang="sk-SK" sz="2800" dirty="0"/>
              <a:t>, országos és nemzetközi pályázatok</a:t>
            </a:r>
            <a:endParaRPr lang="sk-SK" sz="2800" dirty="0"/>
          </a:p>
        </p:txBody>
      </p:sp>
    </p:spTree>
    <p:extLst>
      <p:ext uri="{BB962C8B-B14F-4D97-AF65-F5344CB8AC3E}">
        <p14:creationId xmlns:p14="http://schemas.microsoft.com/office/powerpoint/2010/main" val="12577268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0A52937A-12AE-420F-ACA4-C8D07ECA6A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0" fontAlgn="base" hangingPunct="0"/>
            <a:r>
              <a:rPr lang="hu-HU" dirty="0">
                <a:solidFill>
                  <a:srgbClr val="DB2690"/>
                </a:solidFill>
                <a:ea typeface="+mn-ea"/>
                <a:cs typeface="+mn-cs"/>
              </a:rPr>
              <a:t>Miért fontosak a védjegyek?</a:t>
            </a:r>
            <a:endParaRPr lang="hu-HU" sz="4400" kern="1200" dirty="0">
              <a:solidFill>
                <a:srgbClr val="DB2690"/>
              </a:solidFill>
              <a:effectLst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0804D55C-5356-47F2-86FA-47D13DDF19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eaLnBrk="0" fontAlgn="base" hangingPunct="0">
              <a:buNone/>
            </a:pPr>
            <a:r>
              <a:rPr lang="sk-SK" sz="2800" dirty="0"/>
              <a:t>Az élelmiszer bizalmi termék. A fogyasztók bizalmát nehéz megnyerni, de még könnyebb elveszíteni</a:t>
            </a:r>
            <a:r>
              <a:rPr lang="sk-SK" sz="2800" dirty="0" smtClean="0"/>
              <a:t>.</a:t>
            </a:r>
          </a:p>
          <a:p>
            <a:pPr marL="0" indent="0" eaLnBrk="0" fontAlgn="base" hangingPunct="0">
              <a:buNone/>
            </a:pPr>
            <a:endParaRPr lang="sk-SK" sz="2800" dirty="0"/>
          </a:p>
          <a:p>
            <a:pPr marL="0" indent="0" eaLnBrk="0" fontAlgn="base" hangingPunct="0">
              <a:buNone/>
            </a:pPr>
            <a:r>
              <a:rPr lang="sk-SK" sz="2800" dirty="0" smtClean="0"/>
              <a:t>A </a:t>
            </a:r>
            <a:r>
              <a:rPr lang="sk-SK" sz="2800" dirty="0"/>
              <a:t>fogyasztó bizalma vagy hiánya befolyásolja a termék pályáját, sikerét vagy kudarcát</a:t>
            </a:r>
            <a:r>
              <a:rPr lang="sk-SK" sz="2800" dirty="0" smtClean="0"/>
              <a:t>.</a:t>
            </a:r>
          </a:p>
          <a:p>
            <a:pPr marL="0" indent="0" eaLnBrk="0" fontAlgn="base" hangingPunct="0">
              <a:buNone/>
            </a:pPr>
            <a:endParaRPr lang="sk-SK" sz="2800" dirty="0"/>
          </a:p>
          <a:p>
            <a:pPr marL="0" indent="0" eaLnBrk="0" fontAlgn="base" hangingPunct="0">
              <a:buNone/>
            </a:pPr>
            <a:r>
              <a:rPr lang="sk-SK" sz="2800" dirty="0" smtClean="0"/>
              <a:t>A </a:t>
            </a:r>
            <a:r>
              <a:rPr lang="sk-SK" sz="2800" dirty="0"/>
              <a:t>bizalom elnyerésére elsősorban az a tökéletes megoldás, ha termékeinket a régióra jellemző védjegyekkel tudjuk ellátni.</a:t>
            </a:r>
            <a:endParaRPr lang="sk-SK" sz="2800" dirty="0"/>
          </a:p>
        </p:txBody>
      </p:sp>
    </p:spTree>
    <p:extLst>
      <p:ext uri="{BB962C8B-B14F-4D97-AF65-F5344CB8AC3E}">
        <p14:creationId xmlns:p14="http://schemas.microsoft.com/office/powerpoint/2010/main" val="14677564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0A52937A-12AE-420F-ACA4-C8D07ECA6A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0" fontAlgn="base" hangingPunct="0"/>
            <a:r>
              <a:rPr lang="hu-HU" dirty="0">
                <a:ea typeface="+mn-ea"/>
                <a:cs typeface="+mn-cs"/>
              </a:rPr>
              <a:t>Védjegytípusok</a:t>
            </a:r>
            <a:endParaRPr lang="hu-HU" sz="4400" kern="1200" dirty="0">
              <a:solidFill>
                <a:schemeClr val="tx1"/>
              </a:solidFill>
              <a:effectLst/>
              <a:latin typeface="Trebuchet MS" panose="020B0603020202020204" pitchFamily="34" charset="0"/>
              <a:ea typeface="+mn-ea"/>
              <a:cs typeface="+mn-cs"/>
            </a:endParaRPr>
          </a:p>
        </p:txBody>
      </p:sp>
      <p:graphicFrame>
        <p:nvGraphicFramePr>
          <p:cNvPr id="4" name="Tartalom helye 3">
            <a:extLst>
              <a:ext uri="{FF2B5EF4-FFF2-40B4-BE49-F238E27FC236}">
                <a16:creationId xmlns:a16="http://schemas.microsoft.com/office/drawing/2014/main" xmlns="" id="{B7703115-6C3B-B7AA-63A0-0C01378DBB1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7632187"/>
              </p:ext>
            </p:extLst>
          </p:nvPr>
        </p:nvGraphicFramePr>
        <p:xfrm>
          <a:off x="457200" y="2636839"/>
          <a:ext cx="8229600" cy="15842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Zástupný objekt pre obsah 2">
            <a:extLst>
              <a:ext uri="{FF2B5EF4-FFF2-40B4-BE49-F238E27FC236}">
                <a16:creationId xmlns:a16="http://schemas.microsoft.com/office/drawing/2014/main" xmlns="" id="{D3EDC2AA-DC0B-5910-DFEB-DA78254FDCD4}"/>
              </a:ext>
            </a:extLst>
          </p:cNvPr>
          <p:cNvSpPr txBox="1">
            <a:spLocks/>
          </p:cNvSpPr>
          <p:nvPr/>
        </p:nvSpPr>
        <p:spPr>
          <a:xfrm>
            <a:off x="457200" y="4374159"/>
            <a:ext cx="8229600" cy="175200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0" fontAlgn="base" hangingPunct="0">
              <a:buNone/>
            </a:pPr>
            <a:r>
              <a:rPr lang="sk-SK" sz="2800" dirty="0"/>
              <a:t>A védjegy kiemelt szerepet tölt be a marketingben és a piaci versenyben, lehetővé teszi a fogyasztó számára, hogy kedvező vásárlási élmény esetén később ismét megismételje a vásárlást.</a:t>
            </a:r>
            <a:endParaRPr lang="sk-SK" sz="2800" dirty="0"/>
          </a:p>
        </p:txBody>
      </p:sp>
    </p:spTree>
    <p:extLst>
      <p:ext uri="{BB962C8B-B14F-4D97-AF65-F5344CB8AC3E}">
        <p14:creationId xmlns:p14="http://schemas.microsoft.com/office/powerpoint/2010/main" val="397942719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0A52937A-12AE-420F-ACA4-C8D07ECA6A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 eaLnBrk="0" fontAlgn="base" hangingPunct="0"/>
            <a:r>
              <a:rPr lang="hu-HU" sz="4400" kern="1200" dirty="0" smtClean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+mn-ea"/>
                <a:cs typeface="+mn-cs"/>
              </a:rPr>
              <a:t>Helyi </a:t>
            </a:r>
            <a:r>
              <a:rPr lang="hu-HU" sz="4400" kern="1200" dirty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+mn-ea"/>
                <a:cs typeface="+mn-cs"/>
              </a:rPr>
              <a:t>marketing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xmlns="" id="{8C51F434-AB0F-CD8E-1AA4-1316AC12C6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636912"/>
            <a:ext cx="8229600" cy="3312367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hu-HU" dirty="0"/>
              <a:t>A helyi marketing lehet nyomtatott vagy online. Nyomtatott marketing anyagokkal (általában szórólapokkal, plakátokkal, újsághirdetésekkel) egészen más ügyfeleket lehet megszólítani, mint a saját weboldalán vagy a közösségi oldalakon keresztül</a:t>
            </a:r>
            <a:r>
              <a:rPr lang="hu-HU" dirty="0" smtClean="0"/>
              <a:t>.</a:t>
            </a:r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r>
              <a:rPr lang="hu-HU" dirty="0" smtClean="0"/>
              <a:t>A </a:t>
            </a:r>
            <a:r>
              <a:rPr lang="hu-HU" dirty="0"/>
              <a:t>nyomtatott marketinggel a termék vagy a márka könnyebben megismerhető a vidéken élő idősebb korosztály számára, hiszen a helyi vagy regionális újságokat leginkább ez a korosztály olvassa</a:t>
            </a:r>
            <a:r>
              <a:rPr lang="hu-HU" dirty="0" smtClean="0"/>
              <a:t>.</a:t>
            </a:r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r>
              <a:rPr lang="hu-HU" dirty="0" smtClean="0"/>
              <a:t>Érdemes </a:t>
            </a:r>
            <a:r>
              <a:rPr lang="hu-HU" dirty="0"/>
              <a:t>tájékozódni arról, hogy a környéken milyen helyi vagy regionális lapok jelennek meg, illetve ezek rendszeressége. A megfelelő ár/érték arány megtartása itt is fontos szempont a sikeres üzleti stratégia érdekében.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51724324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0A52937A-12AE-420F-ACA4-C8D07ECA6A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 eaLnBrk="0" fontAlgn="base" hangingPunct="0"/>
            <a:r>
              <a:rPr lang="hu-HU" dirty="0" smtClean="0">
                <a:ea typeface="+mn-ea"/>
                <a:cs typeface="+mn-cs"/>
              </a:rPr>
              <a:t>Közösségi Média </a:t>
            </a:r>
            <a:r>
              <a:rPr lang="hu-HU" sz="4400" kern="1200" dirty="0" smtClean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+mn-ea"/>
                <a:cs typeface="+mn-cs"/>
              </a:rPr>
              <a:t>marketing</a:t>
            </a:r>
            <a:endParaRPr lang="hu-HU" sz="4400" kern="1200" dirty="0">
              <a:solidFill>
                <a:schemeClr val="tx1"/>
              </a:solidFill>
              <a:effectLst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xmlns="" id="{8C51F434-AB0F-CD8E-1AA4-1316AC12C6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636912"/>
            <a:ext cx="8229600" cy="331236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hu-HU" dirty="0"/>
              <a:t>A közösségi oldalakon való jelenlét manapság elengedhetetlenné vált, hiszen aki nem látható a közösségi médiában, az olyan, mintha nem is létezne a fiatalabb közösség számára</a:t>
            </a:r>
            <a:r>
              <a:rPr lang="hu-HU" dirty="0" smtClean="0"/>
              <a:t>.</a:t>
            </a:r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r>
              <a:rPr lang="hu-HU" dirty="0" smtClean="0"/>
              <a:t>A </a:t>
            </a:r>
            <a:r>
              <a:rPr lang="hu-HU" dirty="0"/>
              <a:t>közösségi média platformjait többnyire fiatalabb, esetleg informatikailag jártasabb emberek követik több órán keresztül, extrém esetben akár napi 10-12 órát is.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68716597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0A52937A-12AE-420F-ACA4-C8D07ECA6A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0" fontAlgn="base" hangingPunct="0"/>
            <a:r>
              <a:rPr lang="hu-HU" dirty="0"/>
              <a:t>Közösségi Média marketing</a:t>
            </a:r>
            <a:endParaRPr lang="hu-HU" sz="4400" kern="1200" dirty="0">
              <a:solidFill>
                <a:schemeClr val="tx1"/>
              </a:solidFill>
              <a:effectLst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xmlns="" id="{8C51F434-AB0F-CD8E-1AA4-1316AC12C6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636912"/>
            <a:ext cx="8229600" cy="3312367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hu-HU" dirty="0"/>
              <a:t>Ennek a szegmensnek a megszólítása is rendkívül fontos, hiszen a közösségi médiának óriási potenciális vásárlóereje van. A kezdeti nehézségek leküzdésében óriási lökést adhat a rendszeres (napi vagy heti) kiküldetés, ami a meglévő forgalom kedvéért később is fenntartható</a:t>
            </a:r>
            <a:r>
              <a:rPr lang="hu-HU" dirty="0" smtClean="0"/>
              <a:t>.</a:t>
            </a:r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r>
              <a:rPr lang="hu-HU" dirty="0" smtClean="0"/>
              <a:t>Természetesen </a:t>
            </a:r>
            <a:r>
              <a:rPr lang="hu-HU" dirty="0"/>
              <a:t>ezeken a platformokon is jelentős szerepe van a jó marketingnek, hiszen ha itt rosszul reklámozzuk az új terméket/szolgáltatást, könnyen felesleges kiadásokká válhatnak a közösségi oldalakra fordított erőforrásaink.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39608233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0A52937A-12AE-420F-ACA4-C8D07ECA6A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0" fontAlgn="base" hangingPunct="0"/>
            <a:r>
              <a:rPr lang="hu-HU" sz="3600" dirty="0"/>
              <a:t>Közösségi Média </a:t>
            </a:r>
            <a:r>
              <a:rPr lang="hu-HU" sz="3600" dirty="0" smtClean="0"/>
              <a:t>felhasználók </a:t>
            </a:r>
            <a:r>
              <a:rPr lang="hu-HU" sz="3600" kern="1200" dirty="0" smtClean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+mn-ea"/>
                <a:cs typeface="+mn-cs"/>
              </a:rPr>
              <a:t>(2022</a:t>
            </a:r>
            <a:r>
              <a:rPr lang="hu-HU" sz="3600" kern="1200" dirty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+mn-ea"/>
                <a:cs typeface="+mn-cs"/>
              </a:rPr>
              <a:t>)</a:t>
            </a:r>
          </a:p>
        </p:txBody>
      </p:sp>
      <p:graphicFrame>
        <p:nvGraphicFramePr>
          <p:cNvPr id="4" name="Tartalom helye 3">
            <a:extLst>
              <a:ext uri="{FF2B5EF4-FFF2-40B4-BE49-F238E27FC236}">
                <a16:creationId xmlns:a16="http://schemas.microsoft.com/office/drawing/2014/main" xmlns="" id="{1830F3E6-B7B3-DB53-DB2F-2AFC9553350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0791613"/>
              </p:ext>
            </p:extLst>
          </p:nvPr>
        </p:nvGraphicFramePr>
        <p:xfrm>
          <a:off x="457200" y="2636838"/>
          <a:ext cx="8229600" cy="34893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8470535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0A52937A-12AE-420F-ACA4-C8D07ECA6A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0" fontAlgn="base" hangingPunct="0"/>
            <a:r>
              <a:rPr lang="hu-HU" dirty="0">
                <a:ea typeface="+mn-ea"/>
                <a:cs typeface="+mn-cs"/>
              </a:rPr>
              <a:t>Helyi, országos és nemzetközi pályázatok</a:t>
            </a:r>
            <a:endParaRPr lang="hu-HU" sz="4400" kern="1200" dirty="0">
              <a:solidFill>
                <a:schemeClr val="tx1"/>
              </a:solidFill>
              <a:effectLst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xmlns="" id="{8C51F434-AB0F-CD8E-1AA4-1316AC12C6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636912"/>
            <a:ext cx="8229600" cy="3312367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hu-HU" dirty="0"/>
              <a:t>Vidéki Vállalkozási Stratégia szempontjából a pályázatok nagyon fontos szerepet töltenek be, elsősorban a stratégia finanszírozási részében</a:t>
            </a:r>
            <a:r>
              <a:rPr lang="hu-HU" dirty="0" smtClean="0"/>
              <a:t>.</a:t>
            </a:r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r>
              <a:rPr lang="hu-HU" dirty="0" smtClean="0"/>
              <a:t>Tekintse </a:t>
            </a:r>
            <a:r>
              <a:rPr lang="hu-HU" dirty="0"/>
              <a:t>vissza az elmúlt éveket a tervezett termékére vagy szolgáltatására vonatkozó lehetséges pályázatok kapcsán</a:t>
            </a:r>
            <a:r>
              <a:rPr lang="hu-HU" dirty="0" smtClean="0"/>
              <a:t>.</a:t>
            </a:r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r>
              <a:rPr lang="hu-HU" dirty="0" smtClean="0"/>
              <a:t>Keresse </a:t>
            </a:r>
            <a:r>
              <a:rPr lang="hu-HU" dirty="0"/>
              <a:t>meg és vegye fel a kapcsolatot a több pályázattal dolgozó helyi szövetségekkel, mutassa meg nekik a tervezett megvalósítási vagy fejlesztési stratégiáját a jelenlegi és jövőbeli pályázatokhoz való illeszkedés érdekében.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87844610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AEE46AEC-056B-4529-B8E0-8036347DC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19572"/>
            <a:ext cx="8229600" cy="1257300"/>
          </a:xfrm>
        </p:spPr>
        <p:txBody>
          <a:bodyPr>
            <a:normAutofit fontScale="90000"/>
          </a:bodyPr>
          <a:lstStyle/>
          <a:p>
            <a:pPr lvl="0">
              <a:defRPr/>
            </a:pPr>
            <a:r>
              <a:rPr lang="en-US" b="1" dirty="0" err="1"/>
              <a:t>Hogyan</a:t>
            </a:r>
            <a:r>
              <a:rPr lang="en-US" b="1" dirty="0"/>
              <a:t> </a:t>
            </a:r>
            <a:r>
              <a:rPr lang="en-US" b="1" dirty="0" err="1"/>
              <a:t>lehet</a:t>
            </a:r>
            <a:r>
              <a:rPr lang="en-US" b="1" dirty="0"/>
              <a:t> </a:t>
            </a:r>
            <a:r>
              <a:rPr lang="en-US" b="1" dirty="0" err="1"/>
              <a:t>felismerni</a:t>
            </a:r>
            <a:r>
              <a:rPr lang="en-US" b="1" dirty="0"/>
              <a:t> a </a:t>
            </a:r>
            <a:r>
              <a:rPr lang="en-US" b="1" dirty="0" err="1"/>
              <a:t>régiójában</a:t>
            </a:r>
            <a:r>
              <a:rPr lang="en-US" b="1" dirty="0"/>
              <a:t> </a:t>
            </a:r>
            <a:r>
              <a:rPr lang="en-US" b="1" dirty="0" err="1"/>
              <a:t>rejlő</a:t>
            </a:r>
            <a:r>
              <a:rPr lang="en-US" b="1" dirty="0"/>
              <a:t> </a:t>
            </a:r>
            <a:r>
              <a:rPr lang="en-US" b="1" dirty="0" err="1"/>
              <a:t>lehetőségeket</a:t>
            </a:r>
            <a:r>
              <a:rPr lang="en-US" b="1" dirty="0"/>
              <a:t>?</a:t>
            </a:r>
            <a:endParaRPr lang="sk-SK" dirty="0">
              <a:effectLst/>
            </a:endParaRP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53EEE2C4-75B5-4CA0-8486-02AB5138D2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3369965"/>
            <a:ext cx="2808312" cy="1771976"/>
          </a:xfrm>
        </p:spPr>
        <p:txBody>
          <a:bodyPr>
            <a:normAutofit fontScale="92500"/>
          </a:bodyPr>
          <a:lstStyle/>
          <a:p>
            <a:pPr marL="0" indent="0" eaLnBrk="0" fontAlgn="base" hangingPunct="0">
              <a:buNone/>
            </a:pPr>
            <a:r>
              <a:rPr lang="hu-HU" b="1" dirty="0"/>
              <a:t>Elemezze a következő szempontokat</a:t>
            </a:r>
            <a:endParaRPr lang="sk-SK" dirty="0">
              <a:effectLst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xmlns="" id="{71FDAB78-55FF-5A33-4894-6C965B6DC0E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38563781"/>
              </p:ext>
            </p:extLst>
          </p:nvPr>
        </p:nvGraphicFramePr>
        <p:xfrm>
          <a:off x="2915816" y="2276871"/>
          <a:ext cx="6079419" cy="39851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233240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0A52937A-12AE-420F-ACA4-C8D07ECA6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496210"/>
            <a:ext cx="8229600" cy="1143000"/>
          </a:xfrm>
        </p:spPr>
        <p:txBody>
          <a:bodyPr>
            <a:normAutofit/>
          </a:bodyPr>
          <a:lstStyle/>
          <a:p>
            <a:r>
              <a:rPr lang="hu-HU" b="1" dirty="0"/>
              <a:t>Vidéki </a:t>
            </a:r>
            <a:r>
              <a:rPr lang="hu-HU" b="1" dirty="0" smtClean="0"/>
              <a:t>Üzleti </a:t>
            </a:r>
            <a:r>
              <a:rPr lang="hu-HU" b="1" dirty="0"/>
              <a:t>Stratégia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0804D55C-5356-47F2-86FA-47D13DDF19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eaLnBrk="0" fontAlgn="base" hangingPunct="0">
              <a:buNone/>
            </a:pPr>
            <a:r>
              <a:rPr lang="hu-HU" sz="2800" dirty="0"/>
              <a:t>Tényként kell kezelni, hogy jelenleg nem áll rendelkezésre olyan tankönyv, amely a mezőgazdasági termelés ismert jellemzőit, valamint a mezőgazdaság, mint vidéki gazdaság meghatározó tényezőjeként kezelendő stratégiai tudásanyagot és a kapcsolódó jellemzőket tárgyalná. rendszerszemléletű és integrált megközelítés.</a:t>
            </a:r>
            <a:endParaRPr lang="sk-SK" sz="2800" dirty="0">
              <a:effectLst/>
            </a:endParaRPr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xmlns="" id="{DB9FF236-557C-618D-5126-B922FC178021}"/>
              </a:ext>
            </a:extLst>
          </p:cNvPr>
          <p:cNvSpPr txBox="1">
            <a:spLocks/>
          </p:cNvSpPr>
          <p:nvPr/>
        </p:nvSpPr>
        <p:spPr>
          <a:xfrm>
            <a:off x="457200" y="1340768"/>
            <a:ext cx="8229600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</a:lstStyle>
          <a:p>
            <a:pPr algn="r"/>
            <a:r>
              <a:rPr lang="hu-HU" sz="2000" i="1" dirty="0">
                <a:solidFill>
                  <a:srgbClr val="264F05"/>
                </a:solidFill>
              </a:rPr>
              <a:t>Vidéki üzleti stratégia alapjai</a:t>
            </a:r>
            <a:endParaRPr lang="hu-HU" sz="2000" i="1" dirty="0">
              <a:solidFill>
                <a:srgbClr val="264F0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70807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15744A0C-5E32-43D2-88B5-D3D478B98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hu-HU" b="1" dirty="0"/>
              <a:t>Természeti adottságok</a:t>
            </a:r>
            <a:endParaRPr lang="en-IE" b="1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09AB9D01-AF69-4F56-9467-7C3A8DF21B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eaLnBrk="0" fontAlgn="base" hangingPunct="0">
              <a:buNone/>
            </a:pPr>
            <a:r>
              <a:rPr lang="en-US" b="1" dirty="0" err="1"/>
              <a:t>Az</a:t>
            </a:r>
            <a:r>
              <a:rPr lang="en-US" b="1" dirty="0"/>
              <a:t> </a:t>
            </a:r>
            <a:r>
              <a:rPr lang="en-US" b="1" dirty="0" err="1"/>
              <a:t>ország</a:t>
            </a:r>
            <a:r>
              <a:rPr lang="en-US" b="1" dirty="0"/>
              <a:t> </a:t>
            </a:r>
            <a:r>
              <a:rPr lang="en-US" b="1" dirty="0" err="1"/>
              <a:t>vidéki</a:t>
            </a:r>
            <a:r>
              <a:rPr lang="en-US" b="1" dirty="0"/>
              <a:t> </a:t>
            </a:r>
            <a:r>
              <a:rPr lang="en-US" b="1" dirty="0" err="1"/>
              <a:t>gazdaságban</a:t>
            </a:r>
            <a:r>
              <a:rPr lang="en-US" b="1" dirty="0"/>
              <a:t> </a:t>
            </a:r>
            <a:r>
              <a:rPr lang="en-US" b="1" dirty="0" err="1"/>
              <a:t>rejlő</a:t>
            </a:r>
            <a:r>
              <a:rPr lang="en-US" b="1" dirty="0"/>
              <a:t> </a:t>
            </a:r>
            <a:r>
              <a:rPr lang="en-US" b="1" dirty="0" err="1"/>
              <a:t>lehetőségeit</a:t>
            </a:r>
            <a:r>
              <a:rPr lang="en-US" b="1" dirty="0"/>
              <a:t> </a:t>
            </a:r>
            <a:r>
              <a:rPr lang="en-US" b="1" dirty="0" err="1"/>
              <a:t>először</a:t>
            </a:r>
            <a:r>
              <a:rPr lang="en-US" b="1" dirty="0"/>
              <a:t> a </a:t>
            </a:r>
            <a:r>
              <a:rPr lang="en-US" b="1" dirty="0" err="1"/>
              <a:t>természeti</a:t>
            </a:r>
            <a:r>
              <a:rPr lang="en-US" b="1" dirty="0"/>
              <a:t> </a:t>
            </a:r>
            <a:r>
              <a:rPr lang="en-US" b="1" dirty="0" err="1"/>
              <a:t>adottságok</a:t>
            </a:r>
            <a:r>
              <a:rPr lang="en-US" b="1" dirty="0"/>
              <a:t> </a:t>
            </a:r>
            <a:r>
              <a:rPr lang="en-US" b="1" dirty="0" err="1"/>
              <a:t>vizsgálatával</a:t>
            </a:r>
            <a:r>
              <a:rPr lang="en-US" b="1" dirty="0"/>
              <a:t> </a:t>
            </a:r>
            <a:r>
              <a:rPr lang="en-US" b="1" dirty="0" err="1"/>
              <a:t>kell</a:t>
            </a:r>
            <a:r>
              <a:rPr lang="en-US" b="1" dirty="0"/>
              <a:t> </a:t>
            </a:r>
            <a:r>
              <a:rPr lang="en-US" b="1" dirty="0" err="1"/>
              <a:t>feltárni</a:t>
            </a:r>
            <a:r>
              <a:rPr lang="en-US" b="1" dirty="0"/>
              <a:t>, </a:t>
            </a:r>
            <a:r>
              <a:rPr lang="en-US" b="1" dirty="0" err="1"/>
              <a:t>hiszen</a:t>
            </a:r>
            <a:r>
              <a:rPr lang="en-US" b="1" dirty="0"/>
              <a:t> a </a:t>
            </a:r>
            <a:r>
              <a:rPr lang="en-US" b="1" dirty="0" err="1"/>
              <a:t>vidéki</a:t>
            </a:r>
            <a:r>
              <a:rPr lang="en-US" b="1" dirty="0"/>
              <a:t> </a:t>
            </a:r>
            <a:r>
              <a:rPr lang="en-US" b="1" dirty="0" err="1"/>
              <a:t>termelés</a:t>
            </a:r>
            <a:r>
              <a:rPr lang="en-US" b="1" dirty="0"/>
              <a:t> </a:t>
            </a:r>
            <a:r>
              <a:rPr lang="en-US" b="1" dirty="0" err="1"/>
              <a:t>elsődleges</a:t>
            </a:r>
            <a:r>
              <a:rPr lang="en-US" b="1" dirty="0"/>
              <a:t> </a:t>
            </a:r>
            <a:r>
              <a:rPr lang="en-US" b="1" dirty="0" err="1"/>
              <a:t>szempontja</a:t>
            </a:r>
            <a:r>
              <a:rPr lang="en-US" b="1" dirty="0"/>
              <a:t> </a:t>
            </a:r>
            <a:r>
              <a:rPr lang="en-US" b="1" dirty="0" err="1"/>
              <a:t>az</a:t>
            </a:r>
            <a:r>
              <a:rPr lang="en-US" b="1" dirty="0"/>
              <a:t> </a:t>
            </a:r>
            <a:r>
              <a:rPr lang="en-US" b="1" dirty="0" err="1"/>
              <a:t>adott</a:t>
            </a:r>
            <a:r>
              <a:rPr lang="en-US" b="1" dirty="0"/>
              <a:t> </a:t>
            </a:r>
            <a:r>
              <a:rPr lang="en-US" b="1" dirty="0" err="1"/>
              <a:t>ország</a:t>
            </a:r>
            <a:r>
              <a:rPr lang="en-US" b="1" dirty="0"/>
              <a:t> </a:t>
            </a:r>
            <a:r>
              <a:rPr lang="en-US" b="1" dirty="0" err="1"/>
              <a:t>természeti</a:t>
            </a:r>
            <a:r>
              <a:rPr lang="en-US" b="1" dirty="0"/>
              <a:t> </a:t>
            </a:r>
            <a:r>
              <a:rPr lang="en-US" b="1" dirty="0" err="1"/>
              <a:t>adottsága</a:t>
            </a:r>
            <a:r>
              <a:rPr lang="en-US" b="1" dirty="0"/>
              <a:t>.</a:t>
            </a:r>
            <a:endParaRPr lang="sk-SK" b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54518539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15744A0C-5E32-43D2-88B5-D3D478B98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>
              <a:defRPr/>
            </a:pPr>
            <a:r>
              <a:rPr lang="hu-HU" b="1" dirty="0"/>
              <a:t>Természeti </a:t>
            </a:r>
            <a:r>
              <a:rPr lang="hu-HU" b="1" dirty="0" smtClean="0"/>
              <a:t>adottságok elemzése</a:t>
            </a:r>
            <a:endParaRPr lang="en-IE" b="1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09AB9D01-AF69-4F56-9467-7C3A8DF21B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0" fontAlgn="base" hangingPunct="0"/>
            <a:r>
              <a:rPr lang="sk-SK" b="1" dirty="0" smtClean="0"/>
              <a:t>Éghajlati tulajdonságok</a:t>
            </a:r>
          </a:p>
          <a:p>
            <a:pPr eaLnBrk="0" fontAlgn="base" hangingPunct="0"/>
            <a:r>
              <a:rPr lang="sk-SK" b="1" dirty="0" smtClean="0"/>
              <a:t>Vízhozam tulajdonságok</a:t>
            </a:r>
          </a:p>
          <a:p>
            <a:pPr eaLnBrk="0" fontAlgn="base" hangingPunct="0"/>
            <a:r>
              <a:rPr lang="sk-SK" b="1" dirty="0" smtClean="0"/>
              <a:t>Topográfiai tulajdonságok</a:t>
            </a:r>
          </a:p>
          <a:p>
            <a:pPr eaLnBrk="0" fontAlgn="base" hangingPunct="0"/>
            <a:r>
              <a:rPr lang="sk-SK" b="1" dirty="0" smtClean="0"/>
              <a:t>Földrajz és talajzati tulajdonságai</a:t>
            </a:r>
          </a:p>
          <a:p>
            <a:pPr eaLnBrk="0" fontAlgn="base" hangingPunct="0"/>
            <a:r>
              <a:rPr lang="sk-SK" b="1" dirty="0" smtClean="0"/>
              <a:t>Növényzet</a:t>
            </a:r>
            <a:endParaRPr lang="sk-SK" b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29362325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15744A0C-5E32-43D2-88B5-D3D478B98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0" fontAlgn="base" hangingPunct="0"/>
            <a:r>
              <a:rPr lang="sk-SK" b="1" dirty="0"/>
              <a:t>Éghajlati tulajdonságok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09AB9D01-AF69-4F56-9467-7C3A8DF21B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eaLnBrk="0" fontAlgn="base" hangingPunct="0"/>
            <a:r>
              <a:rPr lang="en-US" b="1" dirty="0" err="1"/>
              <a:t>Milyen</a:t>
            </a:r>
            <a:r>
              <a:rPr lang="en-US" b="1" dirty="0"/>
              <a:t> </a:t>
            </a:r>
            <a:r>
              <a:rPr lang="en-US" b="1" dirty="0" err="1"/>
              <a:t>termelést</a:t>
            </a:r>
            <a:r>
              <a:rPr lang="en-US" b="1" dirty="0"/>
              <a:t> </a:t>
            </a:r>
            <a:r>
              <a:rPr lang="en-US" b="1" dirty="0" err="1"/>
              <a:t>tesz</a:t>
            </a:r>
            <a:r>
              <a:rPr lang="en-US" b="1" dirty="0"/>
              <a:t> </a:t>
            </a:r>
            <a:r>
              <a:rPr lang="en-US" b="1" dirty="0" err="1"/>
              <a:t>lehetővé</a:t>
            </a:r>
            <a:r>
              <a:rPr lang="en-US" b="1" dirty="0"/>
              <a:t> </a:t>
            </a:r>
            <a:r>
              <a:rPr lang="en-US" b="1" dirty="0" err="1"/>
              <a:t>az</a:t>
            </a:r>
            <a:r>
              <a:rPr lang="en-US" b="1" dirty="0"/>
              <a:t> </a:t>
            </a:r>
            <a:r>
              <a:rPr lang="en-US" b="1" dirty="0" err="1"/>
              <a:t>ország</a:t>
            </a:r>
            <a:r>
              <a:rPr lang="en-US" b="1" dirty="0"/>
              <a:t> </a:t>
            </a:r>
            <a:r>
              <a:rPr lang="en-US" b="1" dirty="0" err="1"/>
              <a:t>klímája</a:t>
            </a:r>
            <a:r>
              <a:rPr lang="en-US" b="1" dirty="0" smtClean="0"/>
              <a:t>?</a:t>
            </a:r>
            <a:endParaRPr lang="hu-HU" b="1" dirty="0" smtClean="0"/>
          </a:p>
          <a:p>
            <a:pPr eaLnBrk="0" fontAlgn="base" hangingPunct="0"/>
            <a:r>
              <a:rPr lang="en-US" b="1" dirty="0" err="1" smtClean="0"/>
              <a:t>Mit</a:t>
            </a:r>
            <a:r>
              <a:rPr lang="en-US" b="1" dirty="0" smtClean="0"/>
              <a:t> </a:t>
            </a:r>
            <a:r>
              <a:rPr lang="en-US" b="1" dirty="0" err="1"/>
              <a:t>tehetek</a:t>
            </a:r>
            <a:r>
              <a:rPr lang="en-US" b="1" dirty="0"/>
              <a:t>, ha a </a:t>
            </a:r>
            <a:r>
              <a:rPr lang="en-US" b="1" dirty="0" err="1"/>
              <a:t>klíma</a:t>
            </a:r>
            <a:r>
              <a:rPr lang="en-US" b="1" dirty="0"/>
              <a:t> </a:t>
            </a:r>
            <a:r>
              <a:rPr lang="en-US" b="1" dirty="0" err="1"/>
              <a:t>nem</a:t>
            </a:r>
            <a:r>
              <a:rPr lang="en-US" b="1" dirty="0"/>
              <a:t> </a:t>
            </a:r>
            <a:r>
              <a:rPr lang="en-US" b="1" dirty="0" err="1"/>
              <a:t>felel</a:t>
            </a:r>
            <a:r>
              <a:rPr lang="en-US" b="1" dirty="0"/>
              <a:t> meg </a:t>
            </a:r>
            <a:r>
              <a:rPr lang="en-US" b="1" dirty="0" err="1"/>
              <a:t>az</a:t>
            </a:r>
            <a:r>
              <a:rPr lang="en-US" b="1" dirty="0"/>
              <a:t> </a:t>
            </a:r>
            <a:r>
              <a:rPr lang="en-US" b="1" dirty="0" err="1"/>
              <a:t>üzleti</a:t>
            </a:r>
            <a:r>
              <a:rPr lang="en-US" b="1" dirty="0"/>
              <a:t> </a:t>
            </a:r>
            <a:r>
              <a:rPr lang="en-US" b="1" dirty="0" err="1"/>
              <a:t>stratégiámnak</a:t>
            </a:r>
            <a:r>
              <a:rPr lang="en-US" b="1" dirty="0" smtClean="0"/>
              <a:t>?</a:t>
            </a:r>
            <a:endParaRPr lang="hu-HU" b="1" dirty="0" smtClean="0"/>
          </a:p>
          <a:p>
            <a:pPr eaLnBrk="0" fontAlgn="base" hangingPunct="0"/>
            <a:r>
              <a:rPr lang="en-US" b="1" dirty="0" err="1" smtClean="0"/>
              <a:t>Hogyan</a:t>
            </a:r>
            <a:r>
              <a:rPr lang="en-US" b="1" dirty="0" smtClean="0"/>
              <a:t> </a:t>
            </a:r>
            <a:r>
              <a:rPr lang="en-US" b="1" dirty="0" err="1"/>
              <a:t>befolyásolhatom</a:t>
            </a:r>
            <a:r>
              <a:rPr lang="en-US" b="1" dirty="0"/>
              <a:t> a </a:t>
            </a:r>
            <a:r>
              <a:rPr lang="en-US" b="1" dirty="0" err="1"/>
              <a:t>környék</a:t>
            </a:r>
            <a:r>
              <a:rPr lang="en-US" b="1" dirty="0"/>
              <a:t> </a:t>
            </a:r>
            <a:r>
              <a:rPr lang="en-US" b="1" dirty="0" err="1"/>
              <a:t>klímáját</a:t>
            </a:r>
            <a:r>
              <a:rPr lang="en-US" b="1" dirty="0" smtClean="0"/>
              <a:t>?</a:t>
            </a:r>
            <a:endParaRPr lang="hu-HU" b="1" dirty="0" smtClean="0"/>
          </a:p>
          <a:p>
            <a:pPr eaLnBrk="0" fontAlgn="base" hangingPunct="0"/>
            <a:r>
              <a:rPr lang="en-US" b="1" dirty="0" err="1" smtClean="0"/>
              <a:t>Melyek</a:t>
            </a:r>
            <a:r>
              <a:rPr lang="en-US" b="1" dirty="0" smtClean="0"/>
              <a:t> </a:t>
            </a:r>
            <a:r>
              <a:rPr lang="en-US" b="1" dirty="0"/>
              <a:t>a </a:t>
            </a:r>
            <a:r>
              <a:rPr lang="en-US" b="1" dirty="0" err="1"/>
              <a:t>költséghatékony</a:t>
            </a:r>
            <a:r>
              <a:rPr lang="en-US" b="1" dirty="0"/>
              <a:t> </a:t>
            </a:r>
            <a:r>
              <a:rPr lang="en-US" b="1" dirty="0" err="1"/>
              <a:t>megoldások</a:t>
            </a:r>
            <a:r>
              <a:rPr lang="en-US" b="1" dirty="0"/>
              <a:t> a </a:t>
            </a:r>
            <a:r>
              <a:rPr lang="en-US" b="1" dirty="0" err="1"/>
              <a:t>megfelelő</a:t>
            </a:r>
            <a:r>
              <a:rPr lang="en-US" b="1" dirty="0"/>
              <a:t> </a:t>
            </a:r>
            <a:r>
              <a:rPr lang="en-US" b="1" dirty="0" err="1"/>
              <a:t>klíma</a:t>
            </a:r>
            <a:r>
              <a:rPr lang="en-US" b="1" dirty="0"/>
              <a:t> </a:t>
            </a:r>
            <a:r>
              <a:rPr lang="en-US" b="1" dirty="0" err="1"/>
              <a:t>megteremtésére</a:t>
            </a:r>
            <a:r>
              <a:rPr lang="en-US" b="1" dirty="0" smtClean="0"/>
              <a:t>?</a:t>
            </a:r>
            <a:endParaRPr lang="hu-HU" b="1" dirty="0" smtClean="0"/>
          </a:p>
          <a:p>
            <a:pPr eaLnBrk="0" fontAlgn="base" hangingPunct="0"/>
            <a:r>
              <a:rPr lang="en-US" b="1" dirty="0" err="1" smtClean="0"/>
              <a:t>Mennyit</a:t>
            </a:r>
            <a:r>
              <a:rPr lang="en-US" b="1" dirty="0" smtClean="0"/>
              <a:t> </a:t>
            </a:r>
            <a:r>
              <a:rPr lang="en-US" b="1" dirty="0" err="1"/>
              <a:t>változott</a:t>
            </a:r>
            <a:r>
              <a:rPr lang="en-US" b="1" dirty="0"/>
              <a:t> </a:t>
            </a:r>
            <a:r>
              <a:rPr lang="en-US" b="1" dirty="0" err="1"/>
              <a:t>az</a:t>
            </a:r>
            <a:r>
              <a:rPr lang="en-US" b="1" dirty="0"/>
              <a:t> </a:t>
            </a:r>
            <a:r>
              <a:rPr lang="en-US" b="1" dirty="0" err="1"/>
              <a:t>ország</a:t>
            </a:r>
            <a:r>
              <a:rPr lang="en-US" b="1" dirty="0"/>
              <a:t> </a:t>
            </a:r>
            <a:r>
              <a:rPr lang="en-US" b="1" dirty="0" err="1"/>
              <a:t>éghajlata</a:t>
            </a:r>
            <a:r>
              <a:rPr lang="en-US" b="1" dirty="0"/>
              <a:t> </a:t>
            </a:r>
            <a:r>
              <a:rPr lang="en-US" b="1" dirty="0" err="1"/>
              <a:t>az</a:t>
            </a:r>
            <a:r>
              <a:rPr lang="en-US" b="1" dirty="0"/>
              <a:t> </a:t>
            </a:r>
            <a:r>
              <a:rPr lang="en-US" b="1" dirty="0" err="1"/>
              <a:t>elmúlt</a:t>
            </a:r>
            <a:r>
              <a:rPr lang="en-US" b="1" dirty="0"/>
              <a:t> 5-10-15 </a:t>
            </a:r>
            <a:r>
              <a:rPr lang="en-US" b="1" dirty="0" err="1"/>
              <a:t>évben</a:t>
            </a:r>
            <a:r>
              <a:rPr lang="en-US" b="1" dirty="0"/>
              <a:t>, </a:t>
            </a:r>
            <a:r>
              <a:rPr lang="en-US" b="1" dirty="0" err="1"/>
              <a:t>és</a:t>
            </a:r>
            <a:r>
              <a:rPr lang="en-US" b="1" dirty="0"/>
              <a:t> </a:t>
            </a:r>
            <a:r>
              <a:rPr lang="en-US" b="1" dirty="0" err="1"/>
              <a:t>milyen</a:t>
            </a:r>
            <a:r>
              <a:rPr lang="en-US" b="1" dirty="0"/>
              <a:t> </a:t>
            </a:r>
            <a:r>
              <a:rPr lang="en-US" b="1" dirty="0" err="1"/>
              <a:t>hatással</a:t>
            </a:r>
            <a:r>
              <a:rPr lang="en-US" b="1" dirty="0"/>
              <a:t> van a </a:t>
            </a:r>
            <a:r>
              <a:rPr lang="en-US" b="1" dirty="0" err="1"/>
              <a:t>klímaváltozás</a:t>
            </a:r>
            <a:r>
              <a:rPr lang="en-US" b="1" dirty="0"/>
              <a:t> </a:t>
            </a:r>
            <a:r>
              <a:rPr lang="en-US" b="1" dirty="0" err="1"/>
              <a:t>az</a:t>
            </a:r>
            <a:r>
              <a:rPr lang="en-US" b="1" dirty="0"/>
              <a:t> </a:t>
            </a:r>
            <a:r>
              <a:rPr lang="en-US" b="1" dirty="0" err="1"/>
              <a:t>országra</a:t>
            </a:r>
            <a:r>
              <a:rPr lang="en-US" b="1" dirty="0"/>
              <a:t>?</a:t>
            </a:r>
            <a:endParaRPr lang="sk-SK" b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262094053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15744A0C-5E32-43D2-88B5-D3D478B98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0" fontAlgn="base" hangingPunct="0"/>
            <a:r>
              <a:rPr lang="sk-SK" b="1" dirty="0"/>
              <a:t>Vízhozam tulajdonságok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09AB9D01-AF69-4F56-9467-7C3A8DF21B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eaLnBrk="0" fontAlgn="base" hangingPunct="0"/>
            <a:r>
              <a:rPr lang="en-US" b="1" dirty="0" err="1"/>
              <a:t>Szükségem</a:t>
            </a:r>
            <a:r>
              <a:rPr lang="en-US" b="1" dirty="0"/>
              <a:t> van </a:t>
            </a:r>
            <a:r>
              <a:rPr lang="en-US" b="1" dirty="0" err="1"/>
              <a:t>állandó</a:t>
            </a:r>
            <a:r>
              <a:rPr lang="en-US" b="1" dirty="0"/>
              <a:t> </a:t>
            </a:r>
            <a:r>
              <a:rPr lang="en-US" b="1" dirty="0" err="1"/>
              <a:t>vízellátásra</a:t>
            </a:r>
            <a:r>
              <a:rPr lang="en-US" b="1" dirty="0"/>
              <a:t>, </a:t>
            </a:r>
            <a:r>
              <a:rPr lang="en-US" b="1" dirty="0" err="1"/>
              <a:t>hogy</a:t>
            </a:r>
            <a:r>
              <a:rPr lang="en-US" b="1" dirty="0"/>
              <a:t> </a:t>
            </a:r>
            <a:r>
              <a:rPr lang="en-US" b="1" dirty="0" err="1"/>
              <a:t>elérjem</a:t>
            </a:r>
            <a:r>
              <a:rPr lang="en-US" b="1" dirty="0"/>
              <a:t> a </a:t>
            </a:r>
            <a:r>
              <a:rPr lang="en-US" b="1" dirty="0" err="1"/>
              <a:t>lehetőségeimet</a:t>
            </a:r>
            <a:r>
              <a:rPr lang="en-US" b="1" dirty="0" smtClean="0"/>
              <a:t>?</a:t>
            </a:r>
            <a:endParaRPr lang="hu-HU" b="1" dirty="0" smtClean="0"/>
          </a:p>
          <a:p>
            <a:pPr eaLnBrk="0" fontAlgn="base" hangingPunct="0"/>
            <a:r>
              <a:rPr lang="en-US" b="1" dirty="0" smtClean="0"/>
              <a:t>Ha </a:t>
            </a:r>
            <a:r>
              <a:rPr lang="en-US" b="1" dirty="0" err="1"/>
              <a:t>igen</a:t>
            </a:r>
            <a:r>
              <a:rPr lang="en-US" b="1" dirty="0"/>
              <a:t>, </a:t>
            </a:r>
            <a:r>
              <a:rPr lang="en-US" b="1" dirty="0" err="1"/>
              <a:t>elegendő</a:t>
            </a:r>
            <a:r>
              <a:rPr lang="en-US" b="1" dirty="0"/>
              <a:t>-e </a:t>
            </a:r>
            <a:r>
              <a:rPr lang="en-US" b="1" dirty="0" err="1"/>
              <a:t>számomra</a:t>
            </a:r>
            <a:r>
              <a:rPr lang="en-US" b="1" dirty="0"/>
              <a:t> a </a:t>
            </a:r>
            <a:r>
              <a:rPr lang="en-US" b="1" dirty="0" err="1"/>
              <a:t>helyszínen</a:t>
            </a:r>
            <a:r>
              <a:rPr lang="en-US" b="1" dirty="0"/>
              <a:t> </a:t>
            </a:r>
            <a:r>
              <a:rPr lang="en-US" b="1" dirty="0" err="1"/>
              <a:t>elérhető</a:t>
            </a:r>
            <a:r>
              <a:rPr lang="en-US" b="1" dirty="0"/>
              <a:t> </a:t>
            </a:r>
            <a:r>
              <a:rPr lang="en-US" b="1" dirty="0" err="1"/>
              <a:t>vízmennyiség</a:t>
            </a:r>
            <a:r>
              <a:rPr lang="en-US" b="1" dirty="0" smtClean="0"/>
              <a:t>?</a:t>
            </a:r>
            <a:endParaRPr lang="hu-HU" b="1" dirty="0" smtClean="0"/>
          </a:p>
          <a:p>
            <a:pPr eaLnBrk="0" fontAlgn="base" hangingPunct="0"/>
            <a:r>
              <a:rPr lang="en-US" b="1" dirty="0" err="1" smtClean="0"/>
              <a:t>Mekkora</a:t>
            </a:r>
            <a:r>
              <a:rPr lang="en-US" b="1" dirty="0" smtClean="0"/>
              <a:t> </a:t>
            </a:r>
            <a:r>
              <a:rPr lang="en-US" b="1" dirty="0"/>
              <a:t>a </a:t>
            </a:r>
            <a:r>
              <a:rPr lang="en-US" b="1" dirty="0" err="1"/>
              <a:t>terület</a:t>
            </a:r>
            <a:r>
              <a:rPr lang="en-US" b="1" dirty="0"/>
              <a:t> </a:t>
            </a:r>
            <a:r>
              <a:rPr lang="en-US" b="1" dirty="0" err="1"/>
              <a:t>vízhozama</a:t>
            </a:r>
            <a:r>
              <a:rPr lang="en-US" b="1" dirty="0" smtClean="0"/>
              <a:t>?</a:t>
            </a:r>
            <a:endParaRPr lang="hu-HU" b="1" dirty="0" smtClean="0"/>
          </a:p>
          <a:p>
            <a:pPr eaLnBrk="0" fontAlgn="base" hangingPunct="0"/>
            <a:r>
              <a:rPr lang="en-US" b="1" dirty="0" smtClean="0"/>
              <a:t>Van </a:t>
            </a:r>
            <a:r>
              <a:rPr lang="en-US" b="1" dirty="0"/>
              <a:t>a </a:t>
            </a:r>
            <a:r>
              <a:rPr lang="en-US" b="1" dirty="0" err="1"/>
              <a:t>környéken</a:t>
            </a:r>
            <a:r>
              <a:rPr lang="en-US" b="1" dirty="0"/>
              <a:t> </a:t>
            </a:r>
            <a:r>
              <a:rPr lang="en-US" b="1" dirty="0" err="1"/>
              <a:t>folyó</a:t>
            </a:r>
            <a:r>
              <a:rPr lang="en-US" b="1" dirty="0"/>
              <a:t> </a:t>
            </a:r>
            <a:r>
              <a:rPr lang="en-US" b="1" dirty="0" err="1"/>
              <a:t>vagy</a:t>
            </a:r>
            <a:r>
              <a:rPr lang="en-US" b="1" dirty="0"/>
              <a:t> </a:t>
            </a:r>
            <a:r>
              <a:rPr lang="en-US" b="1" dirty="0" err="1"/>
              <a:t>patak</a:t>
            </a:r>
            <a:r>
              <a:rPr lang="en-US" b="1" dirty="0" smtClean="0"/>
              <a:t>?</a:t>
            </a:r>
            <a:endParaRPr lang="hu-HU" b="1" dirty="0" smtClean="0"/>
          </a:p>
          <a:p>
            <a:pPr eaLnBrk="0" fontAlgn="base" hangingPunct="0"/>
            <a:r>
              <a:rPr lang="en-US" b="1" dirty="0" err="1" smtClean="0"/>
              <a:t>Mennyi</a:t>
            </a:r>
            <a:r>
              <a:rPr lang="en-US" b="1" dirty="0" smtClean="0"/>
              <a:t> </a:t>
            </a:r>
            <a:r>
              <a:rPr lang="en-US" b="1" dirty="0" err="1"/>
              <a:t>az</a:t>
            </a:r>
            <a:r>
              <a:rPr lang="en-US" b="1" dirty="0"/>
              <a:t> </a:t>
            </a:r>
            <a:r>
              <a:rPr lang="en-US" b="1" dirty="0" err="1"/>
              <a:t>esős</a:t>
            </a:r>
            <a:r>
              <a:rPr lang="en-US" b="1" dirty="0"/>
              <a:t> </a:t>
            </a:r>
            <a:r>
              <a:rPr lang="en-US" b="1" dirty="0" err="1"/>
              <a:t>napok</a:t>
            </a:r>
            <a:r>
              <a:rPr lang="en-US" b="1" dirty="0"/>
              <a:t> </a:t>
            </a:r>
            <a:r>
              <a:rPr lang="en-US" b="1" dirty="0" err="1"/>
              <a:t>száma</a:t>
            </a:r>
            <a:r>
              <a:rPr lang="en-US" b="1" dirty="0" smtClean="0"/>
              <a:t>?</a:t>
            </a:r>
            <a:endParaRPr lang="hu-HU" b="1" dirty="0" smtClean="0"/>
          </a:p>
          <a:p>
            <a:pPr eaLnBrk="0" fontAlgn="base" hangingPunct="0"/>
            <a:r>
              <a:rPr lang="en-US" b="1" dirty="0" err="1" smtClean="0"/>
              <a:t>Változott</a:t>
            </a:r>
            <a:r>
              <a:rPr lang="en-US" b="1" dirty="0" smtClean="0"/>
              <a:t>-e </a:t>
            </a:r>
            <a:r>
              <a:rPr lang="en-US" b="1" dirty="0" err="1"/>
              <a:t>jelentősen</a:t>
            </a:r>
            <a:r>
              <a:rPr lang="en-US" b="1" dirty="0"/>
              <a:t> a </a:t>
            </a:r>
            <a:r>
              <a:rPr lang="en-US" b="1" dirty="0" err="1"/>
              <a:t>csapadék</a:t>
            </a:r>
            <a:r>
              <a:rPr lang="en-US" b="1" dirty="0"/>
              <a:t> </a:t>
            </a:r>
            <a:r>
              <a:rPr lang="en-US" b="1" dirty="0" err="1"/>
              <a:t>mennyisége</a:t>
            </a:r>
            <a:r>
              <a:rPr lang="en-US" b="1" dirty="0"/>
              <a:t> </a:t>
            </a:r>
            <a:r>
              <a:rPr lang="en-US" b="1" dirty="0" err="1"/>
              <a:t>az</a:t>
            </a:r>
            <a:r>
              <a:rPr lang="en-US" b="1" dirty="0"/>
              <a:t> </a:t>
            </a:r>
            <a:r>
              <a:rPr lang="en-US" b="1" dirty="0" err="1"/>
              <a:t>elmúlt</a:t>
            </a:r>
            <a:r>
              <a:rPr lang="en-US" b="1" dirty="0"/>
              <a:t> 5-10-15 </a:t>
            </a:r>
            <a:r>
              <a:rPr lang="en-US" b="1" dirty="0" err="1"/>
              <a:t>évben</a:t>
            </a:r>
            <a:r>
              <a:rPr lang="en-US" b="1" dirty="0"/>
              <a:t>?</a:t>
            </a:r>
            <a:endParaRPr lang="sk-SK" b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642672547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15744A0C-5E32-43D2-88B5-D3D478B98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0" fontAlgn="base" hangingPunct="0"/>
            <a:r>
              <a:rPr lang="sk-SK" b="1" dirty="0"/>
              <a:t>Topográfiai tulajdonságok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09AB9D01-AF69-4F56-9467-7C3A8DF21B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eaLnBrk="0" fontAlgn="base" hangingPunct="0"/>
            <a:r>
              <a:rPr lang="en-US" b="1" dirty="0" err="1"/>
              <a:t>Alkalmas</a:t>
            </a:r>
            <a:r>
              <a:rPr lang="en-US" b="1" dirty="0"/>
              <a:t>-e a </a:t>
            </a:r>
            <a:r>
              <a:rPr lang="en-US" b="1" dirty="0" err="1"/>
              <a:t>terület</a:t>
            </a:r>
            <a:r>
              <a:rPr lang="en-US" b="1" dirty="0"/>
              <a:t> </a:t>
            </a:r>
            <a:r>
              <a:rPr lang="en-US" b="1" dirty="0" err="1"/>
              <a:t>domborzata</a:t>
            </a:r>
            <a:r>
              <a:rPr lang="en-US" b="1" dirty="0"/>
              <a:t> a </a:t>
            </a:r>
            <a:r>
              <a:rPr lang="en-US" b="1" dirty="0" err="1"/>
              <a:t>potenciál</a:t>
            </a:r>
            <a:r>
              <a:rPr lang="en-US" b="1" dirty="0"/>
              <a:t> </a:t>
            </a:r>
            <a:r>
              <a:rPr lang="en-US" b="1" dirty="0" err="1"/>
              <a:t>kiaknázására</a:t>
            </a:r>
            <a:r>
              <a:rPr lang="en-US" b="1" dirty="0" smtClean="0"/>
              <a:t>?</a:t>
            </a:r>
            <a:endParaRPr lang="hu-HU" b="1" dirty="0" smtClean="0"/>
          </a:p>
          <a:p>
            <a:pPr eaLnBrk="0" fontAlgn="base" hangingPunct="0"/>
            <a:r>
              <a:rPr lang="en-US" b="1" dirty="0" err="1" smtClean="0"/>
              <a:t>Szüksége</a:t>
            </a:r>
            <a:r>
              <a:rPr lang="en-US" b="1" dirty="0" smtClean="0"/>
              <a:t> </a:t>
            </a:r>
            <a:r>
              <a:rPr lang="en-US" b="1" dirty="0"/>
              <a:t>van </a:t>
            </a:r>
            <a:r>
              <a:rPr lang="en-US" b="1" dirty="0" err="1"/>
              <a:t>egy</a:t>
            </a:r>
            <a:r>
              <a:rPr lang="en-US" b="1" dirty="0"/>
              <a:t> </a:t>
            </a:r>
            <a:r>
              <a:rPr lang="en-US" b="1" dirty="0" err="1"/>
              <a:t>dombosabb</a:t>
            </a:r>
            <a:r>
              <a:rPr lang="en-US" b="1" dirty="0"/>
              <a:t> </a:t>
            </a:r>
            <a:r>
              <a:rPr lang="en-US" b="1" dirty="0" err="1"/>
              <a:t>területre</a:t>
            </a:r>
            <a:r>
              <a:rPr lang="en-US" b="1" dirty="0"/>
              <a:t> a </a:t>
            </a:r>
            <a:r>
              <a:rPr lang="en-US" b="1" dirty="0" err="1"/>
              <a:t>terv</a:t>
            </a:r>
            <a:r>
              <a:rPr lang="en-US" b="1" dirty="0"/>
              <a:t> </a:t>
            </a:r>
            <a:r>
              <a:rPr lang="en-US" b="1" dirty="0" err="1"/>
              <a:t>eléréséhez</a:t>
            </a:r>
            <a:r>
              <a:rPr lang="en-US" b="1" dirty="0" smtClean="0"/>
              <a:t>?</a:t>
            </a:r>
            <a:endParaRPr lang="hu-HU" b="1" dirty="0" smtClean="0"/>
          </a:p>
          <a:p>
            <a:pPr eaLnBrk="0" fontAlgn="base" hangingPunct="0"/>
            <a:r>
              <a:rPr lang="en-US" b="1" dirty="0" err="1" smtClean="0"/>
              <a:t>Laposabb</a:t>
            </a:r>
            <a:r>
              <a:rPr lang="en-US" b="1" dirty="0" smtClean="0"/>
              <a:t> </a:t>
            </a:r>
            <a:r>
              <a:rPr lang="en-US" b="1" dirty="0" err="1"/>
              <a:t>területre</a:t>
            </a:r>
            <a:r>
              <a:rPr lang="en-US" b="1" dirty="0"/>
              <a:t> van </a:t>
            </a:r>
            <a:r>
              <a:rPr lang="en-US" b="1" dirty="0" err="1"/>
              <a:t>szüksége</a:t>
            </a:r>
            <a:r>
              <a:rPr lang="en-US" b="1" dirty="0"/>
              <a:t> a </a:t>
            </a:r>
            <a:r>
              <a:rPr lang="en-US" b="1" dirty="0" err="1"/>
              <a:t>terv</a:t>
            </a:r>
            <a:r>
              <a:rPr lang="en-US" b="1" dirty="0"/>
              <a:t> </a:t>
            </a:r>
            <a:r>
              <a:rPr lang="en-US" b="1" dirty="0" err="1"/>
              <a:t>megvalósításához</a:t>
            </a:r>
            <a:r>
              <a:rPr lang="en-US" b="1" dirty="0" smtClean="0"/>
              <a:t>?</a:t>
            </a:r>
            <a:endParaRPr lang="hu-HU" b="1" dirty="0" smtClean="0"/>
          </a:p>
          <a:p>
            <a:pPr eaLnBrk="0" fontAlgn="base" hangingPunct="0"/>
            <a:r>
              <a:rPr lang="en-US" b="1" dirty="0" smtClean="0"/>
              <a:t>Ha </a:t>
            </a:r>
            <a:r>
              <a:rPr lang="en-US" b="1" dirty="0"/>
              <a:t>a </a:t>
            </a:r>
            <a:r>
              <a:rPr lang="en-US" b="1" dirty="0" err="1"/>
              <a:t>domborzat</a:t>
            </a:r>
            <a:r>
              <a:rPr lang="en-US" b="1" dirty="0"/>
              <a:t> </a:t>
            </a:r>
            <a:r>
              <a:rPr lang="en-US" b="1" dirty="0" err="1"/>
              <a:t>nem</a:t>
            </a:r>
            <a:r>
              <a:rPr lang="en-US" b="1" dirty="0"/>
              <a:t> </a:t>
            </a:r>
            <a:r>
              <a:rPr lang="en-US" b="1" dirty="0" err="1"/>
              <a:t>megfelelő</a:t>
            </a:r>
            <a:r>
              <a:rPr lang="en-US" b="1" dirty="0"/>
              <a:t>, </a:t>
            </a:r>
            <a:r>
              <a:rPr lang="en-US" b="1" dirty="0" err="1"/>
              <a:t>mekkora</a:t>
            </a:r>
            <a:r>
              <a:rPr lang="en-US" b="1" dirty="0"/>
              <a:t> </a:t>
            </a:r>
            <a:r>
              <a:rPr lang="en-US" b="1" dirty="0" err="1"/>
              <a:t>beruházás</a:t>
            </a:r>
            <a:r>
              <a:rPr lang="en-US" b="1" dirty="0"/>
              <a:t> </a:t>
            </a:r>
            <a:r>
              <a:rPr lang="en-US" b="1" dirty="0" err="1"/>
              <a:t>szükséges</a:t>
            </a:r>
            <a:r>
              <a:rPr lang="en-US" b="1" dirty="0"/>
              <a:t> a </a:t>
            </a:r>
            <a:r>
              <a:rPr lang="en-US" b="1" dirty="0" err="1"/>
              <a:t>megfelelő</a:t>
            </a:r>
            <a:r>
              <a:rPr lang="en-US" b="1" dirty="0"/>
              <a:t> </a:t>
            </a:r>
            <a:r>
              <a:rPr lang="en-US" b="1" dirty="0" err="1"/>
              <a:t>domborzat</a:t>
            </a:r>
            <a:r>
              <a:rPr lang="en-US" b="1" dirty="0"/>
              <a:t> </a:t>
            </a:r>
            <a:r>
              <a:rPr lang="en-US" b="1" dirty="0" err="1"/>
              <a:t>eléréséhez</a:t>
            </a:r>
            <a:r>
              <a:rPr lang="en-US" b="1" dirty="0"/>
              <a:t>?</a:t>
            </a:r>
            <a:endParaRPr lang="sk-SK" b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463782957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15744A0C-5E32-43D2-88B5-D3D478B98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0" fontAlgn="base" hangingPunct="0"/>
            <a:r>
              <a:rPr lang="sk-SK" b="1" dirty="0"/>
              <a:t>Földrajz és </a:t>
            </a:r>
            <a:r>
              <a:rPr lang="sk-SK" b="1" dirty="0" smtClean="0"/>
              <a:t>talajzati </a:t>
            </a:r>
            <a:r>
              <a:rPr lang="sk-SK" b="1" dirty="0"/>
              <a:t>tulajdonságai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09AB9D01-AF69-4F56-9467-7C3A8DF21B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eaLnBrk="0" fontAlgn="base" hangingPunct="0"/>
            <a:r>
              <a:rPr lang="hu-HU" b="1" dirty="0"/>
              <a:t>Mennyi termőföld áll rendelkezésre a területen</a:t>
            </a:r>
            <a:r>
              <a:rPr lang="hu-HU" b="1" dirty="0" smtClean="0"/>
              <a:t>?</a:t>
            </a:r>
          </a:p>
          <a:p>
            <a:pPr eaLnBrk="0" fontAlgn="base" hangingPunct="0"/>
            <a:r>
              <a:rPr lang="hu-HU" b="1" dirty="0" smtClean="0"/>
              <a:t>Milyen </a:t>
            </a:r>
            <a:r>
              <a:rPr lang="hu-HU" b="1" dirty="0"/>
              <a:t>minőségű termőföldre van szükség a terv megvalósításához</a:t>
            </a:r>
            <a:r>
              <a:rPr lang="hu-HU" b="1" dirty="0" smtClean="0"/>
              <a:t>?</a:t>
            </a:r>
          </a:p>
          <a:p>
            <a:pPr eaLnBrk="0" fontAlgn="base" hangingPunct="0"/>
            <a:r>
              <a:rPr lang="hu-HU" b="1" dirty="0" smtClean="0"/>
              <a:t>Milyen </a:t>
            </a:r>
            <a:r>
              <a:rPr lang="hu-HU" b="1" dirty="0"/>
              <a:t>minőségű a szántó a területen</a:t>
            </a:r>
            <a:r>
              <a:rPr lang="hu-HU" b="1" dirty="0" smtClean="0"/>
              <a:t>?</a:t>
            </a:r>
          </a:p>
          <a:p>
            <a:pPr eaLnBrk="0" fontAlgn="base" hangingPunct="0"/>
            <a:r>
              <a:rPr lang="hu-HU" b="1" dirty="0" smtClean="0"/>
              <a:t>Ha </a:t>
            </a:r>
            <a:r>
              <a:rPr lang="hu-HU" b="1" dirty="0"/>
              <a:t>a talaj minősége nem megfelelő, hogyan és mekkora befektetéssel tudom javítani?</a:t>
            </a:r>
            <a:endParaRPr lang="sk-SK" b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66637961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15744A0C-5E32-43D2-88B5-D3D478B98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0" fontAlgn="base" hangingPunct="0"/>
            <a:r>
              <a:rPr lang="sk-SK" b="1" dirty="0" smtClean="0"/>
              <a:t>Növényzet</a:t>
            </a:r>
            <a:endParaRPr lang="sk-SK" b="1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09AB9D01-AF69-4F56-9467-7C3A8DF21B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0" fontAlgn="base" hangingPunct="0"/>
            <a:r>
              <a:rPr lang="en-US" b="1" dirty="0" err="1"/>
              <a:t>Milyen</a:t>
            </a:r>
            <a:r>
              <a:rPr lang="en-US" b="1" dirty="0"/>
              <a:t> </a:t>
            </a:r>
            <a:r>
              <a:rPr lang="en-US" b="1" dirty="0" err="1"/>
              <a:t>növényzet</a:t>
            </a:r>
            <a:r>
              <a:rPr lang="en-US" b="1" dirty="0"/>
              <a:t> </a:t>
            </a:r>
            <a:r>
              <a:rPr lang="en-US" b="1" dirty="0" err="1"/>
              <a:t>szükséges</a:t>
            </a:r>
            <a:r>
              <a:rPr lang="en-US" b="1" dirty="0"/>
              <a:t> a </a:t>
            </a:r>
            <a:r>
              <a:rPr lang="en-US" b="1" dirty="0" err="1"/>
              <a:t>terv</a:t>
            </a:r>
            <a:r>
              <a:rPr lang="en-US" b="1" dirty="0"/>
              <a:t> </a:t>
            </a:r>
            <a:r>
              <a:rPr lang="en-US" b="1" dirty="0" err="1"/>
              <a:t>megvalósításához</a:t>
            </a:r>
            <a:r>
              <a:rPr lang="en-US" b="1" dirty="0" smtClean="0"/>
              <a:t>?</a:t>
            </a:r>
            <a:endParaRPr lang="hu-HU" b="1" dirty="0" smtClean="0"/>
          </a:p>
          <a:p>
            <a:pPr eaLnBrk="0" fontAlgn="base" hangingPunct="0"/>
            <a:r>
              <a:rPr lang="en-US" b="1" dirty="0" err="1" smtClean="0"/>
              <a:t>Megfelelő</a:t>
            </a:r>
            <a:r>
              <a:rPr lang="en-US" b="1" dirty="0" smtClean="0"/>
              <a:t>-e </a:t>
            </a:r>
            <a:r>
              <a:rPr lang="en-US" b="1" dirty="0" err="1"/>
              <a:t>számomra</a:t>
            </a:r>
            <a:r>
              <a:rPr lang="en-US" b="1" dirty="0"/>
              <a:t> a </a:t>
            </a:r>
            <a:r>
              <a:rPr lang="en-US" b="1" dirty="0" err="1"/>
              <a:t>terület</a:t>
            </a:r>
            <a:r>
              <a:rPr lang="en-US" b="1" dirty="0"/>
              <a:t> </a:t>
            </a:r>
            <a:r>
              <a:rPr lang="en-US" b="1" dirty="0" err="1"/>
              <a:t>növényzete</a:t>
            </a:r>
            <a:r>
              <a:rPr lang="en-US" b="1" dirty="0" smtClean="0"/>
              <a:t>?</a:t>
            </a:r>
            <a:endParaRPr lang="hu-HU" b="1" dirty="0" smtClean="0"/>
          </a:p>
          <a:p>
            <a:pPr eaLnBrk="0" fontAlgn="base" hangingPunct="0"/>
            <a:r>
              <a:rPr lang="en-US" b="1" dirty="0" err="1" smtClean="0"/>
              <a:t>Szükséges</a:t>
            </a:r>
            <a:r>
              <a:rPr lang="en-US" b="1" dirty="0" smtClean="0"/>
              <a:t>-e </a:t>
            </a:r>
            <a:r>
              <a:rPr lang="en-US" b="1" dirty="0" err="1"/>
              <a:t>új</a:t>
            </a:r>
            <a:r>
              <a:rPr lang="en-US" b="1" dirty="0"/>
              <a:t> </a:t>
            </a:r>
            <a:r>
              <a:rPr lang="en-US" b="1" dirty="0" err="1"/>
              <a:t>növényzet</a:t>
            </a:r>
            <a:r>
              <a:rPr lang="en-US" b="1" dirty="0"/>
              <a:t> </a:t>
            </a:r>
            <a:r>
              <a:rPr lang="en-US" b="1" dirty="0" err="1"/>
              <a:t>telepítése</a:t>
            </a:r>
            <a:r>
              <a:rPr lang="en-US" b="1" dirty="0" smtClean="0"/>
              <a:t>?</a:t>
            </a:r>
            <a:endParaRPr lang="hu-HU" b="1" dirty="0" smtClean="0"/>
          </a:p>
          <a:p>
            <a:pPr eaLnBrk="0" fontAlgn="base" hangingPunct="0"/>
            <a:r>
              <a:rPr lang="en-US" b="1" dirty="0" smtClean="0"/>
              <a:t>Ha </a:t>
            </a:r>
            <a:r>
              <a:rPr lang="en-US" b="1" dirty="0" err="1"/>
              <a:t>igen</a:t>
            </a:r>
            <a:r>
              <a:rPr lang="en-US" b="1" dirty="0"/>
              <a:t>, </a:t>
            </a:r>
            <a:r>
              <a:rPr lang="en-US" b="1" dirty="0" err="1"/>
              <a:t>mennyi</a:t>
            </a:r>
            <a:r>
              <a:rPr lang="en-US" b="1" dirty="0"/>
              <a:t> </a:t>
            </a:r>
            <a:r>
              <a:rPr lang="en-US" b="1" dirty="0" err="1"/>
              <a:t>beruházást</a:t>
            </a:r>
            <a:r>
              <a:rPr lang="en-US" b="1" dirty="0"/>
              <a:t> </a:t>
            </a:r>
            <a:r>
              <a:rPr lang="en-US" b="1" dirty="0" err="1"/>
              <a:t>igényel</a:t>
            </a:r>
            <a:r>
              <a:rPr lang="en-US" b="1" dirty="0"/>
              <a:t> a </a:t>
            </a:r>
            <a:r>
              <a:rPr lang="en-US" b="1" dirty="0" err="1"/>
              <a:t>telepítés</a:t>
            </a:r>
            <a:r>
              <a:rPr lang="en-US" b="1" dirty="0"/>
              <a:t>?</a:t>
            </a:r>
            <a:endParaRPr lang="sk-SK" b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948034707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15744A0C-5E32-43D2-88B5-D3D478B98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>
              <a:defRPr/>
            </a:pPr>
            <a:r>
              <a:rPr lang="en-IE" b="1" dirty="0" err="1"/>
              <a:t>Ritka</a:t>
            </a:r>
            <a:r>
              <a:rPr lang="en-IE" b="1" dirty="0"/>
              <a:t>/</a:t>
            </a:r>
            <a:r>
              <a:rPr lang="en-IE" b="1" dirty="0" err="1"/>
              <a:t>szükséges</a:t>
            </a:r>
            <a:r>
              <a:rPr lang="en-IE" b="1" dirty="0"/>
              <a:t> </a:t>
            </a:r>
            <a:r>
              <a:rPr lang="en-IE" b="1" dirty="0" err="1"/>
              <a:t>termékek</a:t>
            </a:r>
            <a:r>
              <a:rPr lang="en-IE" b="1" dirty="0"/>
              <a:t>/</a:t>
            </a:r>
            <a:r>
              <a:rPr lang="en-IE" b="1" dirty="0" err="1"/>
              <a:t>szolgáltatások</a:t>
            </a:r>
            <a:endParaRPr lang="en-IE" b="1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09AB9D01-AF69-4F56-9467-7C3A8DF21B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hu-HU" dirty="0"/>
              <a:t>Lehetőségként találjon ritka vagy szükséges termékeket vagy szolgáltatásokat az Ön területén vagy országában</a:t>
            </a:r>
            <a:r>
              <a:rPr lang="hu-HU" dirty="0" smtClean="0"/>
              <a:t>.</a:t>
            </a:r>
          </a:p>
          <a:p>
            <a:r>
              <a:rPr lang="hu-HU" dirty="0" smtClean="0"/>
              <a:t>Mindig </a:t>
            </a:r>
            <a:r>
              <a:rPr lang="hu-HU" dirty="0"/>
              <a:t>van hova fejlődni a környéken, nézz utána a termékeknek/szolgáltatásoknak, min tudtok fejleszteni!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987380371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15744A0C-5E32-43D2-88B5-D3D478B98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hu-HU" dirty="0"/>
              <a:t>Legerősebb növekedési potenciál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09AB9D01-AF69-4F56-9467-7C3A8DF21B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u-HU" dirty="0"/>
              <a:t>Ha megtalálja a területéhez szükséges terméket vagy szolgáltatást, nagy az esélye, hogy az egyik legerősebb növekedési potenciál lesz, de ez nem garantált</a:t>
            </a:r>
            <a:r>
              <a:rPr lang="hu-HU" dirty="0" smtClean="0"/>
              <a:t>.</a:t>
            </a:r>
          </a:p>
          <a:p>
            <a:r>
              <a:rPr lang="hu-HU" dirty="0" smtClean="0"/>
              <a:t>Keresse </a:t>
            </a:r>
            <a:r>
              <a:rPr lang="hu-HU" dirty="0"/>
              <a:t>meg a termékével vagy szolgáltatási területével kapcsolatos bevált gyakorlatokat, hogy megtalálja a legjobb eladási pontjaikat, és építse fel saját üzleti stratégiájához.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870518233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15744A0C-5E32-43D2-88B5-D3D478B98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hu-HU" dirty="0" smtClean="0"/>
              <a:t>Saját képességei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09AB9D01-AF69-4F56-9467-7C3A8DF21B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err="1"/>
              <a:t>Próbáljon</a:t>
            </a:r>
            <a:r>
              <a:rPr lang="en-US" dirty="0"/>
              <a:t> </a:t>
            </a:r>
            <a:r>
              <a:rPr lang="en-US" dirty="0" err="1"/>
              <a:t>ki</a:t>
            </a:r>
            <a:r>
              <a:rPr lang="en-US" dirty="0"/>
              <a:t> </a:t>
            </a:r>
            <a:r>
              <a:rPr lang="en-US" dirty="0" err="1"/>
              <a:t>új</a:t>
            </a:r>
            <a:r>
              <a:rPr lang="en-US" dirty="0"/>
              <a:t> </a:t>
            </a:r>
            <a:r>
              <a:rPr lang="en-US" dirty="0" err="1"/>
              <a:t>dolgokat</a:t>
            </a:r>
            <a:r>
              <a:rPr lang="en-US" dirty="0"/>
              <a:t>, </a:t>
            </a:r>
            <a:r>
              <a:rPr lang="en-US" dirty="0" err="1"/>
              <a:t>feszegesse</a:t>
            </a:r>
            <a:r>
              <a:rPr lang="en-US" dirty="0"/>
              <a:t> </a:t>
            </a:r>
            <a:r>
              <a:rPr lang="en-US" dirty="0" err="1"/>
              <a:t>határait</a:t>
            </a:r>
            <a:r>
              <a:rPr lang="en-US" dirty="0"/>
              <a:t>, </a:t>
            </a:r>
            <a:r>
              <a:rPr lang="en-US" dirty="0" err="1"/>
              <a:t>hogy</a:t>
            </a:r>
            <a:r>
              <a:rPr lang="en-US" dirty="0"/>
              <a:t> </a:t>
            </a:r>
            <a:r>
              <a:rPr lang="en-US" dirty="0" err="1"/>
              <a:t>megtudja</a:t>
            </a:r>
            <a:r>
              <a:rPr lang="en-US" dirty="0"/>
              <a:t>, </a:t>
            </a:r>
            <a:r>
              <a:rPr lang="en-US" dirty="0" err="1"/>
              <a:t>alkalmas</a:t>
            </a:r>
            <a:r>
              <a:rPr lang="en-US" dirty="0"/>
              <a:t>-e a </a:t>
            </a:r>
            <a:r>
              <a:rPr lang="en-US" dirty="0" err="1"/>
              <a:t>tervezett</a:t>
            </a:r>
            <a:r>
              <a:rPr lang="en-US" dirty="0"/>
              <a:t> </a:t>
            </a:r>
            <a:r>
              <a:rPr lang="en-US" dirty="0" err="1"/>
              <a:t>termékgyártásra</a:t>
            </a:r>
            <a:r>
              <a:rPr lang="en-US" dirty="0"/>
              <a:t> </a:t>
            </a:r>
            <a:r>
              <a:rPr lang="en-US" dirty="0" err="1"/>
              <a:t>vagy</a:t>
            </a:r>
            <a:r>
              <a:rPr lang="en-US" dirty="0"/>
              <a:t> </a:t>
            </a:r>
            <a:r>
              <a:rPr lang="en-US" dirty="0" err="1"/>
              <a:t>szolgáltatásnyújtásra</a:t>
            </a:r>
            <a:r>
              <a:rPr lang="en-US" dirty="0"/>
              <a:t>, </a:t>
            </a:r>
            <a:r>
              <a:rPr lang="en-US" dirty="0" err="1"/>
              <a:t>és</a:t>
            </a:r>
            <a:r>
              <a:rPr lang="en-US" dirty="0"/>
              <a:t> </a:t>
            </a:r>
            <a:r>
              <a:rPr lang="en-US" dirty="0" err="1"/>
              <a:t>rendelkezik</a:t>
            </a:r>
            <a:r>
              <a:rPr lang="en-US" dirty="0"/>
              <a:t>-e </a:t>
            </a:r>
            <a:r>
              <a:rPr lang="en-US" dirty="0" err="1"/>
              <a:t>minden</a:t>
            </a:r>
            <a:r>
              <a:rPr lang="en-US" dirty="0"/>
              <a:t> </a:t>
            </a:r>
            <a:r>
              <a:rPr lang="en-US" dirty="0" err="1"/>
              <a:t>szükséges</a:t>
            </a:r>
            <a:r>
              <a:rPr lang="en-US" dirty="0"/>
              <a:t> </a:t>
            </a:r>
            <a:r>
              <a:rPr lang="en-US" dirty="0" err="1"/>
              <a:t>képességgel</a:t>
            </a:r>
            <a:r>
              <a:rPr lang="en-US" dirty="0"/>
              <a:t> </a:t>
            </a:r>
            <a:r>
              <a:rPr lang="en-US" dirty="0" err="1"/>
              <a:t>ahhoz</a:t>
            </a:r>
            <a:r>
              <a:rPr lang="en-US" dirty="0"/>
              <a:t>, </a:t>
            </a:r>
            <a:r>
              <a:rPr lang="en-US" dirty="0" err="1"/>
              <a:t>hogy</a:t>
            </a:r>
            <a:r>
              <a:rPr lang="en-US" dirty="0"/>
              <a:t> </a:t>
            </a:r>
            <a:r>
              <a:rPr lang="en-US" dirty="0" err="1"/>
              <a:t>hosszú</a:t>
            </a:r>
            <a:r>
              <a:rPr lang="en-US" dirty="0"/>
              <a:t> </a:t>
            </a:r>
            <a:r>
              <a:rPr lang="en-US" dirty="0" err="1"/>
              <a:t>távon</a:t>
            </a:r>
            <a:r>
              <a:rPr lang="en-US" dirty="0"/>
              <a:t> </a:t>
            </a:r>
            <a:r>
              <a:rPr lang="en-US" dirty="0" err="1"/>
              <a:t>tudjon</a:t>
            </a:r>
            <a:r>
              <a:rPr lang="en-US" dirty="0"/>
              <a:t> </a:t>
            </a:r>
            <a:r>
              <a:rPr lang="en-US" dirty="0" err="1"/>
              <a:t>vele</a:t>
            </a:r>
            <a:r>
              <a:rPr lang="en-US" dirty="0"/>
              <a:t> </a:t>
            </a:r>
            <a:r>
              <a:rPr lang="en-US" dirty="0" err="1"/>
              <a:t>dolgozni</a:t>
            </a:r>
            <a:r>
              <a:rPr lang="en-US" dirty="0" smtClean="0"/>
              <a:t>.</a:t>
            </a:r>
            <a:endParaRPr lang="hu-HU" dirty="0" smtClean="0"/>
          </a:p>
          <a:p>
            <a:r>
              <a:rPr lang="en-US" dirty="0" err="1" smtClean="0"/>
              <a:t>Mindenesetre</a:t>
            </a:r>
            <a:r>
              <a:rPr lang="en-US" dirty="0" smtClean="0"/>
              <a:t> </a:t>
            </a:r>
            <a:r>
              <a:rPr lang="en-US" dirty="0" err="1"/>
              <a:t>ezen</a:t>
            </a:r>
            <a:r>
              <a:rPr lang="en-US" dirty="0"/>
              <a:t>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új</a:t>
            </a:r>
            <a:r>
              <a:rPr lang="en-US" dirty="0"/>
              <a:t> </a:t>
            </a:r>
            <a:r>
              <a:rPr lang="en-US" dirty="0" err="1"/>
              <a:t>területen</a:t>
            </a:r>
            <a:r>
              <a:rPr lang="en-US" dirty="0"/>
              <a:t> </a:t>
            </a:r>
            <a:r>
              <a:rPr lang="en-US" dirty="0" err="1"/>
              <a:t>gyakorlati</a:t>
            </a:r>
            <a:r>
              <a:rPr lang="en-US" dirty="0"/>
              <a:t> </a:t>
            </a:r>
            <a:r>
              <a:rPr lang="en-US" dirty="0" err="1"/>
              <a:t>tesztet</a:t>
            </a:r>
            <a:r>
              <a:rPr lang="en-US" dirty="0"/>
              <a:t> </a:t>
            </a:r>
            <a:r>
              <a:rPr lang="en-US" dirty="0" err="1"/>
              <a:t>kell</a:t>
            </a:r>
            <a:r>
              <a:rPr lang="en-US" dirty="0"/>
              <a:t> </a:t>
            </a:r>
            <a:r>
              <a:rPr lang="en-US" dirty="0" err="1"/>
              <a:t>végezni</a:t>
            </a:r>
            <a:r>
              <a:rPr lang="en-US" dirty="0"/>
              <a:t>, </a:t>
            </a:r>
            <a:r>
              <a:rPr lang="en-US" dirty="0" err="1"/>
              <a:t>mert</a:t>
            </a:r>
            <a:r>
              <a:rPr lang="en-US" dirty="0"/>
              <a:t> </a:t>
            </a:r>
            <a:r>
              <a:rPr lang="en-US" dirty="0" err="1"/>
              <a:t>egy</a:t>
            </a:r>
            <a:r>
              <a:rPr lang="en-US" dirty="0"/>
              <a:t> </a:t>
            </a:r>
            <a:r>
              <a:rPr lang="en-US" dirty="0" err="1"/>
              <a:t>papíron</a:t>
            </a:r>
            <a:r>
              <a:rPr lang="en-US" dirty="0"/>
              <a:t> </a:t>
            </a:r>
            <a:r>
              <a:rPr lang="en-US" dirty="0" err="1"/>
              <a:t>jól</a:t>
            </a:r>
            <a:r>
              <a:rPr lang="en-US" dirty="0"/>
              <a:t> </a:t>
            </a:r>
            <a:r>
              <a:rPr lang="en-US" dirty="0" err="1"/>
              <a:t>kinéző</a:t>
            </a:r>
            <a:r>
              <a:rPr lang="en-US" dirty="0"/>
              <a:t> </a:t>
            </a:r>
            <a:r>
              <a:rPr lang="en-US" dirty="0" err="1"/>
              <a:t>gyártás</a:t>
            </a:r>
            <a:r>
              <a:rPr lang="en-US" dirty="0"/>
              <a:t> </a:t>
            </a:r>
            <a:r>
              <a:rPr lang="en-US" dirty="0" err="1"/>
              <a:t>vagy</a:t>
            </a:r>
            <a:r>
              <a:rPr lang="en-US" dirty="0"/>
              <a:t> </a:t>
            </a:r>
            <a:r>
              <a:rPr lang="en-US" dirty="0" err="1"/>
              <a:t>szolgáltatás</a:t>
            </a:r>
            <a:r>
              <a:rPr lang="en-US" dirty="0"/>
              <a:t> a </a:t>
            </a:r>
            <a:r>
              <a:rPr lang="en-US" dirty="0" err="1"/>
              <a:t>gyakorlatban</a:t>
            </a:r>
            <a:r>
              <a:rPr lang="en-US" dirty="0"/>
              <a:t> </a:t>
            </a:r>
            <a:r>
              <a:rPr lang="en-US" dirty="0" err="1"/>
              <a:t>lényegesen</a:t>
            </a:r>
            <a:r>
              <a:rPr lang="en-US" dirty="0"/>
              <a:t> </a:t>
            </a:r>
            <a:r>
              <a:rPr lang="en-US" dirty="0" err="1"/>
              <a:t>eltérő</a:t>
            </a:r>
            <a:r>
              <a:rPr lang="en-US" dirty="0"/>
              <a:t> </a:t>
            </a:r>
            <a:r>
              <a:rPr lang="en-US" dirty="0" err="1"/>
              <a:t>munkát</a:t>
            </a:r>
            <a:r>
              <a:rPr lang="en-US" dirty="0"/>
              <a:t> </a:t>
            </a:r>
            <a:r>
              <a:rPr lang="en-US" dirty="0" err="1"/>
              <a:t>igényelhet</a:t>
            </a:r>
            <a:r>
              <a:rPr lang="en-US" dirty="0"/>
              <a:t>.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9289449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0A52937A-12AE-420F-ACA4-C8D07ECA6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464" y="1597360"/>
            <a:ext cx="8229600" cy="1143000"/>
          </a:xfrm>
        </p:spPr>
        <p:txBody>
          <a:bodyPr>
            <a:normAutofit/>
          </a:bodyPr>
          <a:lstStyle/>
          <a:p>
            <a:r>
              <a:rPr lang="hu-HU" sz="4400" b="1" kern="1200" dirty="0" smtClean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+mj-ea"/>
                <a:cs typeface="+mj-cs"/>
              </a:rPr>
              <a:t>Hatály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0804D55C-5356-47F2-86FA-47D13DDF19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eaLnBrk="0" fontAlgn="base" hangingPunct="0">
              <a:buNone/>
            </a:pPr>
            <a:r>
              <a:rPr lang="en-US" sz="2800" dirty="0"/>
              <a:t>A </a:t>
            </a:r>
            <a:r>
              <a:rPr lang="en-US" sz="2800" dirty="0" err="1"/>
              <a:t>vidéki</a:t>
            </a:r>
            <a:r>
              <a:rPr lang="en-US" sz="2800" dirty="0"/>
              <a:t> </a:t>
            </a:r>
            <a:r>
              <a:rPr lang="en-US" sz="2800" dirty="0" err="1"/>
              <a:t>társaság</a:t>
            </a:r>
            <a:r>
              <a:rPr lang="en-US" sz="2800" dirty="0"/>
              <a:t> </a:t>
            </a:r>
            <a:r>
              <a:rPr lang="en-US" sz="2800" dirty="0" err="1"/>
              <a:t>tevékenységi</a:t>
            </a:r>
            <a:r>
              <a:rPr lang="en-US" sz="2800" dirty="0"/>
              <a:t> </a:t>
            </a:r>
            <a:r>
              <a:rPr lang="en-US" sz="2800" dirty="0" err="1"/>
              <a:t>körét</a:t>
            </a:r>
            <a:r>
              <a:rPr lang="en-US" sz="2800" dirty="0"/>
              <a:t> </a:t>
            </a:r>
            <a:r>
              <a:rPr lang="en-US" sz="2800" dirty="0" err="1"/>
              <a:t>tehát</a:t>
            </a:r>
            <a:r>
              <a:rPr lang="en-US" sz="2800" dirty="0"/>
              <a:t> a </a:t>
            </a:r>
            <a:r>
              <a:rPr lang="en-US" sz="2800" dirty="0" err="1"/>
              <a:t>következő</a:t>
            </a:r>
            <a:r>
              <a:rPr lang="en-US" sz="2800" dirty="0"/>
              <a:t> </a:t>
            </a:r>
            <a:r>
              <a:rPr lang="en-US" sz="2800" dirty="0" err="1"/>
              <a:t>tényezők</a:t>
            </a:r>
            <a:r>
              <a:rPr lang="en-US" sz="2800" dirty="0"/>
              <a:t> </a:t>
            </a:r>
            <a:r>
              <a:rPr lang="en-US" sz="2800" dirty="0" err="1"/>
              <a:t>határozzák</a:t>
            </a:r>
            <a:r>
              <a:rPr lang="en-US" sz="2800" dirty="0"/>
              <a:t> meg</a:t>
            </a:r>
            <a:r>
              <a:rPr lang="en-US" sz="2800" dirty="0" smtClean="0"/>
              <a:t>:</a:t>
            </a:r>
            <a:endParaRPr lang="hu-HU" sz="2800" dirty="0" smtClean="0"/>
          </a:p>
          <a:p>
            <a:pPr marL="0" indent="0" eaLnBrk="0" fontAlgn="base" hangingPunct="0">
              <a:buNone/>
            </a:pPr>
            <a:endParaRPr lang="hu-HU" sz="2800" dirty="0" smtClean="0"/>
          </a:p>
          <a:p>
            <a:pPr eaLnBrk="0" fontAlgn="base" hangingPunct="0"/>
            <a:r>
              <a:rPr lang="en-US" sz="2800" dirty="0" smtClean="0"/>
              <a:t>a </a:t>
            </a:r>
            <a:r>
              <a:rPr lang="en-US" sz="2800" dirty="0" err="1"/>
              <a:t>cég</a:t>
            </a:r>
            <a:r>
              <a:rPr lang="en-US" sz="2800" dirty="0"/>
              <a:t> </a:t>
            </a:r>
            <a:r>
              <a:rPr lang="en-US" sz="2800" dirty="0" err="1"/>
              <a:t>telephelye</a:t>
            </a:r>
            <a:r>
              <a:rPr lang="en-US" sz="2800" dirty="0"/>
              <a:t>/</a:t>
            </a:r>
            <a:r>
              <a:rPr lang="en-US" sz="2800" dirty="0" err="1"/>
              <a:t>területi</a:t>
            </a:r>
            <a:r>
              <a:rPr lang="en-US" sz="2800" dirty="0"/>
              <a:t> </a:t>
            </a:r>
            <a:r>
              <a:rPr lang="en-US" sz="2800" dirty="0" err="1"/>
              <a:t>elhelyezkedése</a:t>
            </a:r>
            <a:r>
              <a:rPr lang="en-US" sz="2800" dirty="0" smtClean="0"/>
              <a:t>,</a:t>
            </a:r>
            <a:endParaRPr lang="hu-HU" sz="2800" dirty="0" smtClean="0"/>
          </a:p>
          <a:p>
            <a:pPr eaLnBrk="0" fontAlgn="base" hangingPunct="0"/>
            <a:r>
              <a:rPr lang="en-US" sz="2800" dirty="0" err="1" smtClean="0"/>
              <a:t>fogyasztók</a:t>
            </a:r>
            <a:r>
              <a:rPr lang="en-US" sz="2800" dirty="0" smtClean="0"/>
              <a:t> </a:t>
            </a:r>
            <a:r>
              <a:rPr lang="en-US" sz="2800" dirty="0" err="1"/>
              <a:t>és</a:t>
            </a:r>
            <a:r>
              <a:rPr lang="en-US" sz="2800" dirty="0"/>
              <a:t> </a:t>
            </a:r>
            <a:r>
              <a:rPr lang="en-US" sz="2800" dirty="0" err="1"/>
              <a:t>igényeik</a:t>
            </a:r>
            <a:r>
              <a:rPr lang="en-US" sz="2800" dirty="0" smtClean="0"/>
              <a:t>,</a:t>
            </a:r>
            <a:endParaRPr lang="hu-HU" sz="2800" dirty="0" smtClean="0"/>
          </a:p>
          <a:p>
            <a:pPr eaLnBrk="0" fontAlgn="base" hangingPunct="0"/>
            <a:r>
              <a:rPr lang="en-US" sz="2800" dirty="0" err="1" smtClean="0"/>
              <a:t>eljárások</a:t>
            </a:r>
            <a:r>
              <a:rPr lang="en-US" sz="2800" dirty="0" smtClean="0"/>
              <a:t> </a:t>
            </a:r>
            <a:r>
              <a:rPr lang="en-US" sz="2800" dirty="0"/>
              <a:t>(</a:t>
            </a:r>
            <a:r>
              <a:rPr lang="en-US" sz="2800" dirty="0" err="1"/>
              <a:t>gyártási</a:t>
            </a:r>
            <a:r>
              <a:rPr lang="en-US" sz="2800" dirty="0"/>
              <a:t> </a:t>
            </a:r>
            <a:r>
              <a:rPr lang="en-US" sz="2800" dirty="0" err="1"/>
              <a:t>folyamatok</a:t>
            </a:r>
            <a:r>
              <a:rPr lang="en-US" sz="2800" dirty="0" smtClean="0"/>
              <a:t>).</a:t>
            </a:r>
            <a:endParaRPr lang="hu-HU" sz="2800" dirty="0" smtClean="0"/>
          </a:p>
          <a:p>
            <a:pPr marL="0" indent="0" eaLnBrk="0" fontAlgn="base" hangingPunct="0">
              <a:buNone/>
            </a:pPr>
            <a:endParaRPr lang="hu-HU" sz="2800" dirty="0"/>
          </a:p>
          <a:p>
            <a:pPr marL="0" indent="0" eaLnBrk="0" fontAlgn="base" hangingPunct="0">
              <a:buNone/>
            </a:pPr>
            <a:r>
              <a:rPr lang="en-US" sz="2800" dirty="0" err="1" smtClean="0"/>
              <a:t>Az</a:t>
            </a:r>
            <a:r>
              <a:rPr lang="en-US" sz="2800" dirty="0" smtClean="0"/>
              <a:t> </a:t>
            </a:r>
            <a:r>
              <a:rPr lang="en-US" sz="2800" dirty="0" err="1"/>
              <a:t>üzleti</a:t>
            </a:r>
            <a:r>
              <a:rPr lang="en-US" sz="2800" dirty="0"/>
              <a:t> </a:t>
            </a:r>
            <a:r>
              <a:rPr lang="en-US" sz="2800" dirty="0" err="1"/>
              <a:t>stratégia</a:t>
            </a:r>
            <a:r>
              <a:rPr lang="en-US" sz="2800" dirty="0"/>
              <a:t> </a:t>
            </a:r>
            <a:r>
              <a:rPr lang="en-US" sz="2800" dirty="0" err="1"/>
              <a:t>célja</a:t>
            </a:r>
            <a:r>
              <a:rPr lang="en-US" sz="2800" dirty="0"/>
              <a:t> </a:t>
            </a:r>
            <a:r>
              <a:rPr lang="en-US" sz="2800" dirty="0" err="1"/>
              <a:t>tehát</a:t>
            </a:r>
            <a:r>
              <a:rPr lang="en-US" sz="2800" dirty="0"/>
              <a:t> </a:t>
            </a:r>
            <a:r>
              <a:rPr lang="en-US" sz="2800" dirty="0" err="1"/>
              <a:t>kimondja</a:t>
            </a:r>
            <a:r>
              <a:rPr lang="en-US" sz="2800" dirty="0"/>
              <a:t>, </a:t>
            </a:r>
            <a:r>
              <a:rPr lang="en-US" sz="2800" dirty="0" err="1"/>
              <a:t>hogy</a:t>
            </a:r>
            <a:r>
              <a:rPr lang="en-US" sz="2800" dirty="0"/>
              <a:t> a </a:t>
            </a:r>
            <a:r>
              <a:rPr lang="en-US" sz="2800" dirty="0" err="1"/>
              <a:t>vidéki</a:t>
            </a:r>
            <a:r>
              <a:rPr lang="en-US" sz="2800" dirty="0"/>
              <a:t> </a:t>
            </a:r>
            <a:r>
              <a:rPr lang="en-US" sz="2800" dirty="0" err="1"/>
              <a:t>vállalat</a:t>
            </a:r>
            <a:r>
              <a:rPr lang="en-US" sz="2800" dirty="0"/>
              <a:t> </a:t>
            </a:r>
            <a:r>
              <a:rPr lang="en-US" sz="2800" dirty="0" err="1"/>
              <a:t>Mi</a:t>
            </a:r>
            <a:r>
              <a:rPr lang="en-US" sz="2800" dirty="0"/>
              <a:t>? </a:t>
            </a:r>
            <a:r>
              <a:rPr lang="en-US" sz="2800" dirty="0" err="1"/>
              <a:t>Kinek</a:t>
            </a:r>
            <a:r>
              <a:rPr lang="en-US" sz="2800" dirty="0"/>
              <a:t>? </a:t>
            </a:r>
            <a:r>
              <a:rPr lang="en-US" sz="2800" dirty="0" err="1"/>
              <a:t>Hogyan</a:t>
            </a:r>
            <a:r>
              <a:rPr lang="en-US" sz="2800" dirty="0"/>
              <a:t>? </a:t>
            </a:r>
            <a:r>
              <a:rPr lang="en-US" sz="2800" dirty="0" err="1"/>
              <a:t>és</a:t>
            </a:r>
            <a:r>
              <a:rPr lang="en-US" sz="2800" dirty="0"/>
              <a:t> </a:t>
            </a:r>
            <a:r>
              <a:rPr lang="en-US" sz="2800" dirty="0" err="1"/>
              <a:t>hol</a:t>
            </a:r>
            <a:r>
              <a:rPr lang="en-US" sz="2800" dirty="0"/>
              <a:t>? </a:t>
            </a:r>
            <a:r>
              <a:rPr lang="en-US" sz="2800" dirty="0" err="1"/>
              <a:t>alapvető</a:t>
            </a:r>
            <a:r>
              <a:rPr lang="en-US" sz="2800" dirty="0"/>
              <a:t> </a:t>
            </a:r>
            <a:r>
              <a:rPr lang="en-US" sz="2800" dirty="0" err="1"/>
              <a:t>célját</a:t>
            </a:r>
            <a:r>
              <a:rPr lang="en-US" sz="2800" dirty="0"/>
              <a:t> </a:t>
            </a:r>
            <a:r>
              <a:rPr lang="en-US" sz="2800" dirty="0" err="1"/>
              <a:t>szeretné</a:t>
            </a:r>
            <a:r>
              <a:rPr lang="en-US" sz="2800" dirty="0"/>
              <a:t> </a:t>
            </a:r>
            <a:r>
              <a:rPr lang="en-US" sz="2800" dirty="0" err="1"/>
              <a:t>elérni</a:t>
            </a:r>
            <a:r>
              <a:rPr lang="en-US" sz="2800" dirty="0"/>
              <a:t>.</a:t>
            </a:r>
            <a:endParaRPr lang="sk-SK" sz="2800" dirty="0">
              <a:effectLst/>
            </a:endParaRPr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xmlns="" id="{67AC3613-A777-5CE5-3EA2-03326FF27CDD}"/>
              </a:ext>
            </a:extLst>
          </p:cNvPr>
          <p:cNvSpPr txBox="1">
            <a:spLocks/>
          </p:cNvSpPr>
          <p:nvPr/>
        </p:nvSpPr>
        <p:spPr>
          <a:xfrm>
            <a:off x="457200" y="1340768"/>
            <a:ext cx="8229600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</a:lstStyle>
          <a:p>
            <a:pPr algn="r"/>
            <a:r>
              <a:rPr lang="hu-HU" sz="2000" i="1" dirty="0">
                <a:solidFill>
                  <a:srgbClr val="264F05"/>
                </a:solidFill>
              </a:rPr>
              <a:t>Vidéki üzleti stratégia alapjai</a:t>
            </a:r>
            <a:endParaRPr lang="hu-HU" sz="2000" i="1" dirty="0">
              <a:solidFill>
                <a:srgbClr val="264F0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1399433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CD64D3C9-C640-43CE-B3D1-42B24CF55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4400" b="1" kern="1200" dirty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+mj-ea"/>
                <a:cs typeface="+mj-cs"/>
              </a:rPr>
              <a:t>SWOT </a:t>
            </a:r>
            <a:r>
              <a:rPr lang="hu-HU" sz="4400" b="1" kern="1200" dirty="0" smtClean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+mj-ea"/>
                <a:cs typeface="+mj-cs"/>
              </a:rPr>
              <a:t>elemzés</a:t>
            </a:r>
            <a:endParaRPr lang="sk-SK" dirty="0">
              <a:effectLst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b="1" dirty="0"/>
              <a:t>Készítse el saját </a:t>
            </a:r>
            <a:r>
              <a:rPr lang="hu-HU" b="1" dirty="0" err="1"/>
              <a:t>swot-elemzését</a:t>
            </a:r>
            <a:r>
              <a:rPr lang="hu-HU" b="1" dirty="0"/>
              <a:t> a terv operációs rendszer </a:t>
            </a:r>
            <a:r>
              <a:rPr lang="hu-HU" b="1" dirty="0" smtClean="0"/>
              <a:t>potenciáljairól:</a:t>
            </a:r>
            <a:endParaRPr lang="hu-HU" b="1" dirty="0"/>
          </a:p>
          <a:p>
            <a:pPr lvl="1"/>
            <a:r>
              <a:rPr lang="hu-HU" b="1" dirty="0" smtClean="0"/>
              <a:t>Erősségek</a:t>
            </a:r>
          </a:p>
          <a:p>
            <a:pPr lvl="1"/>
            <a:r>
              <a:rPr lang="hu-HU" b="1" dirty="0" smtClean="0"/>
              <a:t>Gyengeségek</a:t>
            </a:r>
          </a:p>
          <a:p>
            <a:pPr lvl="1"/>
            <a:r>
              <a:rPr lang="hu-HU" b="1" dirty="0" smtClean="0"/>
              <a:t>Lehetőségek</a:t>
            </a:r>
          </a:p>
          <a:p>
            <a:pPr lvl="1"/>
            <a:r>
              <a:rPr lang="hu-HU" b="1" dirty="0" smtClean="0"/>
              <a:t>Veszélyek</a:t>
            </a: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1604484525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CD64D3C9-C640-43CE-B3D1-42B24CF55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>
              <a:defRPr/>
            </a:pPr>
            <a:r>
              <a:rPr lang="hu-HU" b="1" dirty="0"/>
              <a:t>SWOT elemzés</a:t>
            </a:r>
            <a:endParaRPr lang="sk-SK" dirty="0">
              <a:effectLst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b="1" dirty="0" smtClean="0"/>
              <a:t>Erősségek</a:t>
            </a:r>
            <a:endParaRPr lang="hu-HU" b="1" dirty="0"/>
          </a:p>
          <a:p>
            <a:pPr lvl="1"/>
            <a:r>
              <a:rPr lang="en-US" b="1" dirty="0" err="1"/>
              <a:t>Melyek</a:t>
            </a:r>
            <a:r>
              <a:rPr lang="en-US" b="1" dirty="0"/>
              <a:t> </a:t>
            </a:r>
            <a:r>
              <a:rPr lang="en-US" b="1" dirty="0" err="1"/>
              <a:t>az</a:t>
            </a:r>
            <a:r>
              <a:rPr lang="en-US" b="1" dirty="0"/>
              <a:t> </a:t>
            </a:r>
            <a:r>
              <a:rPr lang="en-US" b="1" dirty="0" err="1"/>
              <a:t>Ön</a:t>
            </a:r>
            <a:r>
              <a:rPr lang="en-US" b="1" dirty="0"/>
              <a:t> </a:t>
            </a:r>
            <a:r>
              <a:rPr lang="en-US" b="1" dirty="0" err="1"/>
              <a:t>országának</a:t>
            </a:r>
            <a:r>
              <a:rPr lang="en-US" b="1" dirty="0"/>
              <a:t>/</a:t>
            </a:r>
            <a:r>
              <a:rPr lang="en-US" b="1" dirty="0" err="1"/>
              <a:t>területének</a:t>
            </a:r>
            <a:r>
              <a:rPr lang="en-US" b="1" dirty="0"/>
              <a:t> </a:t>
            </a:r>
            <a:r>
              <a:rPr lang="en-US" b="1" dirty="0" err="1"/>
              <a:t>versenyelőnyei</a:t>
            </a:r>
            <a:r>
              <a:rPr lang="en-US" b="1" dirty="0" smtClean="0"/>
              <a:t>?</a:t>
            </a:r>
            <a:endParaRPr lang="hu-HU" b="1" dirty="0" smtClean="0"/>
          </a:p>
          <a:p>
            <a:pPr lvl="1"/>
            <a:r>
              <a:rPr lang="en-US" b="1" dirty="0" err="1" smtClean="0"/>
              <a:t>Milyen</a:t>
            </a:r>
            <a:r>
              <a:rPr lang="en-US" b="1" dirty="0" smtClean="0"/>
              <a:t> </a:t>
            </a:r>
            <a:r>
              <a:rPr lang="en-US" b="1" dirty="0" err="1"/>
              <a:t>erőforrásokkal</a:t>
            </a:r>
            <a:r>
              <a:rPr lang="en-US" b="1" dirty="0"/>
              <a:t> </a:t>
            </a:r>
            <a:r>
              <a:rPr lang="en-US" b="1" dirty="0" err="1"/>
              <a:t>rendelkezik</a:t>
            </a:r>
            <a:r>
              <a:rPr lang="en-US" b="1" dirty="0"/>
              <a:t> a </a:t>
            </a:r>
            <a:r>
              <a:rPr lang="en-US" b="1" dirty="0" err="1"/>
              <a:t>területe</a:t>
            </a:r>
            <a:r>
              <a:rPr lang="en-US" b="1" dirty="0" smtClean="0"/>
              <a:t>?</a:t>
            </a:r>
            <a:endParaRPr lang="hu-HU" b="1" dirty="0" smtClean="0"/>
          </a:p>
          <a:p>
            <a:pPr lvl="1"/>
            <a:r>
              <a:rPr lang="en-US" b="1" dirty="0" err="1" smtClean="0"/>
              <a:t>Mely</a:t>
            </a:r>
            <a:r>
              <a:rPr lang="en-US" b="1" dirty="0" smtClean="0"/>
              <a:t> </a:t>
            </a:r>
            <a:r>
              <a:rPr lang="en-US" b="1" dirty="0" err="1"/>
              <a:t>termékek</a:t>
            </a:r>
            <a:r>
              <a:rPr lang="en-US" b="1" dirty="0"/>
              <a:t> </a:t>
            </a:r>
            <a:r>
              <a:rPr lang="en-US" b="1" dirty="0" err="1"/>
              <a:t>teljesítenek</a:t>
            </a:r>
            <a:r>
              <a:rPr lang="en-US" b="1" dirty="0"/>
              <a:t> </a:t>
            </a:r>
            <a:r>
              <a:rPr lang="en-US" b="1" dirty="0" err="1"/>
              <a:t>jól</a:t>
            </a:r>
            <a:r>
              <a:rPr lang="en-US" b="1" dirty="0"/>
              <a:t> </a:t>
            </a:r>
            <a:r>
              <a:rPr lang="en-US" b="1" dirty="0" err="1"/>
              <a:t>az</a:t>
            </a:r>
            <a:r>
              <a:rPr lang="en-US" b="1" dirty="0"/>
              <a:t> </a:t>
            </a:r>
            <a:r>
              <a:rPr lang="en-US" b="1" dirty="0" err="1"/>
              <a:t>Ön</a:t>
            </a:r>
            <a:r>
              <a:rPr lang="en-US" b="1" dirty="0"/>
              <a:t> </a:t>
            </a:r>
            <a:r>
              <a:rPr lang="en-US" b="1" dirty="0" err="1"/>
              <a:t>területén</a:t>
            </a:r>
            <a:r>
              <a:rPr lang="en-US" b="1" dirty="0"/>
              <a:t> </a:t>
            </a:r>
            <a:r>
              <a:rPr lang="en-US" b="1" dirty="0" err="1"/>
              <a:t>vagy</a:t>
            </a:r>
            <a:r>
              <a:rPr lang="en-US" b="1" dirty="0"/>
              <a:t> </a:t>
            </a:r>
            <a:r>
              <a:rPr lang="en-US" b="1" dirty="0" err="1"/>
              <a:t>országában</a:t>
            </a:r>
            <a:r>
              <a:rPr lang="en-US" b="1" dirty="0"/>
              <a:t>?</a:t>
            </a: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308980021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CD64D3C9-C640-43CE-B3D1-42B24CF55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>
              <a:defRPr/>
            </a:pPr>
            <a:r>
              <a:rPr lang="hu-HU" b="1" dirty="0"/>
              <a:t>SWOT elemzés</a:t>
            </a:r>
            <a:endParaRPr lang="sk-SK" dirty="0">
              <a:effectLst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b="1" dirty="0" smtClean="0"/>
              <a:t>Gyengeségek</a:t>
            </a:r>
            <a:endParaRPr lang="hu-HU" b="1" dirty="0"/>
          </a:p>
          <a:p>
            <a:pPr lvl="1"/>
            <a:r>
              <a:rPr lang="en-US" b="1" dirty="0" err="1"/>
              <a:t>Vidéki</a:t>
            </a:r>
            <a:r>
              <a:rPr lang="en-US" b="1" dirty="0"/>
              <a:t> </a:t>
            </a:r>
            <a:r>
              <a:rPr lang="en-US" b="1" dirty="0" err="1"/>
              <a:t>vállalati</a:t>
            </a:r>
            <a:r>
              <a:rPr lang="en-US" b="1" dirty="0"/>
              <a:t> </a:t>
            </a:r>
            <a:r>
              <a:rPr lang="en-US" b="1" dirty="0" err="1"/>
              <a:t>szempontok</a:t>
            </a:r>
            <a:r>
              <a:rPr lang="en-US" b="1" dirty="0"/>
              <a:t> </a:t>
            </a:r>
            <a:r>
              <a:rPr lang="en-US" b="1" dirty="0" err="1"/>
              <a:t>alapján</a:t>
            </a:r>
            <a:r>
              <a:rPr lang="en-US" b="1" dirty="0"/>
              <a:t> </a:t>
            </a:r>
            <a:r>
              <a:rPr lang="en-US" b="1" dirty="0" err="1"/>
              <a:t>hol</a:t>
            </a:r>
            <a:r>
              <a:rPr lang="en-US" b="1" dirty="0"/>
              <a:t> </a:t>
            </a:r>
            <a:r>
              <a:rPr lang="en-US" b="1" dirty="0" err="1"/>
              <a:t>fejleszthető</a:t>
            </a:r>
            <a:r>
              <a:rPr lang="en-US" b="1" dirty="0"/>
              <a:t> a </a:t>
            </a:r>
            <a:r>
              <a:rPr lang="en-US" b="1" dirty="0" err="1"/>
              <a:t>terület</a:t>
            </a:r>
            <a:r>
              <a:rPr lang="en-US" b="1" dirty="0" smtClean="0"/>
              <a:t>?</a:t>
            </a:r>
            <a:endParaRPr lang="hu-HU" b="1" dirty="0" smtClean="0"/>
          </a:p>
          <a:p>
            <a:pPr lvl="1"/>
            <a:r>
              <a:rPr lang="en-US" b="1" dirty="0" err="1" smtClean="0"/>
              <a:t>Mely</a:t>
            </a:r>
            <a:r>
              <a:rPr lang="en-US" b="1" dirty="0" smtClean="0"/>
              <a:t> </a:t>
            </a:r>
            <a:r>
              <a:rPr lang="en-US" b="1" dirty="0" err="1"/>
              <a:t>termékek</a:t>
            </a:r>
            <a:r>
              <a:rPr lang="en-US" b="1" dirty="0"/>
              <a:t> </a:t>
            </a:r>
            <a:r>
              <a:rPr lang="en-US" b="1" dirty="0" err="1"/>
              <a:t>vagy</a:t>
            </a:r>
            <a:r>
              <a:rPr lang="en-US" b="1" dirty="0"/>
              <a:t> </a:t>
            </a:r>
            <a:r>
              <a:rPr lang="en-US" b="1" dirty="0" err="1"/>
              <a:t>szolgáltatások</a:t>
            </a:r>
            <a:r>
              <a:rPr lang="en-US" b="1" dirty="0"/>
              <a:t> </a:t>
            </a:r>
            <a:r>
              <a:rPr lang="en-US" b="1" dirty="0" err="1"/>
              <a:t>teljesítenek</a:t>
            </a:r>
            <a:r>
              <a:rPr lang="en-US" b="1" dirty="0"/>
              <a:t> </a:t>
            </a:r>
            <a:r>
              <a:rPr lang="en-US" b="1" dirty="0" err="1"/>
              <a:t>alul</a:t>
            </a:r>
            <a:r>
              <a:rPr lang="en-US" b="1" dirty="0" smtClean="0"/>
              <a:t>?</a:t>
            </a:r>
            <a:endParaRPr lang="hu-HU" b="1" dirty="0" smtClean="0"/>
          </a:p>
          <a:p>
            <a:pPr lvl="1"/>
            <a:r>
              <a:rPr lang="en-US" b="1" dirty="0" err="1" smtClean="0"/>
              <a:t>Hol</a:t>
            </a:r>
            <a:r>
              <a:rPr lang="en-US" b="1" dirty="0" smtClean="0"/>
              <a:t> </a:t>
            </a:r>
            <a:r>
              <a:rPr lang="en-US" b="1" dirty="0"/>
              <a:t>van </a:t>
            </a:r>
            <a:r>
              <a:rPr lang="en-US" b="1" dirty="0" err="1"/>
              <a:t>forráshiány</a:t>
            </a:r>
            <a:r>
              <a:rPr lang="en-US" b="1" dirty="0"/>
              <a:t> a </a:t>
            </a:r>
            <a:r>
              <a:rPr lang="en-US" b="1" dirty="0" err="1"/>
              <a:t>térségben</a:t>
            </a:r>
            <a:r>
              <a:rPr lang="en-US" b="1" dirty="0"/>
              <a:t>?</a:t>
            </a: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4255579804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CD64D3C9-C640-43CE-B3D1-42B24CF55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>
              <a:defRPr/>
            </a:pPr>
            <a:r>
              <a:rPr lang="hu-HU" b="1" dirty="0"/>
              <a:t>SWOT elemzés</a:t>
            </a:r>
            <a:endParaRPr lang="sk-SK" dirty="0">
              <a:effectLst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b="1" dirty="0" smtClean="0"/>
              <a:t>Lehetőségek</a:t>
            </a:r>
          </a:p>
          <a:p>
            <a:pPr lvl="1"/>
            <a:r>
              <a:rPr lang="en-US" b="1" dirty="0" err="1"/>
              <a:t>Milyen</a:t>
            </a:r>
            <a:r>
              <a:rPr lang="en-US" b="1" dirty="0"/>
              <a:t> </a:t>
            </a:r>
            <a:r>
              <a:rPr lang="en-US" b="1" dirty="0" err="1"/>
              <a:t>új</a:t>
            </a:r>
            <a:r>
              <a:rPr lang="en-US" b="1" dirty="0"/>
              <a:t> </a:t>
            </a:r>
            <a:r>
              <a:rPr lang="en-US" b="1" dirty="0" err="1"/>
              <a:t>és</a:t>
            </a:r>
            <a:r>
              <a:rPr lang="en-US" b="1" dirty="0"/>
              <a:t> </a:t>
            </a:r>
            <a:r>
              <a:rPr lang="en-US" b="1" dirty="0" err="1"/>
              <a:t>innovatív</a:t>
            </a:r>
            <a:r>
              <a:rPr lang="en-US" b="1" dirty="0"/>
              <a:t> </a:t>
            </a:r>
            <a:r>
              <a:rPr lang="en-US" b="1" dirty="0" err="1"/>
              <a:t>technológiát</a:t>
            </a:r>
            <a:r>
              <a:rPr lang="en-US" b="1" dirty="0"/>
              <a:t> </a:t>
            </a:r>
            <a:r>
              <a:rPr lang="en-US" b="1" dirty="0" err="1"/>
              <a:t>használhatunk</a:t>
            </a:r>
            <a:r>
              <a:rPr lang="en-US" b="1" dirty="0" smtClean="0"/>
              <a:t>?</a:t>
            </a:r>
            <a:endParaRPr lang="hu-HU" b="1" dirty="0" smtClean="0"/>
          </a:p>
          <a:p>
            <a:pPr lvl="1"/>
            <a:r>
              <a:rPr lang="en-US" b="1" dirty="0" err="1" smtClean="0"/>
              <a:t>Bővíthetjük</a:t>
            </a:r>
            <a:r>
              <a:rPr lang="en-US" b="1" dirty="0" smtClean="0"/>
              <a:t> </a:t>
            </a:r>
            <a:r>
              <a:rPr lang="en-US" b="1" dirty="0" err="1"/>
              <a:t>tevékenységünket</a:t>
            </a:r>
            <a:r>
              <a:rPr lang="en-US" b="1" dirty="0" smtClean="0"/>
              <a:t>?</a:t>
            </a:r>
            <a:endParaRPr lang="hu-HU" b="1" dirty="0" smtClean="0"/>
          </a:p>
          <a:p>
            <a:pPr lvl="1"/>
            <a:r>
              <a:rPr lang="en-US" b="1" dirty="0" err="1" smtClean="0"/>
              <a:t>Milyen</a:t>
            </a:r>
            <a:r>
              <a:rPr lang="en-US" b="1" dirty="0" smtClean="0"/>
              <a:t> </a:t>
            </a:r>
            <a:r>
              <a:rPr lang="en-US" b="1" dirty="0" err="1"/>
              <a:t>új</a:t>
            </a:r>
            <a:r>
              <a:rPr lang="en-US" b="1" dirty="0"/>
              <a:t> </a:t>
            </a:r>
            <a:r>
              <a:rPr lang="en-US" b="1" dirty="0" err="1"/>
              <a:t>szegmenseket</a:t>
            </a:r>
            <a:r>
              <a:rPr lang="en-US" b="1" dirty="0"/>
              <a:t> </a:t>
            </a:r>
            <a:r>
              <a:rPr lang="en-US" b="1" dirty="0" err="1"/>
              <a:t>tesztelhetünk</a:t>
            </a:r>
            <a:r>
              <a:rPr lang="en-US" b="1" dirty="0" smtClean="0"/>
              <a:t>?</a:t>
            </a:r>
            <a:endParaRPr lang="hu-HU" b="1" dirty="0" smtClean="0"/>
          </a:p>
          <a:p>
            <a:pPr lvl="1"/>
            <a:r>
              <a:rPr lang="en-US" b="1" dirty="0" err="1" smtClean="0"/>
              <a:t>Milyen</a:t>
            </a:r>
            <a:r>
              <a:rPr lang="en-US" b="1" dirty="0" smtClean="0"/>
              <a:t> </a:t>
            </a:r>
            <a:r>
              <a:rPr lang="en-US" b="1" dirty="0" err="1"/>
              <a:t>megújuló</a:t>
            </a:r>
            <a:r>
              <a:rPr lang="en-US" b="1" dirty="0"/>
              <a:t> </a:t>
            </a:r>
            <a:r>
              <a:rPr lang="en-US" b="1" dirty="0" err="1"/>
              <a:t>energiaforrások</a:t>
            </a:r>
            <a:r>
              <a:rPr lang="en-US" b="1" dirty="0"/>
              <a:t> </a:t>
            </a:r>
            <a:r>
              <a:rPr lang="en-US" b="1" dirty="0" err="1"/>
              <a:t>állnak</a:t>
            </a:r>
            <a:r>
              <a:rPr lang="en-US" b="1" dirty="0"/>
              <a:t> </a:t>
            </a:r>
            <a:r>
              <a:rPr lang="en-US" b="1" dirty="0" err="1"/>
              <a:t>rendelkezésre</a:t>
            </a:r>
            <a:r>
              <a:rPr lang="en-US" b="1" dirty="0"/>
              <a:t> a </a:t>
            </a:r>
            <a:r>
              <a:rPr lang="en-US" b="1" dirty="0" err="1"/>
              <a:t>térségemben</a:t>
            </a:r>
            <a:r>
              <a:rPr lang="en-US" b="1" dirty="0"/>
              <a:t>?</a:t>
            </a: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1455844563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CD64D3C9-C640-43CE-B3D1-42B24CF55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>
              <a:defRPr/>
            </a:pPr>
            <a:r>
              <a:rPr lang="hu-HU" b="1" dirty="0"/>
              <a:t>SWOT elemzés</a:t>
            </a:r>
            <a:endParaRPr lang="sk-SK" dirty="0">
              <a:effectLst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b="1" dirty="0" smtClean="0"/>
              <a:t>Veszélyek</a:t>
            </a:r>
            <a:endParaRPr lang="hu-HU" b="1" dirty="0"/>
          </a:p>
          <a:p>
            <a:pPr lvl="1"/>
            <a:r>
              <a:rPr lang="en-US" b="1" dirty="0" err="1"/>
              <a:t>Milyen</a:t>
            </a:r>
            <a:r>
              <a:rPr lang="en-US" b="1" dirty="0"/>
              <a:t> </a:t>
            </a:r>
            <a:r>
              <a:rPr lang="en-US" b="1" dirty="0" err="1"/>
              <a:t>szabályozások</a:t>
            </a:r>
            <a:r>
              <a:rPr lang="en-US" b="1" dirty="0"/>
              <a:t> </a:t>
            </a:r>
            <a:r>
              <a:rPr lang="en-US" b="1" dirty="0" err="1"/>
              <a:t>változnak</a:t>
            </a:r>
            <a:r>
              <a:rPr lang="en-US" b="1" dirty="0" smtClean="0"/>
              <a:t>?</a:t>
            </a:r>
            <a:endParaRPr lang="hu-HU" b="1" dirty="0" smtClean="0"/>
          </a:p>
          <a:p>
            <a:pPr lvl="1"/>
            <a:r>
              <a:rPr lang="en-US" b="1" dirty="0" err="1" smtClean="0"/>
              <a:t>Mennyire</a:t>
            </a:r>
            <a:r>
              <a:rPr lang="en-US" b="1" dirty="0" smtClean="0"/>
              <a:t> </a:t>
            </a:r>
            <a:r>
              <a:rPr lang="en-US" b="1" dirty="0" err="1"/>
              <a:t>változik</a:t>
            </a:r>
            <a:r>
              <a:rPr lang="en-US" b="1" dirty="0"/>
              <a:t> a </a:t>
            </a:r>
            <a:r>
              <a:rPr lang="en-US" b="1" dirty="0" err="1"/>
              <a:t>környezet</a:t>
            </a:r>
            <a:r>
              <a:rPr lang="en-US" b="1" dirty="0"/>
              <a:t> </a:t>
            </a:r>
            <a:r>
              <a:rPr lang="en-US" b="1" dirty="0" err="1"/>
              <a:t>és</a:t>
            </a:r>
            <a:r>
              <a:rPr lang="en-US" b="1" dirty="0"/>
              <a:t> </a:t>
            </a:r>
            <a:r>
              <a:rPr lang="en-US" b="1" dirty="0" err="1"/>
              <a:t>az</a:t>
            </a:r>
            <a:r>
              <a:rPr lang="en-US" b="1" dirty="0"/>
              <a:t> </a:t>
            </a:r>
            <a:r>
              <a:rPr lang="en-US" b="1" dirty="0" err="1"/>
              <a:t>éghajlat</a:t>
            </a:r>
            <a:r>
              <a:rPr lang="en-US" b="1" dirty="0" smtClean="0"/>
              <a:t>?</a:t>
            </a:r>
            <a:endParaRPr lang="hu-HU" b="1" dirty="0" smtClean="0"/>
          </a:p>
          <a:p>
            <a:pPr lvl="1"/>
            <a:r>
              <a:rPr lang="en-US" b="1" dirty="0" err="1" smtClean="0"/>
              <a:t>Mit</a:t>
            </a:r>
            <a:r>
              <a:rPr lang="en-US" b="1" dirty="0" smtClean="0"/>
              <a:t> </a:t>
            </a:r>
            <a:r>
              <a:rPr lang="en-US" b="1" dirty="0" err="1"/>
              <a:t>csinálnak</a:t>
            </a:r>
            <a:r>
              <a:rPr lang="en-US" b="1" dirty="0"/>
              <a:t> </a:t>
            </a:r>
            <a:r>
              <a:rPr lang="en-US" b="1" dirty="0" err="1"/>
              <a:t>jól</a:t>
            </a:r>
            <a:r>
              <a:rPr lang="en-US" b="1" dirty="0"/>
              <a:t> a </a:t>
            </a:r>
            <a:r>
              <a:rPr lang="en-US" b="1" dirty="0" err="1"/>
              <a:t>versenytársak</a:t>
            </a:r>
            <a:r>
              <a:rPr lang="en-US" b="1" dirty="0" smtClean="0"/>
              <a:t>?</a:t>
            </a:r>
            <a:endParaRPr lang="hu-HU" b="1" dirty="0" smtClean="0"/>
          </a:p>
          <a:p>
            <a:pPr lvl="1"/>
            <a:r>
              <a:rPr lang="en-US" b="1" dirty="0" err="1" smtClean="0"/>
              <a:t>Hogyan</a:t>
            </a:r>
            <a:r>
              <a:rPr lang="en-US" b="1" dirty="0" smtClean="0"/>
              <a:t> </a:t>
            </a:r>
            <a:r>
              <a:rPr lang="en-US" b="1" dirty="0" err="1"/>
              <a:t>változnak</a:t>
            </a:r>
            <a:r>
              <a:rPr lang="en-US" b="1" dirty="0"/>
              <a:t> a </a:t>
            </a:r>
            <a:r>
              <a:rPr lang="en-US" b="1" dirty="0" err="1"/>
              <a:t>fogyasztói</a:t>
            </a:r>
            <a:r>
              <a:rPr lang="en-US" b="1" dirty="0"/>
              <a:t> </a:t>
            </a:r>
            <a:r>
              <a:rPr lang="en-US" b="1" dirty="0" err="1"/>
              <a:t>trendek</a:t>
            </a:r>
            <a:r>
              <a:rPr lang="en-US" b="1" dirty="0"/>
              <a:t> </a:t>
            </a:r>
            <a:r>
              <a:rPr lang="en-US" b="1" dirty="0" err="1"/>
              <a:t>és</a:t>
            </a:r>
            <a:r>
              <a:rPr lang="en-US" b="1" dirty="0"/>
              <a:t> a </a:t>
            </a:r>
            <a:r>
              <a:rPr lang="en-US" b="1" dirty="0" err="1"/>
              <a:t>vásárlási</a:t>
            </a:r>
            <a:r>
              <a:rPr lang="en-US" b="1" dirty="0"/>
              <a:t> </a:t>
            </a:r>
            <a:r>
              <a:rPr lang="en-US" b="1" dirty="0" err="1"/>
              <a:t>szokások</a:t>
            </a:r>
            <a:r>
              <a:rPr lang="en-US" b="1" dirty="0"/>
              <a:t>?</a:t>
            </a: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141462784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15744A0C-5E32-43D2-88B5-D3D478B98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hu-HU" dirty="0"/>
              <a:t>Amikor </a:t>
            </a:r>
            <a:r>
              <a:rPr lang="hu-HU" dirty="0" smtClean="0"/>
              <a:t>megtalálta </a:t>
            </a:r>
            <a:r>
              <a:rPr lang="hu-HU" dirty="0"/>
              <a:t>a lehetőségeket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09AB9D01-AF69-4F56-9467-7C3A8DF21B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/>
              <a:t>Készítse el saját üzleti stratégiáját saját </a:t>
            </a:r>
            <a:r>
              <a:rPr lang="hu-HU" dirty="0" err="1"/>
              <a:t>SWOT-elemzése</a:t>
            </a:r>
            <a:r>
              <a:rPr lang="hu-HU" dirty="0"/>
              <a:t> </a:t>
            </a:r>
            <a:r>
              <a:rPr lang="hu-HU" dirty="0" smtClean="0"/>
              <a:t>alapján.</a:t>
            </a:r>
          </a:p>
          <a:p>
            <a:r>
              <a:rPr lang="hu-HU" dirty="0" smtClean="0"/>
              <a:t>Az </a:t>
            </a:r>
            <a:r>
              <a:rPr lang="hu-HU" dirty="0"/>
              <a:t>üzleti stratégia elkészítésekor fordítson különös figyelmet a fenntarthatóságra és a profitra.</a:t>
            </a:r>
            <a:endParaRPr lang="hu-HU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85106188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15744A0C-5E32-43D2-88B5-D3D478B98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hu-HU" dirty="0"/>
              <a:t>Amikor megtalálta a lehetőségeket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09AB9D01-AF69-4F56-9467-7C3A8DF21B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hu-HU" dirty="0" smtClean="0"/>
              <a:t>Fenntarthatóság</a:t>
            </a:r>
          </a:p>
          <a:p>
            <a:pPr lvl="1"/>
            <a:r>
              <a:rPr lang="hu-HU" dirty="0"/>
              <a:t>Tervünk megvalósításához és működtetéséhez természeti környezetünk erőforrásait úgy tudjuk felhasználni, hogy a környezet megújulási képességét, azaz teherbíró képességét ne károsítsuk. Ezt az eszközt okosan kell használnunk, a társadalom javára, anélkül, hogy károsítanánk a környezetet</a:t>
            </a:r>
            <a:r>
              <a:rPr lang="hu-HU" dirty="0" smtClean="0"/>
              <a:t>.</a:t>
            </a:r>
          </a:p>
          <a:p>
            <a:pPr lvl="1"/>
            <a:r>
              <a:rPr lang="hu-HU" dirty="0" smtClean="0"/>
              <a:t>Nem </a:t>
            </a:r>
            <a:r>
              <a:rPr lang="hu-HU" dirty="0"/>
              <a:t>engedhetjük meg, hogy a gazdaság olyan mértékben öncélúvá váljon, hogy működésével társadalmi és környezeti érdekeinket sértse!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288892127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15744A0C-5E32-43D2-88B5-D3D478B98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hu-HU" dirty="0"/>
              <a:t>Amikor megtalálta a lehetőségeket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09AB9D01-AF69-4F56-9467-7C3A8DF21B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Profitszerzés</a:t>
            </a:r>
            <a:endParaRPr lang="hu-HU" dirty="0"/>
          </a:p>
          <a:p>
            <a:pPr lvl="1"/>
            <a:r>
              <a:rPr lang="en-US" dirty="0" smtClean="0"/>
              <a:t>Mind</a:t>
            </a:r>
            <a:r>
              <a:rPr lang="hu-HU" dirty="0" smtClean="0"/>
              <a:t>en esetben</a:t>
            </a:r>
            <a:r>
              <a:rPr lang="en-US" dirty="0" smtClean="0"/>
              <a:t> </a:t>
            </a:r>
            <a:r>
              <a:rPr lang="en-US" dirty="0" err="1"/>
              <a:t>törekedni</a:t>
            </a:r>
            <a:r>
              <a:rPr lang="en-US" dirty="0"/>
              <a:t> </a:t>
            </a:r>
            <a:r>
              <a:rPr lang="en-US" dirty="0" err="1"/>
              <a:t>kell</a:t>
            </a:r>
            <a:r>
              <a:rPr lang="en-US" dirty="0"/>
              <a:t> </a:t>
            </a:r>
            <a:r>
              <a:rPr lang="en-US" dirty="0" err="1"/>
              <a:t>arra</a:t>
            </a:r>
            <a:r>
              <a:rPr lang="en-US" dirty="0"/>
              <a:t>, </a:t>
            </a:r>
            <a:r>
              <a:rPr lang="en-US" dirty="0" err="1"/>
              <a:t>hogy</a:t>
            </a:r>
            <a:r>
              <a:rPr lang="en-US" dirty="0"/>
              <a:t> a </a:t>
            </a:r>
            <a:r>
              <a:rPr lang="en-US" dirty="0" err="1"/>
              <a:t>terv</a:t>
            </a:r>
            <a:r>
              <a:rPr lang="en-US" dirty="0"/>
              <a:t> </a:t>
            </a:r>
            <a:r>
              <a:rPr lang="en-US" dirty="0" err="1"/>
              <a:t>akár</a:t>
            </a:r>
            <a:r>
              <a:rPr lang="en-US" dirty="0"/>
              <a:t> </a:t>
            </a:r>
            <a:r>
              <a:rPr lang="en-US" dirty="0" err="1"/>
              <a:t>rövid</a:t>
            </a:r>
            <a:r>
              <a:rPr lang="en-US" dirty="0"/>
              <a:t> </a:t>
            </a:r>
            <a:r>
              <a:rPr lang="en-US" dirty="0" err="1"/>
              <a:t>távon</a:t>
            </a:r>
            <a:r>
              <a:rPr lang="en-US" dirty="0"/>
              <a:t> is </a:t>
            </a:r>
            <a:r>
              <a:rPr lang="en-US" dirty="0" err="1"/>
              <a:t>nyereséges</a:t>
            </a:r>
            <a:r>
              <a:rPr lang="en-US" dirty="0"/>
              <a:t> </a:t>
            </a:r>
            <a:r>
              <a:rPr lang="en-US" dirty="0" err="1"/>
              <a:t>legyen</a:t>
            </a:r>
            <a:r>
              <a:rPr lang="en-US" dirty="0"/>
              <a:t>. A </a:t>
            </a:r>
            <a:r>
              <a:rPr lang="en-US" dirty="0" err="1"/>
              <a:t>nyereség</a:t>
            </a:r>
            <a:r>
              <a:rPr lang="en-US" dirty="0"/>
              <a:t> </a:t>
            </a:r>
            <a:r>
              <a:rPr lang="en-US" dirty="0" err="1"/>
              <a:t>egy</a:t>
            </a:r>
            <a:r>
              <a:rPr lang="en-US" dirty="0"/>
              <a:t> </a:t>
            </a:r>
            <a:r>
              <a:rPr lang="en-US" dirty="0" err="1"/>
              <a:t>részét</a:t>
            </a:r>
            <a:r>
              <a:rPr lang="en-US" dirty="0"/>
              <a:t> a </a:t>
            </a:r>
            <a:r>
              <a:rPr lang="en-US" dirty="0" err="1"/>
              <a:t>folyamatos</a:t>
            </a:r>
            <a:r>
              <a:rPr lang="en-US" dirty="0"/>
              <a:t> </a:t>
            </a:r>
            <a:r>
              <a:rPr lang="en-US" dirty="0" err="1"/>
              <a:t>fejlesztéshez</a:t>
            </a:r>
            <a:r>
              <a:rPr lang="en-US" dirty="0"/>
              <a:t> </a:t>
            </a:r>
            <a:r>
              <a:rPr lang="en-US" dirty="0" err="1"/>
              <a:t>szükséges</a:t>
            </a:r>
            <a:r>
              <a:rPr lang="en-US" dirty="0"/>
              <a:t> </a:t>
            </a:r>
            <a:r>
              <a:rPr lang="en-US" dirty="0" err="1"/>
              <a:t>kiadásokra</a:t>
            </a:r>
            <a:r>
              <a:rPr lang="en-US" dirty="0"/>
              <a:t> </a:t>
            </a:r>
            <a:r>
              <a:rPr lang="en-US" dirty="0" err="1"/>
              <a:t>kell</a:t>
            </a:r>
            <a:r>
              <a:rPr lang="en-US" dirty="0"/>
              <a:t> </a:t>
            </a:r>
            <a:r>
              <a:rPr lang="en-US" dirty="0" err="1"/>
              <a:t>fordítani</a:t>
            </a:r>
            <a:r>
              <a:rPr lang="en-US" dirty="0"/>
              <a:t>, </a:t>
            </a:r>
            <a:r>
              <a:rPr lang="en-US" dirty="0" err="1"/>
              <a:t>így</a:t>
            </a:r>
            <a:r>
              <a:rPr lang="en-US" dirty="0"/>
              <a:t> a </a:t>
            </a:r>
            <a:r>
              <a:rPr lang="en-US" dirty="0" err="1"/>
              <a:t>fejlődést</a:t>
            </a:r>
            <a:r>
              <a:rPr lang="en-US" dirty="0"/>
              <a:t> </a:t>
            </a:r>
            <a:r>
              <a:rPr lang="en-US" dirty="0" err="1"/>
              <a:t>és</a:t>
            </a:r>
            <a:r>
              <a:rPr lang="en-US" dirty="0"/>
              <a:t> a </a:t>
            </a:r>
            <a:r>
              <a:rPr lang="en-US" dirty="0" err="1"/>
              <a:t>fenntarthatóságot</a:t>
            </a:r>
            <a:r>
              <a:rPr lang="en-US" dirty="0"/>
              <a:t> is </a:t>
            </a:r>
            <a:r>
              <a:rPr lang="en-US" dirty="0" err="1"/>
              <a:t>garantálni</a:t>
            </a:r>
            <a:r>
              <a:rPr lang="en-US" dirty="0"/>
              <a:t> </a:t>
            </a:r>
            <a:r>
              <a:rPr lang="en-US" dirty="0" err="1"/>
              <a:t>tudjuk</a:t>
            </a:r>
            <a:r>
              <a:rPr lang="en-US" dirty="0"/>
              <a:t>.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6041183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15744A0C-5E32-43D2-88B5-D3D478B98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hu-HU" dirty="0"/>
              <a:t>Amikor megtalálta a lehetőségeket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09AB9D01-AF69-4F56-9467-7C3A8DF21B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/>
              <a:t>Fontolja meg a megújuló energiaforrások használatát:</a:t>
            </a:r>
            <a:endParaRPr lang="hu-HU" dirty="0"/>
          </a:p>
          <a:p>
            <a:pPr lvl="1"/>
            <a:endParaRPr lang="hu-HU" dirty="0"/>
          </a:p>
          <a:p>
            <a:pPr lvl="1"/>
            <a:r>
              <a:rPr lang="hu-HU" dirty="0"/>
              <a:t>amennyire lehet függetlenedni a nemzeti </a:t>
            </a:r>
            <a:r>
              <a:rPr lang="hu-HU" dirty="0" smtClean="0"/>
              <a:t>energiaforrásoktól</a:t>
            </a:r>
          </a:p>
          <a:p>
            <a:pPr lvl="1"/>
            <a:r>
              <a:rPr lang="hu-HU" dirty="0" smtClean="0"/>
              <a:t>a </a:t>
            </a:r>
            <a:r>
              <a:rPr lang="hu-HU" dirty="0"/>
              <a:t>hosszú távú költségcsökkentés szempontjából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291472360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37A5691E-510F-450E-AF13-0F8FD3D895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>
                <a:solidFill>
                  <a:srgbClr val="129126"/>
                </a:solidFill>
              </a:rPr>
              <a:t>Kiegészítő</a:t>
            </a:r>
            <a:r>
              <a:rPr lang="en-GB" dirty="0">
                <a:solidFill>
                  <a:srgbClr val="129126"/>
                </a:solidFill>
              </a:rPr>
              <a:t> </a:t>
            </a:r>
            <a:r>
              <a:rPr lang="en-GB" dirty="0" err="1">
                <a:solidFill>
                  <a:srgbClr val="129126"/>
                </a:solidFill>
              </a:rPr>
              <a:t>olvasmány</a:t>
            </a:r>
            <a:endParaRPr lang="sk-SK" dirty="0">
              <a:solidFill>
                <a:srgbClr val="129126"/>
              </a:solidFill>
            </a:endParaRP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0FCD315D-BD23-4CAB-BD6E-6C8B87DDA7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IE" altLang="en-US" dirty="0">
                <a:solidFill>
                  <a:srgbClr val="7A7C7E"/>
                </a:solidFill>
                <a:latin typeface="Bookman Old Style" panose="02050604050505020204" pitchFamily="18" charset="0"/>
                <a:hlinkClick r:id="rId2"/>
              </a:rPr>
              <a:t>https://journals.openedition.org/economierurale/406</a:t>
            </a:r>
            <a:endParaRPr lang="hu-HU" altLang="en-US" dirty="0">
              <a:solidFill>
                <a:srgbClr val="7A7C7E"/>
              </a:solidFill>
              <a:latin typeface="Bookman Old Style" panose="02050604050505020204" pitchFamily="18" charset="0"/>
            </a:endParaRPr>
          </a:p>
          <a:p>
            <a:r>
              <a:rPr lang="en-IE" altLang="en-US" dirty="0">
                <a:solidFill>
                  <a:srgbClr val="7A7C7E"/>
                </a:solidFill>
                <a:latin typeface="Bookman Old Style" panose="02050604050505020204" pitchFamily="18" charset="0"/>
                <a:hlinkClick r:id="rId3"/>
              </a:rPr>
              <a:t>https://iopscience.iop.org/article/10.1088/1755-1315/341/1/012017</a:t>
            </a:r>
            <a:endParaRPr lang="en-IE" altLang="en-US" dirty="0">
              <a:solidFill>
                <a:srgbClr val="7A7C7E"/>
              </a:solidFill>
              <a:latin typeface="Bookman Old Style" panose="02050604050505020204" pitchFamily="18" charset="0"/>
            </a:endParaRPr>
          </a:p>
          <a:p>
            <a:r>
              <a:rPr lang="en-IE" altLang="en-US" dirty="0">
                <a:solidFill>
                  <a:srgbClr val="7A7C7E"/>
                </a:solidFill>
                <a:latin typeface="Bookman Old Style" panose="02050604050505020204" pitchFamily="18" charset="0"/>
                <a:hlinkClick r:id="rId4"/>
              </a:rPr>
              <a:t>https://</a:t>
            </a:r>
            <a:r>
              <a:rPr lang="en-IE" altLang="en-US" dirty="0" err="1">
                <a:solidFill>
                  <a:srgbClr val="7A7C7E"/>
                </a:solidFill>
                <a:latin typeface="Bookman Old Style" panose="02050604050505020204" pitchFamily="18" charset="0"/>
                <a:hlinkClick r:id="rId4"/>
              </a:rPr>
              <a:t>dtk.tankonyvtar.hu</a:t>
            </a:r>
            <a:r>
              <a:rPr lang="en-IE" altLang="en-US" dirty="0">
                <a:solidFill>
                  <a:srgbClr val="7A7C7E"/>
                </a:solidFill>
                <a:latin typeface="Bookman Old Style" panose="02050604050505020204" pitchFamily="18" charset="0"/>
                <a:hlinkClick r:id="rId4"/>
              </a:rPr>
              <a:t>/</a:t>
            </a:r>
            <a:r>
              <a:rPr lang="en-IE" altLang="en-US" dirty="0" err="1">
                <a:solidFill>
                  <a:srgbClr val="7A7C7E"/>
                </a:solidFill>
                <a:latin typeface="Bookman Old Style" panose="02050604050505020204" pitchFamily="18" charset="0"/>
                <a:hlinkClick r:id="rId4"/>
              </a:rPr>
              <a:t>xmlui</a:t>
            </a:r>
            <a:r>
              <a:rPr lang="en-IE" altLang="en-US" dirty="0">
                <a:solidFill>
                  <a:srgbClr val="7A7C7E"/>
                </a:solidFill>
                <a:latin typeface="Bookman Old Style" panose="02050604050505020204" pitchFamily="18" charset="0"/>
                <a:hlinkClick r:id="rId4"/>
              </a:rPr>
              <a:t>/bitstream/handle/123456789/3442/2011-0029_de_mezogazdasagi_vallalatok_strategiai_menedzsmentje_elmelet.pdf?sequence=1&amp;isAllowed=y</a:t>
            </a:r>
            <a:endParaRPr lang="en-IE" altLang="en-US" dirty="0">
              <a:solidFill>
                <a:srgbClr val="7A7C7E"/>
              </a:solidFill>
              <a:latin typeface="Bookman Old Style" panose="02050604050505020204" pitchFamily="18" charset="0"/>
            </a:endParaRP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7067794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0A52937A-12AE-420F-ACA4-C8D07ECA6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49219"/>
            <a:ext cx="8229600" cy="1143000"/>
          </a:xfrm>
        </p:spPr>
        <p:txBody>
          <a:bodyPr>
            <a:normAutofit/>
          </a:bodyPr>
          <a:lstStyle/>
          <a:p>
            <a:r>
              <a:rPr lang="hu-HU" b="1" dirty="0"/>
              <a:t>Stratégiai üzleti egységek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0804D55C-5356-47F2-86FA-47D13DDF19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eaLnBrk="0" fontAlgn="base" hangingPunct="0">
              <a:buNone/>
            </a:pPr>
            <a:r>
              <a:rPr lang="hu-HU" sz="2800" dirty="0"/>
              <a:t>A vidéki cégek úgy szervezik meg termelésüket, hogy több fogyasztói csoport igényeit igyekeznek kielégíteni, tevékenységüket diverzifikálni. Ennek mértéke és módja a stratégia fontos, központi eleme, melynek eredményeként jönnek létre az úgynevezett stratégiai üzleti egységek.</a:t>
            </a:r>
            <a:endParaRPr lang="sk-SK" sz="2800" dirty="0">
              <a:effectLst/>
            </a:endParaRPr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xmlns="" id="{56399AA5-0E22-D7CF-06DC-FEA809A10997}"/>
              </a:ext>
            </a:extLst>
          </p:cNvPr>
          <p:cNvSpPr txBox="1">
            <a:spLocks/>
          </p:cNvSpPr>
          <p:nvPr/>
        </p:nvSpPr>
        <p:spPr>
          <a:xfrm>
            <a:off x="457200" y="1340768"/>
            <a:ext cx="8229600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</a:lstStyle>
          <a:p>
            <a:pPr algn="r"/>
            <a:r>
              <a:rPr lang="hu-HU" sz="2000" i="1" dirty="0">
                <a:solidFill>
                  <a:srgbClr val="264F05"/>
                </a:solidFill>
              </a:rPr>
              <a:t>Vidéki üzleti stratégia alapjai</a:t>
            </a:r>
            <a:endParaRPr lang="hu-HU" sz="2000" i="1" dirty="0">
              <a:solidFill>
                <a:srgbClr val="264F0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9778759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215528D5E10BA49B6643C35E826D0AA" ma:contentTypeVersion="17" ma:contentTypeDescription="Create a new document." ma:contentTypeScope="" ma:versionID="dde5a2b2e717748552c702a8b0aa1378">
  <xsd:schema xmlns:xsd="http://www.w3.org/2001/XMLSchema" xmlns:xs="http://www.w3.org/2001/XMLSchema" xmlns:p="http://schemas.microsoft.com/office/2006/metadata/properties" xmlns:ns2="f5d98e21-7858-42b8-a513-89b049052d4e" xmlns:ns3="ebb57fef-aa04-4b64-85cb-dbd122f3ef38" targetNamespace="http://schemas.microsoft.com/office/2006/metadata/properties" ma:root="true" ma:fieldsID="20cddff7c090a5822eab3b5467930ab6" ns2:_="" ns3:_="">
    <xsd:import namespace="f5d98e21-7858-42b8-a513-89b049052d4e"/>
    <xsd:import namespace="ebb57fef-aa04-4b64-85cb-dbd122f3ef3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d98e21-7858-42b8-a513-89b049052d4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GenerationTime" ma:index="1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6104055d-a7a1-4227-823d-893947fae55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b57fef-aa04-4b64-85cb-dbd122f3ef38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17a2fb5e-3e71-46c2-8cfb-b18f0a1e2fa7}" ma:internalName="TaxCatchAll" ma:showField="CatchAllData" ma:web="ebb57fef-aa04-4b64-85cb-dbd122f3ef3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5d98e21-7858-42b8-a513-89b049052d4e">
      <Terms xmlns="http://schemas.microsoft.com/office/infopath/2007/PartnerControls"/>
    </lcf76f155ced4ddcb4097134ff3c332f>
    <TaxCatchAll xmlns="ebb57fef-aa04-4b64-85cb-dbd122f3ef38" xsi:nil="true"/>
  </documentManagement>
</p:properties>
</file>

<file path=customXml/itemProps1.xml><?xml version="1.0" encoding="utf-8"?>
<ds:datastoreItem xmlns:ds="http://schemas.openxmlformats.org/officeDocument/2006/customXml" ds:itemID="{AA69C323-4DE6-44BE-8571-2A3D4A171C4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AB260E8-14D3-484F-A5A5-7D127E0C416E}"/>
</file>

<file path=customXml/itemProps3.xml><?xml version="1.0" encoding="utf-8"?>
<ds:datastoreItem xmlns:ds="http://schemas.openxmlformats.org/officeDocument/2006/customXml" ds:itemID="{96E9D5D7-AE03-4D10-9A11-E4A93AB82CE7}">
  <ds:schemaRefs>
    <ds:schemaRef ds:uri="ebb57fef-aa04-4b64-85cb-dbd122f3ef38"/>
    <ds:schemaRef ds:uri="http://schemas.microsoft.com/office/infopath/2007/PartnerControls"/>
    <ds:schemaRef ds:uri="http://purl.org/dc/terms/"/>
    <ds:schemaRef ds:uri="http://schemas.microsoft.com/office/2006/documentManagement/types"/>
    <ds:schemaRef ds:uri="f5d98e21-7858-42b8-a513-89b049052d4e"/>
    <ds:schemaRef ds:uri="http://purl.org/dc/elements/1.1/"/>
    <ds:schemaRef ds:uri="http://schemas.microsoft.com/office/2006/metadata/properties"/>
    <ds:schemaRef ds:uri="http://www.w3.org/XML/1998/namespace"/>
    <ds:schemaRef ds:uri="http://schemas.openxmlformats.org/package/2006/metadata/core-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2899</TotalTime>
  <Words>3926</Words>
  <Application>Microsoft Office PowerPoint</Application>
  <PresentationFormat>Diavetítés a képernyőre (4:3 oldalarány)</PresentationFormat>
  <Paragraphs>466</Paragraphs>
  <Slides>89</Slides>
  <Notes>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89</vt:i4>
      </vt:variant>
    </vt:vector>
  </HeadingPairs>
  <TitlesOfParts>
    <vt:vector size="95" baseType="lpstr">
      <vt:lpstr>Arial</vt:lpstr>
      <vt:lpstr>Bookman Old Style</vt:lpstr>
      <vt:lpstr>Calibri</vt:lpstr>
      <vt:lpstr>Trebuchet MS</vt:lpstr>
      <vt:lpstr>Wingdings</vt:lpstr>
      <vt:lpstr>Motyw pakietu Office</vt:lpstr>
      <vt:lpstr>2. modul</vt:lpstr>
      <vt:lpstr>A 2. modul tanulási céljai</vt:lpstr>
      <vt:lpstr>A 2. modul tanulási céljai</vt:lpstr>
      <vt:lpstr>A vidéki üzleti stratégia különböző modelljei - Témák</vt:lpstr>
      <vt:lpstr>Hogyan lehet felismerni a régiójában rejlő lehetőségeket - Témák</vt:lpstr>
      <vt:lpstr>Vidéki üzleti stratégia alapjai</vt:lpstr>
      <vt:lpstr>Vidéki Üzleti Stratégia</vt:lpstr>
      <vt:lpstr>Hatály</vt:lpstr>
      <vt:lpstr>Stratégiai üzleti egységek</vt:lpstr>
      <vt:lpstr>Stratégiai üzleti egységek</vt:lpstr>
      <vt:lpstr>Vidéki üzleti stratégia alapjai</vt:lpstr>
      <vt:lpstr>Elemzés</vt:lpstr>
      <vt:lpstr>Vidéki üzleti stratégia alapjai</vt:lpstr>
      <vt:lpstr>Jövőkép</vt:lpstr>
      <vt:lpstr>A jövőképpel kapcsolatos elvásárok</vt:lpstr>
      <vt:lpstr>A jövőkép elemei</vt:lpstr>
      <vt:lpstr>Vidéki üzleti stratégia céljai</vt:lpstr>
      <vt:lpstr>Vidéki üzleti stratégia céljai</vt:lpstr>
      <vt:lpstr>Vidéki üzleti stratégia céljai</vt:lpstr>
      <vt:lpstr>Cselekvési terv</vt:lpstr>
      <vt:lpstr>Vidéki üzleti stratégia megközelítés</vt:lpstr>
      <vt:lpstr>PowerPoint bemutató</vt:lpstr>
      <vt:lpstr>Az ágazati versenystratégiák jellemzői</vt:lpstr>
      <vt:lpstr>Az ágazati versenystratégiák jellemzői</vt:lpstr>
      <vt:lpstr>Az ágazati versenystratégiák jellemzői</vt:lpstr>
      <vt:lpstr>A mezőgazdasági termelés jellemzői</vt:lpstr>
      <vt:lpstr>Vidéki üzleti stratégiai modellek</vt:lpstr>
      <vt:lpstr>Vidéki üzleti stratégiai modellek</vt:lpstr>
      <vt:lpstr>Ipari mezőgazdaság</vt:lpstr>
      <vt:lpstr>Multifunkcionális mezőgazdaság</vt:lpstr>
      <vt:lpstr>PowerPoint bemutató</vt:lpstr>
      <vt:lpstr>Helyi kezdeményezés és együttműködés alapú mezőgazdaság</vt:lpstr>
      <vt:lpstr>Helyi kezdeményezés és együttműködés alapú mezőgazdaság</vt:lpstr>
      <vt:lpstr>Helyi kezdeményezés és együttműködés alapú mezőgazdaság</vt:lpstr>
      <vt:lpstr>Helyi kezdeményezés és együttműködés alapú mezőgazdaság</vt:lpstr>
      <vt:lpstr>PowerPoint bemutató</vt:lpstr>
      <vt:lpstr>Növekedési és diverzifikációs stratégia</vt:lpstr>
      <vt:lpstr>Diverzifikációs értelmezések</vt:lpstr>
      <vt:lpstr>Túlélési stratégia</vt:lpstr>
      <vt:lpstr>Konszolidációs stratégia</vt:lpstr>
      <vt:lpstr>Consolidation strategy</vt:lpstr>
      <vt:lpstr>Fenntartható fejlődési stratégia</vt:lpstr>
      <vt:lpstr>Alternative Rural Business Strategy Models</vt:lpstr>
      <vt:lpstr>Körförgásos gazdaság</vt:lpstr>
      <vt:lpstr>A körforgásos gazdaság előnyei</vt:lpstr>
      <vt:lpstr>Szivárvány farm</vt:lpstr>
      <vt:lpstr>A Szivárvány farm színei</vt:lpstr>
      <vt:lpstr>Lokalizáció, „Gondolkodj globálisan, cselekedj lokálisan!"</vt:lpstr>
      <vt:lpstr>Lokalizáció, „Gondolkodj globálisan, cselekedj lokálisan!"</vt:lpstr>
      <vt:lpstr>Az elégséges gazdaság</vt:lpstr>
      <vt:lpstr>A helyi termékek népszerű értékesítési formái</vt:lpstr>
      <vt:lpstr>Helyi piacok</vt:lpstr>
      <vt:lpstr>Helyi piacok</vt:lpstr>
      <vt:lpstr>Helyi piacok</vt:lpstr>
      <vt:lpstr>Helyi piacok</vt:lpstr>
      <vt:lpstr>Helyi piacok</vt:lpstr>
      <vt:lpstr>Helyi falusi vendégasztal és falusi szálláshely</vt:lpstr>
      <vt:lpstr>Helyi falusi vendégasztal és falusi szálláshely</vt:lpstr>
      <vt:lpstr>Rövid Élelmiszerellátási Lánc</vt:lpstr>
      <vt:lpstr>Rövid Élelmiszerellátási Lánc</vt:lpstr>
      <vt:lpstr>Helyi termékek értékesítését segítő eszközök</vt:lpstr>
      <vt:lpstr>Miért fontosak a védjegyek?</vt:lpstr>
      <vt:lpstr>Védjegytípusok</vt:lpstr>
      <vt:lpstr>Helyi marketing</vt:lpstr>
      <vt:lpstr>Közösségi Média marketing</vt:lpstr>
      <vt:lpstr>Közösségi Média marketing</vt:lpstr>
      <vt:lpstr>Közösségi Média felhasználók (2022)</vt:lpstr>
      <vt:lpstr>Helyi, országos és nemzetközi pályázatok</vt:lpstr>
      <vt:lpstr>Hogyan lehet felismerni a régiójában rejlő lehetőségeket?</vt:lpstr>
      <vt:lpstr>Természeti adottságok</vt:lpstr>
      <vt:lpstr>Természeti adottságok elemzése</vt:lpstr>
      <vt:lpstr>Éghajlati tulajdonságok</vt:lpstr>
      <vt:lpstr>Vízhozam tulajdonságok</vt:lpstr>
      <vt:lpstr>Topográfiai tulajdonságok</vt:lpstr>
      <vt:lpstr>Földrajz és talajzati tulajdonságai</vt:lpstr>
      <vt:lpstr>Növényzet</vt:lpstr>
      <vt:lpstr>Ritka/szükséges termékek/szolgáltatások</vt:lpstr>
      <vt:lpstr>Legerősebb növekedési potenciál</vt:lpstr>
      <vt:lpstr>Saját képességei</vt:lpstr>
      <vt:lpstr>SWOT elemzés</vt:lpstr>
      <vt:lpstr>SWOT elemzés</vt:lpstr>
      <vt:lpstr>SWOT elemzés</vt:lpstr>
      <vt:lpstr>SWOT elemzés</vt:lpstr>
      <vt:lpstr>SWOT elemzés</vt:lpstr>
      <vt:lpstr>Amikor megtalálta a lehetőségeket</vt:lpstr>
      <vt:lpstr>Amikor megtalálta a lehetőségeket</vt:lpstr>
      <vt:lpstr>Amikor megtalálta a lehetőségeket</vt:lpstr>
      <vt:lpstr>Amikor megtalálta a lehetőségeket</vt:lpstr>
      <vt:lpstr>Kiegészítő olvasmány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Ola</dc:creator>
  <cp:lastModifiedBy>Vidékfejlesztési Egyesület Börzsöny-Duna-Ipoly</cp:lastModifiedBy>
  <cp:revision>88</cp:revision>
  <dcterms:created xsi:type="dcterms:W3CDTF">2019-11-16T17:02:36Z</dcterms:created>
  <dcterms:modified xsi:type="dcterms:W3CDTF">2023-01-23T11:01:38Z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0x0101006215528D5E10BA49B6643C35E826D0AA</vt:lpwstr>
  </property>
  <property fmtid="{D5CDD505-2E9C-101B-9397-08002B2CF9AE}" pid="3" name="MediaServiceImageTags">
    <vt:lpwstr/>
  </property>
</Properties>
</file>