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71" r:id="rId6"/>
  </p:sldMasterIdLst>
  <p:notesMasterIdLst>
    <p:notesMasterId r:id="rId78"/>
  </p:notesMasterIdLst>
  <p:sldIdLst>
    <p:sldId id="256" r:id="rId7"/>
    <p:sldId id="257" r:id="rId8"/>
    <p:sldId id="275"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690"/>
    <a:srgbClr val="129126"/>
    <a:srgbClr val="F07D00"/>
    <a:srgbClr val="FFFFCC"/>
    <a:srgbClr val="D92A93"/>
    <a:srgbClr val="264F05"/>
    <a:srgbClr val="62013C"/>
    <a:srgbClr val="E47266"/>
    <a:srgbClr val="DA3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286" autoAdjust="0"/>
  </p:normalViewPr>
  <p:slideViewPr>
    <p:cSldViewPr>
      <p:cViewPr varScale="1">
        <p:scale>
          <a:sx n="106" d="100"/>
          <a:sy n="106" d="100"/>
        </p:scale>
        <p:origin x="2464" y="184"/>
      </p:cViewPr>
      <p:guideLst>
        <p:guide orient="horz" pos="2160"/>
        <p:guide pos="2880"/>
      </p:guideLst>
    </p:cSldViewPr>
  </p:slideViewPr>
  <p:outlineViewPr>
    <p:cViewPr>
      <p:scale>
        <a:sx n="33" d="100"/>
        <a:sy n="33" d="100"/>
      </p:scale>
      <p:origin x="0" y="-137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49FC0-2A3C-4361-B687-C1CB59525CC1}" type="datetimeFigureOut">
              <a:rPr lang="pl-PL" smtClean="0"/>
              <a:t>22.01.2023</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6A130-2C85-4594-850E-856062E87A64}" type="slidenum">
              <a:rPr lang="pl-PL" smtClean="0"/>
              <a:t>‹#›</a:t>
            </a:fld>
            <a:endParaRPr lang="pl-PL"/>
          </a:p>
        </p:txBody>
      </p:sp>
    </p:spTree>
    <p:extLst>
      <p:ext uri="{BB962C8B-B14F-4D97-AF65-F5344CB8AC3E}">
        <p14:creationId xmlns:p14="http://schemas.microsoft.com/office/powerpoint/2010/main" val="108653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93182" y="41484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Tree>
    <p:extLst>
      <p:ext uri="{BB962C8B-B14F-4D97-AF65-F5344CB8AC3E}">
        <p14:creationId xmlns:p14="http://schemas.microsoft.com/office/powerpoint/2010/main" val="312387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URESA 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10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EFB3FD-1FEF-7D9C-79FC-A785F5B40484}"/>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9521CAA-81F7-8912-D1E6-0261D53727D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77D977A-E6DB-3CD7-A269-AE53C15F4161}"/>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5" name="Symbol zastępczy stopki 4">
            <a:extLst>
              <a:ext uri="{FF2B5EF4-FFF2-40B4-BE49-F238E27FC236}">
                <a16:creationId xmlns:a16="http://schemas.microsoft.com/office/drawing/2014/main" id="{4C0F92EE-AA74-7EB1-ABF0-45FFE4E6FB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C3DD84B-E075-0308-F3CB-ED9DAAFFDB7B}"/>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367958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E1FC05-9A82-F1D1-D5F0-8FCFD1265A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EB93E43-FD7B-ACA7-FA9F-ADF08965B0C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B74A01D-4077-FDA1-8406-759B46922580}"/>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5" name="Symbol zastępczy stopki 4">
            <a:extLst>
              <a:ext uri="{FF2B5EF4-FFF2-40B4-BE49-F238E27FC236}">
                <a16:creationId xmlns:a16="http://schemas.microsoft.com/office/drawing/2014/main" id="{13104623-0393-3886-D7EB-DEAD142D33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706C766-1129-274D-C966-EE297E3E04D1}"/>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377169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A41819-9881-D485-4148-B9C32A8345B5}"/>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682BED8-5295-BD0F-95E9-D544F4FB390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01CEB3C-02BA-D067-83AD-393FF3C5A1A9}"/>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5" name="Symbol zastępczy stopki 4">
            <a:extLst>
              <a:ext uri="{FF2B5EF4-FFF2-40B4-BE49-F238E27FC236}">
                <a16:creationId xmlns:a16="http://schemas.microsoft.com/office/drawing/2014/main" id="{07B62C45-6934-D123-C3F2-7E44A5A4E1C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EA04D6-CC9A-1798-BFCB-0EF85F68D1B5}"/>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143221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177AC9-29A8-BCBB-3BF5-1498D2CC282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470F8C0-7310-FF6C-844F-2D7A16097937}"/>
              </a:ext>
            </a:extLst>
          </p:cNvPr>
          <p:cNvSpPr>
            <a:spLocks noGrp="1"/>
          </p:cNvSpPr>
          <p:nvPr>
            <p:ph sz="half" idx="1"/>
          </p:nvPr>
        </p:nvSpPr>
        <p:spPr>
          <a:xfrm>
            <a:off x="62865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6506212-DC41-CD74-EBCA-07A00C5EA8AF}"/>
              </a:ext>
            </a:extLst>
          </p:cNvPr>
          <p:cNvSpPr>
            <a:spLocks noGrp="1"/>
          </p:cNvSpPr>
          <p:nvPr>
            <p:ph sz="half" idx="2"/>
          </p:nvPr>
        </p:nvSpPr>
        <p:spPr>
          <a:xfrm>
            <a:off x="464820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EEA360C-67E9-BD36-D65E-18B54F8EF672}"/>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6" name="Symbol zastępczy stopki 5">
            <a:extLst>
              <a:ext uri="{FF2B5EF4-FFF2-40B4-BE49-F238E27FC236}">
                <a16:creationId xmlns:a16="http://schemas.microsoft.com/office/drawing/2014/main" id="{070092A3-3192-5FDE-1D08-DE80FB8CA02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AF4A33F-0738-8AC2-DA46-C98B87B0DB14}"/>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1791715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43EF81-CBCF-CCDD-9B96-2792EC70D031}"/>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C854B18-CF06-1C4A-D22C-2F7DE48361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80CA8AA-69EE-C746-4940-66E93555DA61}"/>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C59BC90-6799-D0B8-8D83-1AB8A3205D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B2325F4-7133-B169-F2B8-EC55D7A8F2BB}"/>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A322E87-ADA8-DA85-F9EC-BE61A55480EB}"/>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8" name="Symbol zastępczy stopki 7">
            <a:extLst>
              <a:ext uri="{FF2B5EF4-FFF2-40B4-BE49-F238E27FC236}">
                <a16:creationId xmlns:a16="http://schemas.microsoft.com/office/drawing/2014/main" id="{F9F45987-64B0-7548-AA42-2AE32683E57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1A849A2-3EFC-C3F8-0815-85A056D7C93A}"/>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105238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46344C-B8A7-85FB-DF19-5237051F6F7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C6DC7C8-B5ED-05FB-DB8A-08D04246385C}"/>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4" name="Symbol zastępczy stopki 3">
            <a:extLst>
              <a:ext uri="{FF2B5EF4-FFF2-40B4-BE49-F238E27FC236}">
                <a16:creationId xmlns:a16="http://schemas.microsoft.com/office/drawing/2014/main" id="{B5357C03-25C8-4FD6-D2E6-E0B0D15DD89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2E1016C2-2C2F-B016-6F0D-8A7E031DE0DD}"/>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388185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7E476D6-DD6F-BB82-649F-2F4E13E6116C}"/>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3" name="Symbol zastępczy stopki 2">
            <a:extLst>
              <a:ext uri="{FF2B5EF4-FFF2-40B4-BE49-F238E27FC236}">
                <a16:creationId xmlns:a16="http://schemas.microsoft.com/office/drawing/2014/main" id="{770465FF-7D67-1B78-ADB2-319D78D217E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B685DB0-8F3A-46EC-E4BF-0E0602A86222}"/>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3203047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0EA790-D639-F585-9119-5B17FB9A9B0A}"/>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0DA1B5B-264F-A0E0-04F7-D67AC90FCD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32AD63B-2316-CA63-AF1F-801902F073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4EC3C60-4AB0-CADC-343A-B20CE7EF0A80}"/>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6" name="Symbol zastępczy stopki 5">
            <a:extLst>
              <a:ext uri="{FF2B5EF4-FFF2-40B4-BE49-F238E27FC236}">
                <a16:creationId xmlns:a16="http://schemas.microsoft.com/office/drawing/2014/main" id="{A945A69E-F40F-618C-076E-F239CBFD501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965720E-88A0-3D13-F79C-A52644C02CF1}"/>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2511563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98413D-4594-5E2E-277E-D3D449AC56CB}"/>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C206575-C29C-BF8D-CC54-B5927A1645A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F0C9888-95C6-4501-37D8-049E373ED7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414355-E9A7-7445-3392-7B4E33F0D9E1}"/>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6" name="Symbol zastępczy stopki 5">
            <a:extLst>
              <a:ext uri="{FF2B5EF4-FFF2-40B4-BE49-F238E27FC236}">
                <a16:creationId xmlns:a16="http://schemas.microsoft.com/office/drawing/2014/main" id="{08952E20-AC23-2CF4-213D-4F8622DD1D9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4C9B0B4-B4F0-A8A8-3DE1-8B05E884A39F}"/>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62996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0230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4C3BA2-EFBC-70E2-789E-EC280D410FD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8A91B75-5A04-51EC-AF0A-0BD8F9E5EF9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AE1FC43-89CA-1125-588F-4507E86C965C}"/>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5" name="Symbol zastępczy stopki 4">
            <a:extLst>
              <a:ext uri="{FF2B5EF4-FFF2-40B4-BE49-F238E27FC236}">
                <a16:creationId xmlns:a16="http://schemas.microsoft.com/office/drawing/2014/main" id="{5AEDE050-A551-D42A-55F6-6B210AC4DDE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CD87C9-A53B-D5C4-437C-BD7E54CAF1D2}"/>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1502062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0EABA15-3750-3E21-5BB6-9903D248E5A7}"/>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C2FBF2B-1E58-D33B-EB4A-BDEBA3BF7555}"/>
              </a:ext>
            </a:extLst>
          </p:cNvPr>
          <p:cNvSpPr>
            <a:spLocks noGrp="1"/>
          </p:cNvSpPr>
          <p:nvPr>
            <p:ph type="body" orient="vert" idx="1"/>
          </p:nvPr>
        </p:nvSpPr>
        <p:spPr>
          <a:xfrm>
            <a:off x="628650" y="365125"/>
            <a:ext cx="57626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12986B1-24CA-DE04-3DDA-CDBFEBC6FD86}"/>
              </a:ext>
            </a:extLst>
          </p:cNvPr>
          <p:cNvSpPr>
            <a:spLocks noGrp="1"/>
          </p:cNvSpPr>
          <p:nvPr>
            <p:ph type="dt" sz="half" idx="10"/>
          </p:nvPr>
        </p:nvSpPr>
        <p:spPr/>
        <p:txBody>
          <a:bodyPr/>
          <a:lstStyle/>
          <a:p>
            <a:fld id="{D658D355-95FA-42E3-99AB-185B052107C4}" type="datetimeFigureOut">
              <a:rPr lang="pl-PL" smtClean="0"/>
              <a:t>22.01.2023</a:t>
            </a:fld>
            <a:endParaRPr lang="pl-PL"/>
          </a:p>
        </p:txBody>
      </p:sp>
      <p:sp>
        <p:nvSpPr>
          <p:cNvPr id="5" name="Symbol zastępczy stopki 4">
            <a:extLst>
              <a:ext uri="{FF2B5EF4-FFF2-40B4-BE49-F238E27FC236}">
                <a16:creationId xmlns:a16="http://schemas.microsoft.com/office/drawing/2014/main" id="{A8DFC896-6E45-120E-A353-4DE6D17879C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C741B53-E74A-3439-4160-0489DDB161D7}"/>
              </a:ext>
            </a:extLst>
          </p:cNvPr>
          <p:cNvSpPr>
            <a:spLocks noGrp="1"/>
          </p:cNvSpPr>
          <p:nvPr>
            <p:ph type="sldNum" sz="quarter" idx="12"/>
          </p:nvPr>
        </p:nvSpPr>
        <p:spPr/>
        <p:txBody>
          <a:bodyPr/>
          <a:lstStyle/>
          <a:p>
            <a:fld id="{9816CB4A-798E-47FF-A796-35D4D026248B}" type="slidenum">
              <a:rPr lang="pl-PL" smtClean="0"/>
              <a:t>‹#›</a:t>
            </a:fld>
            <a:endParaRPr lang="pl-PL"/>
          </a:p>
        </p:txBody>
      </p:sp>
    </p:spTree>
    <p:extLst>
      <p:ext uri="{BB962C8B-B14F-4D97-AF65-F5344CB8AC3E}">
        <p14:creationId xmlns:p14="http://schemas.microsoft.com/office/powerpoint/2010/main" val="1925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641F75-A76A-C538-77CF-3FF687A872AB}"/>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B5B14E02-AD31-93D7-FB2E-BBB4BE7EB6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FE833FE-C971-A293-436D-153D4AABED36}"/>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5" name="Symbol zastępczy stopki 4">
            <a:extLst>
              <a:ext uri="{FF2B5EF4-FFF2-40B4-BE49-F238E27FC236}">
                <a16:creationId xmlns:a16="http://schemas.microsoft.com/office/drawing/2014/main" id="{73D90D98-8BA4-9D47-8FE8-0123D475488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C20AB9-A40E-B063-C682-E6C41A7D0B13}"/>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422328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05E482-EDA6-DA67-FB9D-D2CC59915CD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B1267B0-9A6A-190E-0F70-EC29C73101E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149A066-6456-A0B6-631E-635EF54C8799}"/>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5" name="Symbol zastępczy stopki 4">
            <a:extLst>
              <a:ext uri="{FF2B5EF4-FFF2-40B4-BE49-F238E27FC236}">
                <a16:creationId xmlns:a16="http://schemas.microsoft.com/office/drawing/2014/main" id="{FE5AE1E7-3F25-AF8A-CBCE-01EC4D1FB21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E7FC898-04A5-1724-6A12-A592DDFAF64E}"/>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101679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DE5D81-99BF-F111-4274-D41FAAAB4B17}"/>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D9CFA25-E626-0121-EAC3-41F956C7378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059859D-D517-9181-5656-F7174E0A68AC}"/>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5" name="Symbol zastępczy stopki 4">
            <a:extLst>
              <a:ext uri="{FF2B5EF4-FFF2-40B4-BE49-F238E27FC236}">
                <a16:creationId xmlns:a16="http://schemas.microsoft.com/office/drawing/2014/main" id="{D36CAD51-6C3A-DC27-4148-B3249169101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D6BAADE-CAA4-045B-344A-A30126BAC78A}"/>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147223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FBAB59-F2D6-E4A5-041F-73836F55464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955F3E8-14ED-EE63-BAC8-D440120F6FD2}"/>
              </a:ext>
            </a:extLst>
          </p:cNvPr>
          <p:cNvSpPr>
            <a:spLocks noGrp="1"/>
          </p:cNvSpPr>
          <p:nvPr>
            <p:ph sz="half" idx="1"/>
          </p:nvPr>
        </p:nvSpPr>
        <p:spPr>
          <a:xfrm>
            <a:off x="62865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88FA19E-E5FC-CB54-2B0D-FFF91464BF01}"/>
              </a:ext>
            </a:extLst>
          </p:cNvPr>
          <p:cNvSpPr>
            <a:spLocks noGrp="1"/>
          </p:cNvSpPr>
          <p:nvPr>
            <p:ph sz="half" idx="2"/>
          </p:nvPr>
        </p:nvSpPr>
        <p:spPr>
          <a:xfrm>
            <a:off x="464820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716A4C2-4ED7-5FA4-4AEE-AF2C400A0424}"/>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6" name="Symbol zastępczy stopki 5">
            <a:extLst>
              <a:ext uri="{FF2B5EF4-FFF2-40B4-BE49-F238E27FC236}">
                <a16:creationId xmlns:a16="http://schemas.microsoft.com/office/drawing/2014/main" id="{15A9F5F1-8BC6-5AD7-EB2B-8F406575FD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FBBFD7-7A55-A85E-4D2F-A4D19D9B99F5}"/>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17216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5A4738-8546-2809-349C-CB393D88CED3}"/>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E81EDA1-1AEF-C1AB-A899-147FEBA072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669C4D7-4CFC-7D3F-0521-27430D99F745}"/>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1500D15-2C79-CE0B-214E-3B0C9AC5E2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58AAF4B-DD4E-128E-C9FD-2AF3AF05984D}"/>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958B6E0-C1FC-8A4A-EC1A-C5497AAD7132}"/>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8" name="Symbol zastępczy stopki 7">
            <a:extLst>
              <a:ext uri="{FF2B5EF4-FFF2-40B4-BE49-F238E27FC236}">
                <a16:creationId xmlns:a16="http://schemas.microsoft.com/office/drawing/2014/main" id="{33378A40-523C-C81F-05B1-3B259855750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476A922-CE13-529F-4576-0E30A301860F}"/>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3702417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456780-E28E-E6B7-8E1E-5B4A951C314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2FF6695-2BA2-178D-4622-9CFDE1F147B3}"/>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4" name="Symbol zastępczy stopki 3">
            <a:extLst>
              <a:ext uri="{FF2B5EF4-FFF2-40B4-BE49-F238E27FC236}">
                <a16:creationId xmlns:a16="http://schemas.microsoft.com/office/drawing/2014/main" id="{746A3692-9480-2BAC-D634-B2FE8814269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BDA7104-209E-5C8C-6C88-8FCC0961D1DD}"/>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1120305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5AAAF32-73F1-0A0F-844A-1ACE7144250D}"/>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3" name="Symbol zastępczy stopki 2">
            <a:extLst>
              <a:ext uri="{FF2B5EF4-FFF2-40B4-BE49-F238E27FC236}">
                <a16:creationId xmlns:a16="http://schemas.microsoft.com/office/drawing/2014/main" id="{5075F89F-6635-9077-1CC8-0635F3F611D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1002BCB-BFB3-F39E-5E54-61384117F3D4}"/>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2223780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1D5F8-B45D-EBC6-D34B-2A0A8DB9A8CC}"/>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29B0CD4-E2D5-7197-DE51-FAA6CA4116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58C7D67-6A63-7B61-1EA1-96005AFB7A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B69B618-EAF8-B3FA-97DA-7D66018AD48E}"/>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6" name="Symbol zastępczy stopki 5">
            <a:extLst>
              <a:ext uri="{FF2B5EF4-FFF2-40B4-BE49-F238E27FC236}">
                <a16:creationId xmlns:a16="http://schemas.microsoft.com/office/drawing/2014/main" id="{B5E3A961-216C-5DF5-8265-66BC8B165A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683F9D5-921C-CF5C-45D2-BF490A8F9991}"/>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245680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005553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544A0-B8D1-3C61-CF43-34C824F22315}"/>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6819750-B51C-660B-8668-8CDA4B51D6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A56D035-959C-F4F0-828E-DBCF454FB3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03C4848-C6A8-639B-05F3-5F68D18F97F6}"/>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6" name="Symbol zastępczy stopki 5">
            <a:extLst>
              <a:ext uri="{FF2B5EF4-FFF2-40B4-BE49-F238E27FC236}">
                <a16:creationId xmlns:a16="http://schemas.microsoft.com/office/drawing/2014/main" id="{B5C2B124-B9BA-0ED2-5134-D9799B0736E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38BE151-8095-8B3A-A939-398CD7C9147D}"/>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3740718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235C71-F0AB-CBAB-7B30-164FC2ABE4F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3E0D5A3-3D48-CC55-B6B5-3516335A3DF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58CAA8F-163A-CEE9-8C59-3680E230215C}"/>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5" name="Symbol zastępczy stopki 4">
            <a:extLst>
              <a:ext uri="{FF2B5EF4-FFF2-40B4-BE49-F238E27FC236}">
                <a16:creationId xmlns:a16="http://schemas.microsoft.com/office/drawing/2014/main" id="{91B0202B-E30A-5B09-B311-938769CE14D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32AE7E6-43D5-8F9A-97D1-C6F9B19103D4}"/>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995572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22EA069-C352-719C-08DF-2D1C32263919}"/>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DE36E3A-0B6A-BF3C-188F-8AD897A664F8}"/>
              </a:ext>
            </a:extLst>
          </p:cNvPr>
          <p:cNvSpPr>
            <a:spLocks noGrp="1"/>
          </p:cNvSpPr>
          <p:nvPr>
            <p:ph type="body" orient="vert" idx="1"/>
          </p:nvPr>
        </p:nvSpPr>
        <p:spPr>
          <a:xfrm>
            <a:off x="628650" y="365125"/>
            <a:ext cx="57626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12C0471-3337-C73F-F7DB-CB22C73ED8F4}"/>
              </a:ext>
            </a:extLst>
          </p:cNvPr>
          <p:cNvSpPr>
            <a:spLocks noGrp="1"/>
          </p:cNvSpPr>
          <p:nvPr>
            <p:ph type="dt" sz="half" idx="10"/>
          </p:nvPr>
        </p:nvSpPr>
        <p:spPr/>
        <p:txBody>
          <a:bodyPr/>
          <a:lstStyle/>
          <a:p>
            <a:fld id="{1B5FD224-39C4-4532-BCBB-32335F1C2087}" type="datetimeFigureOut">
              <a:rPr lang="pl-PL" smtClean="0"/>
              <a:t>22.01.2023</a:t>
            </a:fld>
            <a:endParaRPr lang="pl-PL"/>
          </a:p>
        </p:txBody>
      </p:sp>
      <p:sp>
        <p:nvSpPr>
          <p:cNvPr id="5" name="Symbol zastępczy stopki 4">
            <a:extLst>
              <a:ext uri="{FF2B5EF4-FFF2-40B4-BE49-F238E27FC236}">
                <a16:creationId xmlns:a16="http://schemas.microsoft.com/office/drawing/2014/main" id="{65EAF1C7-7D37-F843-F858-54C2CE3CE1C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336C90E-A838-8C2D-0A4D-443A30C5FA10}"/>
              </a:ext>
            </a:extLst>
          </p:cNvPr>
          <p:cNvSpPr>
            <a:spLocks noGrp="1"/>
          </p:cNvSpPr>
          <p:nvPr>
            <p:ph type="sldNum" sz="quarter" idx="12"/>
          </p:nvPr>
        </p:nvSpPr>
        <p:spPr/>
        <p:txBody>
          <a:bodyPr/>
          <a:lstStyle/>
          <a:p>
            <a:fld id="{D54EB5CA-1F66-44B6-A7CA-2379BF3164E5}" type="slidenum">
              <a:rPr lang="pl-PL" smtClean="0"/>
              <a:t>‹#›</a:t>
            </a:fld>
            <a:endParaRPr lang="pl-PL"/>
          </a:p>
        </p:txBody>
      </p:sp>
    </p:spTree>
    <p:extLst>
      <p:ext uri="{BB962C8B-B14F-4D97-AF65-F5344CB8AC3E}">
        <p14:creationId xmlns:p14="http://schemas.microsoft.com/office/powerpoint/2010/main" val="186113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276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55FE6968-264B-4DA2-ACB8-14F351E8A92E}" type="datetimeFigureOut">
              <a:rPr lang="pl-PL" smtClean="0"/>
              <a:t>22.01.2023</a:t>
            </a:fld>
            <a:endParaRPr lang="pl-PL"/>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46AA96C9-9ABD-48A9-9A95-A642DDF54E79}" type="slidenum">
              <a:rPr lang="pl-PL" smtClean="0"/>
              <a:t>‹#›</a:t>
            </a:fld>
            <a:endParaRPr lang="pl-PL"/>
          </a:p>
        </p:txBody>
      </p:sp>
    </p:spTree>
    <p:extLst>
      <p:ext uri="{BB962C8B-B14F-4D97-AF65-F5344CB8AC3E}">
        <p14:creationId xmlns:p14="http://schemas.microsoft.com/office/powerpoint/2010/main" val="78678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55FE6968-264B-4DA2-ACB8-14F351E8A92E}" type="datetimeFigureOut">
              <a:rPr lang="pl-PL" smtClean="0"/>
              <a:t>22.01.2023</a:t>
            </a:fld>
            <a:endParaRPr lang="pl-PL"/>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46AA96C9-9ABD-48A9-9A95-A642DDF54E79}" type="slidenum">
              <a:rPr lang="pl-PL" smtClean="0"/>
              <a:t>‹#›</a:t>
            </a:fld>
            <a:endParaRPr lang="pl-PL"/>
          </a:p>
        </p:txBody>
      </p:sp>
    </p:spTree>
    <p:extLst>
      <p:ext uri="{BB962C8B-B14F-4D97-AF65-F5344CB8AC3E}">
        <p14:creationId xmlns:p14="http://schemas.microsoft.com/office/powerpoint/2010/main" val="6333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5251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01231" y="1260000"/>
            <a:ext cx="8141538" cy="4860000"/>
          </a:xfrm>
          <a:prstGeom prst="rect">
            <a:avLst/>
          </a:prstGeom>
        </p:spPr>
        <p:txBody>
          <a:bodyPr/>
          <a:lstStyle>
            <a:lvl1pPr marL="0" indent="0" algn="just">
              <a:spcBef>
                <a:spcPts val="0"/>
              </a:spcBef>
              <a:buNone/>
              <a:defRPr sz="1108"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Tree>
    <p:extLst>
      <p:ext uri="{BB962C8B-B14F-4D97-AF65-F5344CB8AC3E}">
        <p14:creationId xmlns:p14="http://schemas.microsoft.com/office/powerpoint/2010/main" val="319990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01231" y="1260000"/>
            <a:ext cx="8141538" cy="4860000"/>
          </a:xfrm>
          <a:prstGeom prst="rect">
            <a:avLst/>
          </a:prstGeom>
        </p:spPr>
        <p:txBody>
          <a:bodyPr/>
          <a:lstStyle>
            <a:lvl1pPr marL="0" indent="0" algn="just">
              <a:spcBef>
                <a:spcPts val="0"/>
              </a:spcBef>
              <a:buNone/>
              <a:defRPr sz="1108" baseline="0"/>
            </a:lvl1pPr>
            <a:lvl2pPr marL="745900" indent="-166158" algn="just">
              <a:spcBef>
                <a:spcPts val="0"/>
              </a:spcBef>
              <a:buFont typeface="Arial" panose="020B0604020202020204" pitchFamily="34" charset="0"/>
              <a:buChar char="•"/>
              <a:defRPr sz="1108" baseline="0"/>
            </a:lvl2pPr>
            <a:lvl3pPr marL="1080027" indent="-166158" algn="just">
              <a:spcBef>
                <a:spcPts val="0"/>
              </a:spcBef>
              <a:buFont typeface="Trebuchet MS" panose="020B0603020202020204" pitchFamily="34" charset="0"/>
              <a:buChar char="—"/>
              <a:defRPr sz="1108"/>
            </a:lvl3pPr>
            <a:lvl4pPr marL="1412343" indent="-166158" algn="just">
              <a:spcBef>
                <a:spcPts val="0"/>
              </a:spcBef>
              <a:buFont typeface="Trebuchet MS" panose="020B0603020202020204" pitchFamily="34" charset="0"/>
              <a:buChar char="›"/>
              <a:defRPr sz="1108"/>
            </a:lvl4pPr>
            <a:lvl5pPr marL="1688165" indent="0">
              <a:buNone/>
              <a:defRPr sz="1108"/>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spTree>
    <p:extLst>
      <p:ext uri="{BB962C8B-B14F-4D97-AF65-F5344CB8AC3E}">
        <p14:creationId xmlns:p14="http://schemas.microsoft.com/office/powerpoint/2010/main" val="144012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134076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2636912"/>
            <a:ext cx="8229600" cy="3489251"/>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7" name="LogosBeneficairesErasmus+RIGHT_EN.eps.pdf" descr="LogosBeneficairesErasmus+RIGHT_EN.eps.pdf">
            <a:extLst>
              <a:ext uri="{FF2B5EF4-FFF2-40B4-BE49-F238E27FC236}">
                <a16:creationId xmlns:a16="http://schemas.microsoft.com/office/drawing/2014/main" id="{A4CE8664-2D04-4586-AD93-73F51779BB4C}"/>
              </a:ext>
            </a:extLst>
          </p:cNvPr>
          <p:cNvPicPr/>
          <p:nvPr userDrawn="1"/>
        </p:nvPicPr>
        <p:blipFill>
          <a:blip r:embed="rId12" cstate="print">
            <a:extLst>
              <a:ext uri="{28A0092B-C50C-407E-A947-70E740481C1C}">
                <a14:useLocalDpi xmlns:a14="http://schemas.microsoft.com/office/drawing/2010/main" val="0"/>
              </a:ext>
            </a:extLst>
          </a:blip>
          <a:srcRect r="43789"/>
          <a:stretch>
            <a:fillRect/>
          </a:stretch>
        </p:blipFill>
        <p:spPr>
          <a:xfrm>
            <a:off x="154728" y="326581"/>
            <a:ext cx="1872208" cy="405256"/>
          </a:xfrm>
          <a:prstGeom prst="rect">
            <a:avLst/>
          </a:prstGeom>
          <a:ln w="12700">
            <a:miter lim="400000"/>
          </a:ln>
        </p:spPr>
      </p:pic>
      <p:sp>
        <p:nvSpPr>
          <p:cNvPr id="8" name="Prostokąt 7">
            <a:extLst>
              <a:ext uri="{FF2B5EF4-FFF2-40B4-BE49-F238E27FC236}">
                <a16:creationId xmlns:a16="http://schemas.microsoft.com/office/drawing/2014/main" id="{9BACE855-7B7F-4E30-96C6-2E588DF943C5}"/>
              </a:ext>
            </a:extLst>
          </p:cNvPr>
          <p:cNvSpPr/>
          <p:nvPr userDrawn="1"/>
        </p:nvSpPr>
        <p:spPr>
          <a:xfrm>
            <a:off x="1905326" y="237819"/>
            <a:ext cx="5400600" cy="646331"/>
          </a:xfrm>
          <a:prstGeom prst="rect">
            <a:avLst/>
          </a:prstGeom>
        </p:spPr>
        <p:txBody>
          <a:bodyPr wrap="square">
            <a:spAutoFit/>
          </a:bodyPr>
          <a:lstStyle/>
          <a:p>
            <a:pPr algn="ctr"/>
            <a:r>
              <a:rPr lang="pl-PL" sz="1200" b="1" kern="1200" dirty="0">
                <a:solidFill>
                  <a:schemeClr val="tx1"/>
                </a:solidFill>
                <a:effectLst/>
                <a:latin typeface="+mn-lt"/>
                <a:ea typeface="+mn-ea"/>
                <a:cs typeface="+mn-cs"/>
              </a:rPr>
              <a:t>AGATA</a:t>
            </a:r>
          </a:p>
          <a:p>
            <a:pPr algn="ctr"/>
            <a:r>
              <a:rPr lang="en-US" sz="1200" b="1" kern="1200" dirty="0">
                <a:solidFill>
                  <a:schemeClr val="tx1"/>
                </a:solidFill>
                <a:effectLst/>
                <a:latin typeface="+mn-lt"/>
                <a:ea typeface="+mn-ea"/>
                <a:cs typeface="+mn-cs"/>
              </a:rPr>
              <a:t>Activating agricultural and tourism specializations through Center of Taste </a:t>
            </a:r>
            <a:endParaRPr lang="pl-PL" sz="1200" b="1"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2020-1-SK01-KA202-078207</a:t>
            </a:r>
            <a:endParaRPr lang="pl-PL" sz="1200" dirty="0"/>
          </a:p>
        </p:txBody>
      </p:sp>
      <p:pic>
        <p:nvPicPr>
          <p:cNvPr id="9" name="Obraz 8">
            <a:extLst>
              <a:ext uri="{FF2B5EF4-FFF2-40B4-BE49-F238E27FC236}">
                <a16:creationId xmlns:a16="http://schemas.microsoft.com/office/drawing/2014/main" id="{335E8B0E-BF9F-4DA7-9256-0D84EF0A32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72418" y="82599"/>
            <a:ext cx="1716316" cy="1048144"/>
          </a:xfrm>
          <a:prstGeom prst="rect">
            <a:avLst/>
          </a:prstGeom>
        </p:spPr>
      </p:pic>
      <p:sp>
        <p:nvSpPr>
          <p:cNvPr id="11" name="BlokTextu 10">
            <a:extLst>
              <a:ext uri="{FF2B5EF4-FFF2-40B4-BE49-F238E27FC236}">
                <a16:creationId xmlns:a16="http://schemas.microsoft.com/office/drawing/2014/main" id="{E60BCCD9-DF40-44CE-BE07-253489CEB008}"/>
              </a:ext>
            </a:extLst>
          </p:cNvPr>
          <p:cNvSpPr txBox="1"/>
          <p:nvPr userDrawn="1"/>
        </p:nvSpPr>
        <p:spPr>
          <a:xfrm>
            <a:off x="490826" y="6315975"/>
            <a:ext cx="8229600" cy="430887"/>
          </a:xfrm>
          <a:prstGeom prst="rect">
            <a:avLst/>
          </a:prstGeom>
          <a:noFill/>
        </p:spPr>
        <p:txBody>
          <a:bodyPr wrap="square">
            <a:spAutoFit/>
          </a:bodyPr>
          <a:lstStyle/>
          <a:p>
            <a:pPr algn="ctr"/>
            <a:r>
              <a:rPr lang="pl-PL" sz="1050" kern="1200" dirty="0">
                <a:solidFill>
                  <a:schemeClr val="tx1"/>
                </a:solidFill>
                <a:effectLst/>
                <a:latin typeface="+mn-lt"/>
                <a:ea typeface="+mn-ea"/>
                <a:cs typeface="+mn-cs"/>
              </a:rPr>
              <a:t>T</a:t>
            </a:r>
            <a:r>
              <a:rPr lang="en-US" sz="1050" kern="1200" dirty="0">
                <a:solidFill>
                  <a:schemeClr val="tx1"/>
                </a:solidFill>
                <a:effectLst/>
                <a:latin typeface="+mn-lt"/>
                <a:ea typeface="+mn-ea"/>
                <a:cs typeface="+mn-cs"/>
              </a:rPr>
              <a:t>his project has been funded with support from the European Commission. This publication [communication] reflects he views only of the author,  and the Commission cannot be held responsible for any use which may be made of the information contained therein.</a:t>
            </a:r>
            <a:endParaRPr lang="pl-PL"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5249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84" r:id="rId8"/>
    <p:sldLayoutId id="2147483685" r:id="rId9"/>
    <p:sldLayoutId id="2147483686" r:id="rId10"/>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2C253EE-825B-0BD2-5BD5-A2AFBC143F3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FEBD08E-ECBD-322A-BF03-08C308BDA5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BC62D91-D12B-72C5-0B8A-940CFC97F1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8D355-95FA-42E3-99AB-185B052107C4}" type="datetimeFigureOut">
              <a:rPr lang="pl-PL" smtClean="0"/>
              <a:t>22.01.2023</a:t>
            </a:fld>
            <a:endParaRPr lang="pl-PL"/>
          </a:p>
        </p:txBody>
      </p:sp>
      <p:sp>
        <p:nvSpPr>
          <p:cNvPr id="5" name="Symbol zastępczy stopki 4">
            <a:extLst>
              <a:ext uri="{FF2B5EF4-FFF2-40B4-BE49-F238E27FC236}">
                <a16:creationId xmlns:a16="http://schemas.microsoft.com/office/drawing/2014/main" id="{E212DC40-EFFC-DFB0-9F5F-15696BFEC90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81254A2-DE9A-5779-2563-14F83B5D64F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6CB4A-798E-47FF-A796-35D4D026248B}" type="slidenum">
              <a:rPr lang="pl-PL" smtClean="0"/>
              <a:t>‹#›</a:t>
            </a:fld>
            <a:endParaRPr lang="pl-PL"/>
          </a:p>
        </p:txBody>
      </p:sp>
    </p:spTree>
    <p:extLst>
      <p:ext uri="{BB962C8B-B14F-4D97-AF65-F5344CB8AC3E}">
        <p14:creationId xmlns:p14="http://schemas.microsoft.com/office/powerpoint/2010/main" val="325517946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D6C4D10-FA16-5CFD-2148-ADB8F6574BF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9CB52CF-6D62-C1B2-4B5D-F11BA82066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C3F2D72-BC4B-3A78-2585-B7CFCF0D7E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FD224-39C4-4532-BCBB-32335F1C2087}" type="datetimeFigureOut">
              <a:rPr lang="pl-PL" smtClean="0"/>
              <a:t>22.01.2023</a:t>
            </a:fld>
            <a:endParaRPr lang="pl-PL"/>
          </a:p>
        </p:txBody>
      </p:sp>
      <p:sp>
        <p:nvSpPr>
          <p:cNvPr id="5" name="Symbol zastępczy stopki 4">
            <a:extLst>
              <a:ext uri="{FF2B5EF4-FFF2-40B4-BE49-F238E27FC236}">
                <a16:creationId xmlns:a16="http://schemas.microsoft.com/office/drawing/2014/main" id="{B3A3BFE7-1567-74AF-6F15-B1C8A100D4D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49458B73-A86D-80E1-50B4-293DE0086E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EB5CA-1F66-44B6-A7CA-2379BF3164E5}" type="slidenum">
              <a:rPr lang="pl-PL" smtClean="0"/>
              <a:t>‹#›</a:t>
            </a:fld>
            <a:endParaRPr lang="pl-PL"/>
          </a:p>
        </p:txBody>
      </p:sp>
    </p:spTree>
    <p:extLst>
      <p:ext uri="{BB962C8B-B14F-4D97-AF65-F5344CB8AC3E}">
        <p14:creationId xmlns:p14="http://schemas.microsoft.com/office/powerpoint/2010/main" val="574994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phfoodspace.dk/"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hourkitchen.ie/" TargetMode="External"/><Relationship Id="rId7" Type="http://schemas.openxmlformats.org/officeDocument/2006/relationships/hyperlink" Target="http://www.kitchencru.biz/" TargetMode="Externa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www.kitchup.co.uk/"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rprokitchen.com/" TargetMode="External"/><Relationship Id="rId7" Type="http://schemas.openxmlformats.org/officeDocument/2006/relationships/hyperlink" Target="http://thefoodfoundry.uk/" TargetMode="Externa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hyperlink" Target="http://sproutfoodhub.org/"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wnTu_XsP2E" TargetMode="External"/><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38.xml.rels><?xml version="1.0" encoding="UTF-8" standalone="yes"?>
<Relationships xmlns="http://schemas.openxmlformats.org/package/2006/relationships"><Relationship Id="rId3" Type="http://schemas.openxmlformats.org/officeDocument/2006/relationships/hyperlink" Target="http://searchenginewatch.com/sew/opinion/2397938/google-confirms-intentions-for-mobile-search-what-now" TargetMode="External"/><Relationship Id="rId2" Type="http://schemas.openxmlformats.org/officeDocument/2006/relationships/hyperlink" Target="http://www.google.com/webmasters/tools/mobile-friendly/" TargetMode="Externa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8.xml"/><Relationship Id="rId4" Type="http://schemas.openxmlformats.org/officeDocument/2006/relationships/image" Target="../media/image55.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628800"/>
            <a:ext cx="7772400" cy="1470025"/>
          </a:xfrm>
        </p:spPr>
        <p:txBody>
          <a:bodyPr/>
          <a:lstStyle/>
          <a:p>
            <a:r>
              <a:rPr lang="en-GB" dirty="0"/>
              <a:t>Module </a:t>
            </a:r>
            <a:r>
              <a:rPr lang="pl-PL" dirty="0"/>
              <a:t>3</a:t>
            </a:r>
          </a:p>
        </p:txBody>
      </p:sp>
      <p:sp>
        <p:nvSpPr>
          <p:cNvPr id="3" name="Podtytuł 2"/>
          <p:cNvSpPr>
            <a:spLocks noGrp="1"/>
          </p:cNvSpPr>
          <p:nvPr>
            <p:ph type="subTitle" idx="1"/>
          </p:nvPr>
        </p:nvSpPr>
        <p:spPr>
          <a:xfrm>
            <a:off x="1371600" y="3356992"/>
            <a:ext cx="6400800" cy="1752600"/>
          </a:xfrm>
        </p:spPr>
        <p:txBody>
          <a:bodyPr vert="horz" lIns="91440" tIns="45720" rIns="91440" bIns="45720" rtlCol="0" anchor="t">
            <a:normAutofit/>
          </a:bodyPr>
          <a:lstStyle/>
          <a:p>
            <a:r>
              <a:rPr lang="hu-HU">
                <a:latin typeface="Trebuchet MS"/>
              </a:rPr>
              <a:t>A kereslet ösztönzése – eszközök új mezőgazdasági vállalkozók kifejlesztéséhez az Ön régiójában</a:t>
            </a:r>
            <a:endParaRPr lang="cs-CZ" dirty="0"/>
          </a:p>
        </p:txBody>
      </p:sp>
    </p:spTree>
    <p:extLst>
      <p:ext uri="{BB962C8B-B14F-4D97-AF65-F5344CB8AC3E}">
        <p14:creationId xmlns:p14="http://schemas.microsoft.com/office/powerpoint/2010/main" val="18666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89E7E6-BA09-49F3-82FC-254A1908E56D}"/>
              </a:ext>
            </a:extLst>
          </p:cNvPr>
          <p:cNvSpPr>
            <a:spLocks noGrp="1"/>
          </p:cNvSpPr>
          <p:nvPr>
            <p:ph type="body" sz="quarter" idx="14"/>
          </p:nvPr>
        </p:nvSpPr>
        <p:spPr/>
        <p:txBody>
          <a:bodyPr vert="horz" lIns="91440" tIns="45720" rIns="91440" bIns="45720" rtlCol="0" anchor="t">
            <a:normAutofit/>
          </a:bodyPr>
          <a:lstStyle/>
          <a:p>
            <a:r>
              <a:rPr lang="hu-HU" sz="1600" dirty="0"/>
              <a:t>3. Tárolja és használja adataikat</a:t>
            </a:r>
          </a:p>
          <a:p>
            <a:endParaRPr lang="hu-HU" sz="1600" dirty="0"/>
          </a:p>
          <a:p>
            <a:endParaRPr lang="hu-HU" sz="1600" dirty="0"/>
          </a:p>
          <a:p>
            <a:r>
              <a:rPr lang="hu-HU" sz="1600" dirty="0"/>
              <a:t>Az adatok összegyűjtése és a vállalkozással összefüggésben történő elemzése után már jól ismernie kell a megcélzott személyeket.</a:t>
            </a:r>
          </a:p>
          <a:p>
            <a:endParaRPr lang="hu-HU" sz="1600" dirty="0"/>
          </a:p>
          <a:p>
            <a:r>
              <a:rPr lang="hu-HU" sz="1600" dirty="0"/>
              <a:t>Végül is nem akarja, hogy minden kemény munkája kárba menjen. Tehát hozzon létre egy ügyfélprofil sablont. Adjon nekik egy nevet, sorolja fel az ellenőrzött tulajdonságokat, és tűzze ki jól látható helyre, hogy az egész vállalat láthassa.</a:t>
            </a:r>
          </a:p>
          <a:p>
            <a:endParaRPr lang="hu-HU" sz="1600" dirty="0"/>
          </a:p>
          <a:p>
            <a:r>
              <a:rPr lang="hu-HU" sz="1600" dirty="0"/>
              <a:t>Ezután kérje meg minden alkalmazottját, hogy rendszeresen visszatérjen a CRM-bejegyzéshez, hogy megtudja, milyen típusú ügyfelet szeretne magához vonzani/megszólítani. Így nem vesztegeti az időt az ügyfélprofiljához nem illő ügyfelek felkutatásával vagy gondozásával; ajánlatait csak a potenciálisan leginkább érdeklődő ügyfeleket célozza meg.</a:t>
            </a:r>
            <a:endParaRPr lang="pl-PL" sz="1600" dirty="0"/>
          </a:p>
        </p:txBody>
      </p:sp>
    </p:spTree>
    <p:extLst>
      <p:ext uri="{BB962C8B-B14F-4D97-AF65-F5344CB8AC3E}">
        <p14:creationId xmlns:p14="http://schemas.microsoft.com/office/powerpoint/2010/main" val="104787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45A4B8E-AE71-4E1F-83E4-89D4A73DCA12}"/>
              </a:ext>
            </a:extLst>
          </p:cNvPr>
          <p:cNvSpPr>
            <a:spLocks noGrp="1"/>
          </p:cNvSpPr>
          <p:nvPr>
            <p:ph type="body" sz="quarter" idx="14"/>
          </p:nvPr>
        </p:nvSpPr>
        <p:spPr>
          <a:xfrm>
            <a:off x="501231" y="1248755"/>
            <a:ext cx="8141538" cy="4860000"/>
          </a:xfrm>
        </p:spPr>
        <p:txBody>
          <a:bodyPr/>
          <a:lstStyle/>
          <a:p>
            <a:pPr algn="ctr"/>
            <a:r>
              <a:rPr lang="hu-HU" sz="1600" dirty="0"/>
              <a:t>Jellemzők kontra előnyök – legyen egyértelmű</a:t>
            </a:r>
          </a:p>
          <a:p>
            <a:pPr algn="ctr"/>
            <a:endParaRPr lang="en-US" sz="1600" dirty="0"/>
          </a:p>
          <a:p>
            <a:endParaRPr lang="en-US" sz="1600" dirty="0"/>
          </a:p>
          <a:p>
            <a:r>
              <a:rPr lang="en-US" sz="1600" dirty="0"/>
              <a:t>Az </a:t>
            </a:r>
            <a:r>
              <a:rPr lang="en-US" sz="1600" dirty="0" err="1"/>
              <a:t>előnyök</a:t>
            </a:r>
            <a:r>
              <a:rPr lang="en-US" sz="1600" dirty="0"/>
              <a:t> </a:t>
            </a:r>
            <a:r>
              <a:rPr lang="en-US" sz="1600" dirty="0" err="1"/>
              <a:t>egy</a:t>
            </a:r>
            <a:r>
              <a:rPr lang="en-US" sz="1600" dirty="0"/>
              <a:t> </a:t>
            </a:r>
            <a:r>
              <a:rPr lang="en-US" sz="1600" dirty="0" err="1"/>
              <a:t>funkciót</a:t>
            </a:r>
            <a:r>
              <a:rPr lang="en-US" sz="1600" dirty="0"/>
              <a:t> </a:t>
            </a:r>
            <a:r>
              <a:rPr lang="en-US" sz="1600" dirty="0" err="1"/>
              <a:t>olyan</a:t>
            </a:r>
            <a:r>
              <a:rPr lang="en-US" sz="1600" dirty="0"/>
              <a:t> </a:t>
            </a:r>
            <a:r>
              <a:rPr lang="en-US" sz="1600" dirty="0" err="1"/>
              <a:t>megoldássá</a:t>
            </a:r>
            <a:r>
              <a:rPr lang="en-US" sz="1600" dirty="0"/>
              <a:t> </a:t>
            </a:r>
            <a:r>
              <a:rPr lang="en-US" sz="1600" dirty="0" err="1"/>
              <a:t>alakítanak</a:t>
            </a:r>
            <a:r>
              <a:rPr lang="en-US" sz="1600" dirty="0"/>
              <a:t> </a:t>
            </a:r>
            <a:r>
              <a:rPr lang="en-US" sz="1600" dirty="0" err="1"/>
              <a:t>át</a:t>
            </a:r>
            <a:r>
              <a:rPr lang="en-US" sz="1600" dirty="0"/>
              <a:t>, </a:t>
            </a:r>
            <a:r>
              <a:rPr lang="en-US" sz="1600" dirty="0" err="1"/>
              <a:t>amely</a:t>
            </a:r>
            <a:r>
              <a:rPr lang="en-US" sz="1600" dirty="0"/>
              <a:t> </a:t>
            </a:r>
            <a:r>
              <a:rPr lang="en-US" sz="1600" dirty="0" err="1"/>
              <a:t>megoldja</a:t>
            </a:r>
            <a:r>
              <a:rPr lang="en-US" sz="1600" dirty="0"/>
              <a:t> </a:t>
            </a:r>
            <a:r>
              <a:rPr lang="en-US" sz="1600" dirty="0" err="1"/>
              <a:t>az</a:t>
            </a:r>
            <a:r>
              <a:rPr lang="en-US" sz="1600" dirty="0"/>
              <a:t> </a:t>
            </a:r>
            <a:r>
              <a:rPr lang="en-US" sz="1600" dirty="0" err="1"/>
              <a:t>ügyfelek</a:t>
            </a:r>
            <a:r>
              <a:rPr lang="en-US" sz="1600" dirty="0"/>
              <a:t> </a:t>
            </a:r>
            <a:r>
              <a:rPr lang="en-US" sz="1600" dirty="0" err="1"/>
              <a:t>problémáit</a:t>
            </a:r>
            <a:r>
              <a:rPr lang="en-US" sz="1600" dirty="0"/>
              <a:t>, </a:t>
            </a:r>
            <a:r>
              <a:rPr lang="en-US" sz="1600" dirty="0" err="1"/>
              <a:t>és</a:t>
            </a:r>
            <a:r>
              <a:rPr lang="en-US" sz="1600" dirty="0"/>
              <a:t> a </a:t>
            </a:r>
            <a:r>
              <a:rPr lang="en-US" sz="1600" dirty="0" err="1"/>
              <a:t>fogyasztói</a:t>
            </a:r>
            <a:r>
              <a:rPr lang="en-US" sz="1600" dirty="0"/>
              <a:t> </a:t>
            </a:r>
            <a:r>
              <a:rPr lang="en-US" sz="1600" dirty="0" err="1"/>
              <a:t>problémák</a:t>
            </a:r>
            <a:r>
              <a:rPr lang="en-US" sz="1600" dirty="0"/>
              <a:t> </a:t>
            </a:r>
            <a:r>
              <a:rPr lang="en-US" sz="1600" dirty="0" err="1"/>
              <a:t>megoldása</a:t>
            </a:r>
            <a:r>
              <a:rPr lang="en-US" sz="1600" dirty="0"/>
              <a:t> </a:t>
            </a:r>
            <a:r>
              <a:rPr lang="en-US" sz="1600" dirty="0" err="1"/>
              <a:t>kulcsfontosságú</a:t>
            </a:r>
            <a:r>
              <a:rPr lang="en-US" sz="1600" dirty="0"/>
              <a:t> </a:t>
            </a:r>
            <a:r>
              <a:rPr lang="en-US" sz="1600" dirty="0" err="1"/>
              <a:t>módja</a:t>
            </a:r>
            <a:r>
              <a:rPr lang="en-US" sz="1600" dirty="0"/>
              <a:t> a </a:t>
            </a:r>
            <a:r>
              <a:rPr lang="en-US" sz="1600" dirty="0" err="1"/>
              <a:t>nyerő</a:t>
            </a:r>
            <a:r>
              <a:rPr lang="en-US" sz="1600" dirty="0"/>
              <a:t> </a:t>
            </a:r>
            <a:r>
              <a:rPr lang="en-US" sz="1600" dirty="0" err="1"/>
              <a:t>marketingrecept</a:t>
            </a:r>
            <a:r>
              <a:rPr lang="en-US" sz="1600" dirty="0"/>
              <a:t> </a:t>
            </a:r>
            <a:r>
              <a:rPr lang="en-US" sz="1600" dirty="0" err="1"/>
              <a:t>megtalálásának</a:t>
            </a:r>
            <a:r>
              <a:rPr lang="en-US" sz="1600" dirty="0"/>
              <a:t>.</a:t>
            </a:r>
            <a:endParaRPr lang="pl-PL" b="1" dirty="0"/>
          </a:p>
        </p:txBody>
      </p:sp>
      <p:graphicFrame>
        <p:nvGraphicFramePr>
          <p:cNvPr id="4" name="Tabela 4">
            <a:extLst>
              <a:ext uri="{FF2B5EF4-FFF2-40B4-BE49-F238E27FC236}">
                <a16:creationId xmlns:a16="http://schemas.microsoft.com/office/drawing/2014/main" id="{9A8001DF-EE74-435D-9575-D7D096766EE5}"/>
              </a:ext>
            </a:extLst>
          </p:cNvPr>
          <p:cNvGraphicFramePr>
            <a:graphicFrameLocks noGrp="1"/>
          </p:cNvGraphicFramePr>
          <p:nvPr>
            <p:extLst>
              <p:ext uri="{D42A27DB-BD31-4B8C-83A1-F6EECF244321}">
                <p14:modId xmlns:p14="http://schemas.microsoft.com/office/powerpoint/2010/main" val="2194551870"/>
              </p:ext>
            </p:extLst>
          </p:nvPr>
        </p:nvGraphicFramePr>
        <p:xfrm>
          <a:off x="1524000" y="3356992"/>
          <a:ext cx="6096000" cy="166233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94044951"/>
                    </a:ext>
                  </a:extLst>
                </a:gridCol>
                <a:gridCol w="3048000">
                  <a:extLst>
                    <a:ext uri="{9D8B030D-6E8A-4147-A177-3AD203B41FA5}">
                      <a16:colId xmlns:a16="http://schemas.microsoft.com/office/drawing/2014/main" val="3059172237"/>
                    </a:ext>
                  </a:extLst>
                </a:gridCol>
              </a:tblGrid>
              <a:tr h="342314">
                <a:tc>
                  <a:txBody>
                    <a:bodyPr/>
                    <a:lstStyle/>
                    <a:p>
                      <a:r>
                        <a:rPr lang="pl-PL" sz="1800" dirty="0"/>
                        <a:t>A TERMÉK JELLEMZŐI</a:t>
                      </a:r>
                    </a:p>
                  </a:txBody>
                  <a:tcPr marL="84406" marR="84406" marT="42203" marB="42203">
                    <a:solidFill>
                      <a:srgbClr val="DC30BB"/>
                    </a:solidFill>
                  </a:tcPr>
                </a:tc>
                <a:tc>
                  <a:txBody>
                    <a:bodyPr/>
                    <a:lstStyle/>
                    <a:p>
                      <a:r>
                        <a:rPr lang="pl-PL" sz="1800" dirty="0"/>
                        <a:t>TERMÉKELŐNYÖK</a:t>
                      </a:r>
                    </a:p>
                  </a:txBody>
                  <a:tcPr marL="84406" marR="84406" marT="42203" marB="42203">
                    <a:solidFill>
                      <a:srgbClr val="DC30BB"/>
                    </a:solidFill>
                  </a:tcPr>
                </a:tc>
                <a:extLst>
                  <a:ext uri="{0D108BD9-81ED-4DB2-BD59-A6C34878D82A}">
                    <a16:rowId xmlns:a16="http://schemas.microsoft.com/office/drawing/2014/main" val="869062200"/>
                  </a:ext>
                </a:extLst>
              </a:tr>
              <a:tr h="1067366">
                <a:tc>
                  <a:txBody>
                    <a:bodyPr/>
                    <a:lstStyle/>
                    <a:p>
                      <a:endParaRPr lang="pl-PL" sz="1600" dirty="0"/>
                    </a:p>
                    <a:p>
                      <a:r>
                        <a:rPr lang="pl-PL" sz="1600" dirty="0"/>
                        <a:t>A </a:t>
                      </a:r>
                      <a:r>
                        <a:rPr lang="pl-PL" sz="1600" dirty="0" err="1"/>
                        <a:t>funkciók</a:t>
                      </a:r>
                      <a:r>
                        <a:rPr lang="pl-PL" sz="1600" dirty="0"/>
                        <a:t> </a:t>
                      </a:r>
                      <a:r>
                        <a:rPr lang="pl-PL" sz="1600" dirty="0" err="1"/>
                        <a:t>leírásra</a:t>
                      </a:r>
                      <a:r>
                        <a:rPr lang="pl-PL" sz="1600" dirty="0"/>
                        <a:t> </a:t>
                      </a:r>
                      <a:r>
                        <a:rPr lang="pl-PL" sz="1600" dirty="0" err="1"/>
                        <a:t>szolgálnak</a:t>
                      </a:r>
                      <a:r>
                        <a:rPr lang="pl-PL" sz="1600" dirty="0"/>
                        <a:t>, </a:t>
                      </a:r>
                      <a:r>
                        <a:rPr lang="pl-PL" sz="1600" dirty="0" err="1"/>
                        <a:t>leírják</a:t>
                      </a:r>
                      <a:r>
                        <a:rPr lang="pl-PL" sz="1600" dirty="0"/>
                        <a:t>, </a:t>
                      </a:r>
                      <a:r>
                        <a:rPr lang="pl-PL" sz="1600" dirty="0" err="1"/>
                        <a:t>hogy</a:t>
                      </a:r>
                      <a:r>
                        <a:rPr lang="pl-PL" sz="1600" dirty="0"/>
                        <a:t> </a:t>
                      </a:r>
                      <a:r>
                        <a:rPr lang="pl-PL" sz="1600" dirty="0" err="1"/>
                        <a:t>egy</a:t>
                      </a:r>
                      <a:r>
                        <a:rPr lang="pl-PL" sz="1600" dirty="0"/>
                        <a:t> </a:t>
                      </a:r>
                      <a:r>
                        <a:rPr lang="pl-PL" sz="1600" dirty="0" err="1"/>
                        <a:t>termék</a:t>
                      </a:r>
                      <a:r>
                        <a:rPr lang="pl-PL" sz="1600" dirty="0"/>
                        <a:t> </a:t>
                      </a:r>
                      <a:r>
                        <a:rPr lang="pl-PL" sz="1600" dirty="0" err="1"/>
                        <a:t>vagy</a:t>
                      </a:r>
                      <a:r>
                        <a:rPr lang="pl-PL" sz="1600" dirty="0"/>
                        <a:t> </a:t>
                      </a:r>
                      <a:r>
                        <a:rPr lang="pl-PL" sz="1600" dirty="0" err="1"/>
                        <a:t>szolgáltatás</a:t>
                      </a:r>
                      <a:r>
                        <a:rPr lang="pl-PL" sz="1600" dirty="0"/>
                        <a:t> mit </a:t>
                      </a:r>
                      <a:r>
                        <a:rPr lang="pl-PL" sz="1600" dirty="0" err="1"/>
                        <a:t>csinál</a:t>
                      </a:r>
                      <a:endParaRPr lang="pl-PL" sz="1600" dirty="0"/>
                    </a:p>
                    <a:p>
                      <a:endParaRPr lang="pl-PL" sz="1600" dirty="0"/>
                    </a:p>
                  </a:txBody>
                  <a:tcPr marL="84406" marR="84406" marT="42203" marB="42203"/>
                </a:tc>
                <a:tc>
                  <a:txBody>
                    <a:bodyPr/>
                    <a:lstStyle/>
                    <a:p>
                      <a:endParaRPr lang="pl-PL" sz="1600" dirty="0"/>
                    </a:p>
                    <a:p>
                      <a:r>
                        <a:rPr lang="pl-PL" sz="1600" dirty="0" err="1"/>
                        <a:t>Milyen</a:t>
                      </a:r>
                      <a:r>
                        <a:rPr lang="pl-PL" sz="1600" dirty="0"/>
                        <a:t> </a:t>
                      </a:r>
                      <a:r>
                        <a:rPr lang="pl-PL" sz="1600" dirty="0" err="1"/>
                        <a:t>problémát</a:t>
                      </a:r>
                      <a:r>
                        <a:rPr lang="pl-PL" sz="1600" dirty="0"/>
                        <a:t> </a:t>
                      </a:r>
                      <a:r>
                        <a:rPr lang="pl-PL" sz="1600" dirty="0" err="1"/>
                        <a:t>és</a:t>
                      </a:r>
                      <a:r>
                        <a:rPr lang="pl-PL" sz="1600" dirty="0"/>
                        <a:t> </a:t>
                      </a:r>
                      <a:r>
                        <a:rPr lang="pl-PL" sz="1600" dirty="0" err="1"/>
                        <a:t>igényeit</a:t>
                      </a:r>
                      <a:r>
                        <a:rPr lang="pl-PL" sz="1600" dirty="0"/>
                        <a:t> </a:t>
                      </a:r>
                      <a:r>
                        <a:rPr lang="pl-PL" sz="1600" dirty="0" err="1"/>
                        <a:t>oldja</a:t>
                      </a:r>
                      <a:r>
                        <a:rPr lang="pl-PL" sz="1600" dirty="0"/>
                        <a:t> </a:t>
                      </a:r>
                      <a:r>
                        <a:rPr lang="pl-PL" sz="1600" dirty="0" err="1"/>
                        <a:t>meg</a:t>
                      </a:r>
                      <a:r>
                        <a:rPr lang="pl-PL" sz="1600" dirty="0"/>
                        <a:t> </a:t>
                      </a:r>
                      <a:r>
                        <a:rPr lang="pl-PL" sz="1600" dirty="0" err="1"/>
                        <a:t>az</a:t>
                      </a:r>
                      <a:r>
                        <a:rPr lang="pl-PL" sz="1600" dirty="0"/>
                        <a:t> </a:t>
                      </a:r>
                      <a:r>
                        <a:rPr lang="pl-PL" sz="1600" dirty="0" err="1"/>
                        <a:t>ügyfél</a:t>
                      </a:r>
                      <a:r>
                        <a:rPr lang="pl-PL" sz="1600" dirty="0"/>
                        <a:t> </a:t>
                      </a:r>
                      <a:r>
                        <a:rPr lang="pl-PL" sz="1600" dirty="0" err="1"/>
                        <a:t>számára</a:t>
                      </a:r>
                      <a:r>
                        <a:rPr lang="pl-PL" sz="1600" dirty="0"/>
                        <a:t>?</a:t>
                      </a:r>
                    </a:p>
                  </a:txBody>
                  <a:tcPr marL="84406" marR="84406" marT="42203" marB="42203"/>
                </a:tc>
                <a:extLst>
                  <a:ext uri="{0D108BD9-81ED-4DB2-BD59-A6C34878D82A}">
                    <a16:rowId xmlns:a16="http://schemas.microsoft.com/office/drawing/2014/main" val="1177085637"/>
                  </a:ext>
                </a:extLst>
              </a:tr>
            </a:tbl>
          </a:graphicData>
        </a:graphic>
      </p:graphicFrame>
    </p:spTree>
    <p:extLst>
      <p:ext uri="{BB962C8B-B14F-4D97-AF65-F5344CB8AC3E}">
        <p14:creationId xmlns:p14="http://schemas.microsoft.com/office/powerpoint/2010/main" val="315867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045B3A-FB15-41A8-87C0-A504804E0B48}"/>
              </a:ext>
            </a:extLst>
          </p:cNvPr>
          <p:cNvSpPr>
            <a:spLocks noGrp="1"/>
          </p:cNvSpPr>
          <p:nvPr>
            <p:ph type="body" sz="quarter" idx="14"/>
          </p:nvPr>
        </p:nvSpPr>
        <p:spPr/>
        <p:txBody>
          <a:bodyPr>
            <a:normAutofit/>
          </a:bodyPr>
          <a:lstStyle/>
          <a:p>
            <a:pPr algn="ctr"/>
            <a:endParaRPr lang="pl-PL" sz="1600" dirty="0"/>
          </a:p>
          <a:p>
            <a:pPr algn="ctr"/>
            <a:r>
              <a:rPr lang="en-US" sz="1600" dirty="0" err="1"/>
              <a:t>Hogyan</a:t>
            </a:r>
            <a:r>
              <a:rPr lang="en-US" sz="1600" dirty="0"/>
              <a:t> </a:t>
            </a:r>
            <a:r>
              <a:rPr lang="en-US" sz="1600" dirty="0" err="1"/>
              <a:t>változtatja</a:t>
            </a:r>
            <a:r>
              <a:rPr lang="en-US" sz="1600" dirty="0"/>
              <a:t> a </a:t>
            </a:r>
            <a:r>
              <a:rPr lang="en-US" sz="1600" dirty="0" err="1"/>
              <a:t>funkciókat</a:t>
            </a:r>
            <a:r>
              <a:rPr lang="en-US" sz="1600" dirty="0"/>
              <a:t> </a:t>
            </a:r>
            <a:r>
              <a:rPr lang="en-US" sz="1600" dirty="0" err="1"/>
              <a:t>előnyökké</a:t>
            </a:r>
            <a:r>
              <a:rPr lang="en-US" sz="1600" dirty="0"/>
              <a:t>?</a:t>
            </a:r>
          </a:p>
          <a:p>
            <a:pPr algn="ctr"/>
            <a:endParaRPr lang="pl-PL" sz="1600" dirty="0"/>
          </a:p>
          <a:p>
            <a:endParaRPr lang="pl-PL" sz="1600" dirty="0"/>
          </a:p>
          <a:p>
            <a:r>
              <a:rPr lang="en-US" sz="1600" dirty="0" err="1"/>
              <a:t>Letisztult</a:t>
            </a:r>
            <a:r>
              <a:rPr lang="en-US" sz="1600" dirty="0"/>
              <a:t> </a:t>
            </a:r>
            <a:r>
              <a:rPr lang="en-US" sz="1600" dirty="0" err="1"/>
              <a:t>nyelvezet</a:t>
            </a:r>
            <a:r>
              <a:rPr lang="en-US" sz="1600" dirty="0"/>
              <a:t> </a:t>
            </a:r>
            <a:r>
              <a:rPr lang="en-US" sz="1600" dirty="0" err="1"/>
              <a:t>és</a:t>
            </a:r>
            <a:r>
              <a:rPr lang="en-US" sz="1600" dirty="0"/>
              <a:t> </a:t>
            </a:r>
            <a:r>
              <a:rPr lang="en-US" sz="1600" dirty="0" err="1"/>
              <a:t>kifejezések</a:t>
            </a:r>
            <a:r>
              <a:rPr lang="en-US" sz="1600" dirty="0"/>
              <a:t> </a:t>
            </a:r>
            <a:r>
              <a:rPr lang="en-US" sz="1600" dirty="0" err="1"/>
              <a:t>használatával</a:t>
            </a:r>
            <a:endParaRPr lang="en-US" sz="1600" dirty="0"/>
          </a:p>
          <a:p>
            <a:endParaRPr lang="en-US" sz="1600" dirty="0"/>
          </a:p>
          <a:p>
            <a:r>
              <a:rPr lang="en-US" sz="1600" dirty="0"/>
              <a:t>"Ami </a:t>
            </a:r>
            <a:r>
              <a:rPr lang="en-US" sz="1600" dirty="0" err="1"/>
              <a:t>azt</a:t>
            </a:r>
            <a:r>
              <a:rPr lang="en-US" sz="1600" dirty="0"/>
              <a:t> </a:t>
            </a:r>
            <a:r>
              <a:rPr lang="en-US" sz="1600" dirty="0" err="1"/>
              <a:t>jelenti</a:t>
            </a:r>
            <a:r>
              <a:rPr lang="en-US" sz="1600" dirty="0"/>
              <a:t>"</a:t>
            </a:r>
          </a:p>
          <a:p>
            <a:r>
              <a:rPr lang="en-US" sz="1600" dirty="0"/>
              <a:t>"</a:t>
            </a:r>
            <a:r>
              <a:rPr lang="en-US" sz="1600" dirty="0" err="1"/>
              <a:t>ami</a:t>
            </a:r>
            <a:r>
              <a:rPr lang="en-US" sz="1600" dirty="0"/>
              <a:t> </a:t>
            </a:r>
            <a:r>
              <a:rPr lang="en-US" sz="1600" dirty="0" err="1"/>
              <a:t>lehetővé</a:t>
            </a:r>
            <a:r>
              <a:rPr lang="en-US" sz="1600" dirty="0"/>
              <a:t> </a:t>
            </a:r>
            <a:r>
              <a:rPr lang="en-US" sz="1600" dirty="0" err="1"/>
              <a:t>teszi</a:t>
            </a:r>
            <a:r>
              <a:rPr lang="en-US" sz="1600" dirty="0"/>
              <a:t>, </a:t>
            </a:r>
            <a:r>
              <a:rPr lang="en-US" sz="1600" dirty="0" err="1"/>
              <a:t>hogy</a:t>
            </a:r>
            <a:r>
              <a:rPr lang="en-US" sz="1600" dirty="0"/>
              <a:t>"</a:t>
            </a:r>
          </a:p>
          <a:p>
            <a:r>
              <a:rPr lang="en-US" sz="1600" dirty="0"/>
              <a:t>"</a:t>
            </a:r>
            <a:r>
              <a:rPr lang="en-US" sz="1600" dirty="0" err="1"/>
              <a:t>Ezért</a:t>
            </a:r>
            <a:r>
              <a:rPr lang="en-US" sz="1600" dirty="0"/>
              <a:t> </a:t>
            </a:r>
            <a:r>
              <a:rPr lang="en-US" sz="1600" dirty="0" err="1"/>
              <a:t>megteheti</a:t>
            </a:r>
            <a:r>
              <a:rPr lang="en-US" sz="1600" dirty="0"/>
              <a:t>"</a:t>
            </a:r>
          </a:p>
          <a:p>
            <a:r>
              <a:rPr lang="en-US" sz="1600" dirty="0"/>
              <a:t>"</a:t>
            </a:r>
            <a:r>
              <a:rPr lang="en-US" sz="1600" dirty="0" err="1"/>
              <a:t>Ezért</a:t>
            </a:r>
            <a:r>
              <a:rPr lang="en-US" sz="1600" dirty="0"/>
              <a:t> </a:t>
            </a:r>
            <a:r>
              <a:rPr lang="en-US" sz="1600" dirty="0" err="1"/>
              <a:t>képes</a:t>
            </a:r>
            <a:r>
              <a:rPr lang="en-US" sz="1600" dirty="0"/>
              <a:t> </a:t>
            </a:r>
            <a:r>
              <a:rPr lang="en-US" sz="1600" dirty="0" err="1"/>
              <a:t>leszel</a:t>
            </a:r>
            <a:r>
              <a:rPr lang="en-US" sz="1600" dirty="0"/>
              <a:t>"</a:t>
            </a:r>
          </a:p>
          <a:p>
            <a:endParaRPr lang="en-US" sz="1600" dirty="0"/>
          </a:p>
          <a:p>
            <a:r>
              <a:rPr lang="en-US" sz="1600" dirty="0"/>
              <a:t>A </a:t>
            </a:r>
            <a:r>
              <a:rPr lang="en-US" sz="1600" dirty="0" err="1"/>
              <a:t>szolgáltatás</a:t>
            </a:r>
            <a:r>
              <a:rPr lang="en-US" sz="1600" dirty="0"/>
              <a:t>/</a:t>
            </a:r>
            <a:r>
              <a:rPr lang="en-US" sz="1600" dirty="0" err="1"/>
              <a:t>előny</a:t>
            </a:r>
            <a:r>
              <a:rPr lang="en-US" sz="1600" dirty="0"/>
              <a:t> </a:t>
            </a:r>
            <a:r>
              <a:rPr lang="en-US" sz="1600" dirty="0" err="1"/>
              <a:t>specifikáció</a:t>
            </a:r>
            <a:r>
              <a:rPr lang="en-US" sz="1600" dirty="0"/>
              <a:t> </a:t>
            </a:r>
            <a:r>
              <a:rPr lang="en-US" sz="1600" dirty="0" err="1"/>
              <a:t>elkészítése</a:t>
            </a:r>
            <a:r>
              <a:rPr lang="en-US" sz="1600" dirty="0"/>
              <a:t> </a:t>
            </a:r>
            <a:r>
              <a:rPr lang="en-US" sz="1600" dirty="0" err="1"/>
              <a:t>lehetővé</a:t>
            </a:r>
            <a:r>
              <a:rPr lang="en-US" sz="1600" dirty="0"/>
              <a:t> </a:t>
            </a:r>
            <a:r>
              <a:rPr lang="en-US" sz="1600" dirty="0" err="1"/>
              <a:t>teszi</a:t>
            </a:r>
            <a:r>
              <a:rPr lang="en-US" sz="1600" dirty="0"/>
              <a:t> </a:t>
            </a:r>
            <a:r>
              <a:rPr lang="en-US" sz="1600" dirty="0" err="1"/>
              <a:t>az</a:t>
            </a:r>
            <a:r>
              <a:rPr lang="en-US" sz="1600" dirty="0"/>
              <a:t> </a:t>
            </a:r>
            <a:r>
              <a:rPr lang="en-US" sz="1600" dirty="0" err="1"/>
              <a:t>összes</a:t>
            </a:r>
            <a:r>
              <a:rPr lang="en-US" sz="1600" dirty="0"/>
              <a:t> </a:t>
            </a:r>
            <a:r>
              <a:rPr lang="en-US" sz="1600" dirty="0" err="1"/>
              <a:t>jellemző</a:t>
            </a:r>
            <a:r>
              <a:rPr lang="en-US" sz="1600" dirty="0"/>
              <a:t> </a:t>
            </a:r>
            <a:r>
              <a:rPr lang="en-US" sz="1600" dirty="0" err="1"/>
              <a:t>megadását</a:t>
            </a:r>
            <a:r>
              <a:rPr lang="en-US" sz="1600" dirty="0"/>
              <a:t> </a:t>
            </a:r>
            <a:r>
              <a:rPr lang="en-US" sz="1600" dirty="0" err="1"/>
              <a:t>és</a:t>
            </a:r>
            <a:r>
              <a:rPr lang="en-US" sz="1600" dirty="0"/>
              <a:t> </a:t>
            </a:r>
            <a:r>
              <a:rPr lang="en-US" sz="1600" dirty="0" err="1"/>
              <a:t>terméke</a:t>
            </a:r>
            <a:r>
              <a:rPr lang="en-US" sz="1600" dirty="0"/>
              <a:t> </a:t>
            </a:r>
            <a:r>
              <a:rPr lang="en-US" sz="1600" dirty="0" err="1"/>
              <a:t>vagy</a:t>
            </a:r>
            <a:r>
              <a:rPr lang="en-US" sz="1600" dirty="0"/>
              <a:t> </a:t>
            </a:r>
            <a:r>
              <a:rPr lang="en-US" sz="1600" dirty="0" err="1"/>
              <a:t>szolgáltatása</a:t>
            </a:r>
            <a:r>
              <a:rPr lang="en-US" sz="1600" dirty="0"/>
              <a:t> </a:t>
            </a:r>
            <a:r>
              <a:rPr lang="en-US" sz="1600" dirty="0" err="1"/>
              <a:t>előnyeit</a:t>
            </a:r>
            <a:r>
              <a:rPr lang="en-US" sz="1600" dirty="0"/>
              <a:t>. </a:t>
            </a:r>
            <a:r>
              <a:rPr lang="en-US" sz="1600" dirty="0" err="1"/>
              <a:t>Fontos</a:t>
            </a:r>
            <a:r>
              <a:rPr lang="en-US" sz="1600" dirty="0"/>
              <a:t>, </a:t>
            </a:r>
            <a:r>
              <a:rPr lang="en-US" sz="1600" dirty="0" err="1"/>
              <a:t>hogy</a:t>
            </a:r>
            <a:r>
              <a:rPr lang="en-US" sz="1600" dirty="0"/>
              <a:t> </a:t>
            </a:r>
            <a:r>
              <a:rPr lang="en-US" sz="1600" dirty="0" err="1"/>
              <a:t>minden</a:t>
            </a:r>
            <a:r>
              <a:rPr lang="en-US" sz="1600" dirty="0"/>
              <a:t> </a:t>
            </a:r>
            <a:r>
              <a:rPr lang="en-US" sz="1600" dirty="0" err="1"/>
              <a:t>ilyen</a:t>
            </a:r>
            <a:r>
              <a:rPr lang="en-US" sz="1600" dirty="0"/>
              <a:t> </a:t>
            </a:r>
            <a:r>
              <a:rPr lang="en-US" sz="1600" dirty="0" err="1"/>
              <a:t>állításnak</a:t>
            </a:r>
            <a:r>
              <a:rPr lang="en-US" sz="1600" dirty="0"/>
              <a:t> </a:t>
            </a:r>
            <a:r>
              <a:rPr lang="en-US" sz="1600" dirty="0" err="1"/>
              <a:t>bizonyítékot</a:t>
            </a:r>
            <a:r>
              <a:rPr lang="en-US" sz="1600" dirty="0"/>
              <a:t> </a:t>
            </a:r>
            <a:r>
              <a:rPr lang="en-US" sz="1600" dirty="0" err="1"/>
              <a:t>kell</a:t>
            </a:r>
            <a:r>
              <a:rPr lang="en-US" sz="1600" dirty="0"/>
              <a:t> </a:t>
            </a:r>
            <a:r>
              <a:rPr lang="en-US" sz="1600" dirty="0" err="1"/>
              <a:t>tartalmaznia</a:t>
            </a:r>
            <a:r>
              <a:rPr lang="en-US" sz="1600" dirty="0"/>
              <a:t> a </a:t>
            </a:r>
            <a:r>
              <a:rPr lang="en-US" sz="1600" dirty="0" err="1"/>
              <a:t>tény</a:t>
            </a:r>
            <a:r>
              <a:rPr lang="en-US" sz="1600" dirty="0"/>
              <a:t> </a:t>
            </a:r>
            <a:r>
              <a:rPr lang="en-US" sz="1600" dirty="0" err="1"/>
              <a:t>vagy</a:t>
            </a:r>
            <a:r>
              <a:rPr lang="en-US" sz="1600" dirty="0"/>
              <a:t> </a:t>
            </a:r>
            <a:r>
              <a:rPr lang="en-US" sz="1600" dirty="0" err="1"/>
              <a:t>jellemző</a:t>
            </a:r>
            <a:r>
              <a:rPr lang="en-US" sz="1600" dirty="0"/>
              <a:t> </a:t>
            </a:r>
            <a:r>
              <a:rPr lang="en-US" sz="1600" dirty="0" err="1"/>
              <a:t>dokumentálására</a:t>
            </a:r>
            <a:r>
              <a:rPr lang="en-US" sz="1600" dirty="0"/>
              <a:t> (ne </a:t>
            </a:r>
            <a:r>
              <a:rPr lang="en-US" sz="1600" dirty="0" err="1"/>
              <a:t>feledje</a:t>
            </a:r>
            <a:r>
              <a:rPr lang="en-US" sz="1600" dirty="0"/>
              <a:t>, a </a:t>
            </a:r>
            <a:r>
              <a:rPr lang="en-US" sz="1600" dirty="0" err="1"/>
              <a:t>fogyasztók</a:t>
            </a:r>
            <a:r>
              <a:rPr lang="en-US" sz="1600" dirty="0"/>
              <a:t> </a:t>
            </a:r>
            <a:r>
              <a:rPr lang="en-US" sz="1600" dirty="0" err="1"/>
              <a:t>bizonyítékokat</a:t>
            </a:r>
            <a:r>
              <a:rPr lang="en-US" sz="1600" dirty="0"/>
              <a:t> </a:t>
            </a:r>
            <a:r>
              <a:rPr lang="en-US" sz="1600" dirty="0" err="1"/>
              <a:t>akarnak</a:t>
            </a:r>
            <a:r>
              <a:rPr lang="en-US" sz="1600" dirty="0"/>
              <a:t> </a:t>
            </a:r>
            <a:r>
              <a:rPr lang="en-US" sz="1600" dirty="0" err="1"/>
              <a:t>az</a:t>
            </a:r>
            <a:r>
              <a:rPr lang="en-US" sz="1600" dirty="0"/>
              <a:t> </a:t>
            </a:r>
            <a:r>
              <a:rPr lang="en-US" sz="1600" dirty="0" err="1"/>
              <a:t>Ön</a:t>
            </a:r>
            <a:r>
              <a:rPr lang="en-US" sz="1600" dirty="0"/>
              <a:t> </a:t>
            </a:r>
            <a:r>
              <a:rPr lang="en-US" sz="1600" dirty="0" err="1"/>
              <a:t>állításainak</a:t>
            </a:r>
            <a:r>
              <a:rPr lang="en-US" sz="1600" dirty="0"/>
              <a:t> </a:t>
            </a:r>
            <a:r>
              <a:rPr lang="en-US" sz="1600" dirty="0" err="1"/>
              <a:t>alátámasztására</a:t>
            </a:r>
            <a:r>
              <a:rPr lang="en-US" sz="1600" dirty="0"/>
              <a:t>, </a:t>
            </a:r>
            <a:r>
              <a:rPr lang="en-US" sz="1600" dirty="0" err="1"/>
              <a:t>ez</a:t>
            </a:r>
            <a:r>
              <a:rPr lang="en-US" sz="1600" dirty="0"/>
              <a:t> </a:t>
            </a:r>
            <a:r>
              <a:rPr lang="en-US" sz="1600" dirty="0" err="1"/>
              <a:t>nagyon</a:t>
            </a:r>
            <a:r>
              <a:rPr lang="en-US" sz="1600" dirty="0"/>
              <a:t> </a:t>
            </a:r>
            <a:r>
              <a:rPr lang="en-US" sz="1600" dirty="0" err="1"/>
              <a:t>fontos</a:t>
            </a:r>
            <a:r>
              <a:rPr lang="en-US" sz="1600" dirty="0"/>
              <a:t>).</a:t>
            </a:r>
            <a:endParaRPr lang="pl-PL" sz="1600" dirty="0"/>
          </a:p>
        </p:txBody>
      </p:sp>
    </p:spTree>
    <p:extLst>
      <p:ext uri="{BB962C8B-B14F-4D97-AF65-F5344CB8AC3E}">
        <p14:creationId xmlns:p14="http://schemas.microsoft.com/office/powerpoint/2010/main" val="334146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4">
            <a:extLst>
              <a:ext uri="{FF2B5EF4-FFF2-40B4-BE49-F238E27FC236}">
                <a16:creationId xmlns:a16="http://schemas.microsoft.com/office/drawing/2014/main" id="{EDA00D0F-E195-45B0-8FFD-D4F7E48BF354}"/>
              </a:ext>
            </a:extLst>
          </p:cNvPr>
          <p:cNvGraphicFramePr>
            <a:graphicFrameLocks noGrp="1"/>
          </p:cNvGraphicFramePr>
          <p:nvPr>
            <p:extLst>
              <p:ext uri="{D42A27DB-BD31-4B8C-83A1-F6EECF244321}">
                <p14:modId xmlns:p14="http://schemas.microsoft.com/office/powerpoint/2010/main" val="3485330575"/>
              </p:ext>
            </p:extLst>
          </p:nvPr>
        </p:nvGraphicFramePr>
        <p:xfrm>
          <a:off x="467544" y="1124744"/>
          <a:ext cx="8568952" cy="4506831"/>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val="1206550633"/>
                    </a:ext>
                  </a:extLst>
                </a:gridCol>
                <a:gridCol w="4284476">
                  <a:extLst>
                    <a:ext uri="{9D8B030D-6E8A-4147-A177-3AD203B41FA5}">
                      <a16:colId xmlns:a16="http://schemas.microsoft.com/office/drawing/2014/main" val="3944211705"/>
                    </a:ext>
                  </a:extLst>
                </a:gridCol>
              </a:tblGrid>
              <a:tr h="337625">
                <a:tc>
                  <a:txBody>
                    <a:bodyPr/>
                    <a:lstStyle/>
                    <a:p>
                      <a:r>
                        <a:rPr lang="pl-PL" sz="1400" dirty="0"/>
                        <a:t>JELLEMZŐK:</a:t>
                      </a:r>
                    </a:p>
                  </a:txBody>
                  <a:tcPr marL="84406" marR="84406" marT="42203" marB="42203">
                    <a:solidFill>
                      <a:srgbClr val="DC30BB"/>
                    </a:solidFill>
                  </a:tcPr>
                </a:tc>
                <a:tc>
                  <a:txBody>
                    <a:bodyPr/>
                    <a:lstStyle/>
                    <a:p>
                      <a:r>
                        <a:rPr lang="pl-PL" sz="1400" dirty="0"/>
                        <a:t>ELŐNYÖK:</a:t>
                      </a:r>
                    </a:p>
                  </a:txBody>
                  <a:tcPr marL="84406" marR="84406" marT="42203" marB="42203">
                    <a:solidFill>
                      <a:srgbClr val="DC30BB"/>
                    </a:solidFill>
                  </a:tcPr>
                </a:tc>
                <a:extLst>
                  <a:ext uri="{0D108BD9-81ED-4DB2-BD59-A6C34878D82A}">
                    <a16:rowId xmlns:a16="http://schemas.microsoft.com/office/drawing/2014/main" val="3415520491"/>
                  </a:ext>
                </a:extLst>
              </a:tr>
              <a:tr h="422031">
                <a:tc>
                  <a:txBody>
                    <a:bodyPr/>
                    <a:lstStyle/>
                    <a:p>
                      <a:r>
                        <a:rPr lang="pl-PL" sz="1400" dirty="0"/>
                        <a:t>A </a:t>
                      </a:r>
                      <a:r>
                        <a:rPr lang="pl-PL" sz="1400" dirty="0" err="1"/>
                        <a:t>ceruza</a:t>
                      </a:r>
                      <a:r>
                        <a:rPr lang="pl-PL" sz="1400" dirty="0"/>
                        <a:t> </a:t>
                      </a:r>
                      <a:r>
                        <a:rPr lang="pl-PL" sz="1400" dirty="0" err="1"/>
                        <a:t>egy</a:t>
                      </a:r>
                      <a:r>
                        <a:rPr lang="pl-PL" sz="1400" dirty="0"/>
                        <a:t> </a:t>
                      </a:r>
                      <a:r>
                        <a:rPr lang="pl-PL" sz="1400" dirty="0" err="1"/>
                        <a:t>grafitmagot</a:t>
                      </a:r>
                      <a:r>
                        <a:rPr lang="pl-PL" sz="1400" dirty="0"/>
                        <a:t> </a:t>
                      </a:r>
                      <a:r>
                        <a:rPr lang="pl-PL" sz="1400" dirty="0" err="1"/>
                        <a:t>körülvevő</a:t>
                      </a:r>
                      <a:r>
                        <a:rPr lang="pl-PL" sz="1400" dirty="0"/>
                        <a:t> </a:t>
                      </a:r>
                      <a:r>
                        <a:rPr lang="pl-PL" sz="1400" dirty="0" err="1"/>
                        <a:t>fahenger</a:t>
                      </a:r>
                      <a:endParaRPr lang="pl-PL" sz="1400" dirty="0"/>
                    </a:p>
                  </a:txBody>
                  <a:tcPr marL="84406" marR="84406" marT="42203" marB="42203"/>
                </a:tc>
                <a:tc>
                  <a:txBody>
                    <a:bodyPr/>
                    <a:lstStyle/>
                    <a:p>
                      <a:r>
                        <a:rPr lang="pl-PL" sz="1400" dirty="0" err="1"/>
                        <a:t>Bármikor</a:t>
                      </a:r>
                      <a:r>
                        <a:rPr lang="pl-PL" sz="1400" dirty="0"/>
                        <a:t> </a:t>
                      </a:r>
                      <a:r>
                        <a:rPr lang="pl-PL" sz="1400" dirty="0" err="1"/>
                        <a:t>újraélesíthető</a:t>
                      </a:r>
                      <a:r>
                        <a:rPr lang="pl-PL" sz="1400" dirty="0"/>
                        <a:t> a </a:t>
                      </a:r>
                      <a:r>
                        <a:rPr lang="pl-PL" sz="1400" dirty="0" err="1"/>
                        <a:t>tiszta</a:t>
                      </a:r>
                      <a:r>
                        <a:rPr lang="pl-PL" sz="1400" dirty="0"/>
                        <a:t>, </a:t>
                      </a:r>
                      <a:r>
                        <a:rPr lang="pl-PL" sz="1400" dirty="0" err="1"/>
                        <a:t>éles</a:t>
                      </a:r>
                      <a:r>
                        <a:rPr lang="pl-PL" sz="1400" dirty="0"/>
                        <a:t> </a:t>
                      </a:r>
                      <a:r>
                        <a:rPr lang="pl-PL" sz="1400" dirty="0" err="1"/>
                        <a:t>írás</a:t>
                      </a:r>
                      <a:r>
                        <a:rPr lang="pl-PL" sz="1400" dirty="0"/>
                        <a:t> </a:t>
                      </a:r>
                      <a:r>
                        <a:rPr lang="pl-PL" sz="1400" dirty="0" err="1"/>
                        <a:t>érdekében</a:t>
                      </a:r>
                      <a:endParaRPr lang="pl-PL" sz="1400" dirty="0"/>
                    </a:p>
                  </a:txBody>
                  <a:tcPr marL="84406" marR="84406" marT="42203" marB="42203"/>
                </a:tc>
                <a:extLst>
                  <a:ext uri="{0D108BD9-81ED-4DB2-BD59-A6C34878D82A}">
                    <a16:rowId xmlns:a16="http://schemas.microsoft.com/office/drawing/2014/main" val="4047335840"/>
                  </a:ext>
                </a:extLst>
              </a:tr>
              <a:tr h="422031">
                <a:tc>
                  <a:txBody>
                    <a:bodyPr/>
                    <a:lstStyle/>
                    <a:p>
                      <a:r>
                        <a:rPr lang="pl-PL" sz="1400" dirty="0"/>
                        <a:t>Az </a:t>
                      </a:r>
                      <a:r>
                        <a:rPr lang="pl-PL" sz="1400" dirty="0" err="1"/>
                        <a:t>egyik</a:t>
                      </a:r>
                      <a:r>
                        <a:rPr lang="pl-PL" sz="1400" dirty="0"/>
                        <a:t> </a:t>
                      </a:r>
                      <a:r>
                        <a:rPr lang="pl-PL" sz="1400" dirty="0" err="1"/>
                        <a:t>vége</a:t>
                      </a:r>
                      <a:r>
                        <a:rPr lang="pl-PL" sz="1400" dirty="0"/>
                        <a:t> </a:t>
                      </a:r>
                      <a:r>
                        <a:rPr lang="pl-PL" sz="1400" dirty="0" err="1"/>
                        <a:t>gumi</a:t>
                      </a:r>
                      <a:r>
                        <a:rPr lang="pl-PL" sz="1400" dirty="0"/>
                        <a:t> </a:t>
                      </a:r>
                      <a:r>
                        <a:rPr lang="pl-PL" sz="1400" dirty="0" err="1"/>
                        <a:t>radírral</a:t>
                      </a:r>
                      <a:r>
                        <a:rPr lang="pl-PL" sz="1400" dirty="0"/>
                        <a:t> van </a:t>
                      </a:r>
                      <a:r>
                        <a:rPr lang="pl-PL" sz="1400" dirty="0" err="1"/>
                        <a:t>lezárva</a:t>
                      </a:r>
                      <a:endParaRPr lang="pl-PL" sz="1400" dirty="0"/>
                    </a:p>
                  </a:txBody>
                  <a:tcPr marL="84406" marR="84406" marT="42203" marB="42203"/>
                </a:tc>
                <a:tc>
                  <a:txBody>
                    <a:bodyPr/>
                    <a:lstStyle/>
                    <a:p>
                      <a:r>
                        <a:rPr lang="pl-PL" sz="1400" dirty="0"/>
                        <a:t>A </a:t>
                      </a:r>
                      <a:r>
                        <a:rPr lang="pl-PL" sz="1400" dirty="0" err="1"/>
                        <a:t>kényelmes</a:t>
                      </a:r>
                      <a:r>
                        <a:rPr lang="pl-PL" sz="1400" dirty="0"/>
                        <a:t> </a:t>
                      </a:r>
                      <a:r>
                        <a:rPr lang="pl-PL" sz="1400" dirty="0" err="1"/>
                        <a:t>radír</a:t>
                      </a:r>
                      <a:r>
                        <a:rPr lang="pl-PL" sz="1400" dirty="0"/>
                        <a:t> </a:t>
                      </a:r>
                      <a:r>
                        <a:rPr lang="pl-PL" sz="1400" dirty="0" err="1"/>
                        <a:t>segítségével</a:t>
                      </a:r>
                      <a:r>
                        <a:rPr lang="pl-PL" sz="1400" dirty="0"/>
                        <a:t> </a:t>
                      </a:r>
                      <a:r>
                        <a:rPr lang="pl-PL" sz="1400" dirty="0" err="1"/>
                        <a:t>tisztán</a:t>
                      </a:r>
                      <a:r>
                        <a:rPr lang="pl-PL" sz="1400" dirty="0"/>
                        <a:t> </a:t>
                      </a:r>
                      <a:r>
                        <a:rPr lang="pl-PL" sz="1400" dirty="0" err="1"/>
                        <a:t>és</a:t>
                      </a:r>
                      <a:r>
                        <a:rPr lang="pl-PL" sz="1400" dirty="0"/>
                        <a:t> </a:t>
                      </a:r>
                      <a:r>
                        <a:rPr lang="pl-PL" sz="1400" dirty="0" err="1"/>
                        <a:t>gyorsan</a:t>
                      </a:r>
                      <a:r>
                        <a:rPr lang="pl-PL" sz="1400" dirty="0"/>
                        <a:t> </a:t>
                      </a:r>
                      <a:r>
                        <a:rPr lang="pl-PL" sz="1400" dirty="0" err="1"/>
                        <a:t>javíthatja</a:t>
                      </a:r>
                      <a:r>
                        <a:rPr lang="pl-PL" sz="1400" dirty="0"/>
                        <a:t> ki </a:t>
                      </a:r>
                      <a:r>
                        <a:rPr lang="pl-PL" sz="1400" dirty="0" err="1"/>
                        <a:t>az</a:t>
                      </a:r>
                      <a:r>
                        <a:rPr lang="pl-PL" sz="1400" dirty="0"/>
                        <a:t> </a:t>
                      </a:r>
                      <a:r>
                        <a:rPr lang="pl-PL" sz="1400" dirty="0" err="1"/>
                        <a:t>írási</a:t>
                      </a:r>
                      <a:r>
                        <a:rPr lang="pl-PL" sz="1400" dirty="0"/>
                        <a:t> </a:t>
                      </a:r>
                      <a:r>
                        <a:rPr lang="pl-PL" sz="1400" dirty="0" err="1"/>
                        <a:t>hibákat</a:t>
                      </a:r>
                      <a:endParaRPr lang="pl-PL" sz="1400" dirty="0"/>
                    </a:p>
                  </a:txBody>
                  <a:tcPr marL="84406" marR="84406" marT="42203" marB="42203"/>
                </a:tc>
                <a:extLst>
                  <a:ext uri="{0D108BD9-81ED-4DB2-BD59-A6C34878D82A}">
                    <a16:rowId xmlns:a16="http://schemas.microsoft.com/office/drawing/2014/main" val="1744845950"/>
                  </a:ext>
                </a:extLst>
              </a:tr>
              <a:tr h="590843">
                <a:tc>
                  <a:txBody>
                    <a:bodyPr/>
                    <a:lstStyle/>
                    <a:p>
                      <a:r>
                        <a:rPr lang="pl-PL" sz="1400" dirty="0"/>
                        <a:t>A </a:t>
                      </a:r>
                      <a:r>
                        <a:rPr lang="pl-PL" sz="1400" dirty="0" err="1"/>
                        <a:t>könnyítő</a:t>
                      </a:r>
                      <a:r>
                        <a:rPr lang="pl-PL" sz="1400" dirty="0"/>
                        <a:t> </a:t>
                      </a:r>
                      <a:r>
                        <a:rPr lang="pl-PL" sz="1400" dirty="0" err="1"/>
                        <a:t>fémszalaggal</a:t>
                      </a:r>
                      <a:r>
                        <a:rPr lang="pl-PL" sz="1400" dirty="0"/>
                        <a:t> van </a:t>
                      </a:r>
                      <a:r>
                        <a:rPr lang="pl-PL" sz="1400" dirty="0" err="1"/>
                        <a:t>rögzítve</a:t>
                      </a:r>
                      <a:endParaRPr lang="pl-PL" sz="1400" dirty="0"/>
                    </a:p>
                  </a:txBody>
                  <a:tcPr marL="84406" marR="84406" marT="42203" marB="42203"/>
                </a:tc>
                <a:tc>
                  <a:txBody>
                    <a:bodyPr/>
                    <a:lstStyle/>
                    <a:p>
                      <a:r>
                        <a:rPr lang="pl-PL" sz="1400" dirty="0"/>
                        <a:t>A </a:t>
                      </a:r>
                      <a:r>
                        <a:rPr lang="pl-PL" sz="1400" dirty="0" err="1"/>
                        <a:t>szorosan</a:t>
                      </a:r>
                      <a:r>
                        <a:rPr lang="pl-PL" sz="1400" dirty="0"/>
                        <a:t> </a:t>
                      </a:r>
                      <a:r>
                        <a:rPr lang="pl-PL" sz="1400" dirty="0" err="1"/>
                        <a:t>illeszkedő</a:t>
                      </a:r>
                      <a:r>
                        <a:rPr lang="pl-PL" sz="1400" dirty="0"/>
                        <a:t> </a:t>
                      </a:r>
                      <a:r>
                        <a:rPr lang="pl-PL" sz="1400" dirty="0" err="1"/>
                        <a:t>fémszíj</a:t>
                      </a:r>
                      <a:r>
                        <a:rPr lang="pl-PL" sz="1400" dirty="0"/>
                        <a:t> </a:t>
                      </a:r>
                      <a:r>
                        <a:rPr lang="pl-PL" sz="1400" dirty="0" err="1"/>
                        <a:t>szorosan</a:t>
                      </a:r>
                      <a:r>
                        <a:rPr lang="pl-PL" sz="1400" dirty="0"/>
                        <a:t> a </a:t>
                      </a:r>
                      <a:r>
                        <a:rPr lang="pl-PL" sz="1400" dirty="0" err="1"/>
                        <a:t>helyén</a:t>
                      </a:r>
                      <a:r>
                        <a:rPr lang="pl-PL" sz="1400" dirty="0"/>
                        <a:t> </a:t>
                      </a:r>
                      <a:r>
                        <a:rPr lang="pl-PL" sz="1400" dirty="0" err="1"/>
                        <a:t>tartja</a:t>
                      </a:r>
                      <a:r>
                        <a:rPr lang="pl-PL" sz="1400" dirty="0"/>
                        <a:t> a </a:t>
                      </a:r>
                      <a:r>
                        <a:rPr lang="pl-PL" sz="1400" dirty="0" err="1"/>
                        <a:t>radírt</a:t>
                      </a:r>
                      <a:r>
                        <a:rPr lang="pl-PL" sz="1400" dirty="0"/>
                        <a:t> – </a:t>
                      </a:r>
                      <a:r>
                        <a:rPr lang="pl-PL" sz="1400" dirty="0" err="1"/>
                        <a:t>így</a:t>
                      </a:r>
                      <a:r>
                        <a:rPr lang="pl-PL" sz="1400" dirty="0"/>
                        <a:t> </a:t>
                      </a:r>
                      <a:r>
                        <a:rPr lang="pl-PL" sz="1400" dirty="0" err="1"/>
                        <a:t>mindig</a:t>
                      </a:r>
                      <a:r>
                        <a:rPr lang="pl-PL" sz="1400" dirty="0"/>
                        <a:t> lesz </a:t>
                      </a:r>
                      <a:r>
                        <a:rPr lang="pl-PL" sz="1400" dirty="0" err="1"/>
                        <a:t>radírod</a:t>
                      </a:r>
                      <a:r>
                        <a:rPr lang="pl-PL" sz="1400" dirty="0"/>
                        <a:t>, </a:t>
                      </a:r>
                      <a:r>
                        <a:rPr lang="pl-PL" sz="1400" dirty="0" err="1"/>
                        <a:t>amikor</a:t>
                      </a:r>
                      <a:r>
                        <a:rPr lang="pl-PL" sz="1400" dirty="0"/>
                        <a:t> </a:t>
                      </a:r>
                      <a:r>
                        <a:rPr lang="pl-PL" sz="1400" dirty="0" err="1"/>
                        <a:t>szüksége</a:t>
                      </a:r>
                      <a:r>
                        <a:rPr lang="pl-PL" sz="1400" dirty="0"/>
                        <a:t> van </a:t>
                      </a:r>
                      <a:r>
                        <a:rPr lang="pl-PL" sz="1400" dirty="0" err="1"/>
                        <a:t>rá</a:t>
                      </a:r>
                      <a:endParaRPr lang="pl-PL" sz="1400" dirty="0"/>
                    </a:p>
                  </a:txBody>
                  <a:tcPr marL="84406" marR="84406" marT="42203" marB="42203"/>
                </a:tc>
                <a:extLst>
                  <a:ext uri="{0D108BD9-81ED-4DB2-BD59-A6C34878D82A}">
                    <a16:rowId xmlns:a16="http://schemas.microsoft.com/office/drawing/2014/main" val="1227725335"/>
                  </a:ext>
                </a:extLst>
              </a:tr>
              <a:tr h="387342">
                <a:tc>
                  <a:txBody>
                    <a:bodyPr/>
                    <a:lstStyle/>
                    <a:p>
                      <a:r>
                        <a:rPr lang="pl-PL" sz="1400" dirty="0"/>
                        <a:t>A </a:t>
                      </a:r>
                      <a:r>
                        <a:rPr lang="pl-PL" sz="1400" dirty="0" err="1"/>
                        <a:t>ceruza</a:t>
                      </a:r>
                      <a:r>
                        <a:rPr lang="pl-PL" sz="1400" dirty="0"/>
                        <a:t> 6 </a:t>
                      </a:r>
                      <a:r>
                        <a:rPr lang="pl-PL" sz="1400" dirty="0" err="1"/>
                        <a:t>hüvelyk</a:t>
                      </a:r>
                      <a:r>
                        <a:rPr lang="pl-PL" sz="1400" dirty="0"/>
                        <a:t> </a:t>
                      </a:r>
                      <a:r>
                        <a:rPr lang="pl-PL" sz="1400" dirty="0" err="1"/>
                        <a:t>hosszú</a:t>
                      </a:r>
                      <a:endParaRPr lang="pl-PL" sz="1400" dirty="0"/>
                    </a:p>
                  </a:txBody>
                  <a:tcPr marL="84406" marR="84406" marT="42203" marB="42203"/>
                </a:tc>
                <a:tc>
                  <a:txBody>
                    <a:bodyPr/>
                    <a:lstStyle/>
                    <a:p>
                      <a:r>
                        <a:rPr lang="pl-PL" sz="1400" dirty="0"/>
                        <a:t>A </a:t>
                      </a:r>
                      <a:r>
                        <a:rPr lang="pl-PL" sz="1400" dirty="0" err="1"/>
                        <a:t>hosszú</a:t>
                      </a:r>
                      <a:r>
                        <a:rPr lang="pl-PL" sz="1400" dirty="0"/>
                        <a:t> </a:t>
                      </a:r>
                      <a:r>
                        <a:rPr lang="pl-PL" sz="1400" dirty="0" err="1"/>
                        <a:t>hossz</a:t>
                      </a:r>
                      <a:r>
                        <a:rPr lang="pl-PL" sz="1400" dirty="0"/>
                        <a:t> </a:t>
                      </a:r>
                      <a:r>
                        <a:rPr lang="pl-PL" sz="1400" dirty="0" err="1"/>
                        <a:t>hosszú</a:t>
                      </a:r>
                      <a:r>
                        <a:rPr lang="pl-PL" sz="1400" dirty="0"/>
                        <a:t> </a:t>
                      </a:r>
                      <a:r>
                        <a:rPr lang="pl-PL" sz="1400" dirty="0" err="1"/>
                        <a:t>írási</a:t>
                      </a:r>
                      <a:r>
                        <a:rPr lang="pl-PL" sz="1400" dirty="0"/>
                        <a:t> </a:t>
                      </a:r>
                      <a:r>
                        <a:rPr lang="pl-PL" sz="1400" dirty="0" err="1"/>
                        <a:t>élettartamot</a:t>
                      </a:r>
                      <a:r>
                        <a:rPr lang="pl-PL" sz="1400" dirty="0"/>
                        <a:t> </a:t>
                      </a:r>
                      <a:r>
                        <a:rPr lang="pl-PL" sz="1400" dirty="0" err="1"/>
                        <a:t>biztosít</a:t>
                      </a:r>
                      <a:endParaRPr lang="pl-PL" sz="1400" dirty="0"/>
                    </a:p>
                  </a:txBody>
                  <a:tcPr marL="84406" marR="84406" marT="42203" marB="42203"/>
                </a:tc>
                <a:extLst>
                  <a:ext uri="{0D108BD9-81ED-4DB2-BD59-A6C34878D82A}">
                    <a16:rowId xmlns:a16="http://schemas.microsoft.com/office/drawing/2014/main" val="3334813647"/>
                  </a:ext>
                </a:extLst>
              </a:tr>
              <a:tr h="422031">
                <a:tc>
                  <a:txBody>
                    <a:bodyPr/>
                    <a:lstStyle/>
                    <a:p>
                      <a:r>
                        <a:rPr lang="hu-HU" sz="1400" dirty="0"/>
                        <a:t>A ceruza ¼ hüvelyk átmérőjű</a:t>
                      </a:r>
                      <a:endParaRPr lang="pl-PL" sz="1400" dirty="0"/>
                    </a:p>
                  </a:txBody>
                  <a:tcPr marL="84406" marR="84406" marT="42203" marB="42203"/>
                </a:tc>
                <a:tc>
                  <a:txBody>
                    <a:bodyPr/>
                    <a:lstStyle/>
                    <a:p>
                      <a:r>
                        <a:rPr lang="pl-PL" sz="1400" dirty="0"/>
                        <a:t>A </a:t>
                      </a:r>
                      <a:r>
                        <a:rPr lang="pl-PL" sz="1400" dirty="0" err="1"/>
                        <a:t>karcsú</a:t>
                      </a:r>
                      <a:r>
                        <a:rPr lang="pl-PL" sz="1400" dirty="0"/>
                        <a:t> forma </a:t>
                      </a:r>
                      <a:r>
                        <a:rPr lang="pl-PL" sz="1400" dirty="0" err="1"/>
                        <a:t>megkönnyíti</a:t>
                      </a:r>
                      <a:r>
                        <a:rPr lang="pl-PL" sz="1400" dirty="0"/>
                        <a:t> a </a:t>
                      </a:r>
                      <a:r>
                        <a:rPr lang="pl-PL" sz="1400" dirty="0" err="1"/>
                        <a:t>kézben</a:t>
                      </a:r>
                      <a:r>
                        <a:rPr lang="pl-PL" sz="1400" dirty="0"/>
                        <a:t> </a:t>
                      </a:r>
                      <a:r>
                        <a:rPr lang="pl-PL" sz="1400" dirty="0" err="1"/>
                        <a:t>tartását</a:t>
                      </a:r>
                      <a:r>
                        <a:rPr lang="pl-PL" sz="1400" dirty="0"/>
                        <a:t> </a:t>
                      </a:r>
                      <a:r>
                        <a:rPr lang="pl-PL" sz="1400" dirty="0" err="1"/>
                        <a:t>és</a:t>
                      </a:r>
                      <a:r>
                        <a:rPr lang="pl-PL" sz="1400" dirty="0"/>
                        <a:t> </a:t>
                      </a:r>
                      <a:r>
                        <a:rPr lang="pl-PL" sz="1400" dirty="0" err="1"/>
                        <a:t>kényelmessé</a:t>
                      </a:r>
                      <a:r>
                        <a:rPr lang="pl-PL" sz="1400" dirty="0"/>
                        <a:t> </a:t>
                      </a:r>
                      <a:r>
                        <a:rPr lang="pl-PL" sz="1400" dirty="0" err="1"/>
                        <a:t>teszi</a:t>
                      </a:r>
                      <a:r>
                        <a:rPr lang="pl-PL" sz="1400" dirty="0"/>
                        <a:t> </a:t>
                      </a:r>
                      <a:r>
                        <a:rPr lang="pl-PL" sz="1400" dirty="0" err="1"/>
                        <a:t>az</a:t>
                      </a:r>
                      <a:r>
                        <a:rPr lang="pl-PL" sz="1400" dirty="0"/>
                        <a:t> </a:t>
                      </a:r>
                      <a:r>
                        <a:rPr lang="pl-PL" sz="1400" dirty="0" err="1"/>
                        <a:t>írást</a:t>
                      </a:r>
                      <a:endParaRPr lang="pl-PL" sz="1400" dirty="0"/>
                    </a:p>
                  </a:txBody>
                  <a:tcPr marL="84406" marR="84406" marT="42203" marB="42203"/>
                </a:tc>
                <a:extLst>
                  <a:ext uri="{0D108BD9-81ED-4DB2-BD59-A6C34878D82A}">
                    <a16:rowId xmlns:a16="http://schemas.microsoft.com/office/drawing/2014/main" val="1665074362"/>
                  </a:ext>
                </a:extLst>
              </a:tr>
              <a:tr h="422031">
                <a:tc>
                  <a:txBody>
                    <a:bodyPr/>
                    <a:lstStyle/>
                    <a:p>
                      <a:pPr lvl="0">
                        <a:buNone/>
                      </a:pPr>
                      <a:r>
                        <a:rPr lang="pl-PL" sz="1400" b="0" i="0" u="none" strike="noStrike" noProof="0" dirty="0">
                          <a:latin typeface="+mn-lt"/>
                        </a:rPr>
                        <a:t>Grafit </a:t>
                      </a:r>
                      <a:r>
                        <a:rPr lang="pl-PL" sz="1400" b="0" i="0" u="none" strike="noStrike" noProof="0" dirty="0" err="1">
                          <a:latin typeface="+mn-lt"/>
                        </a:rPr>
                        <a:t>magja</a:t>
                      </a:r>
                      <a:r>
                        <a:rPr lang="pl-PL" sz="1400" b="0" i="0" u="none" strike="noStrike" noProof="0" dirty="0">
                          <a:latin typeface="+mn-lt"/>
                        </a:rPr>
                        <a:t> </a:t>
                      </a:r>
                      <a:r>
                        <a:rPr lang="pl-PL" sz="1400" b="0" i="0" u="none" strike="noStrike" noProof="0" dirty="0" err="1">
                          <a:latin typeface="+mn-lt"/>
                        </a:rPr>
                        <a:t>kevert</a:t>
                      </a:r>
                      <a:endParaRPr lang="pl-PL" sz="1600" dirty="0" err="1"/>
                    </a:p>
                  </a:txBody>
                  <a:tcPr marL="84406" marR="84406" marT="42203" marB="42203"/>
                </a:tc>
                <a:tc>
                  <a:txBody>
                    <a:bodyPr/>
                    <a:lstStyle/>
                    <a:p>
                      <a:r>
                        <a:rPr lang="pl-PL" sz="1400" dirty="0"/>
                        <a:t>A </a:t>
                      </a:r>
                      <a:r>
                        <a:rPr lang="pl-PL" sz="1400" dirty="0" err="1"/>
                        <a:t>grafitmag</a:t>
                      </a:r>
                      <a:r>
                        <a:rPr lang="pl-PL" sz="1400" dirty="0"/>
                        <a:t> </a:t>
                      </a:r>
                      <a:r>
                        <a:rPr lang="pl-PL" sz="1400" dirty="0" err="1"/>
                        <a:t>kevert</a:t>
                      </a:r>
                      <a:r>
                        <a:rPr lang="pl-PL" sz="1400" dirty="0"/>
                        <a:t>, </a:t>
                      </a:r>
                      <a:r>
                        <a:rPr lang="pl-PL" sz="1400" dirty="0" err="1"/>
                        <a:t>így</a:t>
                      </a:r>
                      <a:r>
                        <a:rPr lang="pl-PL" sz="1400" dirty="0"/>
                        <a:t> </a:t>
                      </a:r>
                      <a:r>
                        <a:rPr lang="pl-PL" sz="1400" dirty="0" err="1"/>
                        <a:t>simán</a:t>
                      </a:r>
                      <a:r>
                        <a:rPr lang="pl-PL" sz="1400" dirty="0"/>
                        <a:t> </a:t>
                      </a:r>
                      <a:r>
                        <a:rPr lang="pl-PL" sz="1400" dirty="0" err="1"/>
                        <a:t>ír</a:t>
                      </a:r>
                      <a:r>
                        <a:rPr lang="pl-PL" sz="1400" dirty="0"/>
                        <a:t>, </a:t>
                      </a:r>
                      <a:r>
                        <a:rPr lang="pl-PL" sz="1400" dirty="0" err="1"/>
                        <a:t>mégis</a:t>
                      </a:r>
                      <a:r>
                        <a:rPr lang="pl-PL" sz="1400" dirty="0"/>
                        <a:t> </a:t>
                      </a:r>
                      <a:r>
                        <a:rPr lang="pl-PL" sz="1400" dirty="0" err="1"/>
                        <a:t>éles</a:t>
                      </a:r>
                      <a:r>
                        <a:rPr lang="pl-PL" sz="1400" dirty="0"/>
                        <a:t> </a:t>
                      </a:r>
                      <a:r>
                        <a:rPr lang="pl-PL" sz="1400" dirty="0" err="1"/>
                        <a:t>és</a:t>
                      </a:r>
                      <a:r>
                        <a:rPr lang="pl-PL" sz="1400" dirty="0"/>
                        <a:t> </a:t>
                      </a:r>
                      <a:r>
                        <a:rPr lang="pl-PL" sz="1400" dirty="0" err="1"/>
                        <a:t>könnyen</a:t>
                      </a:r>
                      <a:r>
                        <a:rPr lang="pl-PL" sz="1400" dirty="0"/>
                        <a:t> </a:t>
                      </a:r>
                      <a:r>
                        <a:rPr lang="pl-PL" sz="1400" dirty="0" err="1"/>
                        <a:t>olvasható</a:t>
                      </a:r>
                      <a:endParaRPr lang="pl-PL" sz="1400" dirty="0"/>
                    </a:p>
                  </a:txBody>
                  <a:tcPr marL="84406" marR="84406" marT="42203" marB="42203"/>
                </a:tc>
                <a:extLst>
                  <a:ext uri="{0D108BD9-81ED-4DB2-BD59-A6C34878D82A}">
                    <a16:rowId xmlns:a16="http://schemas.microsoft.com/office/drawing/2014/main" val="154776634"/>
                  </a:ext>
                </a:extLst>
              </a:tr>
              <a:tr h="422031">
                <a:tc>
                  <a:txBody>
                    <a:bodyPr/>
                    <a:lstStyle/>
                    <a:p>
                      <a:r>
                        <a:rPr lang="pl-PL" sz="1400" dirty="0" err="1"/>
                        <a:t>Sárga</a:t>
                      </a:r>
                      <a:r>
                        <a:rPr lang="pl-PL" sz="1400" dirty="0"/>
                        <a:t> </a:t>
                      </a:r>
                      <a:r>
                        <a:rPr lang="pl-PL" sz="1400" dirty="0" err="1"/>
                        <a:t>külső</a:t>
                      </a:r>
                      <a:endParaRPr lang="pl-PL" sz="1400" dirty="0"/>
                    </a:p>
                  </a:txBody>
                  <a:tcPr marL="84406" marR="84406" marT="42203" marB="42203"/>
                </a:tc>
                <a:tc>
                  <a:txBody>
                    <a:bodyPr/>
                    <a:lstStyle/>
                    <a:p>
                      <a:r>
                        <a:rPr lang="pl-PL" sz="1400" dirty="0"/>
                        <a:t>Az </a:t>
                      </a:r>
                      <a:r>
                        <a:rPr lang="pl-PL" sz="1400" dirty="0" err="1"/>
                        <a:t>élénksárga</a:t>
                      </a:r>
                      <a:r>
                        <a:rPr lang="pl-PL" sz="1400" dirty="0"/>
                        <a:t> </a:t>
                      </a:r>
                      <a:r>
                        <a:rPr lang="pl-PL" sz="1400" dirty="0" err="1"/>
                        <a:t>külső</a:t>
                      </a:r>
                      <a:r>
                        <a:rPr lang="pl-PL" sz="1400" dirty="0"/>
                        <a:t> </a:t>
                      </a:r>
                      <a:r>
                        <a:rPr lang="pl-PL" sz="1400" dirty="0" err="1"/>
                        <a:t>biztosítja</a:t>
                      </a:r>
                      <a:r>
                        <a:rPr lang="pl-PL" sz="1400" dirty="0"/>
                        <a:t>, </a:t>
                      </a:r>
                      <a:r>
                        <a:rPr lang="pl-PL" sz="1400" dirty="0" err="1"/>
                        <a:t>hogy</a:t>
                      </a:r>
                      <a:r>
                        <a:rPr lang="pl-PL" sz="1400" dirty="0"/>
                        <a:t> </a:t>
                      </a:r>
                      <a:r>
                        <a:rPr lang="pl-PL" sz="1400" dirty="0" err="1"/>
                        <a:t>könnyen</a:t>
                      </a:r>
                      <a:r>
                        <a:rPr lang="pl-PL" sz="1400" dirty="0"/>
                        <a:t> </a:t>
                      </a:r>
                      <a:r>
                        <a:rPr lang="pl-PL" sz="1400" dirty="0" err="1"/>
                        <a:t>észrevehető</a:t>
                      </a:r>
                      <a:r>
                        <a:rPr lang="pl-PL" sz="1400" dirty="0"/>
                        <a:t> </a:t>
                      </a:r>
                      <a:r>
                        <a:rPr lang="pl-PL" sz="1400" dirty="0" err="1"/>
                        <a:t>legyen</a:t>
                      </a:r>
                      <a:r>
                        <a:rPr lang="pl-PL" sz="1400" dirty="0"/>
                        <a:t> </a:t>
                      </a:r>
                      <a:r>
                        <a:rPr lang="pl-PL" sz="1400" dirty="0" err="1"/>
                        <a:t>egy</a:t>
                      </a:r>
                      <a:r>
                        <a:rPr lang="pl-PL" sz="1400" dirty="0"/>
                        <a:t> </a:t>
                      </a:r>
                      <a:r>
                        <a:rPr lang="pl-PL" sz="1400" dirty="0" err="1"/>
                        <a:t>rendetlen</a:t>
                      </a:r>
                      <a:r>
                        <a:rPr lang="pl-PL" sz="1400" dirty="0"/>
                        <a:t> </a:t>
                      </a:r>
                      <a:r>
                        <a:rPr lang="pl-PL" sz="1400" dirty="0" err="1"/>
                        <a:t>íróasztalon</a:t>
                      </a:r>
                      <a:r>
                        <a:rPr lang="pl-PL" sz="1400" dirty="0"/>
                        <a:t> </a:t>
                      </a:r>
                      <a:r>
                        <a:rPr lang="pl-PL" sz="1400" dirty="0" err="1"/>
                        <a:t>vagy</a:t>
                      </a:r>
                      <a:r>
                        <a:rPr lang="pl-PL" sz="1400" dirty="0"/>
                        <a:t> </a:t>
                      </a:r>
                      <a:r>
                        <a:rPr lang="pl-PL" sz="1400" dirty="0" err="1"/>
                        <a:t>egy</a:t>
                      </a:r>
                      <a:r>
                        <a:rPr lang="pl-PL" sz="1400" dirty="0"/>
                        <a:t> </a:t>
                      </a:r>
                      <a:r>
                        <a:rPr lang="pl-PL" sz="1400" dirty="0" err="1"/>
                        <a:t>zsúfolt</a:t>
                      </a:r>
                      <a:r>
                        <a:rPr lang="pl-PL" sz="1400" dirty="0"/>
                        <a:t> </a:t>
                      </a:r>
                      <a:r>
                        <a:rPr lang="pl-PL" sz="1400" dirty="0" err="1"/>
                        <a:t>fiókban</a:t>
                      </a:r>
                      <a:endParaRPr lang="pl-PL" sz="1400" dirty="0"/>
                    </a:p>
                  </a:txBody>
                  <a:tcPr marL="84406" marR="84406" marT="42203" marB="42203"/>
                </a:tc>
                <a:extLst>
                  <a:ext uri="{0D108BD9-81ED-4DB2-BD59-A6C34878D82A}">
                    <a16:rowId xmlns:a16="http://schemas.microsoft.com/office/drawing/2014/main" val="2256855817"/>
                  </a:ext>
                </a:extLst>
              </a:tr>
              <a:tr h="590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err="1"/>
                        <a:t>Tucatszámra</a:t>
                      </a:r>
                      <a:r>
                        <a:rPr lang="pl-PL" sz="1400" dirty="0"/>
                        <a:t> </a:t>
                      </a:r>
                      <a:r>
                        <a:rPr lang="pl-PL" sz="1400" dirty="0" err="1"/>
                        <a:t>eladva</a:t>
                      </a:r>
                      <a:endParaRPr lang="pl-PL" sz="1400" dirty="0"/>
                    </a:p>
                  </a:txBody>
                  <a:tcPr marL="84406" marR="84406" marT="42203" marB="42203"/>
                </a:tc>
                <a:tc>
                  <a:txBody>
                    <a:bodyPr/>
                    <a:lstStyle/>
                    <a:p>
                      <a:r>
                        <a:rPr lang="pl-PL" sz="1400" dirty="0" err="1"/>
                        <a:t>Kényelmes</a:t>
                      </a:r>
                      <a:r>
                        <a:rPr lang="pl-PL" sz="1400" dirty="0"/>
                        <a:t> 12-es </a:t>
                      </a:r>
                      <a:r>
                        <a:rPr lang="pl-PL" sz="1400" dirty="0" err="1"/>
                        <a:t>kiszerelésben</a:t>
                      </a:r>
                      <a:r>
                        <a:rPr lang="pl-PL" sz="1400" dirty="0"/>
                        <a:t> </a:t>
                      </a:r>
                      <a:r>
                        <a:rPr lang="pl-PL" sz="1400" dirty="0" err="1"/>
                        <a:t>árulják</a:t>
                      </a:r>
                      <a:r>
                        <a:rPr lang="pl-PL" sz="1400" dirty="0"/>
                        <a:t>, </a:t>
                      </a:r>
                      <a:r>
                        <a:rPr lang="pl-PL" sz="1400" dirty="0" err="1"/>
                        <a:t>így</a:t>
                      </a:r>
                      <a:r>
                        <a:rPr lang="pl-PL" sz="1400" dirty="0"/>
                        <a:t> ha </a:t>
                      </a:r>
                      <a:r>
                        <a:rPr lang="pl-PL" sz="1400" dirty="0" err="1"/>
                        <a:t>elveszítesz</a:t>
                      </a:r>
                      <a:r>
                        <a:rPr lang="pl-PL" sz="1400" dirty="0"/>
                        <a:t> </a:t>
                      </a:r>
                      <a:r>
                        <a:rPr lang="pl-PL" sz="1400" dirty="0" err="1"/>
                        <a:t>egyet</a:t>
                      </a:r>
                      <a:r>
                        <a:rPr lang="pl-PL" sz="1400" dirty="0"/>
                        <a:t>, </a:t>
                      </a:r>
                      <a:r>
                        <a:rPr lang="pl-PL" sz="1400" dirty="0" err="1"/>
                        <a:t>nem</a:t>
                      </a:r>
                      <a:r>
                        <a:rPr lang="pl-PL" sz="1400" dirty="0"/>
                        <a:t> </a:t>
                      </a:r>
                      <a:r>
                        <a:rPr lang="pl-PL" sz="1400" dirty="0" err="1"/>
                        <a:t>kell</a:t>
                      </a:r>
                      <a:r>
                        <a:rPr lang="pl-PL" sz="1400" dirty="0"/>
                        <a:t> a </a:t>
                      </a:r>
                      <a:r>
                        <a:rPr lang="pl-PL" sz="1400" dirty="0" err="1"/>
                        <a:t>boltba</a:t>
                      </a:r>
                      <a:r>
                        <a:rPr lang="pl-PL" sz="1400" dirty="0"/>
                        <a:t> </a:t>
                      </a:r>
                      <a:r>
                        <a:rPr lang="pl-PL" sz="1400" dirty="0" err="1"/>
                        <a:t>szaladnod</a:t>
                      </a:r>
                      <a:r>
                        <a:rPr lang="pl-PL" sz="1400" dirty="0"/>
                        <a:t> </a:t>
                      </a:r>
                      <a:r>
                        <a:rPr lang="pl-PL" sz="1400" dirty="0" err="1"/>
                        <a:t>egy</a:t>
                      </a:r>
                      <a:r>
                        <a:rPr lang="pl-PL" sz="1400" dirty="0"/>
                        <a:t> </a:t>
                      </a:r>
                      <a:r>
                        <a:rPr lang="pl-PL" sz="1400" dirty="0" err="1"/>
                        <a:t>másikért</a:t>
                      </a:r>
                      <a:r>
                        <a:rPr lang="pl-PL" sz="1400" dirty="0"/>
                        <a:t>. </a:t>
                      </a:r>
                      <a:r>
                        <a:rPr lang="pl-PL" sz="1400" dirty="0" err="1"/>
                        <a:t>Ráadásul</a:t>
                      </a:r>
                      <a:r>
                        <a:rPr lang="pl-PL" sz="1400" dirty="0"/>
                        <a:t> </a:t>
                      </a:r>
                      <a:r>
                        <a:rPr lang="pl-PL" sz="1400" dirty="0" err="1"/>
                        <a:t>költséghatékonyabb</a:t>
                      </a:r>
                      <a:endParaRPr lang="pl-PL" sz="1400" dirty="0"/>
                    </a:p>
                  </a:txBody>
                  <a:tcPr marL="84406" marR="84406" marT="42203" marB="42203"/>
                </a:tc>
                <a:extLst>
                  <a:ext uri="{0D108BD9-81ED-4DB2-BD59-A6C34878D82A}">
                    <a16:rowId xmlns:a16="http://schemas.microsoft.com/office/drawing/2014/main" val="1806453294"/>
                  </a:ext>
                </a:extLst>
              </a:tr>
            </a:tbl>
          </a:graphicData>
        </a:graphic>
      </p:graphicFrame>
    </p:spTree>
    <p:extLst>
      <p:ext uri="{BB962C8B-B14F-4D97-AF65-F5344CB8AC3E}">
        <p14:creationId xmlns:p14="http://schemas.microsoft.com/office/powerpoint/2010/main" val="150096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e skosem 1">
            <a:extLst>
              <a:ext uri="{FF2B5EF4-FFF2-40B4-BE49-F238E27FC236}">
                <a16:creationId xmlns:a16="http://schemas.microsoft.com/office/drawing/2014/main" id="{5B4E83B8-2703-4584-8629-E374A7B51F05}"/>
              </a:ext>
            </a:extLst>
          </p:cNvPr>
          <p:cNvSpPr/>
          <p:nvPr/>
        </p:nvSpPr>
        <p:spPr>
          <a:xfrm>
            <a:off x="3521626" y="2740621"/>
            <a:ext cx="2100748" cy="1661382"/>
          </a:xfrm>
          <a:prstGeom prst="bevel">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Példa</a:t>
            </a:r>
            <a:r>
              <a:rPr lang="pl-PL" sz="1662" dirty="0"/>
              <a:t> e-</a:t>
            </a:r>
            <a:r>
              <a:rPr lang="pl-PL" sz="1662" dirty="0" err="1"/>
              <a:t>kereskedelmi</a:t>
            </a:r>
            <a:r>
              <a:rPr lang="pl-PL" sz="1662" dirty="0"/>
              <a:t> </a:t>
            </a:r>
            <a:r>
              <a:rPr lang="pl-PL" sz="1662" dirty="0" err="1"/>
              <a:t>webhelyre</a:t>
            </a:r>
            <a:endParaRPr lang="pl-PL" sz="1662" dirty="0"/>
          </a:p>
        </p:txBody>
      </p:sp>
      <p:pic>
        <p:nvPicPr>
          <p:cNvPr id="5" name="Grafika 4" descr="Stoper">
            <a:extLst>
              <a:ext uri="{FF2B5EF4-FFF2-40B4-BE49-F238E27FC236}">
                <a16:creationId xmlns:a16="http://schemas.microsoft.com/office/drawing/2014/main" id="{DD308440-355A-47AC-B023-ECFAA3FA60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4044" y="3203529"/>
            <a:ext cx="673241" cy="673241"/>
          </a:xfrm>
          <a:prstGeom prst="rect">
            <a:avLst/>
          </a:prstGeom>
        </p:spPr>
      </p:pic>
      <p:pic>
        <p:nvPicPr>
          <p:cNvPr id="7" name="Grafika 6" descr="Powszechny dostęp">
            <a:extLst>
              <a:ext uri="{FF2B5EF4-FFF2-40B4-BE49-F238E27FC236}">
                <a16:creationId xmlns:a16="http://schemas.microsoft.com/office/drawing/2014/main" id="{228037E3-3F6D-4D21-AB10-E542CC3210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4045" y="2384666"/>
            <a:ext cx="673240" cy="673240"/>
          </a:xfrm>
          <a:prstGeom prst="rect">
            <a:avLst/>
          </a:prstGeom>
        </p:spPr>
      </p:pic>
      <p:pic>
        <p:nvPicPr>
          <p:cNvPr id="9" name="Grafika 8" descr="Wykres słupkowy (od prawej do lewej)">
            <a:extLst>
              <a:ext uri="{FF2B5EF4-FFF2-40B4-BE49-F238E27FC236}">
                <a16:creationId xmlns:a16="http://schemas.microsoft.com/office/drawing/2014/main" id="{2352506D-25A4-47DA-85BB-F51A42A4F9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4044" y="4065382"/>
            <a:ext cx="673240" cy="673240"/>
          </a:xfrm>
          <a:prstGeom prst="rect">
            <a:avLst/>
          </a:prstGeom>
        </p:spPr>
      </p:pic>
      <p:pic>
        <p:nvPicPr>
          <p:cNvPr id="11" name="Grafika 10" descr="Metka">
            <a:extLst>
              <a:ext uri="{FF2B5EF4-FFF2-40B4-BE49-F238E27FC236}">
                <a16:creationId xmlns:a16="http://schemas.microsoft.com/office/drawing/2014/main" id="{9D23E783-B384-4DFA-BEBD-5B92234FE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08431" y="4088918"/>
            <a:ext cx="673240" cy="673240"/>
          </a:xfrm>
          <a:prstGeom prst="rect">
            <a:avLst/>
          </a:prstGeom>
        </p:spPr>
      </p:pic>
      <p:pic>
        <p:nvPicPr>
          <p:cNvPr id="13" name="Grafika 12" descr="Diagram Venna">
            <a:extLst>
              <a:ext uri="{FF2B5EF4-FFF2-40B4-BE49-F238E27FC236}">
                <a16:creationId xmlns:a16="http://schemas.microsoft.com/office/drawing/2014/main" id="{176D482D-D895-4446-893A-576404182B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8433" y="2436148"/>
            <a:ext cx="673240" cy="673240"/>
          </a:xfrm>
          <a:prstGeom prst="rect">
            <a:avLst/>
          </a:prstGeom>
        </p:spPr>
      </p:pic>
      <p:pic>
        <p:nvPicPr>
          <p:cNvPr id="15" name="Grafika 14" descr="Koszyk na zakupy">
            <a:extLst>
              <a:ext uri="{FF2B5EF4-FFF2-40B4-BE49-F238E27FC236}">
                <a16:creationId xmlns:a16="http://schemas.microsoft.com/office/drawing/2014/main" id="{53608053-3829-4AD1-9877-D39251918E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08432" y="3203530"/>
            <a:ext cx="673240" cy="673240"/>
          </a:xfrm>
          <a:prstGeom prst="rect">
            <a:avLst/>
          </a:prstGeom>
        </p:spPr>
      </p:pic>
      <p:sp>
        <p:nvSpPr>
          <p:cNvPr id="18" name="pole tekstowe 17">
            <a:extLst>
              <a:ext uri="{FF2B5EF4-FFF2-40B4-BE49-F238E27FC236}">
                <a16:creationId xmlns:a16="http://schemas.microsoft.com/office/drawing/2014/main" id="{72081DF2-1A01-4893-90EE-82BBACA8D08F}"/>
              </a:ext>
            </a:extLst>
          </p:cNvPr>
          <p:cNvSpPr txBox="1"/>
          <p:nvPr/>
        </p:nvSpPr>
        <p:spPr>
          <a:xfrm>
            <a:off x="3094175" y="1257672"/>
            <a:ext cx="2528199" cy="369332"/>
          </a:xfrm>
          <a:prstGeom prst="rect">
            <a:avLst/>
          </a:prstGeom>
          <a:noFill/>
        </p:spPr>
        <p:txBody>
          <a:bodyPr wrap="square">
            <a:spAutoFit/>
          </a:bodyPr>
          <a:lstStyle/>
          <a:p>
            <a:r>
              <a:rPr lang="pl-PL" dirty="0"/>
              <a:t>JELLEMŐK vs ELŐNYÖK</a:t>
            </a:r>
          </a:p>
        </p:txBody>
      </p:sp>
      <p:sp>
        <p:nvSpPr>
          <p:cNvPr id="22" name="pole tekstowe 21">
            <a:extLst>
              <a:ext uri="{FF2B5EF4-FFF2-40B4-BE49-F238E27FC236}">
                <a16:creationId xmlns:a16="http://schemas.microsoft.com/office/drawing/2014/main" id="{AF2C82AE-EFC1-4B06-97EC-80096DFB2C19}"/>
              </a:ext>
            </a:extLst>
          </p:cNvPr>
          <p:cNvSpPr txBox="1"/>
          <p:nvPr/>
        </p:nvSpPr>
        <p:spPr>
          <a:xfrm>
            <a:off x="6892332" y="2490461"/>
            <a:ext cx="8507959" cy="646331"/>
          </a:xfrm>
          <a:prstGeom prst="rect">
            <a:avLst/>
          </a:prstGeom>
          <a:noFill/>
        </p:spPr>
        <p:txBody>
          <a:bodyPr wrap="square">
            <a:spAutoFit/>
          </a:bodyPr>
          <a:lstStyle/>
          <a:p>
            <a:r>
              <a:rPr lang="pl-PL" dirty="0" err="1"/>
              <a:t>Továbbfejlesztett</a:t>
            </a:r>
            <a:endParaRPr lang="pl-PL" dirty="0"/>
          </a:p>
          <a:p>
            <a:r>
              <a:rPr lang="pl-PL" dirty="0" err="1"/>
              <a:t>ügyfélszolgálat</a:t>
            </a:r>
            <a:endParaRPr lang="pl-PL" dirty="0"/>
          </a:p>
        </p:txBody>
      </p:sp>
      <p:sp>
        <p:nvSpPr>
          <p:cNvPr id="24" name="pole tekstowe 23">
            <a:extLst>
              <a:ext uri="{FF2B5EF4-FFF2-40B4-BE49-F238E27FC236}">
                <a16:creationId xmlns:a16="http://schemas.microsoft.com/office/drawing/2014/main" id="{36B21C53-6B12-4FF1-93B2-5EB9DCD607A7}"/>
              </a:ext>
            </a:extLst>
          </p:cNvPr>
          <p:cNvSpPr txBox="1"/>
          <p:nvPr/>
        </p:nvSpPr>
        <p:spPr>
          <a:xfrm>
            <a:off x="6895200" y="3219036"/>
            <a:ext cx="10532810" cy="923330"/>
          </a:xfrm>
          <a:prstGeom prst="rect">
            <a:avLst/>
          </a:prstGeom>
          <a:noFill/>
        </p:spPr>
        <p:txBody>
          <a:bodyPr wrap="square">
            <a:spAutoFit/>
          </a:bodyPr>
          <a:lstStyle/>
          <a:p>
            <a:r>
              <a:rPr lang="pl-PL" dirty="0" err="1"/>
              <a:t>Gyors</a:t>
            </a:r>
            <a:r>
              <a:rPr lang="pl-PL" dirty="0"/>
              <a:t> </a:t>
            </a:r>
            <a:r>
              <a:rPr lang="pl-PL" dirty="0" err="1"/>
              <a:t>értékesítés</a:t>
            </a:r>
            <a:r>
              <a:rPr lang="pl-PL" dirty="0"/>
              <a:t> +</a:t>
            </a:r>
          </a:p>
          <a:p>
            <a:r>
              <a:rPr lang="pl-PL" dirty="0" err="1"/>
              <a:t>alacsonyabb</a:t>
            </a:r>
            <a:r>
              <a:rPr lang="pl-PL" dirty="0"/>
              <a:t> </a:t>
            </a:r>
          </a:p>
          <a:p>
            <a:r>
              <a:rPr lang="pl-PL" dirty="0" err="1"/>
              <a:t>kosárelhagyási</a:t>
            </a:r>
            <a:r>
              <a:rPr lang="pl-PL" dirty="0"/>
              <a:t> </a:t>
            </a:r>
            <a:r>
              <a:rPr lang="pl-PL" dirty="0" err="1"/>
              <a:t>arány</a:t>
            </a:r>
            <a:endParaRPr lang="pl-PL" dirty="0"/>
          </a:p>
        </p:txBody>
      </p:sp>
      <p:sp>
        <p:nvSpPr>
          <p:cNvPr id="26" name="pole tekstowe 25">
            <a:extLst>
              <a:ext uri="{FF2B5EF4-FFF2-40B4-BE49-F238E27FC236}">
                <a16:creationId xmlns:a16="http://schemas.microsoft.com/office/drawing/2014/main" id="{F200132D-E218-4426-911A-E2C1E30C6F06}"/>
              </a:ext>
            </a:extLst>
          </p:cNvPr>
          <p:cNvSpPr txBox="1"/>
          <p:nvPr/>
        </p:nvSpPr>
        <p:spPr>
          <a:xfrm>
            <a:off x="7092280" y="4143656"/>
            <a:ext cx="11480134" cy="646331"/>
          </a:xfrm>
          <a:prstGeom prst="rect">
            <a:avLst/>
          </a:prstGeom>
          <a:noFill/>
        </p:spPr>
        <p:txBody>
          <a:bodyPr wrap="square">
            <a:spAutoFit/>
          </a:bodyPr>
          <a:lstStyle/>
          <a:p>
            <a:r>
              <a:rPr lang="pl-PL" dirty="0" err="1"/>
              <a:t>Megnövekedett</a:t>
            </a:r>
            <a:endParaRPr lang="pl-PL" dirty="0"/>
          </a:p>
          <a:p>
            <a:r>
              <a:rPr lang="pl-PL" dirty="0" err="1"/>
              <a:t>termékforgalom</a:t>
            </a:r>
            <a:endParaRPr lang="pl-PL" dirty="0"/>
          </a:p>
        </p:txBody>
      </p:sp>
      <p:sp>
        <p:nvSpPr>
          <p:cNvPr id="28" name="pole tekstowe 27">
            <a:extLst>
              <a:ext uri="{FF2B5EF4-FFF2-40B4-BE49-F238E27FC236}">
                <a16:creationId xmlns:a16="http://schemas.microsoft.com/office/drawing/2014/main" id="{3934FC08-B73A-4BF4-86F1-BDE325DA0E53}"/>
              </a:ext>
            </a:extLst>
          </p:cNvPr>
          <p:cNvSpPr txBox="1"/>
          <p:nvPr/>
        </p:nvSpPr>
        <p:spPr>
          <a:xfrm>
            <a:off x="-32664" y="2501482"/>
            <a:ext cx="2714336" cy="369332"/>
          </a:xfrm>
          <a:prstGeom prst="rect">
            <a:avLst/>
          </a:prstGeom>
          <a:noFill/>
        </p:spPr>
        <p:txBody>
          <a:bodyPr wrap="square">
            <a:spAutoFit/>
          </a:bodyPr>
          <a:lstStyle/>
          <a:p>
            <a:r>
              <a:rPr lang="pl-PL" dirty="0" err="1"/>
              <a:t>Integrált</a:t>
            </a:r>
            <a:r>
              <a:rPr lang="pl-PL" dirty="0"/>
              <a:t> marketing</a:t>
            </a:r>
          </a:p>
        </p:txBody>
      </p:sp>
      <p:sp>
        <p:nvSpPr>
          <p:cNvPr id="30" name="pole tekstowe 29">
            <a:extLst>
              <a:ext uri="{FF2B5EF4-FFF2-40B4-BE49-F238E27FC236}">
                <a16:creationId xmlns:a16="http://schemas.microsoft.com/office/drawing/2014/main" id="{A3B7B583-EE6A-44C0-A806-6D86CF3BC4F7}"/>
              </a:ext>
            </a:extLst>
          </p:cNvPr>
          <p:cNvSpPr txBox="1"/>
          <p:nvPr/>
        </p:nvSpPr>
        <p:spPr>
          <a:xfrm>
            <a:off x="-32666" y="4286881"/>
            <a:ext cx="2922621" cy="369332"/>
          </a:xfrm>
          <a:prstGeom prst="rect">
            <a:avLst/>
          </a:prstGeom>
          <a:noFill/>
        </p:spPr>
        <p:txBody>
          <a:bodyPr wrap="square">
            <a:spAutoFit/>
          </a:bodyPr>
          <a:lstStyle/>
          <a:p>
            <a:r>
              <a:rPr lang="hu-HU" dirty="0"/>
              <a:t>Egyszerűsített pénztár</a:t>
            </a:r>
            <a:endParaRPr lang="pl-PL" dirty="0"/>
          </a:p>
        </p:txBody>
      </p:sp>
      <p:sp>
        <p:nvSpPr>
          <p:cNvPr id="32" name="pole tekstowe 31">
            <a:extLst>
              <a:ext uri="{FF2B5EF4-FFF2-40B4-BE49-F238E27FC236}">
                <a16:creationId xmlns:a16="http://schemas.microsoft.com/office/drawing/2014/main" id="{B25359E9-A34C-4821-A754-92CFC3AFC559}"/>
              </a:ext>
            </a:extLst>
          </p:cNvPr>
          <p:cNvSpPr txBox="1"/>
          <p:nvPr/>
        </p:nvSpPr>
        <p:spPr>
          <a:xfrm>
            <a:off x="107504" y="3207853"/>
            <a:ext cx="1900927" cy="923330"/>
          </a:xfrm>
          <a:prstGeom prst="rect">
            <a:avLst/>
          </a:prstGeom>
          <a:noFill/>
        </p:spPr>
        <p:txBody>
          <a:bodyPr wrap="square">
            <a:spAutoFit/>
          </a:bodyPr>
          <a:lstStyle/>
          <a:p>
            <a:r>
              <a:rPr lang="pl-PL" dirty="0" err="1"/>
              <a:t>Értékesítési</a:t>
            </a:r>
            <a:r>
              <a:rPr lang="pl-PL" dirty="0"/>
              <a:t> </a:t>
            </a:r>
            <a:r>
              <a:rPr lang="pl-PL" dirty="0" err="1"/>
              <a:t>és</a:t>
            </a:r>
            <a:r>
              <a:rPr lang="pl-PL" dirty="0"/>
              <a:t> </a:t>
            </a:r>
            <a:r>
              <a:rPr lang="pl-PL" dirty="0" err="1"/>
              <a:t>promóciós</a:t>
            </a:r>
            <a:r>
              <a:rPr lang="pl-PL" dirty="0"/>
              <a:t> </a:t>
            </a:r>
            <a:r>
              <a:rPr lang="pl-PL" dirty="0" err="1"/>
              <a:t>képesség</a:t>
            </a:r>
            <a:endParaRPr lang="pl-PL" dirty="0"/>
          </a:p>
        </p:txBody>
      </p:sp>
      <p:sp>
        <p:nvSpPr>
          <p:cNvPr id="34" name="pole tekstowe 33">
            <a:extLst>
              <a:ext uri="{FF2B5EF4-FFF2-40B4-BE49-F238E27FC236}">
                <a16:creationId xmlns:a16="http://schemas.microsoft.com/office/drawing/2014/main" id="{0DD69465-059F-4768-BD25-7B9BFA17DCEC}"/>
              </a:ext>
            </a:extLst>
          </p:cNvPr>
          <p:cNvSpPr txBox="1"/>
          <p:nvPr/>
        </p:nvSpPr>
        <p:spPr>
          <a:xfrm>
            <a:off x="1736513" y="1732647"/>
            <a:ext cx="5670973" cy="369332"/>
          </a:xfrm>
          <a:prstGeom prst="rect">
            <a:avLst/>
          </a:prstGeom>
          <a:noFill/>
        </p:spPr>
        <p:txBody>
          <a:bodyPr wrap="square">
            <a:spAutoFit/>
          </a:bodyPr>
          <a:lstStyle/>
          <a:p>
            <a:pPr algn="ctr"/>
            <a:r>
              <a:rPr lang="pl-PL" dirty="0">
                <a:solidFill>
                  <a:srgbClr val="DC30BB"/>
                </a:solidFill>
              </a:rPr>
              <a:t>Az </a:t>
            </a:r>
            <a:r>
              <a:rPr lang="pl-PL" dirty="0" err="1">
                <a:solidFill>
                  <a:srgbClr val="DC30BB"/>
                </a:solidFill>
              </a:rPr>
              <a:t>előnyök</a:t>
            </a:r>
            <a:r>
              <a:rPr lang="pl-PL" dirty="0">
                <a:solidFill>
                  <a:srgbClr val="DC30BB"/>
                </a:solidFill>
              </a:rPr>
              <a:t> </a:t>
            </a:r>
            <a:r>
              <a:rPr lang="pl-PL" dirty="0" err="1">
                <a:solidFill>
                  <a:srgbClr val="DC30BB"/>
                </a:solidFill>
              </a:rPr>
              <a:t>többet</a:t>
            </a:r>
            <a:r>
              <a:rPr lang="pl-PL" dirty="0">
                <a:solidFill>
                  <a:srgbClr val="DC30BB"/>
                </a:solidFill>
              </a:rPr>
              <a:t> </a:t>
            </a:r>
            <a:r>
              <a:rPr lang="pl-PL" dirty="0" err="1">
                <a:solidFill>
                  <a:srgbClr val="DC30BB"/>
                </a:solidFill>
              </a:rPr>
              <a:t>értékesítenek</a:t>
            </a:r>
            <a:r>
              <a:rPr lang="pl-PL" dirty="0">
                <a:solidFill>
                  <a:srgbClr val="DC30BB"/>
                </a:solidFill>
              </a:rPr>
              <a:t>, </a:t>
            </a:r>
            <a:r>
              <a:rPr lang="pl-PL" dirty="0" err="1">
                <a:solidFill>
                  <a:srgbClr val="DC30BB"/>
                </a:solidFill>
              </a:rPr>
              <a:t>mint</a:t>
            </a:r>
            <a:r>
              <a:rPr lang="pl-PL" dirty="0">
                <a:solidFill>
                  <a:srgbClr val="DC30BB"/>
                </a:solidFill>
              </a:rPr>
              <a:t> a </a:t>
            </a:r>
            <a:r>
              <a:rPr lang="pl-PL" dirty="0" err="1">
                <a:solidFill>
                  <a:srgbClr val="DC30BB"/>
                </a:solidFill>
              </a:rPr>
              <a:t>szolgáltatások</a:t>
            </a:r>
            <a:endParaRPr lang="pl-PL" dirty="0">
              <a:solidFill>
                <a:srgbClr val="DC30BB"/>
              </a:solidFill>
            </a:endParaRPr>
          </a:p>
        </p:txBody>
      </p:sp>
    </p:spTree>
    <p:extLst>
      <p:ext uri="{BB962C8B-B14F-4D97-AF65-F5344CB8AC3E}">
        <p14:creationId xmlns:p14="http://schemas.microsoft.com/office/powerpoint/2010/main" val="355180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B6F580-4E69-46E2-9CEC-A85060586E3A}"/>
              </a:ext>
            </a:extLst>
          </p:cNvPr>
          <p:cNvSpPr>
            <a:spLocks noGrp="1"/>
          </p:cNvSpPr>
          <p:nvPr>
            <p:ph type="body" sz="quarter" idx="14"/>
          </p:nvPr>
        </p:nvSpPr>
        <p:spPr/>
        <p:txBody>
          <a:bodyPr>
            <a:normAutofit fontScale="92500" lnSpcReduction="10000"/>
          </a:bodyPr>
          <a:lstStyle/>
          <a:p>
            <a:pPr algn="ctr"/>
            <a:r>
              <a:rPr lang="pl-PL" sz="2400" b="1" dirty="0"/>
              <a:t>2. </a:t>
            </a:r>
            <a:r>
              <a:rPr lang="pl-PL" sz="2400" b="1" dirty="0" err="1"/>
              <a:t>Fejlessze</a:t>
            </a:r>
            <a:r>
              <a:rPr lang="pl-PL" sz="2400" b="1" dirty="0"/>
              <a:t> </a:t>
            </a:r>
            <a:r>
              <a:rPr lang="pl-PL" sz="2400" b="1" dirty="0" err="1"/>
              <a:t>márkáját</a:t>
            </a:r>
            <a:endParaRPr lang="pl-PL" sz="2400" b="1" dirty="0"/>
          </a:p>
          <a:p>
            <a:pPr algn="ctr"/>
            <a:br>
              <a:rPr lang="pl-PL" sz="1662" dirty="0"/>
            </a:br>
            <a:endParaRPr lang="pl-PL" sz="1600" dirty="0"/>
          </a:p>
          <a:p>
            <a:pPr algn="l"/>
            <a:r>
              <a:rPr lang="hu-HU" sz="1600" dirty="0"/>
              <a:t>A márkaépítést körültekintően kell kialakítani.</a:t>
            </a:r>
          </a:p>
          <a:p>
            <a:pPr algn="l"/>
            <a:r>
              <a:rPr lang="hu-HU" sz="1600" dirty="0"/>
              <a:t>És ez nem csak egy logóról vagy szemet</a:t>
            </a:r>
          </a:p>
          <a:p>
            <a:pPr algn="l"/>
            <a:r>
              <a:rPr lang="hu-HU" sz="1600" dirty="0"/>
              <a:t>gyönyörködtető grafikáról szól, hanem sok</a:t>
            </a:r>
          </a:p>
          <a:p>
            <a:pPr algn="l"/>
            <a:r>
              <a:rPr lang="hu-HU" sz="1600" dirty="0"/>
              <a:t>Mindenről Több </a:t>
            </a:r>
            <a:r>
              <a:rPr lang="hu-HU" sz="1600" dirty="0" err="1"/>
              <a:t>annàl</a:t>
            </a:r>
            <a:r>
              <a:rPr lang="hu-HU" sz="1600" dirty="0"/>
              <a:t>. A márkaépítés a</a:t>
            </a:r>
          </a:p>
          <a:p>
            <a:pPr algn="l"/>
            <a:r>
              <a:rPr lang="hu-HU" sz="1600" dirty="0"/>
              <a:t>Művészet az </a:t>
            </a:r>
            <a:r>
              <a:rPr lang="hu-HU" sz="1600" dirty="0" err="1"/>
              <a:t>ÍzKözpontját</a:t>
            </a:r>
            <a:r>
              <a:rPr lang="hu-HU" sz="1600" dirty="0"/>
              <a:t> megkülönböztetve</a:t>
            </a:r>
          </a:p>
          <a:p>
            <a:pPr algn="l"/>
            <a:r>
              <a:rPr lang="hu-HU" sz="1600" dirty="0"/>
              <a:t>annak érdekében célközönséget, és érzelmileg</a:t>
            </a:r>
          </a:p>
          <a:p>
            <a:pPr algn="l"/>
            <a:r>
              <a:rPr lang="hu-HU" sz="1600" dirty="0"/>
              <a:t>megmozgatja őket. Mint ilyen, a márkájának</a:t>
            </a:r>
          </a:p>
          <a:p>
            <a:pPr algn="l"/>
            <a:r>
              <a:rPr lang="hu-HU" sz="1600" dirty="0"/>
              <a:t>az Ön ízlésközpontjának kultúráját vagy</a:t>
            </a:r>
          </a:p>
          <a:p>
            <a:pPr algn="l"/>
            <a:r>
              <a:rPr lang="hu-HU" sz="1600" dirty="0"/>
              <a:t>filozófiáját kell képviselnie.</a:t>
            </a:r>
          </a:p>
          <a:p>
            <a:pPr algn="l"/>
            <a:endParaRPr lang="hu-HU" sz="1600" dirty="0"/>
          </a:p>
          <a:p>
            <a:pPr algn="l"/>
            <a:r>
              <a:rPr lang="hu-HU" sz="1600" dirty="0"/>
              <a:t>A logó az elismerés kiindulópontja</a:t>
            </a:r>
          </a:p>
          <a:p>
            <a:pPr algn="l"/>
            <a:r>
              <a:rPr lang="hu-HU" sz="1600" dirty="0"/>
              <a:t>a szervezeted. Gondolj rá úgy, mint az</a:t>
            </a:r>
          </a:p>
          <a:p>
            <a:pPr algn="l"/>
            <a:r>
              <a:rPr lang="hu-HU" sz="1600" dirty="0"/>
              <a:t>Arcra szervezetének. A logó</a:t>
            </a:r>
          </a:p>
          <a:p>
            <a:pPr algn="l"/>
            <a:r>
              <a:rPr lang="hu-HU" sz="1600" dirty="0"/>
              <a:t>kulcsfontosságú</a:t>
            </a:r>
          </a:p>
          <a:p>
            <a:pPr algn="l"/>
            <a:r>
              <a:rPr lang="hu-HU" sz="1600" dirty="0"/>
              <a:t>szerepe a márka üzenetének</a:t>
            </a:r>
          </a:p>
          <a:p>
            <a:pPr algn="l"/>
            <a:r>
              <a:rPr lang="hu-HU" sz="1600" dirty="0"/>
              <a:t>közvetítésében.</a:t>
            </a:r>
          </a:p>
          <a:p>
            <a:pPr algn="l"/>
            <a:endParaRPr lang="hu-HU" sz="1600" dirty="0"/>
          </a:p>
          <a:p>
            <a:pPr algn="l"/>
            <a:r>
              <a:rPr lang="hu-HU" sz="1600" dirty="0"/>
              <a:t>A színek és a stílus megfelelő keverékét kell kombinálnia</a:t>
            </a:r>
          </a:p>
          <a:p>
            <a:pPr algn="l"/>
            <a:r>
              <a:rPr lang="hu-HU" sz="1600" dirty="0"/>
              <a:t>és a szimbolizmus, de ugyanakkor könnyen megjegyezhető.</a:t>
            </a:r>
            <a:r>
              <a:rPr lang="en-US" sz="1600" dirty="0"/>
              <a:t> </a:t>
            </a:r>
            <a:endParaRPr lang="pl-PL" sz="1600" dirty="0"/>
          </a:p>
        </p:txBody>
      </p:sp>
      <p:sp>
        <p:nvSpPr>
          <p:cNvPr id="3" name="Chmurka 2">
            <a:extLst>
              <a:ext uri="{FF2B5EF4-FFF2-40B4-BE49-F238E27FC236}">
                <a16:creationId xmlns:a16="http://schemas.microsoft.com/office/drawing/2014/main" id="{8070FB1A-1AF7-4EAA-BF3E-7C9B64B2DD2E}"/>
              </a:ext>
            </a:extLst>
          </p:cNvPr>
          <p:cNvSpPr/>
          <p:nvPr/>
        </p:nvSpPr>
        <p:spPr>
          <a:xfrm>
            <a:off x="5012692" y="3304113"/>
            <a:ext cx="1584769" cy="1050771"/>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77" dirty="0"/>
              <a:t>MÁRKAÉPÍTÉS</a:t>
            </a:r>
          </a:p>
        </p:txBody>
      </p:sp>
      <p:sp>
        <p:nvSpPr>
          <p:cNvPr id="4" name="Chmurka 3">
            <a:extLst>
              <a:ext uri="{FF2B5EF4-FFF2-40B4-BE49-F238E27FC236}">
                <a16:creationId xmlns:a16="http://schemas.microsoft.com/office/drawing/2014/main" id="{43878033-1D15-4F52-A6EA-E53E92BBD865}"/>
              </a:ext>
            </a:extLst>
          </p:cNvPr>
          <p:cNvSpPr/>
          <p:nvPr/>
        </p:nvSpPr>
        <p:spPr>
          <a:xfrm>
            <a:off x="4632305" y="2399762"/>
            <a:ext cx="1449595" cy="79238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t>ÜGYÉLSZOLGÁLAT</a:t>
            </a:r>
          </a:p>
        </p:txBody>
      </p:sp>
      <p:sp>
        <p:nvSpPr>
          <p:cNvPr id="6" name="Chmurka 5">
            <a:extLst>
              <a:ext uri="{FF2B5EF4-FFF2-40B4-BE49-F238E27FC236}">
                <a16:creationId xmlns:a16="http://schemas.microsoft.com/office/drawing/2014/main" id="{2634D7FC-5628-41E7-B5AD-B216AE3C6DA0}"/>
              </a:ext>
            </a:extLst>
          </p:cNvPr>
          <p:cNvSpPr/>
          <p:nvPr/>
        </p:nvSpPr>
        <p:spPr>
          <a:xfrm>
            <a:off x="6604652" y="2636616"/>
            <a:ext cx="1711763" cy="79238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ERŐS BENYOMÁS</a:t>
            </a:r>
          </a:p>
        </p:txBody>
      </p:sp>
      <p:sp>
        <p:nvSpPr>
          <p:cNvPr id="5" name="Chmurka 4">
            <a:extLst>
              <a:ext uri="{FF2B5EF4-FFF2-40B4-BE49-F238E27FC236}">
                <a16:creationId xmlns:a16="http://schemas.microsoft.com/office/drawing/2014/main" id="{4CBDE9E5-9956-46F5-9535-AD974A198FD5}"/>
              </a:ext>
            </a:extLst>
          </p:cNvPr>
          <p:cNvSpPr/>
          <p:nvPr/>
        </p:nvSpPr>
        <p:spPr>
          <a:xfrm>
            <a:off x="6260848" y="4560116"/>
            <a:ext cx="1051479" cy="499547"/>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ÁR</a:t>
            </a:r>
          </a:p>
        </p:txBody>
      </p:sp>
      <p:sp>
        <p:nvSpPr>
          <p:cNvPr id="8" name="Chmurka 7">
            <a:extLst>
              <a:ext uri="{FF2B5EF4-FFF2-40B4-BE49-F238E27FC236}">
                <a16:creationId xmlns:a16="http://schemas.microsoft.com/office/drawing/2014/main" id="{330A2392-2F90-43A6-A968-A7C8A76F379D}"/>
              </a:ext>
            </a:extLst>
          </p:cNvPr>
          <p:cNvSpPr/>
          <p:nvPr/>
        </p:nvSpPr>
        <p:spPr>
          <a:xfrm>
            <a:off x="4447378" y="4560455"/>
            <a:ext cx="1294065" cy="79238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t>TERMÉK ELŐNYÖK</a:t>
            </a:r>
          </a:p>
        </p:txBody>
      </p:sp>
      <p:sp>
        <p:nvSpPr>
          <p:cNvPr id="9" name="Chmurka 8">
            <a:extLst>
              <a:ext uri="{FF2B5EF4-FFF2-40B4-BE49-F238E27FC236}">
                <a16:creationId xmlns:a16="http://schemas.microsoft.com/office/drawing/2014/main" id="{96770C3C-234F-439C-B015-AE286A41A1E5}"/>
              </a:ext>
            </a:extLst>
          </p:cNvPr>
          <p:cNvSpPr/>
          <p:nvPr/>
        </p:nvSpPr>
        <p:spPr>
          <a:xfrm>
            <a:off x="7277878" y="3669923"/>
            <a:ext cx="1428950" cy="890193"/>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ÉRTÉK POZÍCIONÁLÁSA</a:t>
            </a:r>
          </a:p>
        </p:txBody>
      </p:sp>
      <p:sp>
        <p:nvSpPr>
          <p:cNvPr id="7" name="Owal 6">
            <a:extLst>
              <a:ext uri="{FF2B5EF4-FFF2-40B4-BE49-F238E27FC236}">
                <a16:creationId xmlns:a16="http://schemas.microsoft.com/office/drawing/2014/main" id="{09B4A254-CDFD-4C0C-879E-D6DB122F2C3F}"/>
              </a:ext>
            </a:extLst>
          </p:cNvPr>
          <p:cNvSpPr/>
          <p:nvPr/>
        </p:nvSpPr>
        <p:spPr>
          <a:xfrm>
            <a:off x="6379387" y="1668407"/>
            <a:ext cx="932941" cy="57706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LOGÓ</a:t>
            </a:r>
          </a:p>
        </p:txBody>
      </p:sp>
      <p:sp>
        <p:nvSpPr>
          <p:cNvPr id="11" name="Owal 10">
            <a:extLst>
              <a:ext uri="{FF2B5EF4-FFF2-40B4-BE49-F238E27FC236}">
                <a16:creationId xmlns:a16="http://schemas.microsoft.com/office/drawing/2014/main" id="{541D77E4-526E-47F1-8009-0EE8595A52D9}"/>
              </a:ext>
            </a:extLst>
          </p:cNvPr>
          <p:cNvSpPr/>
          <p:nvPr/>
        </p:nvSpPr>
        <p:spPr>
          <a:xfrm>
            <a:off x="7434329" y="1668406"/>
            <a:ext cx="1548897" cy="64863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ISMÉTLÉS</a:t>
            </a:r>
          </a:p>
        </p:txBody>
      </p:sp>
      <p:cxnSp>
        <p:nvCxnSpPr>
          <p:cNvPr id="17" name="Łącznik prosty 16">
            <a:extLst>
              <a:ext uri="{FF2B5EF4-FFF2-40B4-BE49-F238E27FC236}">
                <a16:creationId xmlns:a16="http://schemas.microsoft.com/office/drawing/2014/main" id="{21DAEBAB-9E6E-459F-8EB0-CC8E6136E9BB}"/>
              </a:ext>
            </a:extLst>
          </p:cNvPr>
          <p:cNvCxnSpPr/>
          <p:nvPr/>
        </p:nvCxnSpPr>
        <p:spPr>
          <a:xfrm>
            <a:off x="5400271" y="3080178"/>
            <a:ext cx="137806" cy="348822"/>
          </a:xfrm>
          <a:prstGeom prst="line">
            <a:avLst/>
          </a:prstGeom>
          <a:ln/>
        </p:spPr>
        <p:style>
          <a:lnRef idx="1">
            <a:schemeClr val="dk1"/>
          </a:lnRef>
          <a:fillRef idx="0">
            <a:schemeClr val="dk1"/>
          </a:fillRef>
          <a:effectRef idx="0">
            <a:schemeClr val="dk1"/>
          </a:effectRef>
          <a:fontRef idx="minor">
            <a:schemeClr val="tx1"/>
          </a:fontRef>
        </p:style>
      </p:cxnSp>
      <p:cxnSp>
        <p:nvCxnSpPr>
          <p:cNvPr id="19" name="Łącznik prosty 18">
            <a:extLst>
              <a:ext uri="{FF2B5EF4-FFF2-40B4-BE49-F238E27FC236}">
                <a16:creationId xmlns:a16="http://schemas.microsoft.com/office/drawing/2014/main" id="{22298929-3E3C-4D2A-84EC-79576E8309CC}"/>
              </a:ext>
            </a:extLst>
          </p:cNvPr>
          <p:cNvCxnSpPr/>
          <p:nvPr/>
        </p:nvCxnSpPr>
        <p:spPr>
          <a:xfrm>
            <a:off x="6985040" y="2245468"/>
            <a:ext cx="68902" cy="570366"/>
          </a:xfrm>
          <a:prstGeom prst="line">
            <a:avLst/>
          </a:prstGeom>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8A1F866B-1AB7-4FD3-88FA-9CD835E2698D}"/>
              </a:ext>
            </a:extLst>
          </p:cNvPr>
          <p:cNvCxnSpPr/>
          <p:nvPr/>
        </p:nvCxnSpPr>
        <p:spPr>
          <a:xfrm flipH="1">
            <a:off x="7667485" y="2317040"/>
            <a:ext cx="551225" cy="478914"/>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Łącznik prosty 22">
            <a:extLst>
              <a:ext uri="{FF2B5EF4-FFF2-40B4-BE49-F238E27FC236}">
                <a16:creationId xmlns:a16="http://schemas.microsoft.com/office/drawing/2014/main" id="{2F484496-31BF-495C-B157-CCB5414E8E95}"/>
              </a:ext>
            </a:extLst>
          </p:cNvPr>
          <p:cNvCxnSpPr>
            <a:cxnSpLocks/>
            <a:endCxn id="8" idx="3"/>
          </p:cNvCxnSpPr>
          <p:nvPr/>
        </p:nvCxnSpPr>
        <p:spPr>
          <a:xfrm flipH="1">
            <a:off x="5094411" y="4260142"/>
            <a:ext cx="524318" cy="345618"/>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Łącznik prosty 24">
            <a:extLst>
              <a:ext uri="{FF2B5EF4-FFF2-40B4-BE49-F238E27FC236}">
                <a16:creationId xmlns:a16="http://schemas.microsoft.com/office/drawing/2014/main" id="{604F63D9-B35A-42C3-A924-343E94A2A931}"/>
              </a:ext>
            </a:extLst>
          </p:cNvPr>
          <p:cNvCxnSpPr/>
          <p:nvPr/>
        </p:nvCxnSpPr>
        <p:spPr>
          <a:xfrm>
            <a:off x="6081901" y="4191603"/>
            <a:ext cx="515560" cy="414158"/>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Łącznik prosty 26">
            <a:extLst>
              <a:ext uri="{FF2B5EF4-FFF2-40B4-BE49-F238E27FC236}">
                <a16:creationId xmlns:a16="http://schemas.microsoft.com/office/drawing/2014/main" id="{ED59843C-E891-43D0-9490-C53E6C8D2B5E}"/>
              </a:ext>
            </a:extLst>
          </p:cNvPr>
          <p:cNvCxnSpPr>
            <a:stCxn id="3" idx="0"/>
          </p:cNvCxnSpPr>
          <p:nvPr/>
        </p:nvCxnSpPr>
        <p:spPr>
          <a:xfrm>
            <a:off x="6596140" y="3829498"/>
            <a:ext cx="810931" cy="163645"/>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Łącznik prosty 28">
            <a:extLst>
              <a:ext uri="{FF2B5EF4-FFF2-40B4-BE49-F238E27FC236}">
                <a16:creationId xmlns:a16="http://schemas.microsoft.com/office/drawing/2014/main" id="{BB759280-7951-47CE-8587-A67EA882FF7E}"/>
              </a:ext>
            </a:extLst>
          </p:cNvPr>
          <p:cNvCxnSpPr>
            <a:cxnSpLocks/>
          </p:cNvCxnSpPr>
          <p:nvPr/>
        </p:nvCxnSpPr>
        <p:spPr>
          <a:xfrm flipH="1">
            <a:off x="6379387" y="3299570"/>
            <a:ext cx="316413" cy="162347"/>
          </a:xfrm>
          <a:prstGeom prst="line">
            <a:avLst/>
          </a:prstGeom>
          <a:ln w="12700"/>
        </p:spPr>
        <p:style>
          <a:lnRef idx="1">
            <a:schemeClr val="dk1"/>
          </a:lnRef>
          <a:fillRef idx="0">
            <a:schemeClr val="dk1"/>
          </a:fillRef>
          <a:effectRef idx="0">
            <a:schemeClr val="dk1"/>
          </a:effectRef>
          <a:fontRef idx="minor">
            <a:schemeClr val="tx1"/>
          </a:fontRef>
        </p:style>
      </p:cxnSp>
      <p:sp>
        <p:nvSpPr>
          <p:cNvPr id="34" name="Dowolny kształt: kształt 33">
            <a:extLst>
              <a:ext uri="{FF2B5EF4-FFF2-40B4-BE49-F238E27FC236}">
                <a16:creationId xmlns:a16="http://schemas.microsoft.com/office/drawing/2014/main" id="{B4339467-C87B-4DD9-960A-B3A3318E15F3}"/>
              </a:ext>
            </a:extLst>
          </p:cNvPr>
          <p:cNvSpPr/>
          <p:nvPr/>
        </p:nvSpPr>
        <p:spPr>
          <a:xfrm>
            <a:off x="5298991" y="4460434"/>
            <a:ext cx="2980054" cy="1310385"/>
          </a:xfrm>
          <a:custGeom>
            <a:avLst/>
            <a:gdLst>
              <a:gd name="connsiteX0" fmla="*/ 0 w 3228392"/>
              <a:gd name="connsiteY0" fmla="*/ 811763 h 1419584"/>
              <a:gd name="connsiteX1" fmla="*/ 2230016 w 3228392"/>
              <a:gd name="connsiteY1" fmla="*/ 1390261 h 1419584"/>
              <a:gd name="connsiteX2" fmla="*/ 3228392 w 3228392"/>
              <a:gd name="connsiteY2" fmla="*/ 0 h 1419584"/>
            </a:gdLst>
            <a:ahLst/>
            <a:cxnLst>
              <a:cxn ang="0">
                <a:pos x="connsiteX0" y="connsiteY0"/>
              </a:cxn>
              <a:cxn ang="0">
                <a:pos x="connsiteX1" y="connsiteY1"/>
              </a:cxn>
              <a:cxn ang="0">
                <a:pos x="connsiteX2" y="connsiteY2"/>
              </a:cxn>
            </a:cxnLst>
            <a:rect l="l" t="t" r="r" b="b"/>
            <a:pathLst>
              <a:path w="3228392" h="1419584">
                <a:moveTo>
                  <a:pt x="0" y="811763"/>
                </a:moveTo>
                <a:cubicBezTo>
                  <a:pt x="845975" y="1168659"/>
                  <a:pt x="1691951" y="1525555"/>
                  <a:pt x="2230016" y="1390261"/>
                </a:cubicBezTo>
                <a:cubicBezTo>
                  <a:pt x="2768081" y="1254967"/>
                  <a:pt x="3069772" y="242596"/>
                  <a:pt x="322839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pl-PL" sz="1662"/>
          </a:p>
        </p:txBody>
      </p:sp>
    </p:spTree>
    <p:extLst>
      <p:ext uri="{BB962C8B-B14F-4D97-AF65-F5344CB8AC3E}">
        <p14:creationId xmlns:p14="http://schemas.microsoft.com/office/powerpoint/2010/main" val="23355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3AC8281-583D-4DA7-94AB-037B50D642F6}"/>
              </a:ext>
            </a:extLst>
          </p:cNvPr>
          <p:cNvSpPr>
            <a:spLocks noGrp="1"/>
          </p:cNvSpPr>
          <p:nvPr>
            <p:ph type="body" sz="quarter" idx="14"/>
          </p:nvPr>
        </p:nvSpPr>
        <p:spPr/>
        <p:txBody>
          <a:bodyPr vert="horz" lIns="91440" tIns="45720" rIns="91440" bIns="45720" rtlCol="0" anchor="t">
            <a:noAutofit/>
          </a:bodyPr>
          <a:lstStyle/>
          <a:p>
            <a:r>
              <a:rPr lang="pl-PL" sz="1600" dirty="0" err="1"/>
              <a:t>Márkakommunikáció</a:t>
            </a:r>
            <a:endParaRPr lang="pl-PL" sz="1600" dirty="0"/>
          </a:p>
          <a:p>
            <a:endParaRPr lang="pl-PL" sz="1600" dirty="0"/>
          </a:p>
          <a:p>
            <a:r>
              <a:rPr lang="pl-PL" sz="1600" dirty="0"/>
              <a:t>A </a:t>
            </a:r>
            <a:r>
              <a:rPr lang="pl-PL" sz="1600" dirty="0" err="1"/>
              <a:t>márkaépítés</a:t>
            </a:r>
            <a:r>
              <a:rPr lang="pl-PL" sz="1600" dirty="0"/>
              <a:t> </a:t>
            </a:r>
            <a:r>
              <a:rPr lang="pl-PL" sz="1600" dirty="0" err="1"/>
              <a:t>egyik</a:t>
            </a:r>
            <a:r>
              <a:rPr lang="pl-PL" sz="1600" dirty="0"/>
              <a:t> </a:t>
            </a:r>
            <a:r>
              <a:rPr lang="pl-PL" sz="1600" dirty="0" err="1"/>
              <a:t>fő</a:t>
            </a:r>
            <a:r>
              <a:rPr lang="pl-PL" sz="1600" dirty="0"/>
              <a:t> </a:t>
            </a:r>
            <a:r>
              <a:rPr lang="pl-PL" sz="1600" dirty="0" err="1"/>
              <a:t>trendje</a:t>
            </a:r>
            <a:r>
              <a:rPr lang="pl-PL" sz="1600" dirty="0"/>
              <a:t>, </a:t>
            </a:r>
            <a:r>
              <a:rPr lang="pl-PL" sz="1600" dirty="0" err="1"/>
              <a:t>hogy</a:t>
            </a:r>
            <a:r>
              <a:rPr lang="pl-PL" sz="1600" dirty="0"/>
              <a:t> a </a:t>
            </a:r>
            <a:r>
              <a:rPr lang="pl-PL" sz="1600" dirty="0" err="1"/>
              <a:t>márkák</a:t>
            </a:r>
            <a:r>
              <a:rPr lang="pl-PL" sz="1600" dirty="0"/>
              <a:t> </a:t>
            </a:r>
            <a:r>
              <a:rPr lang="pl-PL" sz="1600" dirty="0" err="1"/>
              <a:t>elkezdtek</a:t>
            </a:r>
            <a:r>
              <a:rPr lang="pl-PL" sz="1600" dirty="0"/>
              <a:t> </a:t>
            </a:r>
            <a:r>
              <a:rPr lang="pl-PL" sz="1600" dirty="0" err="1"/>
              <a:t>érzelmileg</a:t>
            </a:r>
            <a:r>
              <a:rPr lang="pl-PL" sz="1600" dirty="0"/>
              <a:t> </a:t>
            </a:r>
            <a:r>
              <a:rPr lang="pl-PL" sz="1600" dirty="0" err="1"/>
              <a:t>kommunikálni</a:t>
            </a:r>
            <a:r>
              <a:rPr lang="pl-PL" sz="1600" dirty="0"/>
              <a:t>. A </a:t>
            </a:r>
            <a:r>
              <a:rPr lang="pl-PL" sz="1600" dirty="0" err="1"/>
              <a:t>sikeres</a:t>
            </a:r>
            <a:r>
              <a:rPr lang="pl-PL" sz="1600" dirty="0"/>
              <a:t> </a:t>
            </a:r>
            <a:r>
              <a:rPr lang="pl-PL" sz="1600" dirty="0" err="1"/>
              <a:t>márkák</a:t>
            </a:r>
            <a:r>
              <a:rPr lang="pl-PL" sz="1600" dirty="0"/>
              <a:t> </a:t>
            </a:r>
            <a:r>
              <a:rPr lang="pl-PL" sz="1600" dirty="0" err="1"/>
              <a:t>az</a:t>
            </a:r>
            <a:r>
              <a:rPr lang="pl-PL" sz="1600" dirty="0"/>
              <a:t> </a:t>
            </a:r>
            <a:r>
              <a:rPr lang="pl-PL" sz="1600" dirty="0" err="1"/>
              <a:t>érzelmeket</a:t>
            </a:r>
            <a:r>
              <a:rPr lang="pl-PL" sz="1600" dirty="0"/>
              <a:t> </a:t>
            </a:r>
            <a:r>
              <a:rPr lang="pl-PL" sz="1600" dirty="0" err="1"/>
              <a:t>használják</a:t>
            </a:r>
            <a:r>
              <a:rPr lang="pl-PL" sz="1600" dirty="0"/>
              <a:t> a </a:t>
            </a:r>
            <a:r>
              <a:rPr lang="pl-PL" sz="1600" dirty="0" err="1"/>
              <a:t>megkülönböztetés</a:t>
            </a:r>
            <a:r>
              <a:rPr lang="pl-PL" sz="1600" dirty="0"/>
              <a:t> </a:t>
            </a:r>
            <a:r>
              <a:rPr lang="pl-PL" sz="1600" dirty="0" err="1"/>
              <a:t>és</a:t>
            </a:r>
            <a:r>
              <a:rPr lang="pl-PL" sz="1600" dirty="0"/>
              <a:t> </a:t>
            </a:r>
            <a:r>
              <a:rPr lang="pl-PL" sz="1600" dirty="0" err="1"/>
              <a:t>az</a:t>
            </a:r>
            <a:r>
              <a:rPr lang="pl-PL" sz="1600" dirty="0"/>
              <a:t> </a:t>
            </a:r>
            <a:r>
              <a:rPr lang="pl-PL" sz="1600" dirty="0" err="1"/>
              <a:t>autentikus</a:t>
            </a:r>
            <a:r>
              <a:rPr lang="pl-PL" sz="1600" dirty="0"/>
              <a:t> </a:t>
            </a:r>
            <a:r>
              <a:rPr lang="pl-PL" sz="1600" dirty="0" err="1"/>
              <a:t>történetmesélés</a:t>
            </a:r>
            <a:r>
              <a:rPr lang="pl-PL" sz="1600" dirty="0"/>
              <a:t> </a:t>
            </a:r>
            <a:r>
              <a:rPr lang="pl-PL" sz="1600" dirty="0" err="1"/>
              <a:t>alapjaként</a:t>
            </a:r>
            <a:r>
              <a:rPr lang="pl-PL" sz="1600" dirty="0"/>
              <a:t>, </a:t>
            </a:r>
            <a:r>
              <a:rPr lang="pl-PL" sz="1600" dirty="0" err="1"/>
              <a:t>amely</a:t>
            </a:r>
            <a:r>
              <a:rPr lang="pl-PL" sz="1600" dirty="0"/>
              <a:t> </a:t>
            </a:r>
            <a:r>
              <a:rPr lang="pl-PL" sz="1600" dirty="0" err="1"/>
              <a:t>megragadja</a:t>
            </a:r>
            <a:r>
              <a:rPr lang="pl-PL" sz="1600" dirty="0"/>
              <a:t> a </a:t>
            </a:r>
            <a:r>
              <a:rPr lang="pl-PL" sz="1600" dirty="0" err="1"/>
              <a:t>figyelmet</a:t>
            </a:r>
            <a:r>
              <a:rPr lang="pl-PL" sz="1600" dirty="0"/>
              <a:t>.</a:t>
            </a:r>
          </a:p>
          <a:p>
            <a:r>
              <a:rPr lang="pl-PL" sz="1600" dirty="0"/>
              <a:t>   </a:t>
            </a:r>
          </a:p>
          <a:p>
            <a:r>
              <a:rPr lang="pl-PL" sz="1600" dirty="0"/>
              <a:t>Az </a:t>
            </a:r>
            <a:r>
              <a:rPr lang="pl-PL" sz="1600" dirty="0" err="1"/>
              <a:t>Ön</a:t>
            </a:r>
            <a:r>
              <a:rPr lang="pl-PL" sz="1600" dirty="0"/>
              <a:t> </a:t>
            </a:r>
            <a:r>
              <a:rPr lang="pl-PL" sz="1600" dirty="0" err="1"/>
              <a:t>Ízlési</a:t>
            </a:r>
            <a:r>
              <a:rPr lang="pl-PL" sz="1600" dirty="0"/>
              <a:t> </a:t>
            </a:r>
            <a:r>
              <a:rPr lang="pl-PL" sz="1600" dirty="0" err="1"/>
              <a:t>Központjának</a:t>
            </a:r>
            <a:r>
              <a:rPr lang="pl-PL" sz="1600" dirty="0"/>
              <a:t> </a:t>
            </a:r>
            <a:r>
              <a:rPr lang="pl-PL" sz="1600" dirty="0" err="1"/>
              <a:t>szakértelmének</a:t>
            </a:r>
            <a:r>
              <a:rPr lang="pl-PL" sz="1600" dirty="0"/>
              <a:t> </a:t>
            </a:r>
            <a:r>
              <a:rPr lang="pl-PL" sz="1600" dirty="0" err="1"/>
              <a:t>és</a:t>
            </a:r>
            <a:r>
              <a:rPr lang="pl-PL" sz="1600" dirty="0"/>
              <a:t> </a:t>
            </a:r>
            <a:r>
              <a:rPr lang="pl-PL" sz="1600" dirty="0" err="1"/>
              <a:t>vezetésének</a:t>
            </a:r>
            <a:r>
              <a:rPr lang="pl-PL" sz="1600" dirty="0"/>
              <a:t> </a:t>
            </a:r>
            <a:r>
              <a:rPr lang="pl-PL" sz="1600" dirty="0" err="1"/>
              <a:t>kell</a:t>
            </a:r>
            <a:r>
              <a:rPr lang="pl-PL" sz="1600" dirty="0"/>
              <a:t> lennie a </a:t>
            </a:r>
            <a:r>
              <a:rPr lang="pl-PL" sz="1600" dirty="0" err="1"/>
              <a:t>márka</a:t>
            </a:r>
            <a:r>
              <a:rPr lang="pl-PL" sz="1600" dirty="0"/>
              <a:t> </a:t>
            </a:r>
            <a:r>
              <a:rPr lang="pl-PL" sz="1600" dirty="0" err="1"/>
              <a:t>középpontjában</a:t>
            </a:r>
            <a:r>
              <a:rPr lang="pl-PL" sz="1600" dirty="0"/>
              <a:t>, </a:t>
            </a:r>
            <a:r>
              <a:rPr lang="pl-PL" sz="1600" dirty="0" err="1"/>
              <a:t>és</a:t>
            </a:r>
            <a:r>
              <a:rPr lang="pl-PL" sz="1600" dirty="0"/>
              <a:t> </a:t>
            </a:r>
            <a:r>
              <a:rPr lang="pl-PL" sz="1600" dirty="0" err="1"/>
              <a:t>kommunikációja</a:t>
            </a:r>
            <a:r>
              <a:rPr lang="pl-PL" sz="1600" dirty="0"/>
              <a:t> </a:t>
            </a:r>
            <a:r>
              <a:rPr lang="pl-PL" sz="1600" dirty="0" err="1"/>
              <a:t>pillérének</a:t>
            </a:r>
            <a:r>
              <a:rPr lang="pl-PL" sz="1600" dirty="0"/>
              <a:t> </a:t>
            </a:r>
            <a:r>
              <a:rPr lang="pl-PL" sz="1600" dirty="0" err="1"/>
              <a:t>kell</a:t>
            </a:r>
            <a:r>
              <a:rPr lang="pl-PL" sz="1600" dirty="0"/>
              <a:t> lennie. </a:t>
            </a:r>
            <a:r>
              <a:rPr lang="pl-PL" sz="1600" dirty="0" err="1"/>
              <a:t>Szánjon</a:t>
            </a:r>
            <a:r>
              <a:rPr lang="pl-PL" sz="1600" dirty="0"/>
              <a:t> </a:t>
            </a:r>
            <a:r>
              <a:rPr lang="pl-PL" sz="1600" dirty="0" err="1"/>
              <a:t>időt</a:t>
            </a:r>
            <a:r>
              <a:rPr lang="pl-PL" sz="1600" dirty="0"/>
              <a:t> </a:t>
            </a:r>
            <a:r>
              <a:rPr lang="pl-PL" sz="1600" dirty="0" err="1"/>
              <a:t>az</a:t>
            </a:r>
            <a:r>
              <a:rPr lang="pl-PL" sz="1600" dirty="0"/>
              <a:t> </a:t>
            </a:r>
            <a:r>
              <a:rPr lang="pl-PL" sz="1600" dirty="0" err="1"/>
              <a:t>alapüzenetének</a:t>
            </a:r>
            <a:r>
              <a:rPr lang="pl-PL" sz="1600" dirty="0"/>
              <a:t> </a:t>
            </a:r>
            <a:r>
              <a:rPr lang="pl-PL" sz="1600" dirty="0" err="1"/>
              <a:t>kialakítására</a:t>
            </a:r>
            <a:r>
              <a:rPr lang="pl-PL" sz="1600" dirty="0"/>
              <a:t>, </a:t>
            </a:r>
            <a:r>
              <a:rPr lang="pl-PL" sz="1600" dirty="0" err="1"/>
              <a:t>amely</a:t>
            </a:r>
            <a:r>
              <a:rPr lang="pl-PL" sz="1600" dirty="0"/>
              <a:t> a </a:t>
            </a:r>
            <a:r>
              <a:rPr lang="pl-PL" sz="1600" dirty="0" err="1"/>
              <a:t>márkája</a:t>
            </a:r>
            <a:r>
              <a:rPr lang="pl-PL" sz="1600" dirty="0"/>
              <a:t> </a:t>
            </a:r>
            <a:r>
              <a:rPr lang="pl-PL" sz="1600" dirty="0" err="1"/>
              <a:t>alapja</a:t>
            </a:r>
            <a:r>
              <a:rPr lang="pl-PL" sz="1600" dirty="0"/>
              <a:t> lesz. </a:t>
            </a:r>
            <a:r>
              <a:rPr lang="pl-PL" sz="1600" dirty="0" err="1"/>
              <a:t>Azonosítani</a:t>
            </a:r>
            <a:r>
              <a:rPr lang="pl-PL" sz="1600" dirty="0"/>
              <a:t>:</a:t>
            </a:r>
          </a:p>
          <a:p>
            <a:endParaRPr lang="pl-PL" sz="1600" dirty="0"/>
          </a:p>
          <a:p>
            <a:r>
              <a:rPr lang="pl-PL" sz="1600" dirty="0"/>
              <a:t>- Mik </a:t>
            </a:r>
            <a:r>
              <a:rPr lang="pl-PL" sz="1600" dirty="0" err="1"/>
              <a:t>az</a:t>
            </a:r>
            <a:r>
              <a:rPr lang="pl-PL" sz="1600" dirty="0"/>
              <a:t> </a:t>
            </a:r>
            <a:r>
              <a:rPr lang="pl-PL" sz="1600" dirty="0" err="1"/>
              <a:t>alapértékei</a:t>
            </a:r>
            <a:r>
              <a:rPr lang="pl-PL" sz="1600" dirty="0"/>
              <a:t>?</a:t>
            </a:r>
          </a:p>
          <a:p>
            <a:r>
              <a:rPr lang="pl-PL" sz="1600" dirty="0"/>
              <a:t>- Mit </a:t>
            </a:r>
            <a:r>
              <a:rPr lang="pl-PL" sz="1600" dirty="0" err="1"/>
              <a:t>képviselsz</a:t>
            </a:r>
            <a:r>
              <a:rPr lang="pl-PL" sz="1600" dirty="0"/>
              <a:t>?</a:t>
            </a:r>
          </a:p>
          <a:p>
            <a:r>
              <a:rPr lang="pl-PL" sz="1600" dirty="0"/>
              <a:t>- Mit </a:t>
            </a:r>
            <a:r>
              <a:rPr lang="pl-PL" sz="1600" dirty="0" err="1"/>
              <a:t>érdekel</a:t>
            </a:r>
            <a:r>
              <a:rPr lang="pl-PL" sz="1600" dirty="0"/>
              <a:t>?</a:t>
            </a:r>
          </a:p>
          <a:p>
            <a:r>
              <a:rPr lang="pl-PL" sz="1600" dirty="0"/>
              <a:t>- Mi a </a:t>
            </a:r>
            <a:r>
              <a:rPr lang="pl-PL" sz="1600" dirty="0" err="1"/>
              <a:t>látomás</a:t>
            </a:r>
            <a:r>
              <a:rPr lang="pl-PL" sz="1600" dirty="0"/>
              <a:t>?</a:t>
            </a:r>
          </a:p>
          <a:p>
            <a:r>
              <a:rPr lang="pl-PL" sz="1600" dirty="0"/>
              <a:t>- Mi a </a:t>
            </a:r>
            <a:r>
              <a:rPr lang="pl-PL" sz="1600" dirty="0" err="1"/>
              <a:t>vezérgondolat</a:t>
            </a:r>
            <a:r>
              <a:rPr lang="pl-PL" sz="1600" dirty="0"/>
              <a:t>?</a:t>
            </a:r>
          </a:p>
          <a:p>
            <a:r>
              <a:rPr lang="pl-PL" sz="1600" dirty="0"/>
              <a:t>- Mi a </a:t>
            </a:r>
            <a:r>
              <a:rPr lang="pl-PL" sz="1600" dirty="0" err="1"/>
              <a:t>küldetésnyilatkozat</a:t>
            </a:r>
            <a:r>
              <a:rPr lang="pl-PL" sz="1600" dirty="0"/>
              <a:t>?</a:t>
            </a:r>
          </a:p>
          <a:p>
            <a:r>
              <a:rPr lang="pl-PL" sz="1600" dirty="0"/>
              <a:t>- </a:t>
            </a:r>
            <a:r>
              <a:rPr lang="pl-PL" sz="1600" dirty="0" err="1"/>
              <a:t>Hogyan</a:t>
            </a:r>
            <a:r>
              <a:rPr lang="pl-PL" sz="1600" dirty="0"/>
              <a:t> </a:t>
            </a:r>
            <a:r>
              <a:rPr lang="pl-PL" sz="1600" dirty="0" err="1"/>
              <a:t>beszél</a:t>
            </a:r>
            <a:r>
              <a:rPr lang="pl-PL" sz="1600" dirty="0"/>
              <a:t> a </a:t>
            </a:r>
            <a:r>
              <a:rPr lang="pl-PL" sz="1600" dirty="0" err="1"/>
              <a:t>bérlőivel</a:t>
            </a:r>
            <a:r>
              <a:rPr lang="pl-PL" sz="1600" dirty="0"/>
              <a:t>/</a:t>
            </a:r>
            <a:r>
              <a:rPr lang="pl-PL" sz="1600" dirty="0" err="1"/>
              <a:t>tagjaival</a:t>
            </a:r>
            <a:r>
              <a:rPr lang="pl-PL" sz="1600" dirty="0"/>
              <a:t>, </a:t>
            </a:r>
            <a:r>
              <a:rPr lang="pl-PL" sz="1600" dirty="0" err="1"/>
              <a:t>hálózataival</a:t>
            </a:r>
            <a:r>
              <a:rPr lang="pl-PL" sz="1600" dirty="0"/>
              <a:t>, </a:t>
            </a:r>
            <a:r>
              <a:rPr lang="pl-PL" sz="1600" dirty="0" err="1"/>
              <a:t>partnereivel</a:t>
            </a:r>
            <a:r>
              <a:rPr lang="pl-PL" sz="1600" dirty="0"/>
              <a:t> </a:t>
            </a:r>
            <a:r>
              <a:rPr lang="pl-PL" sz="1600" dirty="0" err="1"/>
              <a:t>és</a:t>
            </a:r>
            <a:r>
              <a:rPr lang="pl-PL" sz="1600" dirty="0"/>
              <a:t> </a:t>
            </a:r>
            <a:r>
              <a:rPr lang="pl-PL" sz="1600" dirty="0" err="1"/>
              <a:t>finanszírozóival</a:t>
            </a:r>
            <a:r>
              <a:rPr lang="pl-PL" sz="1600" dirty="0"/>
              <a:t>?</a:t>
            </a:r>
          </a:p>
        </p:txBody>
      </p:sp>
    </p:spTree>
    <p:extLst>
      <p:ext uri="{BB962C8B-B14F-4D97-AF65-F5344CB8AC3E}">
        <p14:creationId xmlns:p14="http://schemas.microsoft.com/office/powerpoint/2010/main" val="196123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2EAEB6-6EE9-43A8-9636-004A27169F21}"/>
              </a:ext>
            </a:extLst>
          </p:cNvPr>
          <p:cNvSpPr>
            <a:spLocks noGrp="1"/>
          </p:cNvSpPr>
          <p:nvPr>
            <p:ph type="body" sz="quarter" idx="14"/>
          </p:nvPr>
        </p:nvSpPr>
        <p:spPr/>
        <p:txBody>
          <a:bodyPr>
            <a:normAutofit/>
          </a:bodyPr>
          <a:lstStyle/>
          <a:p>
            <a:pPr>
              <a:spcBef>
                <a:spcPct val="0"/>
              </a:spcBef>
              <a:defRPr/>
            </a:pPr>
            <a:r>
              <a:rPr lang="en-IE" altLang="en-US" sz="1600" dirty="0" err="1">
                <a:cs typeface="Calibri" panose="020F0502020204030204" pitchFamily="34" charset="0"/>
              </a:rPr>
              <a:t>Kiemelkedő</a:t>
            </a:r>
            <a:r>
              <a:rPr lang="en-IE" altLang="en-US" sz="1600" dirty="0">
                <a:cs typeface="Calibri" panose="020F0502020204030204" pitchFamily="34" charset="0"/>
              </a:rPr>
              <a:t> </a:t>
            </a:r>
            <a:r>
              <a:rPr lang="en-IE" altLang="en-US" sz="1600" dirty="0" err="1">
                <a:cs typeface="Calibri" panose="020F0502020204030204" pitchFamily="34" charset="0"/>
              </a:rPr>
              <a:t>márkák</a:t>
            </a:r>
            <a:endParaRPr lang="en-IE" altLang="en-US" sz="1600" dirty="0">
              <a:cs typeface="Calibri" panose="020F0502020204030204" pitchFamily="34" charset="0"/>
            </a:endParaRPr>
          </a:p>
          <a:p>
            <a:pPr>
              <a:spcBef>
                <a:spcPct val="0"/>
              </a:spcBef>
              <a:defRPr/>
            </a:pPr>
            <a:endParaRPr lang="en-IE" altLang="en-US" sz="1600" dirty="0">
              <a:cs typeface="Calibri" panose="020F0502020204030204" pitchFamily="34" charset="0"/>
            </a:endParaRPr>
          </a:p>
          <a:p>
            <a:pPr>
              <a:spcBef>
                <a:spcPct val="0"/>
              </a:spcBef>
              <a:defRPr/>
            </a:pPr>
            <a:r>
              <a:rPr lang="en-IE" altLang="en-US" sz="1600" dirty="0">
                <a:cs typeface="Calibri" panose="020F0502020204030204" pitchFamily="34" charset="0"/>
              </a:rPr>
              <a:t>A Newmarket Kitchen a </a:t>
            </a:r>
            <a:r>
              <a:rPr lang="en-IE" altLang="en-US" sz="1600" dirty="0" err="1">
                <a:cs typeface="Calibri" panose="020F0502020204030204" pitchFamily="34" charset="0"/>
              </a:rPr>
              <a:t>márkájuk</a:t>
            </a:r>
            <a:r>
              <a:rPr lang="en-IE" altLang="en-US" sz="1600" dirty="0">
                <a:cs typeface="Calibri" panose="020F0502020204030204" pitchFamily="34" charset="0"/>
              </a:rPr>
              <a:t> </a:t>
            </a:r>
            <a:r>
              <a:rPr lang="en-IE" altLang="en-US" sz="1600" dirty="0" err="1">
                <a:cs typeface="Calibri" panose="020F0502020204030204" pitchFamily="34" charset="0"/>
              </a:rPr>
              <a:t>értékéről</a:t>
            </a:r>
            <a:r>
              <a:rPr lang="en-IE" altLang="en-US" sz="1600" dirty="0">
                <a:cs typeface="Calibri" panose="020F0502020204030204" pitchFamily="34" charset="0"/>
              </a:rPr>
              <a:t> </a:t>
            </a:r>
            <a:r>
              <a:rPr lang="en-IE" altLang="en-US" sz="1600" dirty="0" err="1">
                <a:cs typeface="Calibri" panose="020F0502020204030204" pitchFamily="34" charset="0"/>
              </a:rPr>
              <a:t>egy</a:t>
            </a:r>
            <a:r>
              <a:rPr lang="en-IE" altLang="en-US" sz="1600" dirty="0">
                <a:cs typeface="Calibri" panose="020F0502020204030204" pitchFamily="34" charset="0"/>
              </a:rPr>
              <a:t> </a:t>
            </a:r>
            <a:r>
              <a:rPr lang="en-IE" altLang="en-US" sz="1600" dirty="0" err="1">
                <a:cs typeface="Calibri" panose="020F0502020204030204" pitchFamily="34" charset="0"/>
              </a:rPr>
              <a:t>társadalmi</a:t>
            </a:r>
            <a:r>
              <a:rPr lang="en-IE" altLang="en-US" sz="1600" dirty="0">
                <a:cs typeface="Calibri" panose="020F0502020204030204" pitchFamily="34" charset="0"/>
              </a:rPr>
              <a:t> </a:t>
            </a:r>
            <a:r>
              <a:rPr lang="en-IE" altLang="en-US" sz="1600" dirty="0" err="1">
                <a:cs typeface="Calibri" panose="020F0502020204030204" pitchFamily="34" charset="0"/>
              </a:rPr>
              <a:t>hatáskimutatáson</a:t>
            </a:r>
            <a:r>
              <a:rPr lang="en-IE" altLang="en-US" sz="1600" dirty="0">
                <a:cs typeface="Calibri" panose="020F0502020204030204" pitchFamily="34" charset="0"/>
              </a:rPr>
              <a:t> </a:t>
            </a:r>
            <a:r>
              <a:rPr lang="en-IE" altLang="en-US" sz="1600" dirty="0" err="1">
                <a:cs typeface="Calibri" panose="020F0502020204030204" pitchFamily="34" charset="0"/>
              </a:rPr>
              <a:t>keresztül</a:t>
            </a:r>
            <a:r>
              <a:rPr lang="en-IE" altLang="en-US" sz="1600" dirty="0">
                <a:cs typeface="Calibri" panose="020F0502020204030204" pitchFamily="34" charset="0"/>
              </a:rPr>
              <a:t> </a:t>
            </a:r>
            <a:r>
              <a:rPr lang="en-IE" altLang="en-US" sz="1600" dirty="0" err="1">
                <a:cs typeface="Calibri" panose="020F0502020204030204" pitchFamily="34" charset="0"/>
              </a:rPr>
              <a:t>beszél</a:t>
            </a:r>
            <a:r>
              <a:rPr lang="en-IE" altLang="en-US" sz="1600" dirty="0">
                <a:cs typeface="Calibri" panose="020F0502020204030204" pitchFamily="34" charset="0"/>
              </a:rPr>
              <a:t>, </a:t>
            </a:r>
            <a:r>
              <a:rPr lang="en-IE" altLang="en-US" sz="1600" dirty="0" err="1">
                <a:cs typeface="Calibri" panose="020F0502020204030204" pitchFamily="34" charset="0"/>
              </a:rPr>
              <a:t>amely</a:t>
            </a:r>
            <a:r>
              <a:rPr lang="en-IE" altLang="en-US" sz="1600" dirty="0">
                <a:cs typeface="Calibri" panose="020F0502020204030204" pitchFamily="34" charset="0"/>
              </a:rPr>
              <a:t> </a:t>
            </a:r>
            <a:r>
              <a:rPr lang="en-IE" altLang="en-US" sz="1600" dirty="0" err="1">
                <a:cs typeface="Calibri" panose="020F0502020204030204" pitchFamily="34" charset="0"/>
              </a:rPr>
              <a:t>megmutatja</a:t>
            </a:r>
            <a:r>
              <a:rPr lang="en-IE" altLang="en-US" sz="1600" dirty="0">
                <a:cs typeface="Calibri" panose="020F0502020204030204" pitchFamily="34" charset="0"/>
              </a:rPr>
              <a:t> </a:t>
            </a:r>
            <a:r>
              <a:rPr lang="en-IE" altLang="en-US" sz="1600" dirty="0" err="1">
                <a:cs typeface="Calibri" panose="020F0502020204030204" pitchFamily="34" charset="0"/>
              </a:rPr>
              <a:t>számunkra</a:t>
            </a:r>
            <a:r>
              <a:rPr lang="en-IE" altLang="en-US" sz="1600" dirty="0">
                <a:cs typeface="Calibri" panose="020F0502020204030204" pitchFamily="34" charset="0"/>
              </a:rPr>
              <a:t> </a:t>
            </a:r>
            <a:r>
              <a:rPr lang="en-IE" altLang="en-US" sz="1600" dirty="0" err="1">
                <a:cs typeface="Calibri" panose="020F0502020204030204" pitchFamily="34" charset="0"/>
              </a:rPr>
              <a:t>alapvető</a:t>
            </a:r>
            <a:r>
              <a:rPr lang="en-IE" altLang="en-US" sz="1600" dirty="0">
                <a:cs typeface="Calibri" panose="020F0502020204030204" pitchFamily="34" charset="0"/>
              </a:rPr>
              <a:t> </a:t>
            </a:r>
            <a:r>
              <a:rPr lang="en-IE" altLang="en-US" sz="1600" dirty="0" err="1">
                <a:cs typeface="Calibri" panose="020F0502020204030204" pitchFamily="34" charset="0"/>
              </a:rPr>
              <a:t>értékeit</a:t>
            </a:r>
            <a:r>
              <a:rPr lang="en-IE" altLang="en-US" sz="1600" dirty="0">
                <a:cs typeface="Calibri" panose="020F0502020204030204" pitchFamily="34" charset="0"/>
              </a:rPr>
              <a:t> </a:t>
            </a:r>
            <a:r>
              <a:rPr lang="en-IE" altLang="en-US" sz="1600" dirty="0" err="1">
                <a:cs typeface="Calibri" panose="020F0502020204030204" pitchFamily="34" charset="0"/>
              </a:rPr>
              <a:t>és</a:t>
            </a:r>
            <a:r>
              <a:rPr lang="en-IE" altLang="en-US" sz="1600" dirty="0">
                <a:cs typeface="Calibri" panose="020F0502020204030204" pitchFamily="34" charset="0"/>
              </a:rPr>
              <a:t> </a:t>
            </a:r>
            <a:r>
              <a:rPr lang="en-IE" altLang="en-US" sz="1600" dirty="0" err="1">
                <a:cs typeface="Calibri" panose="020F0502020204030204" pitchFamily="34" charset="0"/>
              </a:rPr>
              <a:t>irányadó</a:t>
            </a:r>
            <a:r>
              <a:rPr lang="en-IE" altLang="en-US" sz="1600" dirty="0">
                <a:cs typeface="Calibri" panose="020F0502020204030204" pitchFamily="34" charset="0"/>
              </a:rPr>
              <a:t> </a:t>
            </a:r>
            <a:r>
              <a:rPr lang="en-IE" altLang="en-US" sz="1600" dirty="0" err="1">
                <a:cs typeface="Calibri" panose="020F0502020204030204" pitchFamily="34" charset="0"/>
              </a:rPr>
              <a:t>tényezőit</a:t>
            </a:r>
            <a:r>
              <a:rPr lang="en-IE" altLang="en-US" sz="1600" dirty="0">
                <a:cs typeface="Calibri" panose="020F0502020204030204" pitchFamily="34" charset="0"/>
              </a:rPr>
              <a:t>. </a:t>
            </a:r>
            <a:r>
              <a:rPr lang="en-IE" altLang="en-US" sz="1600" dirty="0" err="1">
                <a:cs typeface="Calibri" panose="020F0502020204030204" pitchFamily="34" charset="0"/>
              </a:rPr>
              <a:t>Ezeknek</a:t>
            </a:r>
            <a:r>
              <a:rPr lang="en-IE" altLang="en-US" sz="1600" dirty="0">
                <a:cs typeface="Calibri" panose="020F0502020204030204" pitchFamily="34" charset="0"/>
              </a:rPr>
              <a:t> </a:t>
            </a:r>
            <a:r>
              <a:rPr lang="en-IE" altLang="en-US" sz="1600" dirty="0" err="1">
                <a:cs typeface="Calibri" panose="020F0502020204030204" pitchFamily="34" charset="0"/>
              </a:rPr>
              <a:t>az</a:t>
            </a:r>
            <a:r>
              <a:rPr lang="en-IE" altLang="en-US" sz="1600" dirty="0">
                <a:cs typeface="Calibri" panose="020F0502020204030204" pitchFamily="34" charset="0"/>
              </a:rPr>
              <a:t> </a:t>
            </a:r>
            <a:r>
              <a:rPr lang="en-IE" altLang="en-US" sz="1600" dirty="0" err="1">
                <a:cs typeface="Calibri" panose="020F0502020204030204" pitchFamily="34" charset="0"/>
              </a:rPr>
              <a:t>értékeknek</a:t>
            </a:r>
            <a:r>
              <a:rPr lang="en-IE" altLang="en-US" sz="1600" dirty="0">
                <a:cs typeface="Calibri" panose="020F0502020204030204" pitchFamily="34" charset="0"/>
              </a:rPr>
              <a:t> a </a:t>
            </a:r>
            <a:r>
              <a:rPr lang="en-IE" altLang="en-US" sz="1600" dirty="0" err="1">
                <a:cs typeface="Calibri" panose="020F0502020204030204" pitchFamily="34" charset="0"/>
              </a:rPr>
              <a:t>magyarázata</a:t>
            </a:r>
            <a:r>
              <a:rPr lang="en-IE" altLang="en-US" sz="1600" dirty="0">
                <a:cs typeface="Calibri" panose="020F0502020204030204" pitchFamily="34" charset="0"/>
              </a:rPr>
              <a:t> </a:t>
            </a:r>
            <a:r>
              <a:rPr lang="en-IE" altLang="en-US" sz="1600" dirty="0" err="1">
                <a:cs typeface="Calibri" panose="020F0502020204030204" pitchFamily="34" charset="0"/>
              </a:rPr>
              <a:t>során</a:t>
            </a:r>
            <a:r>
              <a:rPr lang="en-IE" altLang="en-US" sz="1600" dirty="0">
                <a:cs typeface="Calibri" panose="020F0502020204030204" pitchFamily="34" charset="0"/>
              </a:rPr>
              <a:t> </a:t>
            </a:r>
            <a:r>
              <a:rPr lang="en-IE" altLang="en-US" sz="1600" dirty="0" err="1">
                <a:cs typeface="Calibri" panose="020F0502020204030204" pitchFamily="34" charset="0"/>
              </a:rPr>
              <a:t>konkrét</a:t>
            </a:r>
            <a:r>
              <a:rPr lang="en-IE" altLang="en-US" sz="1600" dirty="0">
                <a:cs typeface="Calibri" panose="020F0502020204030204" pitchFamily="34" charset="0"/>
              </a:rPr>
              <a:t> </a:t>
            </a:r>
            <a:r>
              <a:rPr lang="en-IE" altLang="en-US" sz="1600" dirty="0" err="1">
                <a:cs typeface="Calibri" panose="020F0502020204030204" pitchFamily="34" charset="0"/>
              </a:rPr>
              <a:t>bizonyítékokkal</a:t>
            </a:r>
            <a:r>
              <a:rPr lang="en-IE" altLang="en-US" sz="1600" dirty="0">
                <a:cs typeface="Calibri" panose="020F0502020204030204" pitchFamily="34" charset="0"/>
              </a:rPr>
              <a:t> </a:t>
            </a:r>
            <a:r>
              <a:rPr lang="en-IE" altLang="en-US" sz="1600" dirty="0" err="1">
                <a:cs typeface="Calibri" panose="020F0502020204030204" pitchFamily="34" charset="0"/>
              </a:rPr>
              <a:t>szolgálnak</a:t>
            </a:r>
            <a:endParaRPr lang="en-IE" altLang="en-US" sz="1600" dirty="0">
              <a:cs typeface="Calibri" panose="020F0502020204030204" pitchFamily="34" charset="0"/>
            </a:endParaRPr>
          </a:p>
          <a:p>
            <a:pPr>
              <a:spcBef>
                <a:spcPct val="0"/>
              </a:spcBef>
              <a:defRPr/>
            </a:pPr>
            <a:endParaRPr lang="en-IE" altLang="en-US" sz="1600" dirty="0">
              <a:cs typeface="Calibri" panose="020F0502020204030204" pitchFamily="34" charset="0"/>
            </a:endParaRPr>
          </a:p>
          <a:p>
            <a:pPr>
              <a:spcBef>
                <a:spcPct val="0"/>
              </a:spcBef>
              <a:defRPr/>
            </a:pPr>
            <a:r>
              <a:rPr lang="en-IE" altLang="en-US" sz="1600" dirty="0">
                <a:cs typeface="Calibri" panose="020F0502020204030204" pitchFamily="34" charset="0"/>
              </a:rPr>
              <a:t>A </a:t>
            </a:r>
            <a:r>
              <a:rPr lang="en-IE" altLang="en-US" sz="1600" dirty="0" err="1">
                <a:cs typeface="Calibri" panose="020F0502020204030204" pitchFamily="34" charset="0"/>
              </a:rPr>
              <a:t>szlogenje</a:t>
            </a:r>
            <a:r>
              <a:rPr lang="en-IE" altLang="en-US" sz="1600" dirty="0">
                <a:cs typeface="Calibri" panose="020F0502020204030204" pitchFamily="34" charset="0"/>
              </a:rPr>
              <a:t> az.</a:t>
            </a:r>
          </a:p>
          <a:p>
            <a:pPr>
              <a:spcBef>
                <a:spcPct val="0"/>
              </a:spcBef>
              <a:defRPr/>
            </a:pPr>
            <a:r>
              <a:rPr lang="en-IE" altLang="en-US" sz="1600" dirty="0" err="1">
                <a:cs typeface="Calibri" panose="020F0502020204030204" pitchFamily="34" charset="0"/>
              </a:rPr>
              <a:t>Teremt</a:t>
            </a:r>
            <a:r>
              <a:rPr lang="en-IE" altLang="en-US" sz="1600" dirty="0">
                <a:cs typeface="Calibri" panose="020F0502020204030204" pitchFamily="34" charset="0"/>
              </a:rPr>
              <a:t>. </a:t>
            </a:r>
            <a:r>
              <a:rPr lang="en-IE" altLang="en-US" sz="1600" dirty="0" err="1">
                <a:cs typeface="Calibri" panose="020F0502020204030204" pitchFamily="34" charset="0"/>
              </a:rPr>
              <a:t>Hozzájárul</a:t>
            </a:r>
            <a:r>
              <a:rPr lang="en-IE" altLang="en-US" sz="1600" dirty="0">
                <a:cs typeface="Calibri" panose="020F0502020204030204" pitchFamily="34" charset="0"/>
              </a:rPr>
              <a:t>. </a:t>
            </a:r>
            <a:r>
              <a:rPr lang="en-IE" altLang="en-US" sz="1600" dirty="0" err="1">
                <a:cs typeface="Calibri" panose="020F0502020204030204" pitchFamily="34" charset="0"/>
              </a:rPr>
              <a:t>Prosperál</a:t>
            </a:r>
            <a:r>
              <a:rPr lang="en-IE" altLang="en-US" sz="1600" dirty="0">
                <a:cs typeface="Calibri" panose="020F0502020204030204" pitchFamily="34" charset="0"/>
              </a:rPr>
              <a:t>.</a:t>
            </a:r>
          </a:p>
          <a:p>
            <a:pPr>
              <a:spcBef>
                <a:spcPct val="0"/>
              </a:spcBef>
              <a:defRPr/>
            </a:pPr>
            <a:endParaRPr lang="en-IE" altLang="en-US" sz="1600" dirty="0">
              <a:cs typeface="Calibri" panose="020F0502020204030204" pitchFamily="34" charset="0"/>
            </a:endParaRPr>
          </a:p>
          <a:p>
            <a:pPr>
              <a:spcBef>
                <a:spcPct val="0"/>
              </a:spcBef>
              <a:defRPr/>
            </a:pPr>
            <a:r>
              <a:rPr lang="en-IE" altLang="en-US" sz="1600" dirty="0">
                <a:cs typeface="Calibri" panose="020F0502020204030204" pitchFamily="34" charset="0"/>
              </a:rPr>
              <a:t>„A Newmarket Kitchen </a:t>
            </a:r>
            <a:r>
              <a:rPr lang="en-IE" altLang="en-US" sz="1600" dirty="0" err="1">
                <a:cs typeface="Calibri" panose="020F0502020204030204" pitchFamily="34" charset="0"/>
              </a:rPr>
              <a:t>igazi</a:t>
            </a:r>
            <a:r>
              <a:rPr lang="en-IE" altLang="en-US" sz="1600" dirty="0">
                <a:cs typeface="Calibri" panose="020F0502020204030204" pitchFamily="34" charset="0"/>
              </a:rPr>
              <a:t> </a:t>
            </a:r>
            <a:r>
              <a:rPr lang="en-IE" altLang="en-US" sz="1600" dirty="0" err="1">
                <a:cs typeface="Calibri" panose="020F0502020204030204" pitchFamily="34" charset="0"/>
              </a:rPr>
              <a:t>célja</a:t>
            </a:r>
            <a:r>
              <a:rPr lang="en-IE" altLang="en-US" sz="1600" dirty="0">
                <a:cs typeface="Calibri" panose="020F0502020204030204" pitchFamily="34" charset="0"/>
              </a:rPr>
              <a:t> </a:t>
            </a:r>
            <a:r>
              <a:rPr lang="en-IE" altLang="en-US" sz="1600" dirty="0" err="1">
                <a:cs typeface="Calibri" panose="020F0502020204030204" pitchFamily="34" charset="0"/>
              </a:rPr>
              <a:t>az</a:t>
            </a:r>
            <a:r>
              <a:rPr lang="en-IE" altLang="en-US" sz="1600" dirty="0">
                <a:cs typeface="Calibri" panose="020F0502020204030204" pitchFamily="34" charset="0"/>
              </a:rPr>
              <a:t> a </a:t>
            </a:r>
            <a:r>
              <a:rPr lang="en-IE" altLang="en-US" sz="1600" dirty="0" err="1">
                <a:cs typeface="Calibri" panose="020F0502020204030204" pitchFamily="34" charset="0"/>
              </a:rPr>
              <a:t>világ</a:t>
            </a:r>
            <a:r>
              <a:rPr lang="en-IE" altLang="en-US" sz="1600" dirty="0">
                <a:cs typeface="Calibri" panose="020F0502020204030204" pitchFamily="34" charset="0"/>
              </a:rPr>
              <a:t>, </a:t>
            </a:r>
            <a:r>
              <a:rPr lang="en-IE" altLang="en-US" sz="1600" dirty="0" err="1">
                <a:cs typeface="Calibri" panose="020F0502020204030204" pitchFamily="34" charset="0"/>
              </a:rPr>
              <a:t>amelyben</a:t>
            </a:r>
            <a:r>
              <a:rPr lang="en-IE" altLang="en-US" sz="1600" dirty="0">
                <a:cs typeface="Calibri" panose="020F0502020204030204" pitchFamily="34" charset="0"/>
              </a:rPr>
              <a:t> </a:t>
            </a:r>
            <a:r>
              <a:rPr lang="en-IE" altLang="en-US" sz="1600" dirty="0" err="1">
                <a:cs typeface="Calibri" panose="020F0502020204030204" pitchFamily="34" charset="0"/>
              </a:rPr>
              <a:t>minden</a:t>
            </a:r>
            <a:r>
              <a:rPr lang="en-IE" altLang="en-US" sz="1600" dirty="0">
                <a:cs typeface="Calibri" panose="020F0502020204030204" pitchFamily="34" charset="0"/>
              </a:rPr>
              <a:t> </a:t>
            </a:r>
            <a:r>
              <a:rPr lang="en-IE" altLang="en-US" sz="1600" dirty="0" err="1">
                <a:cs typeface="Calibri" panose="020F0502020204030204" pitchFamily="34" charset="0"/>
              </a:rPr>
              <a:t>reggel</a:t>
            </a:r>
            <a:r>
              <a:rPr lang="en-IE" altLang="en-US" sz="1600" dirty="0">
                <a:cs typeface="Calibri" panose="020F0502020204030204" pitchFamily="34" charset="0"/>
              </a:rPr>
              <a:t> </a:t>
            </a:r>
            <a:r>
              <a:rPr lang="en-IE" altLang="en-US" sz="1600" dirty="0" err="1">
                <a:cs typeface="Calibri" panose="020F0502020204030204" pitchFamily="34" charset="0"/>
              </a:rPr>
              <a:t>felébredünk</a:t>
            </a:r>
            <a:r>
              <a:rPr lang="en-IE" altLang="en-US" sz="1600" dirty="0">
                <a:cs typeface="Calibri" panose="020F0502020204030204" pitchFamily="34" charset="0"/>
              </a:rPr>
              <a:t>. </a:t>
            </a:r>
            <a:r>
              <a:rPr lang="en-IE" altLang="en-US" sz="1600" dirty="0" err="1">
                <a:cs typeface="Calibri" panose="020F0502020204030204" pitchFamily="34" charset="0"/>
              </a:rPr>
              <a:t>Annak</a:t>
            </a:r>
            <a:r>
              <a:rPr lang="en-IE" altLang="en-US" sz="1600" dirty="0">
                <a:cs typeface="Calibri" panose="020F0502020204030204" pitchFamily="34" charset="0"/>
              </a:rPr>
              <a:t> </a:t>
            </a:r>
            <a:r>
              <a:rPr lang="en-IE" altLang="en-US" sz="1600" dirty="0" err="1">
                <a:cs typeface="Calibri" panose="020F0502020204030204" pitchFamily="34" charset="0"/>
              </a:rPr>
              <a:t>érdekében</a:t>
            </a:r>
            <a:r>
              <a:rPr lang="en-IE" altLang="en-US" sz="1600" dirty="0">
                <a:cs typeface="Calibri" panose="020F0502020204030204" pitchFamily="34" charset="0"/>
              </a:rPr>
              <a:t>, </a:t>
            </a:r>
            <a:r>
              <a:rPr lang="en-IE" altLang="en-US" sz="1600" dirty="0" err="1">
                <a:cs typeface="Calibri" panose="020F0502020204030204" pitchFamily="34" charset="0"/>
              </a:rPr>
              <a:t>hogy</a:t>
            </a:r>
            <a:r>
              <a:rPr lang="en-IE" altLang="en-US" sz="1600" dirty="0">
                <a:cs typeface="Calibri" panose="020F0502020204030204" pitchFamily="34" charset="0"/>
              </a:rPr>
              <a:t> </a:t>
            </a:r>
            <a:r>
              <a:rPr lang="en-IE" altLang="en-US" sz="1600" dirty="0" err="1">
                <a:cs typeface="Calibri" panose="020F0502020204030204" pitchFamily="34" charset="0"/>
              </a:rPr>
              <a:t>maximalizáljuk</a:t>
            </a:r>
            <a:r>
              <a:rPr lang="en-IE" altLang="en-US" sz="1600" dirty="0">
                <a:cs typeface="Calibri" panose="020F0502020204030204" pitchFamily="34" charset="0"/>
              </a:rPr>
              <a:t> </a:t>
            </a:r>
            <a:r>
              <a:rPr lang="en-IE" altLang="en-US" sz="1600" dirty="0" err="1">
                <a:cs typeface="Calibri" panose="020F0502020204030204" pitchFamily="34" charset="0"/>
              </a:rPr>
              <a:t>pozitív</a:t>
            </a:r>
            <a:r>
              <a:rPr lang="en-IE" altLang="en-US" sz="1600" dirty="0">
                <a:cs typeface="Calibri" panose="020F0502020204030204" pitchFamily="34" charset="0"/>
              </a:rPr>
              <a:t> </a:t>
            </a:r>
            <a:r>
              <a:rPr lang="en-IE" altLang="en-US" sz="1600" dirty="0" err="1">
                <a:cs typeface="Calibri" panose="020F0502020204030204" pitchFamily="34" charset="0"/>
              </a:rPr>
              <a:t>hozzájárulásunkat</a:t>
            </a:r>
            <a:r>
              <a:rPr lang="en-IE" altLang="en-US" sz="1600" dirty="0">
                <a:cs typeface="Calibri" panose="020F0502020204030204" pitchFamily="34" charset="0"/>
              </a:rPr>
              <a:t> </a:t>
            </a:r>
            <a:r>
              <a:rPr lang="en-IE" altLang="en-US" sz="1600" dirty="0" err="1">
                <a:cs typeface="Calibri" panose="020F0502020204030204" pitchFamily="34" charset="0"/>
              </a:rPr>
              <a:t>közösségünkhöz</a:t>
            </a:r>
            <a:r>
              <a:rPr lang="en-IE" altLang="en-US" sz="1600" dirty="0">
                <a:cs typeface="Calibri" panose="020F0502020204030204" pitchFamily="34" charset="0"/>
              </a:rPr>
              <a:t> </a:t>
            </a:r>
            <a:r>
              <a:rPr lang="en-IE" altLang="en-US" sz="1600" dirty="0" err="1">
                <a:cs typeface="Calibri" panose="020F0502020204030204" pitchFamily="34" charset="0"/>
              </a:rPr>
              <a:t>és</a:t>
            </a:r>
            <a:r>
              <a:rPr lang="en-IE" altLang="en-US" sz="1600" dirty="0">
                <a:cs typeface="Calibri" panose="020F0502020204030204" pitchFamily="34" charset="0"/>
              </a:rPr>
              <a:t> </a:t>
            </a:r>
            <a:r>
              <a:rPr lang="en-IE" altLang="en-US" sz="1600" dirty="0" err="1">
                <a:cs typeface="Calibri" panose="020F0502020204030204" pitchFamily="34" charset="0"/>
              </a:rPr>
              <a:t>környezetünkhöz</a:t>
            </a:r>
            <a:r>
              <a:rPr lang="en-IE" altLang="en-US" sz="1600" dirty="0">
                <a:cs typeface="Calibri" panose="020F0502020204030204" pitchFamily="34" charset="0"/>
              </a:rPr>
              <a:t>, </a:t>
            </a:r>
            <a:r>
              <a:rPr lang="en-IE" altLang="en-US" sz="1600" dirty="0" err="1">
                <a:cs typeface="Calibri" panose="020F0502020204030204" pitchFamily="34" charset="0"/>
              </a:rPr>
              <a:t>elkötelezettek</a:t>
            </a:r>
            <a:r>
              <a:rPr lang="en-IE" altLang="en-US" sz="1600" dirty="0">
                <a:cs typeface="Calibri" panose="020F0502020204030204" pitchFamily="34" charset="0"/>
              </a:rPr>
              <a:t> </a:t>
            </a:r>
            <a:r>
              <a:rPr lang="en-IE" altLang="en-US" sz="1600" dirty="0" err="1">
                <a:cs typeface="Calibri" panose="020F0502020204030204" pitchFamily="34" charset="0"/>
              </a:rPr>
              <a:t>vagyunk</a:t>
            </a:r>
            <a:r>
              <a:rPr lang="en-IE" altLang="en-US" sz="1600" dirty="0">
                <a:cs typeface="Calibri" panose="020F0502020204030204" pitchFamily="34" charset="0"/>
              </a:rPr>
              <a:t> </a:t>
            </a:r>
            <a:r>
              <a:rPr lang="en-IE" altLang="en-US" sz="1600" dirty="0" err="1">
                <a:cs typeface="Calibri" panose="020F0502020204030204" pitchFamily="34" charset="0"/>
              </a:rPr>
              <a:t>amellett</a:t>
            </a:r>
            <a:r>
              <a:rPr lang="en-IE" altLang="en-US" sz="1600" dirty="0">
                <a:cs typeface="Calibri" panose="020F0502020204030204" pitchFamily="34" charset="0"/>
              </a:rPr>
              <a:t>, </a:t>
            </a:r>
            <a:r>
              <a:rPr lang="en-IE" altLang="en-US" sz="1600" dirty="0" err="1">
                <a:cs typeface="Calibri" panose="020F0502020204030204" pitchFamily="34" charset="0"/>
              </a:rPr>
              <a:t>hogy</a:t>
            </a:r>
            <a:r>
              <a:rPr lang="en-IE" altLang="en-US" sz="1600" dirty="0">
                <a:cs typeface="Calibri" panose="020F0502020204030204" pitchFamily="34" charset="0"/>
              </a:rPr>
              <a:t>…”</a:t>
            </a:r>
            <a:endParaRPr lang="pl-PL" sz="1600" dirty="0"/>
          </a:p>
          <a:p>
            <a:endParaRPr lang="en-US" sz="1600" dirty="0"/>
          </a:p>
          <a:p>
            <a:r>
              <a:rPr lang="en-US" sz="1600" dirty="0"/>
              <a:t> </a:t>
            </a:r>
          </a:p>
          <a:p>
            <a:endParaRPr lang="pl-PL" sz="1600" dirty="0"/>
          </a:p>
        </p:txBody>
      </p:sp>
      <p:pic>
        <p:nvPicPr>
          <p:cNvPr id="3" name="Picture 1">
            <a:extLst>
              <a:ext uri="{FF2B5EF4-FFF2-40B4-BE49-F238E27FC236}">
                <a16:creationId xmlns:a16="http://schemas.microsoft.com/office/drawing/2014/main" id="{1A254F8B-633C-4D72-B213-E8196EA9D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437112"/>
            <a:ext cx="2206869" cy="152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8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B14C8DF-9053-4733-A3FA-D92C79AD3D10}"/>
              </a:ext>
            </a:extLst>
          </p:cNvPr>
          <p:cNvSpPr>
            <a:spLocks noGrp="1"/>
          </p:cNvSpPr>
          <p:nvPr>
            <p:ph type="body" sz="quarter" idx="14"/>
          </p:nvPr>
        </p:nvSpPr>
        <p:spPr/>
        <p:txBody>
          <a:bodyPr>
            <a:noAutofit/>
          </a:bodyPr>
          <a:lstStyle/>
          <a:p>
            <a:r>
              <a:rPr lang="hu-HU" sz="1600" dirty="0"/>
              <a:t>A márkájának szólnia kell a célközönséghez, amelyet kiszolgál.</a:t>
            </a:r>
          </a:p>
          <a:p>
            <a:endParaRPr lang="hu-HU" sz="1600" dirty="0"/>
          </a:p>
          <a:p>
            <a:r>
              <a:rPr lang="hu-HU" sz="1600" dirty="0"/>
              <a:t>PÉLDA – A CPH </a:t>
            </a:r>
            <a:r>
              <a:rPr lang="hu-HU" sz="1600" dirty="0" err="1"/>
              <a:t>Food</a:t>
            </a:r>
            <a:r>
              <a:rPr lang="hu-HU" sz="1600" dirty="0"/>
              <a:t> </a:t>
            </a:r>
            <a:r>
              <a:rPr lang="hu-HU" sz="1600" dirty="0" err="1"/>
              <a:t>Space</a:t>
            </a:r>
            <a:r>
              <a:rPr lang="hu-HU" sz="1600" dirty="0"/>
              <a:t> márka az általa kínált különböző elemeket kommunikálja, pl.</a:t>
            </a:r>
          </a:p>
          <a:p>
            <a:r>
              <a:rPr lang="hu-HU" sz="1600" dirty="0"/>
              <a:t>Termőhely,</a:t>
            </a:r>
          </a:p>
          <a:p>
            <a:r>
              <a:rPr lang="hu-HU" sz="1600" dirty="0"/>
              <a:t>egy teret a tanuláshoz, és</a:t>
            </a:r>
          </a:p>
          <a:p>
            <a:r>
              <a:rPr lang="hu-HU" sz="1600" dirty="0"/>
              <a:t>hely az ételek élvezetéhez.</a:t>
            </a:r>
          </a:p>
          <a:p>
            <a:r>
              <a:rPr lang="hu-HU" sz="1600" dirty="0"/>
              <a:t>És igazi közösségi érzés, természetközeli, tele emberekkel és tevékenységgel....</a:t>
            </a:r>
          </a:p>
          <a:p>
            <a:endParaRPr lang="hu-HU" sz="1600" dirty="0"/>
          </a:p>
          <a:p>
            <a:r>
              <a:rPr lang="hu-HU" sz="1600" dirty="0"/>
              <a:t>Ez egy egykori húscsomagoló és vágóhíd épülete, így még egy tehén is feltűnt!</a:t>
            </a:r>
            <a:endParaRPr lang="pl-PL" sz="1600" dirty="0"/>
          </a:p>
          <a:p>
            <a:pPr>
              <a:spcBef>
                <a:spcPct val="0"/>
              </a:spcBef>
              <a:buFontTx/>
              <a:buNone/>
            </a:pPr>
            <a:r>
              <a:rPr lang="en-IE" altLang="en-US" sz="1600" b="1" dirty="0">
                <a:latin typeface="Bookman Old Style" panose="02050604050505020204" pitchFamily="18" charset="0"/>
              </a:rPr>
              <a:t>CPH Food Space, </a:t>
            </a:r>
          </a:p>
          <a:p>
            <a:pPr>
              <a:spcBef>
                <a:spcPct val="0"/>
              </a:spcBef>
              <a:buFontTx/>
              <a:buNone/>
            </a:pPr>
            <a:r>
              <a:rPr lang="en-IE" altLang="en-US" sz="1600" b="1" dirty="0">
                <a:latin typeface="Bookman Old Style" panose="02050604050505020204" pitchFamily="18" charset="0"/>
              </a:rPr>
              <a:t>Copenhagen </a:t>
            </a:r>
          </a:p>
          <a:p>
            <a:pPr>
              <a:spcBef>
                <a:spcPct val="0"/>
              </a:spcBef>
              <a:buFontTx/>
              <a:buNone/>
            </a:pPr>
            <a:r>
              <a:rPr lang="en-IE" altLang="en-US" sz="1600" b="1" dirty="0">
                <a:latin typeface="Bookman Old Style" panose="02050604050505020204" pitchFamily="18" charset="0"/>
              </a:rPr>
              <a:t>a public-private funded food incubation project</a:t>
            </a:r>
            <a:endParaRPr lang="pl-PL" altLang="en-US" sz="1600" b="1" dirty="0">
              <a:latin typeface="Bookman Old Style" panose="02050604050505020204" pitchFamily="18" charset="0"/>
            </a:endParaRPr>
          </a:p>
          <a:p>
            <a:pPr>
              <a:spcBef>
                <a:spcPct val="0"/>
              </a:spcBef>
              <a:buFontTx/>
              <a:buNone/>
            </a:pPr>
            <a:endParaRPr lang="en-IE" altLang="en-US" sz="1600" b="1" dirty="0">
              <a:latin typeface="Bookman Old Style" panose="02050604050505020204" pitchFamily="18" charset="0"/>
            </a:endParaRPr>
          </a:p>
          <a:p>
            <a:r>
              <a:rPr lang="en-IE" altLang="en-US" sz="1600" dirty="0">
                <a:hlinkClick r:id="rId2">
                  <a:extLst>
                    <a:ext uri="{A12FA001-AC4F-418D-AE19-62706E023703}">
                      <ahyp:hlinkClr xmlns:ahyp="http://schemas.microsoft.com/office/drawing/2018/hyperlinkcolor" val="tx"/>
                    </a:ext>
                  </a:extLst>
                </a:hlinkClick>
              </a:rPr>
              <a:t>http://cphfoodspace.dk/</a:t>
            </a:r>
            <a:r>
              <a:rPr lang="en-IE" altLang="en-US" sz="1600" dirty="0"/>
              <a:t> </a:t>
            </a:r>
          </a:p>
          <a:p>
            <a:endParaRPr lang="pl-PL" sz="1600" dirty="0"/>
          </a:p>
        </p:txBody>
      </p:sp>
      <p:pic>
        <p:nvPicPr>
          <p:cNvPr id="5" name="Picture 5">
            <a:extLst>
              <a:ext uri="{FF2B5EF4-FFF2-40B4-BE49-F238E27FC236}">
                <a16:creationId xmlns:a16="http://schemas.microsoft.com/office/drawing/2014/main" id="{CA7DB33A-52CA-43AF-B2B3-0708D56AB2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789040"/>
            <a:ext cx="2659815" cy="265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4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C752EB-3189-4CE2-9921-E601A7B6D1A1}"/>
              </a:ext>
            </a:extLst>
          </p:cNvPr>
          <p:cNvSpPr>
            <a:spLocks noGrp="1"/>
          </p:cNvSpPr>
          <p:nvPr>
            <p:ph type="body" sz="quarter" idx="14"/>
          </p:nvPr>
        </p:nvSpPr>
        <p:spPr/>
        <p:txBody>
          <a:bodyPr>
            <a:normAutofit/>
          </a:bodyPr>
          <a:lstStyle/>
          <a:p>
            <a:endParaRPr lang="pl-PL" sz="1800" dirty="0"/>
          </a:p>
          <a:p>
            <a:r>
              <a:rPr lang="hu-HU" sz="1800" dirty="0"/>
              <a:t>Mielőtt fontolóra venné, milyen képet szeretne bemutatni az Ízközpontjában, gyűjtsön példákat az Ön által csodált népszerű márkák logóira.</a:t>
            </a:r>
            <a:r>
              <a:rPr lang="en-US" sz="1800" dirty="0"/>
              <a:t> </a:t>
            </a:r>
          </a:p>
          <a:p>
            <a:endParaRPr lang="pl-PL" sz="1800" dirty="0"/>
          </a:p>
          <a:p>
            <a:endParaRPr lang="pl-PL" sz="1800" dirty="0"/>
          </a:p>
          <a:p>
            <a:endParaRPr lang="pl-PL" sz="1800" dirty="0"/>
          </a:p>
        </p:txBody>
      </p:sp>
      <p:pic>
        <p:nvPicPr>
          <p:cNvPr id="3" name="Picture 1">
            <a:extLst>
              <a:ext uri="{FF2B5EF4-FFF2-40B4-BE49-F238E27FC236}">
                <a16:creationId xmlns:a16="http://schemas.microsoft.com/office/drawing/2014/main" id="{8648DD3C-BDA7-4243-9597-2DBAA057D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570" y="2126478"/>
            <a:ext cx="2798885" cy="16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98EFCD54-CBE6-4D0C-B14C-2C4ADE4CB279}"/>
              </a:ext>
            </a:extLst>
          </p:cNvPr>
          <p:cNvSpPr txBox="1"/>
          <p:nvPr/>
        </p:nvSpPr>
        <p:spPr>
          <a:xfrm>
            <a:off x="5791441" y="3598744"/>
            <a:ext cx="4574269" cy="523220"/>
          </a:xfrm>
          <a:prstGeom prst="rect">
            <a:avLst/>
          </a:prstGeom>
          <a:noFill/>
        </p:spPr>
        <p:txBody>
          <a:bodyPr wrap="square">
            <a:spAutoFit/>
          </a:bodyPr>
          <a:lstStyle/>
          <a:p>
            <a:pPr>
              <a:spcBef>
                <a:spcPct val="0"/>
              </a:spcBef>
              <a:buFontTx/>
              <a:buNone/>
            </a:pPr>
            <a:r>
              <a:rPr lang="en-IE" altLang="en-US" sz="1400" dirty="0">
                <a:hlinkClick r:id="rId3"/>
              </a:rPr>
              <a:t>http://www.hourkitchen.ie/</a:t>
            </a:r>
            <a:endParaRPr lang="en-IE" altLang="en-US" sz="1400" dirty="0"/>
          </a:p>
          <a:p>
            <a:pPr>
              <a:spcBef>
                <a:spcPct val="0"/>
              </a:spcBef>
              <a:buFontTx/>
              <a:buNone/>
            </a:pPr>
            <a:r>
              <a:rPr lang="en-IE" altLang="en-US" sz="1400" dirty="0"/>
              <a:t>A Timeshare a </a:t>
            </a:r>
            <a:r>
              <a:rPr lang="en-IE" altLang="en-US" sz="1400" dirty="0" err="1"/>
              <a:t>névben</a:t>
            </a:r>
            <a:r>
              <a:rPr lang="en-IE" altLang="en-US" sz="1400" dirty="0"/>
              <a:t> van</a:t>
            </a:r>
          </a:p>
        </p:txBody>
      </p:sp>
      <p:pic>
        <p:nvPicPr>
          <p:cNvPr id="6" name="Picture 1">
            <a:extLst>
              <a:ext uri="{FF2B5EF4-FFF2-40B4-BE49-F238E27FC236}">
                <a16:creationId xmlns:a16="http://schemas.microsoft.com/office/drawing/2014/main" id="{52F97E79-9260-4B18-9265-FD974F6F1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35" y="2453804"/>
            <a:ext cx="2466810" cy="61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EB074581-B0BA-4239-A7ED-A76D2093A720}"/>
              </a:ext>
            </a:extLst>
          </p:cNvPr>
          <p:cNvSpPr txBox="1"/>
          <p:nvPr/>
        </p:nvSpPr>
        <p:spPr>
          <a:xfrm>
            <a:off x="704768" y="3343201"/>
            <a:ext cx="5028065" cy="307777"/>
          </a:xfrm>
          <a:prstGeom prst="rect">
            <a:avLst/>
          </a:prstGeom>
          <a:noFill/>
        </p:spPr>
        <p:txBody>
          <a:bodyPr wrap="square">
            <a:spAutoFit/>
          </a:bodyPr>
          <a:lstStyle/>
          <a:p>
            <a:pPr>
              <a:spcBef>
                <a:spcPct val="0"/>
              </a:spcBef>
              <a:buFontTx/>
              <a:buNone/>
            </a:pPr>
            <a:r>
              <a:rPr lang="en-IE" altLang="en-US" sz="1400" dirty="0">
                <a:hlinkClick r:id="rId5"/>
              </a:rPr>
              <a:t>http://www.kitchup.co.uk/</a:t>
            </a:r>
            <a:endParaRPr lang="en-IE" altLang="en-US" sz="1400" dirty="0"/>
          </a:p>
        </p:txBody>
      </p:sp>
      <p:pic>
        <p:nvPicPr>
          <p:cNvPr id="9" name="Picture 8">
            <a:extLst>
              <a:ext uri="{FF2B5EF4-FFF2-40B4-BE49-F238E27FC236}">
                <a16:creationId xmlns:a16="http://schemas.microsoft.com/office/drawing/2014/main" id="{8FBE50E9-53BE-4C8B-BB04-9B6AC4C11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35" y="4509120"/>
            <a:ext cx="2775132" cy="96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a:extLst>
              <a:ext uri="{FF2B5EF4-FFF2-40B4-BE49-F238E27FC236}">
                <a16:creationId xmlns:a16="http://schemas.microsoft.com/office/drawing/2014/main" id="{A63BD64A-02A1-46A9-AFDB-417D604C2DFC}"/>
              </a:ext>
            </a:extLst>
          </p:cNvPr>
          <p:cNvSpPr txBox="1"/>
          <p:nvPr/>
        </p:nvSpPr>
        <p:spPr>
          <a:xfrm>
            <a:off x="3774995" y="4657624"/>
            <a:ext cx="5028065" cy="523220"/>
          </a:xfrm>
          <a:prstGeom prst="rect">
            <a:avLst/>
          </a:prstGeom>
          <a:noFill/>
        </p:spPr>
        <p:txBody>
          <a:bodyPr wrap="square">
            <a:spAutoFit/>
          </a:bodyPr>
          <a:lstStyle/>
          <a:p>
            <a:pPr>
              <a:spcBef>
                <a:spcPct val="0"/>
              </a:spcBef>
              <a:buFontTx/>
              <a:buNone/>
            </a:pPr>
            <a:r>
              <a:rPr lang="en-IE" altLang="en-US" sz="1400" dirty="0">
                <a:hlinkClick r:id="rId7"/>
              </a:rPr>
              <a:t>http://www.kitchencru.biz/</a:t>
            </a:r>
            <a:endParaRPr lang="en-IE" altLang="en-US" sz="1400" dirty="0"/>
          </a:p>
          <a:p>
            <a:pPr>
              <a:spcBef>
                <a:spcPct val="0"/>
              </a:spcBef>
              <a:buFontTx/>
              <a:buNone/>
            </a:pPr>
            <a:r>
              <a:rPr lang="en-IE" altLang="en-US" sz="1400" dirty="0" err="1"/>
              <a:t>Kés</a:t>
            </a:r>
            <a:r>
              <a:rPr lang="en-IE" altLang="en-US" sz="1400" dirty="0"/>
              <a:t> </a:t>
            </a:r>
            <a:r>
              <a:rPr lang="en-IE" altLang="en-US" sz="1400" dirty="0" err="1"/>
              <a:t>használata</a:t>
            </a:r>
            <a:r>
              <a:rPr lang="en-IE" altLang="en-US" sz="1400" dirty="0"/>
              <a:t> </a:t>
            </a:r>
            <a:r>
              <a:rPr lang="en-IE" altLang="en-US" sz="1400" dirty="0" err="1"/>
              <a:t>márkaeszközként</a:t>
            </a:r>
            <a:endParaRPr lang="en-IE" altLang="en-US" sz="1400" dirty="0"/>
          </a:p>
        </p:txBody>
      </p:sp>
    </p:spTree>
    <p:extLst>
      <p:ext uri="{BB962C8B-B14F-4D97-AF65-F5344CB8AC3E}">
        <p14:creationId xmlns:p14="http://schemas.microsoft.com/office/powerpoint/2010/main" val="27719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1ECF8-0008-4330-BEE3-90A991A42A01}"/>
              </a:ext>
            </a:extLst>
          </p:cNvPr>
          <p:cNvSpPr>
            <a:spLocks noGrp="1"/>
          </p:cNvSpPr>
          <p:nvPr>
            <p:ph type="title"/>
          </p:nvPr>
        </p:nvSpPr>
        <p:spPr>
          <a:xfrm>
            <a:off x="469903" y="1556792"/>
            <a:ext cx="8229600" cy="1143000"/>
          </a:xfrm>
        </p:spPr>
        <p:txBody>
          <a:bodyPr/>
          <a:lstStyle/>
          <a:p>
            <a:r>
              <a:rPr lang="en-GB" dirty="0"/>
              <a:t>A 3.modul </a:t>
            </a:r>
            <a:r>
              <a:rPr lang="en-GB" dirty="0" err="1"/>
              <a:t>tanulási</a:t>
            </a:r>
            <a:r>
              <a:rPr lang="en-GB" dirty="0"/>
              <a:t> </a:t>
            </a:r>
            <a:r>
              <a:rPr lang="en-GB" dirty="0" err="1"/>
              <a:t>céljai</a:t>
            </a:r>
            <a:endParaRPr lang="sk-SK" dirty="0"/>
          </a:p>
        </p:txBody>
      </p:sp>
      <p:sp>
        <p:nvSpPr>
          <p:cNvPr id="3" name="Zástupný objekt pre obsah 2">
            <a:extLst>
              <a:ext uri="{FF2B5EF4-FFF2-40B4-BE49-F238E27FC236}">
                <a16:creationId xmlns:a16="http://schemas.microsoft.com/office/drawing/2014/main" id="{33940893-5151-4C84-A99F-AF686728A875}"/>
              </a:ext>
            </a:extLst>
          </p:cNvPr>
          <p:cNvSpPr>
            <a:spLocks noGrp="1"/>
          </p:cNvSpPr>
          <p:nvPr>
            <p:ph idx="1"/>
          </p:nvPr>
        </p:nvSpPr>
        <p:spPr>
          <a:xfrm>
            <a:off x="469903" y="3068960"/>
            <a:ext cx="8229600" cy="3489251"/>
          </a:xfrm>
        </p:spPr>
        <p:txBody>
          <a:bodyPr>
            <a:normAutofit/>
          </a:bodyPr>
          <a:lstStyle/>
          <a:p>
            <a:pPr rtl="0" eaLnBrk="0" fontAlgn="base" hangingPunct="0"/>
            <a:r>
              <a:rPr lang="en-US" sz="2400" kern="1200" dirty="0">
                <a:solidFill>
                  <a:schemeClr val="tx1"/>
                </a:solidFill>
                <a:effectLst/>
                <a:latin typeface="Trebuchet MS" panose="020B0603020202020204" pitchFamily="34" charset="0"/>
                <a:ea typeface="+mn-ea"/>
                <a:cs typeface="+mn-cs"/>
              </a:rPr>
              <a:t>A 3. </a:t>
            </a:r>
            <a:r>
              <a:rPr lang="en-US" sz="2400" kern="1200" dirty="0" err="1">
                <a:solidFill>
                  <a:schemeClr val="tx1"/>
                </a:solidFill>
                <a:effectLst/>
                <a:latin typeface="Trebuchet MS" panose="020B0603020202020204" pitchFamily="34" charset="0"/>
                <a:ea typeface="+mn-ea"/>
                <a:cs typeface="+mn-cs"/>
              </a:rPr>
              <a:t>modul</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elvégzése</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után</a:t>
            </a:r>
            <a:r>
              <a:rPr lang="en-US" sz="2400" kern="1200" dirty="0">
                <a:solidFill>
                  <a:schemeClr val="tx1"/>
                </a:solidFill>
                <a:effectLst/>
                <a:latin typeface="Trebuchet MS" panose="020B0603020202020204" pitchFamily="34" charset="0"/>
                <a:ea typeface="+mn-ea"/>
                <a:cs typeface="+mn-cs"/>
              </a:rPr>
              <a:t> a </a:t>
            </a:r>
            <a:r>
              <a:rPr lang="en-US" sz="2400" kern="1200" dirty="0" err="1">
                <a:solidFill>
                  <a:schemeClr val="tx1"/>
                </a:solidFill>
                <a:effectLst/>
                <a:latin typeface="Trebuchet MS" panose="020B0603020202020204" pitchFamily="34" charset="0"/>
                <a:ea typeface="+mn-ea"/>
                <a:cs typeface="+mn-cs"/>
              </a:rPr>
              <a:t>résztvevők</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elsajátítják</a:t>
            </a:r>
            <a:r>
              <a:rPr lang="en-US" sz="2400" kern="1200" dirty="0">
                <a:solidFill>
                  <a:schemeClr val="tx1"/>
                </a:solidFill>
                <a:effectLst/>
                <a:latin typeface="Trebuchet MS" panose="020B0603020202020204" pitchFamily="34" charset="0"/>
                <a:ea typeface="+mn-ea"/>
                <a:cs typeface="+mn-cs"/>
              </a:rPr>
              <a:t> a </a:t>
            </a:r>
            <a:r>
              <a:rPr lang="en-US" sz="2400" kern="1200" dirty="0" err="1">
                <a:solidFill>
                  <a:schemeClr val="tx1"/>
                </a:solidFill>
                <a:effectLst/>
                <a:latin typeface="Trebuchet MS" panose="020B0603020202020204" pitchFamily="34" charset="0"/>
                <a:ea typeface="+mn-ea"/>
                <a:cs typeface="+mn-cs"/>
              </a:rPr>
              <a:t>promóciós</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hálózatépítési</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készségeket</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és</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az</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ehhez</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szükséges</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eszközöket</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Ez</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kulcsfontosságú</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lesz</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az</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Ön</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Ízközponttal</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kapcsolatos</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üzenet</a:t>
            </a:r>
            <a:r>
              <a:rPr lang="en-US" sz="2400" kern="1200" dirty="0">
                <a:solidFill>
                  <a:schemeClr val="tx1"/>
                </a:solidFill>
                <a:effectLst/>
                <a:latin typeface="Trebuchet MS" panose="020B0603020202020204" pitchFamily="34" charset="0"/>
                <a:ea typeface="+mn-ea"/>
                <a:cs typeface="+mn-cs"/>
              </a:rPr>
              <a:t> </a:t>
            </a:r>
            <a:r>
              <a:rPr lang="en-US" sz="2400" kern="1200" dirty="0" err="1">
                <a:solidFill>
                  <a:schemeClr val="tx1"/>
                </a:solidFill>
                <a:effectLst/>
                <a:latin typeface="Trebuchet MS" panose="020B0603020202020204" pitchFamily="34" charset="0"/>
                <a:ea typeface="+mn-ea"/>
                <a:cs typeface="+mn-cs"/>
              </a:rPr>
              <a:t>terjesztésében</a:t>
            </a:r>
            <a:r>
              <a:rPr lang="en-US" sz="2400" kern="1200" dirty="0">
                <a:solidFill>
                  <a:schemeClr val="tx1"/>
                </a:solidFill>
                <a:effectLst/>
                <a:latin typeface="Trebuchet MS" panose="020B0603020202020204" pitchFamily="34" charset="0"/>
                <a:ea typeface="+mn-ea"/>
                <a:cs typeface="+mn-cs"/>
              </a:rPr>
              <a:t>.</a:t>
            </a:r>
            <a:endParaRPr lang="en-IE" sz="2400" kern="1200" dirty="0">
              <a:solidFill>
                <a:schemeClr val="tx1"/>
              </a:solidFill>
              <a:effectLst/>
              <a:latin typeface="Trebuchet MS" panose="020B0603020202020204" pitchFamily="34" charset="0"/>
              <a:ea typeface="+mn-ea"/>
              <a:cs typeface="+mn-cs"/>
            </a:endParaRPr>
          </a:p>
        </p:txBody>
      </p:sp>
    </p:spTree>
    <p:extLst>
      <p:ext uri="{BB962C8B-B14F-4D97-AF65-F5344CB8AC3E}">
        <p14:creationId xmlns:p14="http://schemas.microsoft.com/office/powerpoint/2010/main" val="73753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0B1AA5A-C9BE-4FEB-942E-014A406E6BCE}"/>
              </a:ext>
            </a:extLst>
          </p:cNvPr>
          <p:cNvSpPr>
            <a:spLocks noGrp="1"/>
          </p:cNvSpPr>
          <p:nvPr>
            <p:ph type="body" sz="quarter" idx="14"/>
          </p:nvPr>
        </p:nvSpPr>
        <p:spPr/>
        <p:txBody>
          <a:bodyPr>
            <a:normAutofit/>
          </a:bodyPr>
          <a:lstStyle/>
          <a:p>
            <a:pPr>
              <a:spcBef>
                <a:spcPct val="0"/>
              </a:spcBef>
              <a:buFontTx/>
              <a:buNone/>
            </a:pPr>
            <a:r>
              <a:rPr lang="en-IE" altLang="en-US" sz="1800" b="1" dirty="0" err="1">
                <a:latin typeface="Bookman Old Style" panose="02050604050505020204" pitchFamily="18" charset="0"/>
              </a:rPr>
              <a:t>Szlogenek</a:t>
            </a:r>
            <a:r>
              <a:rPr lang="en-IE" altLang="en-US" sz="1800" b="1" dirty="0">
                <a:latin typeface="Bookman Old Style" panose="02050604050505020204" pitchFamily="18" charset="0"/>
              </a:rPr>
              <a:t> </a:t>
            </a:r>
            <a:r>
              <a:rPr lang="en-IE" altLang="en-US" sz="1800" b="1" dirty="0" err="1">
                <a:latin typeface="Bookman Old Style" panose="02050604050505020204" pitchFamily="18" charset="0"/>
              </a:rPr>
              <a:t>használata</a:t>
            </a:r>
            <a:r>
              <a:rPr lang="en-IE" altLang="en-US" sz="1800" b="1" dirty="0">
                <a:latin typeface="Bookman Old Style" panose="02050604050505020204" pitchFamily="18" charset="0"/>
              </a:rPr>
              <a:t> a </a:t>
            </a:r>
            <a:r>
              <a:rPr lang="en-IE" altLang="en-US" sz="1800" b="1" dirty="0" err="1">
                <a:latin typeface="Bookman Old Style" panose="02050604050505020204" pitchFamily="18" charset="0"/>
              </a:rPr>
              <a:t>hatás</a:t>
            </a:r>
            <a:r>
              <a:rPr lang="en-IE" altLang="en-US" sz="1800" b="1" dirty="0">
                <a:latin typeface="Bookman Old Style" panose="02050604050505020204" pitchFamily="18" charset="0"/>
              </a:rPr>
              <a:t> </a:t>
            </a:r>
            <a:r>
              <a:rPr lang="en-IE" altLang="en-US" sz="1800" b="1" dirty="0" err="1">
                <a:latin typeface="Bookman Old Style" panose="02050604050505020204" pitchFamily="18" charset="0"/>
              </a:rPr>
              <a:t>érdekében</a:t>
            </a:r>
            <a:endParaRPr lang="pl-PL" altLang="en-US" sz="1800" dirty="0">
              <a:latin typeface="Calibri" panose="020F0502020204030204" pitchFamily="34" charset="0"/>
            </a:endParaRPr>
          </a:p>
          <a:p>
            <a:pPr>
              <a:spcBef>
                <a:spcPct val="0"/>
              </a:spcBef>
              <a:buFontTx/>
              <a:buNone/>
            </a:pPr>
            <a:endParaRPr lang="en-IE" altLang="en-US" sz="1800" dirty="0">
              <a:latin typeface="Calibri" panose="020F0502020204030204" pitchFamily="34" charset="0"/>
            </a:endParaRPr>
          </a:p>
          <a:p>
            <a:endParaRPr lang="pl-PL" sz="1800" dirty="0"/>
          </a:p>
        </p:txBody>
      </p:sp>
      <p:pic>
        <p:nvPicPr>
          <p:cNvPr id="14" name="Picture 2">
            <a:extLst>
              <a:ext uri="{FF2B5EF4-FFF2-40B4-BE49-F238E27FC236}">
                <a16:creationId xmlns:a16="http://schemas.microsoft.com/office/drawing/2014/main" id="{299CEF74-3976-448B-B60E-70B96267C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31" y="2042936"/>
            <a:ext cx="2696308" cy="1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1114A995-1E4C-472F-9CA0-4275EAD7335D}"/>
              </a:ext>
            </a:extLst>
          </p:cNvPr>
          <p:cNvSpPr txBox="1"/>
          <p:nvPr/>
        </p:nvSpPr>
        <p:spPr>
          <a:xfrm>
            <a:off x="390265" y="3741832"/>
            <a:ext cx="4574269" cy="291170"/>
          </a:xfrm>
          <a:prstGeom prst="rect">
            <a:avLst/>
          </a:prstGeom>
          <a:noFill/>
        </p:spPr>
        <p:txBody>
          <a:bodyPr wrap="square">
            <a:spAutoFit/>
          </a:bodyPr>
          <a:lstStyle/>
          <a:p>
            <a:pPr>
              <a:spcBef>
                <a:spcPct val="0"/>
              </a:spcBef>
              <a:buFontTx/>
              <a:buNone/>
            </a:pPr>
            <a:r>
              <a:rPr lang="en-IE" altLang="en-US" sz="1292" dirty="0">
                <a:hlinkClick r:id="rId3"/>
              </a:rPr>
              <a:t>https://www.yourprokitchen.com/</a:t>
            </a:r>
            <a:r>
              <a:rPr lang="en-IE" altLang="en-US" sz="1292" dirty="0"/>
              <a:t> </a:t>
            </a:r>
          </a:p>
        </p:txBody>
      </p:sp>
      <p:pic>
        <p:nvPicPr>
          <p:cNvPr id="17" name="Picture 10">
            <a:extLst>
              <a:ext uri="{FF2B5EF4-FFF2-40B4-BE49-F238E27FC236}">
                <a16:creationId xmlns:a16="http://schemas.microsoft.com/office/drawing/2014/main" id="{184B6A70-53FD-4178-BFF0-C69BB7BEE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106" y="1804502"/>
            <a:ext cx="2078096" cy="20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ole tekstowe 18">
            <a:extLst>
              <a:ext uri="{FF2B5EF4-FFF2-40B4-BE49-F238E27FC236}">
                <a16:creationId xmlns:a16="http://schemas.microsoft.com/office/drawing/2014/main" id="{2714E818-CE06-471D-A07A-659279EE4F23}"/>
              </a:ext>
            </a:extLst>
          </p:cNvPr>
          <p:cNvSpPr txBox="1"/>
          <p:nvPr/>
        </p:nvSpPr>
        <p:spPr>
          <a:xfrm>
            <a:off x="7061074" y="2559786"/>
            <a:ext cx="4574269" cy="490006"/>
          </a:xfrm>
          <a:prstGeom prst="rect">
            <a:avLst/>
          </a:prstGeom>
          <a:noFill/>
        </p:spPr>
        <p:txBody>
          <a:bodyPr wrap="square">
            <a:spAutoFit/>
          </a:bodyPr>
          <a:lstStyle/>
          <a:p>
            <a:pPr>
              <a:spcBef>
                <a:spcPct val="0"/>
              </a:spcBef>
              <a:buFontTx/>
              <a:buNone/>
            </a:pPr>
            <a:r>
              <a:rPr lang="en-IE" altLang="en-US" sz="1292" dirty="0">
                <a:hlinkClick r:id="rId5"/>
              </a:rPr>
              <a:t>http://thefoodhub.com/</a:t>
            </a:r>
            <a:endParaRPr lang="en-IE" altLang="en-US" sz="1292" dirty="0"/>
          </a:p>
          <a:p>
            <a:pPr>
              <a:spcBef>
                <a:spcPct val="0"/>
              </a:spcBef>
              <a:buFontTx/>
              <a:buNone/>
            </a:pPr>
            <a:endParaRPr lang="en-IE" altLang="en-US" sz="1292" dirty="0"/>
          </a:p>
        </p:txBody>
      </p:sp>
      <p:pic>
        <p:nvPicPr>
          <p:cNvPr id="20" name="Picture 6">
            <a:extLst>
              <a:ext uri="{FF2B5EF4-FFF2-40B4-BE49-F238E27FC236}">
                <a16:creationId xmlns:a16="http://schemas.microsoft.com/office/drawing/2014/main" id="{DB82A3C1-75F6-4FA1-B04B-CFD67E024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938" y="4129472"/>
            <a:ext cx="3640567" cy="19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ole tekstowe 21">
            <a:extLst>
              <a:ext uri="{FF2B5EF4-FFF2-40B4-BE49-F238E27FC236}">
                <a16:creationId xmlns:a16="http://schemas.microsoft.com/office/drawing/2014/main" id="{80038432-506A-4065-8FFE-80C600B2B176}"/>
              </a:ext>
            </a:extLst>
          </p:cNvPr>
          <p:cNvSpPr txBox="1"/>
          <p:nvPr/>
        </p:nvSpPr>
        <p:spPr>
          <a:xfrm>
            <a:off x="5817673" y="4911448"/>
            <a:ext cx="5817670" cy="291170"/>
          </a:xfrm>
          <a:prstGeom prst="rect">
            <a:avLst/>
          </a:prstGeom>
          <a:noFill/>
        </p:spPr>
        <p:txBody>
          <a:bodyPr wrap="square">
            <a:spAutoFit/>
          </a:bodyPr>
          <a:lstStyle/>
          <a:p>
            <a:pPr>
              <a:spcBef>
                <a:spcPct val="0"/>
              </a:spcBef>
              <a:buFontTx/>
              <a:buNone/>
            </a:pPr>
            <a:r>
              <a:rPr lang="en-IE" altLang="en-US" sz="1292" dirty="0">
                <a:hlinkClick r:id="rId7"/>
              </a:rPr>
              <a:t>http://thefoodfoundry.uk/</a:t>
            </a:r>
            <a:r>
              <a:rPr lang="en-IE" altLang="en-US" sz="1292" dirty="0"/>
              <a:t> </a:t>
            </a:r>
          </a:p>
        </p:txBody>
      </p:sp>
    </p:spTree>
    <p:extLst>
      <p:ext uri="{BB962C8B-B14F-4D97-AF65-F5344CB8AC3E}">
        <p14:creationId xmlns:p14="http://schemas.microsoft.com/office/powerpoint/2010/main" val="402940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26E39B-5726-492D-ABFC-849A425043A1}"/>
              </a:ext>
            </a:extLst>
          </p:cNvPr>
          <p:cNvSpPr>
            <a:spLocks noGrp="1"/>
          </p:cNvSpPr>
          <p:nvPr>
            <p:ph type="body" sz="quarter" idx="14"/>
          </p:nvPr>
        </p:nvSpPr>
        <p:spPr/>
        <p:txBody>
          <a:bodyPr>
            <a:normAutofit/>
          </a:bodyPr>
          <a:lstStyle/>
          <a:p>
            <a:endParaRPr lang="pl-PL" sz="1600" dirty="0"/>
          </a:p>
          <a:p>
            <a:endParaRPr lang="pl-PL" sz="1600" dirty="0"/>
          </a:p>
          <a:p>
            <a:r>
              <a:rPr lang="hu-HU" sz="1600" dirty="0"/>
              <a:t>A hatékony logó jellemzői</a:t>
            </a:r>
          </a:p>
          <a:p>
            <a:endParaRPr lang="hu-HU" sz="1600" dirty="0"/>
          </a:p>
          <a:p>
            <a:endParaRPr lang="hu-HU" sz="1600" dirty="0"/>
          </a:p>
          <a:p>
            <a:endParaRPr lang="hu-HU" sz="1600" dirty="0"/>
          </a:p>
          <a:p>
            <a:pPr marL="342900" indent="-342900">
              <a:buFont typeface="+mj-lt"/>
              <a:buAutoNum type="arabicPeriod"/>
            </a:pPr>
            <a:r>
              <a:rPr lang="hu-HU" sz="1600" dirty="0"/>
              <a:t>Egyszerűség – egyszerű, hogy könnyen megjegyezhető legyen</a:t>
            </a:r>
          </a:p>
          <a:p>
            <a:pPr marL="342900" indent="-342900">
              <a:buFont typeface="+mj-lt"/>
              <a:buAutoNum type="arabicPeriod"/>
            </a:pPr>
            <a:r>
              <a:rPr lang="hu-HU" sz="1600" dirty="0"/>
              <a:t>Fit – valami, ami kifejezi a márkáját</a:t>
            </a:r>
          </a:p>
          <a:p>
            <a:pPr marL="342900" indent="-342900">
              <a:buFont typeface="+mj-lt"/>
              <a:buAutoNum type="arabicPeriod"/>
            </a:pPr>
            <a:r>
              <a:rPr lang="hu-HU" sz="1600" dirty="0"/>
              <a:t>Sokoldalúság – valami könnyen nyomtatható bármilyen felületre</a:t>
            </a:r>
          </a:p>
          <a:p>
            <a:pPr marL="342900" indent="-342900">
              <a:buFont typeface="+mj-lt"/>
              <a:buAutoNum type="arabicPeriod"/>
            </a:pPr>
            <a:r>
              <a:rPr lang="hu-HU" sz="1600" dirty="0"/>
              <a:t>Időtlenség – valami, ami 10 év múlva is remekül fog működni</a:t>
            </a:r>
          </a:p>
          <a:p>
            <a:pPr marL="342900" indent="-342900">
              <a:buFont typeface="+mj-lt"/>
              <a:buAutoNum type="arabicPeriod"/>
            </a:pPr>
            <a:r>
              <a:rPr lang="hu-HU" sz="1600" dirty="0"/>
              <a:t>Az üzenet egyértelműsége – minél egyszerűbb, annál jobb</a:t>
            </a:r>
          </a:p>
          <a:p>
            <a:pPr marL="342900" indent="-342900">
              <a:buFont typeface="+mj-lt"/>
              <a:buAutoNum type="arabicPeriod"/>
            </a:pPr>
            <a:r>
              <a:rPr lang="hu-HU" sz="1600" dirty="0" err="1"/>
              <a:t>Emlékezhetőség</a:t>
            </a:r>
            <a:r>
              <a:rPr lang="hu-HU" sz="1600" dirty="0"/>
              <a:t> – az ügyfeleknek emlékezniük kell a márkára</a:t>
            </a:r>
            <a:endParaRPr lang="pl-PL" sz="1600" dirty="0"/>
          </a:p>
        </p:txBody>
      </p:sp>
      <p:pic>
        <p:nvPicPr>
          <p:cNvPr id="4" name="Grafika 3" descr="Głowa z kołami zębatymi">
            <a:extLst>
              <a:ext uri="{FF2B5EF4-FFF2-40B4-BE49-F238E27FC236}">
                <a16:creationId xmlns:a16="http://schemas.microsoft.com/office/drawing/2014/main" id="{EC000907-4B51-41DC-896D-B27EEE6CF0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6256" y="1883419"/>
            <a:ext cx="1803841" cy="1803841"/>
          </a:xfrm>
          <a:prstGeom prst="rect">
            <a:avLst/>
          </a:prstGeom>
        </p:spPr>
      </p:pic>
    </p:spTree>
    <p:extLst>
      <p:ext uri="{BB962C8B-B14F-4D97-AF65-F5344CB8AC3E}">
        <p14:creationId xmlns:p14="http://schemas.microsoft.com/office/powerpoint/2010/main" val="101008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7CE5D0-1F5F-4506-92F4-7668BE28AEDB}"/>
              </a:ext>
            </a:extLst>
          </p:cNvPr>
          <p:cNvSpPr>
            <a:spLocks noGrp="1"/>
          </p:cNvSpPr>
          <p:nvPr>
            <p:ph type="body" sz="quarter" idx="14"/>
          </p:nvPr>
        </p:nvSpPr>
        <p:spPr>
          <a:xfrm>
            <a:off x="501231" y="1124744"/>
            <a:ext cx="8141538" cy="4860000"/>
          </a:xfrm>
        </p:spPr>
        <p:txBody>
          <a:bodyPr vert="horz" lIns="91440" tIns="45720" rIns="91440" bIns="45720" rtlCol="0" anchor="t">
            <a:noAutofit/>
          </a:bodyPr>
          <a:lstStyle/>
          <a:p>
            <a:endParaRPr lang="pl-PL" sz="1600" dirty="0"/>
          </a:p>
          <a:p>
            <a:pPr>
              <a:spcBef>
                <a:spcPct val="0"/>
              </a:spcBef>
              <a:buFontTx/>
              <a:buNone/>
            </a:pPr>
            <a:r>
              <a:rPr lang="en-IE" altLang="en-US" sz="1600" dirty="0" err="1">
                <a:latin typeface="Trebuchet MS"/>
              </a:rPr>
              <a:t>Fejlessze</a:t>
            </a:r>
            <a:r>
              <a:rPr lang="en-IE" altLang="en-US" sz="1600" dirty="0">
                <a:latin typeface="Trebuchet MS"/>
              </a:rPr>
              <a:t> </a:t>
            </a:r>
            <a:r>
              <a:rPr lang="en-IE" altLang="en-US" sz="1600" dirty="0" err="1">
                <a:latin typeface="Trebuchet MS"/>
              </a:rPr>
              <a:t>márkatörténetét</a:t>
            </a:r>
            <a:endParaRPr lang="en-IE" altLang="en-US" sz="1600" dirty="0">
              <a:latin typeface="Trebuchet MS"/>
            </a:endParaRPr>
          </a:p>
          <a:p>
            <a:pPr>
              <a:spcBef>
                <a:spcPct val="0"/>
              </a:spcBef>
              <a:buFontTx/>
              <a:buNone/>
            </a:pPr>
            <a:endParaRPr lang="en-IE" altLang="en-US" sz="1600" dirty="0">
              <a:latin typeface="Trebuchet MS"/>
            </a:endParaRPr>
          </a:p>
          <a:p>
            <a:pPr>
              <a:spcBef>
                <a:spcPct val="0"/>
              </a:spcBef>
              <a:buFontTx/>
              <a:buNone/>
            </a:pPr>
            <a:r>
              <a:rPr lang="en-IE" altLang="en-US" sz="1600" dirty="0" err="1">
                <a:latin typeface="Trebuchet MS"/>
              </a:rPr>
              <a:t>Számos</a:t>
            </a:r>
            <a:r>
              <a:rPr lang="en-IE" altLang="en-US" sz="1600" dirty="0">
                <a:latin typeface="Trebuchet MS"/>
              </a:rPr>
              <a:t> </a:t>
            </a:r>
            <a:r>
              <a:rPr lang="en-IE" altLang="en-US" sz="1600" dirty="0" err="1">
                <a:latin typeface="Trebuchet MS"/>
              </a:rPr>
              <a:t>kulcsfontosságú</a:t>
            </a:r>
            <a:r>
              <a:rPr lang="en-IE" altLang="en-US" sz="1600" dirty="0">
                <a:latin typeface="Trebuchet MS"/>
              </a:rPr>
              <a:t> </a:t>
            </a:r>
            <a:r>
              <a:rPr lang="en-IE" altLang="en-US" sz="1600" dirty="0" err="1">
                <a:latin typeface="Trebuchet MS"/>
              </a:rPr>
              <a:t>megközelítést</a:t>
            </a:r>
            <a:r>
              <a:rPr lang="en-IE" altLang="en-US" sz="1600" dirty="0">
                <a:latin typeface="Trebuchet MS"/>
              </a:rPr>
              <a:t> </a:t>
            </a:r>
            <a:r>
              <a:rPr lang="en-IE" altLang="en-US" sz="1600" dirty="0" err="1">
                <a:latin typeface="Trebuchet MS"/>
              </a:rPr>
              <a:t>használhat</a:t>
            </a:r>
            <a:r>
              <a:rPr lang="en-IE" altLang="en-US" sz="1600" dirty="0">
                <a:latin typeface="Trebuchet MS"/>
              </a:rPr>
              <a:t>, </a:t>
            </a:r>
            <a:r>
              <a:rPr lang="en-IE" altLang="en-US" sz="1600" dirty="0" err="1">
                <a:latin typeface="Trebuchet MS"/>
              </a:rPr>
              <a:t>amelyek</a:t>
            </a:r>
            <a:r>
              <a:rPr lang="en-IE" altLang="en-US" sz="1600" dirty="0">
                <a:latin typeface="Trebuchet MS"/>
              </a:rPr>
              <a:t> </a:t>
            </a:r>
            <a:r>
              <a:rPr lang="en-IE" altLang="en-US" sz="1600" dirty="0" err="1">
                <a:latin typeface="Trebuchet MS"/>
              </a:rPr>
              <a:t>segíthetnek</a:t>
            </a:r>
            <a:r>
              <a:rPr lang="en-IE" altLang="en-US" sz="1600" dirty="0">
                <a:latin typeface="Trebuchet MS"/>
              </a:rPr>
              <a:t> a </a:t>
            </a:r>
            <a:r>
              <a:rPr lang="en-IE" altLang="en-US" sz="1600" dirty="0" err="1">
                <a:latin typeface="Trebuchet MS"/>
              </a:rPr>
              <a:t>márkatörténet</a:t>
            </a:r>
            <a:r>
              <a:rPr lang="en-IE" altLang="en-US" sz="1600" dirty="0">
                <a:latin typeface="Trebuchet MS"/>
              </a:rPr>
              <a:t> </a:t>
            </a:r>
            <a:r>
              <a:rPr lang="en-IE" altLang="en-US" sz="1600" dirty="0" err="1">
                <a:latin typeface="Trebuchet MS"/>
              </a:rPr>
              <a:t>létrehozásában</a:t>
            </a:r>
            <a:endParaRPr lang="en-IE" altLang="en-US" sz="1600" dirty="0">
              <a:latin typeface="Trebuchet MS"/>
            </a:endParaRPr>
          </a:p>
          <a:p>
            <a:pPr>
              <a:spcBef>
                <a:spcPct val="0"/>
              </a:spcBef>
              <a:buFontTx/>
              <a:buNone/>
            </a:pPr>
            <a:endParaRPr lang="en-IE" altLang="en-US" sz="1600" dirty="0">
              <a:latin typeface="Trebuchet MS"/>
            </a:endParaRPr>
          </a:p>
          <a:p>
            <a:pPr>
              <a:spcBef>
                <a:spcPct val="0"/>
              </a:spcBef>
              <a:buFontTx/>
              <a:buNone/>
            </a:pPr>
            <a:r>
              <a:rPr lang="en-IE" altLang="en-US" sz="1600" dirty="0">
                <a:solidFill>
                  <a:srgbClr val="DB2690"/>
                </a:solidFill>
                <a:latin typeface="Trebuchet MS"/>
              </a:rPr>
              <a:t>Az </a:t>
            </a:r>
            <a:r>
              <a:rPr lang="en-IE" altLang="en-US" sz="1600" dirty="0" err="1">
                <a:solidFill>
                  <a:srgbClr val="DB2690"/>
                </a:solidFill>
                <a:latin typeface="Trebuchet MS"/>
              </a:rPr>
              <a:t>Ön</a:t>
            </a:r>
            <a:r>
              <a:rPr lang="en-IE" altLang="en-US" sz="1600" dirty="0">
                <a:solidFill>
                  <a:srgbClr val="DB2690"/>
                </a:solidFill>
                <a:latin typeface="Trebuchet MS"/>
              </a:rPr>
              <a:t> </a:t>
            </a:r>
            <a:r>
              <a:rPr lang="en-IE" altLang="en-US" sz="1600" dirty="0" err="1">
                <a:solidFill>
                  <a:srgbClr val="DB2690"/>
                </a:solidFill>
                <a:latin typeface="Trebuchet MS"/>
              </a:rPr>
              <a:t>eredettörténete</a:t>
            </a:r>
            <a:r>
              <a:rPr lang="en-IE" altLang="en-US" sz="1600" dirty="0">
                <a:latin typeface="Trebuchet MS"/>
              </a:rPr>
              <a:t>: Az </a:t>
            </a:r>
            <a:r>
              <a:rPr lang="en-IE" altLang="en-US" sz="1600" dirty="0" err="1">
                <a:latin typeface="Trebuchet MS"/>
              </a:rPr>
              <a:t>Ön</a:t>
            </a:r>
            <a:r>
              <a:rPr lang="en-IE" altLang="en-US" sz="1600" dirty="0">
                <a:latin typeface="Trebuchet MS"/>
              </a:rPr>
              <a:t> </a:t>
            </a:r>
            <a:r>
              <a:rPr lang="en-IE" altLang="en-US" sz="1600" dirty="0" err="1">
                <a:latin typeface="Trebuchet MS"/>
              </a:rPr>
              <a:t>története</a:t>
            </a:r>
            <a:r>
              <a:rPr lang="en-IE" altLang="en-US" sz="1600" dirty="0">
                <a:latin typeface="Trebuchet MS"/>
              </a:rPr>
              <a:t>, </a:t>
            </a:r>
            <a:r>
              <a:rPr lang="en-IE" altLang="en-US" sz="1600" dirty="0" err="1">
                <a:latin typeface="Trebuchet MS"/>
              </a:rPr>
              <a:t>hogyan</a:t>
            </a:r>
            <a:r>
              <a:rPr lang="en-IE" altLang="en-US" sz="1600" dirty="0">
                <a:latin typeface="Trebuchet MS"/>
              </a:rPr>
              <a:t> indult </a:t>
            </a:r>
            <a:r>
              <a:rPr lang="en-IE" altLang="en-US" sz="1600" dirty="0" err="1">
                <a:latin typeface="Trebuchet MS"/>
              </a:rPr>
              <a:t>el</a:t>
            </a:r>
            <a:r>
              <a:rPr lang="en-IE" altLang="en-US" sz="1600" dirty="0">
                <a:latin typeface="Trebuchet MS"/>
              </a:rPr>
              <a:t>, mire </a:t>
            </a:r>
            <a:r>
              <a:rPr lang="en-IE" altLang="en-US" sz="1600" dirty="0" err="1">
                <a:latin typeface="Trebuchet MS"/>
              </a:rPr>
              <a:t>összpontosított</a:t>
            </a:r>
            <a:r>
              <a:rPr lang="en-IE" altLang="en-US" sz="1600" dirty="0">
                <a:latin typeface="Trebuchet MS"/>
              </a:rPr>
              <a:t>, </a:t>
            </a:r>
            <a:r>
              <a:rPr lang="en-IE" altLang="en-US" sz="1600" dirty="0" err="1">
                <a:latin typeface="Trebuchet MS"/>
              </a:rPr>
              <a:t>milyen</a:t>
            </a:r>
            <a:r>
              <a:rPr lang="en-IE" altLang="en-US" sz="1600" dirty="0">
                <a:latin typeface="Trebuchet MS"/>
              </a:rPr>
              <a:t> </a:t>
            </a:r>
            <a:r>
              <a:rPr lang="en-IE" altLang="en-US" sz="1600" dirty="0" err="1">
                <a:latin typeface="Trebuchet MS"/>
              </a:rPr>
              <a:t>döntéseket</a:t>
            </a:r>
            <a:r>
              <a:rPr lang="en-IE" altLang="en-US" sz="1600" dirty="0">
                <a:latin typeface="Trebuchet MS"/>
              </a:rPr>
              <a:t> </a:t>
            </a:r>
            <a:r>
              <a:rPr lang="en-IE" altLang="en-US" sz="1600" dirty="0" err="1">
                <a:latin typeface="Trebuchet MS"/>
              </a:rPr>
              <a:t>hozott</a:t>
            </a:r>
            <a:r>
              <a:rPr lang="en-IE" altLang="en-US" sz="1600" dirty="0">
                <a:latin typeface="Trebuchet MS"/>
              </a:rPr>
              <a:t>?</a:t>
            </a:r>
          </a:p>
          <a:p>
            <a:pPr>
              <a:spcBef>
                <a:spcPct val="0"/>
              </a:spcBef>
              <a:buFontTx/>
              <a:buNone/>
            </a:pPr>
            <a:endParaRPr lang="en-IE" altLang="en-US" sz="1600" dirty="0">
              <a:latin typeface="Trebuchet MS"/>
            </a:endParaRPr>
          </a:p>
          <a:p>
            <a:pPr>
              <a:spcBef>
                <a:spcPct val="0"/>
              </a:spcBef>
              <a:buFontTx/>
              <a:buNone/>
            </a:pPr>
            <a:r>
              <a:rPr lang="en-IE" altLang="en-US" sz="1600" dirty="0" err="1">
                <a:solidFill>
                  <a:srgbClr val="DB2690"/>
                </a:solidFill>
                <a:latin typeface="Trebuchet MS"/>
              </a:rPr>
              <a:t>Szenvedélytörténet</a:t>
            </a:r>
            <a:r>
              <a:rPr lang="en-IE" altLang="en-US" sz="1600" dirty="0">
                <a:latin typeface="Trebuchet MS"/>
              </a:rPr>
              <a:t>: </a:t>
            </a:r>
            <a:r>
              <a:rPr lang="en-IE" altLang="en-US" sz="1600" dirty="0" err="1">
                <a:latin typeface="Trebuchet MS"/>
              </a:rPr>
              <a:t>Mit</a:t>
            </a:r>
            <a:r>
              <a:rPr lang="en-IE" altLang="en-US" sz="1600" dirty="0">
                <a:latin typeface="Trebuchet MS"/>
              </a:rPr>
              <a:t> </a:t>
            </a:r>
            <a:r>
              <a:rPr lang="en-IE" altLang="en-US" sz="1600" dirty="0" err="1">
                <a:latin typeface="Trebuchet MS"/>
              </a:rPr>
              <a:t>szeretsz</a:t>
            </a:r>
            <a:r>
              <a:rPr lang="en-IE" altLang="en-US" sz="1600" dirty="0">
                <a:latin typeface="Trebuchet MS"/>
              </a:rPr>
              <a:t>, </a:t>
            </a:r>
            <a:r>
              <a:rPr lang="en-IE" altLang="en-US" sz="1600" dirty="0" err="1">
                <a:latin typeface="Trebuchet MS"/>
              </a:rPr>
              <a:t>és</a:t>
            </a:r>
            <a:r>
              <a:rPr lang="en-IE" altLang="en-US" sz="1600" dirty="0">
                <a:latin typeface="Trebuchet MS"/>
              </a:rPr>
              <a:t> </a:t>
            </a:r>
            <a:r>
              <a:rPr lang="en-IE" altLang="en-US" sz="1600" dirty="0" err="1">
                <a:latin typeface="Trebuchet MS"/>
              </a:rPr>
              <a:t>miért</a:t>
            </a:r>
            <a:r>
              <a:rPr lang="en-IE" altLang="en-US" sz="1600" dirty="0">
                <a:latin typeface="Trebuchet MS"/>
              </a:rPr>
              <a:t> </a:t>
            </a:r>
            <a:r>
              <a:rPr lang="en-IE" altLang="en-US" sz="1600" dirty="0" err="1">
                <a:latin typeface="Trebuchet MS"/>
              </a:rPr>
              <a:t>szereted</a:t>
            </a:r>
            <a:r>
              <a:rPr lang="en-IE" altLang="en-US" sz="1600" dirty="0">
                <a:latin typeface="Trebuchet MS"/>
              </a:rPr>
              <a:t>, </a:t>
            </a:r>
            <a:r>
              <a:rPr lang="en-IE" altLang="en-US" sz="1600" dirty="0" err="1">
                <a:latin typeface="Trebuchet MS"/>
              </a:rPr>
              <a:t>amit</a:t>
            </a:r>
            <a:r>
              <a:rPr lang="en-IE" altLang="en-US" sz="1600" dirty="0">
                <a:latin typeface="Trebuchet MS"/>
              </a:rPr>
              <a:t> </a:t>
            </a:r>
            <a:r>
              <a:rPr lang="en-IE" altLang="en-US" sz="1600" dirty="0" err="1">
                <a:latin typeface="Trebuchet MS"/>
              </a:rPr>
              <a:t>csinálsz</a:t>
            </a:r>
            <a:r>
              <a:rPr lang="en-IE" altLang="en-US" sz="1600" dirty="0">
                <a:latin typeface="Trebuchet MS"/>
              </a:rPr>
              <a:t>.</a:t>
            </a:r>
          </a:p>
          <a:p>
            <a:pPr>
              <a:spcBef>
                <a:spcPct val="0"/>
              </a:spcBef>
              <a:buFontTx/>
              <a:buNone/>
            </a:pPr>
            <a:endParaRPr lang="en-IE" altLang="en-US" sz="1600" dirty="0">
              <a:latin typeface="Trebuchet MS"/>
            </a:endParaRPr>
          </a:p>
          <a:p>
            <a:pPr>
              <a:spcBef>
                <a:spcPct val="0"/>
              </a:spcBef>
              <a:buFontTx/>
              <a:buNone/>
            </a:pPr>
            <a:r>
              <a:rPr lang="en-IE" altLang="en-US" sz="1600" dirty="0" err="1">
                <a:solidFill>
                  <a:srgbClr val="DB2690"/>
                </a:solidFill>
                <a:latin typeface="Trebuchet MS"/>
              </a:rPr>
              <a:t>Személyiségtörténet</a:t>
            </a:r>
            <a:r>
              <a:rPr lang="en-IE" altLang="en-US" sz="1600" dirty="0">
                <a:latin typeface="Trebuchet MS"/>
              </a:rPr>
              <a:t>: </a:t>
            </a:r>
            <a:r>
              <a:rPr lang="en-IE" altLang="en-US" sz="1600" dirty="0" err="1">
                <a:latin typeface="Trebuchet MS"/>
              </a:rPr>
              <a:t>Gondoljon</a:t>
            </a:r>
            <a:r>
              <a:rPr lang="en-IE" altLang="en-US" sz="1600" dirty="0">
                <a:latin typeface="Trebuchet MS"/>
              </a:rPr>
              <a:t> </a:t>
            </a:r>
            <a:r>
              <a:rPr lang="en-IE" altLang="en-US" sz="1600" dirty="0" err="1">
                <a:latin typeface="Trebuchet MS"/>
              </a:rPr>
              <a:t>arra</a:t>
            </a:r>
            <a:r>
              <a:rPr lang="en-IE" altLang="en-US" sz="1600" dirty="0">
                <a:latin typeface="Trebuchet MS"/>
              </a:rPr>
              <a:t>, </a:t>
            </a:r>
            <a:r>
              <a:rPr lang="en-IE" altLang="en-US" sz="1600" dirty="0" err="1">
                <a:latin typeface="Trebuchet MS"/>
              </a:rPr>
              <a:t>hogyan</a:t>
            </a:r>
            <a:r>
              <a:rPr lang="en-IE" altLang="en-US" sz="1600" dirty="0">
                <a:latin typeface="Trebuchet MS"/>
              </a:rPr>
              <a:t> </a:t>
            </a:r>
            <a:r>
              <a:rPr lang="en-IE" altLang="en-US" sz="1600" dirty="0" err="1">
                <a:latin typeface="Trebuchet MS"/>
              </a:rPr>
              <a:t>érzékelhetik</a:t>
            </a:r>
            <a:r>
              <a:rPr lang="en-IE" altLang="en-US" sz="1600" dirty="0">
                <a:latin typeface="Trebuchet MS"/>
              </a:rPr>
              <a:t> </a:t>
            </a:r>
            <a:r>
              <a:rPr lang="en-IE" altLang="en-US" sz="1600" dirty="0" err="1">
                <a:latin typeface="Trebuchet MS"/>
              </a:rPr>
              <a:t>az</a:t>
            </a:r>
            <a:r>
              <a:rPr lang="en-IE" altLang="en-US" sz="1600" dirty="0">
                <a:latin typeface="Trebuchet MS"/>
              </a:rPr>
              <a:t> </a:t>
            </a:r>
            <a:r>
              <a:rPr lang="en-IE" altLang="en-US" sz="1600" dirty="0" err="1">
                <a:latin typeface="Trebuchet MS"/>
              </a:rPr>
              <a:t>emberek</a:t>
            </a:r>
            <a:r>
              <a:rPr lang="en-IE" altLang="en-US" sz="1600" dirty="0">
                <a:latin typeface="Trebuchet MS"/>
              </a:rPr>
              <a:t> a </a:t>
            </a:r>
            <a:r>
              <a:rPr lang="en-IE" altLang="en-US" sz="1600" dirty="0" err="1">
                <a:latin typeface="Trebuchet MS"/>
              </a:rPr>
              <a:t>márkáját</a:t>
            </a:r>
            <a:r>
              <a:rPr lang="en-IE" altLang="en-US" sz="1600" dirty="0">
                <a:latin typeface="Trebuchet MS"/>
              </a:rPr>
              <a:t>, </a:t>
            </a:r>
            <a:r>
              <a:rPr lang="en-IE" altLang="en-US" sz="1600" dirty="0" err="1">
                <a:latin typeface="Trebuchet MS"/>
              </a:rPr>
              <a:t>esetleg</a:t>
            </a:r>
            <a:r>
              <a:rPr lang="en-IE" altLang="en-US" sz="1600" dirty="0">
                <a:latin typeface="Trebuchet MS"/>
              </a:rPr>
              <a:t> </a:t>
            </a:r>
            <a:r>
              <a:rPr lang="en-IE" altLang="en-US" sz="1600" dirty="0" err="1">
                <a:latin typeface="Trebuchet MS"/>
              </a:rPr>
              <a:t>az</a:t>
            </a:r>
            <a:r>
              <a:rPr lang="en-IE" altLang="en-US" sz="1600" dirty="0">
                <a:latin typeface="Trebuchet MS"/>
              </a:rPr>
              <a:t> </a:t>
            </a:r>
            <a:r>
              <a:rPr lang="en-IE" altLang="en-US" sz="1600" dirty="0" err="1">
                <a:latin typeface="Trebuchet MS"/>
              </a:rPr>
              <a:t>üzlethez</a:t>
            </a:r>
            <a:r>
              <a:rPr lang="en-IE" altLang="en-US" sz="1600" dirty="0">
                <a:latin typeface="Trebuchet MS"/>
              </a:rPr>
              <a:t> </a:t>
            </a:r>
            <a:r>
              <a:rPr lang="en-IE" altLang="en-US" sz="1600" dirty="0" err="1">
                <a:latin typeface="Trebuchet MS"/>
              </a:rPr>
              <a:t>való</a:t>
            </a:r>
            <a:r>
              <a:rPr lang="en-IE" altLang="en-US" sz="1600" dirty="0">
                <a:latin typeface="Trebuchet MS"/>
              </a:rPr>
              <a:t> </a:t>
            </a:r>
            <a:r>
              <a:rPr lang="en-IE" altLang="en-US" sz="1600" dirty="0" err="1">
                <a:latin typeface="Trebuchet MS"/>
              </a:rPr>
              <a:t>hozzáállását</a:t>
            </a:r>
            <a:r>
              <a:rPr lang="en-IE" altLang="en-US" sz="1600" dirty="0">
                <a:latin typeface="Trebuchet MS"/>
              </a:rPr>
              <a:t>?</a:t>
            </a:r>
          </a:p>
          <a:p>
            <a:pPr>
              <a:spcBef>
                <a:spcPct val="0"/>
              </a:spcBef>
              <a:buFontTx/>
              <a:buNone/>
            </a:pPr>
            <a:endParaRPr lang="en-IE" altLang="en-US" sz="1600" dirty="0">
              <a:latin typeface="Trebuchet MS"/>
            </a:endParaRPr>
          </a:p>
          <a:p>
            <a:pPr>
              <a:spcBef>
                <a:spcPct val="0"/>
              </a:spcBef>
              <a:buFontTx/>
              <a:buNone/>
            </a:pPr>
            <a:r>
              <a:rPr lang="en-IE" altLang="en-US" sz="1600" dirty="0" err="1">
                <a:solidFill>
                  <a:srgbClr val="DB2690"/>
                </a:solidFill>
                <a:latin typeface="Trebuchet MS"/>
              </a:rPr>
              <a:t>Ügyféltörténet</a:t>
            </a:r>
            <a:r>
              <a:rPr lang="en-IE" altLang="en-US" sz="1600" dirty="0">
                <a:latin typeface="Trebuchet MS"/>
              </a:rPr>
              <a:t>: </a:t>
            </a:r>
            <a:r>
              <a:rPr lang="en-IE" altLang="en-US" sz="1600" dirty="0" err="1">
                <a:latin typeface="Trebuchet MS"/>
              </a:rPr>
              <a:t>Mit</a:t>
            </a:r>
            <a:r>
              <a:rPr lang="en-IE" altLang="en-US" sz="1600" dirty="0">
                <a:latin typeface="Trebuchet MS"/>
              </a:rPr>
              <a:t> </a:t>
            </a:r>
            <a:r>
              <a:rPr lang="en-IE" altLang="en-US" sz="1600" dirty="0" err="1">
                <a:latin typeface="Trebuchet MS"/>
              </a:rPr>
              <a:t>mondanak</a:t>
            </a:r>
            <a:r>
              <a:rPr lang="en-IE" altLang="en-US" sz="1600" dirty="0">
                <a:latin typeface="Trebuchet MS"/>
              </a:rPr>
              <a:t> </a:t>
            </a:r>
            <a:r>
              <a:rPr lang="en-IE" altLang="en-US" sz="1600" dirty="0" err="1">
                <a:latin typeface="Trebuchet MS"/>
              </a:rPr>
              <a:t>rólad</a:t>
            </a:r>
            <a:r>
              <a:rPr lang="en-IE" altLang="en-US" sz="1600" dirty="0">
                <a:latin typeface="Trebuchet MS"/>
              </a:rPr>
              <a:t> </a:t>
            </a:r>
            <a:r>
              <a:rPr lang="en-IE" altLang="en-US" sz="1600" dirty="0" err="1">
                <a:latin typeface="Trebuchet MS"/>
              </a:rPr>
              <a:t>az</a:t>
            </a:r>
            <a:r>
              <a:rPr lang="en-IE" altLang="en-US" sz="1600" dirty="0">
                <a:latin typeface="Trebuchet MS"/>
              </a:rPr>
              <a:t> </a:t>
            </a:r>
            <a:r>
              <a:rPr lang="en-IE" altLang="en-US" sz="1600" dirty="0" err="1">
                <a:latin typeface="Trebuchet MS"/>
              </a:rPr>
              <a:t>ügyfelek</a:t>
            </a:r>
            <a:r>
              <a:rPr lang="en-IE" altLang="en-US" sz="1600" dirty="0">
                <a:latin typeface="Trebuchet MS"/>
              </a:rPr>
              <a:t>, </a:t>
            </a:r>
            <a:r>
              <a:rPr lang="en-IE" altLang="en-US" sz="1600" dirty="0" err="1">
                <a:latin typeface="Trebuchet MS"/>
              </a:rPr>
              <a:t>milyen</a:t>
            </a:r>
            <a:r>
              <a:rPr lang="en-IE" altLang="en-US" sz="1600" dirty="0">
                <a:latin typeface="Trebuchet MS"/>
              </a:rPr>
              <a:t> </a:t>
            </a:r>
            <a:r>
              <a:rPr lang="en-IE" altLang="en-US" sz="1600" dirty="0" err="1">
                <a:latin typeface="Trebuchet MS"/>
              </a:rPr>
              <a:t>tapasztalataik</a:t>
            </a:r>
            <a:r>
              <a:rPr lang="en-IE" altLang="en-US" sz="1600" dirty="0">
                <a:latin typeface="Trebuchet MS"/>
              </a:rPr>
              <a:t> </a:t>
            </a:r>
            <a:r>
              <a:rPr lang="en-IE" altLang="en-US" sz="1600" dirty="0" err="1">
                <a:latin typeface="Trebuchet MS"/>
              </a:rPr>
              <a:t>vannak</a:t>
            </a:r>
            <a:r>
              <a:rPr lang="en-IE" altLang="en-US" sz="1600" dirty="0">
                <a:latin typeface="Trebuchet MS"/>
              </a:rPr>
              <a:t>?</a:t>
            </a:r>
          </a:p>
          <a:p>
            <a:pPr>
              <a:spcBef>
                <a:spcPct val="0"/>
              </a:spcBef>
              <a:buFontTx/>
              <a:buNone/>
            </a:pPr>
            <a:endParaRPr lang="en-IE" altLang="en-US" sz="1600" dirty="0">
              <a:latin typeface="Trebuchet MS"/>
            </a:endParaRPr>
          </a:p>
          <a:p>
            <a:pPr>
              <a:spcBef>
                <a:spcPct val="0"/>
              </a:spcBef>
              <a:buFontTx/>
              <a:buNone/>
            </a:pPr>
            <a:r>
              <a:rPr lang="en-IE" altLang="en-US" sz="1600" dirty="0">
                <a:latin typeface="Trebuchet MS"/>
              </a:rPr>
              <a:t>Ne </a:t>
            </a:r>
            <a:r>
              <a:rPr lang="en-IE" altLang="en-US" sz="1600" dirty="0" err="1">
                <a:latin typeface="Trebuchet MS"/>
              </a:rPr>
              <a:t>feledje</a:t>
            </a:r>
            <a:r>
              <a:rPr lang="en-IE" altLang="en-US" sz="1600" dirty="0">
                <a:latin typeface="Trebuchet MS"/>
              </a:rPr>
              <a:t>, </a:t>
            </a:r>
            <a:r>
              <a:rPr lang="en-IE" altLang="en-US" sz="1600" dirty="0" err="1">
                <a:latin typeface="Trebuchet MS"/>
              </a:rPr>
              <a:t>hogy</a:t>
            </a:r>
            <a:r>
              <a:rPr lang="en-IE" altLang="en-US" sz="1600" dirty="0">
                <a:latin typeface="Trebuchet MS"/>
              </a:rPr>
              <a:t> </a:t>
            </a:r>
            <a:r>
              <a:rPr lang="en-IE" altLang="en-US" sz="1600" dirty="0" err="1">
                <a:latin typeface="Trebuchet MS"/>
              </a:rPr>
              <a:t>ez</a:t>
            </a:r>
            <a:r>
              <a:rPr lang="en-IE" altLang="en-US" sz="1600" dirty="0">
                <a:latin typeface="Trebuchet MS"/>
              </a:rPr>
              <a:t> a </a:t>
            </a:r>
            <a:r>
              <a:rPr lang="en-IE" altLang="en-US" sz="1600" dirty="0" err="1">
                <a:latin typeface="Trebuchet MS"/>
              </a:rPr>
              <a:t>tartalom</a:t>
            </a:r>
            <a:r>
              <a:rPr lang="en-IE" altLang="en-US" sz="1600" dirty="0">
                <a:latin typeface="Trebuchet MS"/>
              </a:rPr>
              <a:t> </a:t>
            </a:r>
            <a:r>
              <a:rPr lang="en-IE" altLang="en-US" sz="1600" dirty="0" err="1">
                <a:latin typeface="Trebuchet MS"/>
              </a:rPr>
              <a:t>minden</a:t>
            </a:r>
            <a:r>
              <a:rPr lang="en-IE" altLang="en-US" sz="1600" dirty="0">
                <a:latin typeface="Trebuchet MS"/>
              </a:rPr>
              <a:t> </a:t>
            </a:r>
            <a:r>
              <a:rPr lang="en-IE" altLang="en-US" sz="1600" dirty="0" err="1">
                <a:latin typeface="Trebuchet MS"/>
              </a:rPr>
              <a:t>marketinges</a:t>
            </a:r>
            <a:r>
              <a:rPr lang="en-IE" altLang="en-US" sz="1600" dirty="0">
                <a:latin typeface="Trebuchet MS"/>
              </a:rPr>
              <a:t> </a:t>
            </a:r>
            <a:r>
              <a:rPr lang="en-IE" altLang="en-US" sz="1600" dirty="0" err="1">
                <a:latin typeface="Trebuchet MS"/>
              </a:rPr>
              <a:t>tevékenységének</a:t>
            </a:r>
            <a:r>
              <a:rPr lang="en-IE" altLang="en-US" sz="1600" dirty="0">
                <a:latin typeface="Trebuchet MS"/>
              </a:rPr>
              <a:t> </a:t>
            </a:r>
            <a:r>
              <a:rPr lang="en-IE" altLang="en-US" sz="1600" dirty="0" err="1">
                <a:latin typeface="Trebuchet MS"/>
              </a:rPr>
              <a:t>alapjaként</a:t>
            </a:r>
            <a:r>
              <a:rPr lang="en-IE" altLang="en-US" sz="1600" dirty="0">
                <a:latin typeface="Trebuchet MS"/>
              </a:rPr>
              <a:t> </a:t>
            </a:r>
            <a:r>
              <a:rPr lang="en-IE" altLang="en-US" sz="1600" dirty="0" err="1">
                <a:latin typeface="Trebuchet MS"/>
              </a:rPr>
              <a:t>használható</a:t>
            </a:r>
            <a:r>
              <a:rPr lang="en-IE" altLang="en-US" sz="1600" dirty="0">
                <a:latin typeface="Trebuchet MS"/>
              </a:rPr>
              <a:t> – </a:t>
            </a:r>
            <a:r>
              <a:rPr lang="en-IE" altLang="en-US" sz="1600" dirty="0" err="1">
                <a:latin typeface="Trebuchet MS"/>
              </a:rPr>
              <a:t>webhely</a:t>
            </a:r>
            <a:r>
              <a:rPr lang="en-IE" altLang="en-US" sz="1600" dirty="0">
                <a:latin typeface="Trebuchet MS"/>
              </a:rPr>
              <a:t>, </a:t>
            </a:r>
            <a:r>
              <a:rPr lang="en-IE" altLang="en-US" sz="1600" dirty="0" err="1">
                <a:latin typeface="Trebuchet MS"/>
              </a:rPr>
              <a:t>brosúrák</a:t>
            </a:r>
            <a:r>
              <a:rPr lang="en-IE" altLang="en-US" sz="1600" dirty="0">
                <a:latin typeface="Trebuchet MS"/>
              </a:rPr>
              <a:t>, </a:t>
            </a:r>
            <a:r>
              <a:rPr lang="en-IE" altLang="en-US" sz="1600" dirty="0" err="1">
                <a:latin typeface="Trebuchet MS"/>
              </a:rPr>
              <a:t>hirdetések</a:t>
            </a:r>
            <a:r>
              <a:rPr lang="en-IE" altLang="en-US" sz="1600" dirty="0">
                <a:latin typeface="Trebuchet MS"/>
              </a:rPr>
              <a:t>, </a:t>
            </a:r>
            <a:r>
              <a:rPr lang="en-IE" altLang="en-US" sz="1600" dirty="0" err="1">
                <a:latin typeface="Trebuchet MS"/>
              </a:rPr>
              <a:t>szórólapok</a:t>
            </a:r>
            <a:r>
              <a:rPr lang="en-IE" altLang="en-US" sz="1600" dirty="0">
                <a:latin typeface="Trebuchet MS"/>
              </a:rPr>
              <a:t> </a:t>
            </a:r>
            <a:r>
              <a:rPr lang="en-IE" altLang="en-US" sz="1600" dirty="0" err="1">
                <a:latin typeface="Trebuchet MS"/>
              </a:rPr>
              <a:t>stb</a:t>
            </a:r>
            <a:r>
              <a:rPr lang="en-IE" altLang="en-US" sz="1600" dirty="0">
                <a:latin typeface="Trebuchet MS"/>
              </a:rPr>
              <a:t>.</a:t>
            </a:r>
            <a:endParaRPr lang="pl-PL" sz="1600" dirty="0"/>
          </a:p>
        </p:txBody>
      </p:sp>
    </p:spTree>
    <p:extLst>
      <p:ext uri="{BB962C8B-B14F-4D97-AF65-F5344CB8AC3E}">
        <p14:creationId xmlns:p14="http://schemas.microsoft.com/office/powerpoint/2010/main" val="266181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wal 2">
            <a:extLst>
              <a:ext uri="{FF2B5EF4-FFF2-40B4-BE49-F238E27FC236}">
                <a16:creationId xmlns:a16="http://schemas.microsoft.com/office/drawing/2014/main" id="{72CBC96B-5F5C-458C-9F8A-0094DF9E42C8}"/>
              </a:ext>
            </a:extLst>
          </p:cNvPr>
          <p:cNvSpPr/>
          <p:nvPr/>
        </p:nvSpPr>
        <p:spPr>
          <a:xfrm>
            <a:off x="3218112" y="2627782"/>
            <a:ext cx="2631917" cy="1769806"/>
          </a:xfrm>
          <a:prstGeom prst="ellipse">
            <a:avLst/>
          </a:prstGeom>
          <a:solidFill>
            <a:srgbClr val="DC30B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MÁRKA TÖRTÉNET</a:t>
            </a:r>
          </a:p>
        </p:txBody>
      </p:sp>
      <p:sp>
        <p:nvSpPr>
          <p:cNvPr id="4" name="Dymek mowy: owalny 3">
            <a:extLst>
              <a:ext uri="{FF2B5EF4-FFF2-40B4-BE49-F238E27FC236}">
                <a16:creationId xmlns:a16="http://schemas.microsoft.com/office/drawing/2014/main" id="{1F79F95C-8691-418F-B317-B1F209A32878}"/>
              </a:ext>
            </a:extLst>
          </p:cNvPr>
          <p:cNvSpPr/>
          <p:nvPr/>
        </p:nvSpPr>
        <p:spPr>
          <a:xfrm>
            <a:off x="1144872" y="2321104"/>
            <a:ext cx="1882344" cy="1107896"/>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Személyiség</a:t>
            </a:r>
            <a:endParaRPr lang="pl-PL" dirty="0"/>
          </a:p>
        </p:txBody>
      </p:sp>
      <p:sp>
        <p:nvSpPr>
          <p:cNvPr id="5" name="Dymek mowy: owalny 4">
            <a:extLst>
              <a:ext uri="{FF2B5EF4-FFF2-40B4-BE49-F238E27FC236}">
                <a16:creationId xmlns:a16="http://schemas.microsoft.com/office/drawing/2014/main" id="{5181EEB8-BAC3-42CA-A72E-5FE4BD969F67}"/>
              </a:ext>
            </a:extLst>
          </p:cNvPr>
          <p:cNvSpPr/>
          <p:nvPr/>
        </p:nvSpPr>
        <p:spPr>
          <a:xfrm>
            <a:off x="-1443074" y="3158991"/>
            <a:ext cx="45719" cy="4220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ymek mowy: owalny 5">
            <a:extLst>
              <a:ext uri="{FF2B5EF4-FFF2-40B4-BE49-F238E27FC236}">
                <a16:creationId xmlns:a16="http://schemas.microsoft.com/office/drawing/2014/main" id="{7769BBE0-DDA4-4E08-B323-84766F8FEB3F}"/>
              </a:ext>
            </a:extLst>
          </p:cNvPr>
          <p:cNvSpPr/>
          <p:nvPr/>
        </p:nvSpPr>
        <p:spPr>
          <a:xfrm>
            <a:off x="3547060" y="1606107"/>
            <a:ext cx="1676574" cy="771453"/>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Értékek</a:t>
            </a:r>
            <a:endParaRPr lang="pl-PL" dirty="0"/>
          </a:p>
        </p:txBody>
      </p:sp>
      <p:sp>
        <p:nvSpPr>
          <p:cNvPr id="7" name="Dymek mowy: owalny 6">
            <a:extLst>
              <a:ext uri="{FF2B5EF4-FFF2-40B4-BE49-F238E27FC236}">
                <a16:creationId xmlns:a16="http://schemas.microsoft.com/office/drawing/2014/main" id="{6681B597-0CE1-4FD0-B6A9-743B6E6A0739}"/>
              </a:ext>
            </a:extLst>
          </p:cNvPr>
          <p:cNvSpPr/>
          <p:nvPr/>
        </p:nvSpPr>
        <p:spPr>
          <a:xfrm>
            <a:off x="1313685" y="3860215"/>
            <a:ext cx="1553593" cy="957912"/>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Cél</a:t>
            </a:r>
            <a:endParaRPr lang="pl-PL" dirty="0"/>
          </a:p>
        </p:txBody>
      </p:sp>
      <p:sp>
        <p:nvSpPr>
          <p:cNvPr id="8" name="Dymek mowy: owalny 7">
            <a:extLst>
              <a:ext uri="{FF2B5EF4-FFF2-40B4-BE49-F238E27FC236}">
                <a16:creationId xmlns:a16="http://schemas.microsoft.com/office/drawing/2014/main" id="{CCCF116F-7B89-4C50-8739-11C3BBC63FBA}"/>
              </a:ext>
            </a:extLst>
          </p:cNvPr>
          <p:cNvSpPr/>
          <p:nvPr/>
        </p:nvSpPr>
        <p:spPr>
          <a:xfrm>
            <a:off x="3171343" y="4769567"/>
            <a:ext cx="1460248" cy="957912"/>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Kaland</a:t>
            </a:r>
            <a:endParaRPr lang="pl-PL" dirty="0"/>
          </a:p>
        </p:txBody>
      </p:sp>
      <p:sp>
        <p:nvSpPr>
          <p:cNvPr id="9" name="Dymek mowy: owalny 8">
            <a:extLst>
              <a:ext uri="{FF2B5EF4-FFF2-40B4-BE49-F238E27FC236}">
                <a16:creationId xmlns:a16="http://schemas.microsoft.com/office/drawing/2014/main" id="{F821BAF8-DB6C-4DD7-ADDE-C380FA611994}"/>
              </a:ext>
            </a:extLst>
          </p:cNvPr>
          <p:cNvSpPr/>
          <p:nvPr/>
        </p:nvSpPr>
        <p:spPr>
          <a:xfrm>
            <a:off x="5492325" y="4659701"/>
            <a:ext cx="1535351" cy="879004"/>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Örökség</a:t>
            </a:r>
            <a:endParaRPr lang="pl-PL" dirty="0"/>
          </a:p>
        </p:txBody>
      </p:sp>
      <p:sp>
        <p:nvSpPr>
          <p:cNvPr id="10" name="Dymek mowy: owalny 9">
            <a:extLst>
              <a:ext uri="{FF2B5EF4-FFF2-40B4-BE49-F238E27FC236}">
                <a16:creationId xmlns:a16="http://schemas.microsoft.com/office/drawing/2014/main" id="{B197ECA6-BDC0-4868-AC33-5C7657607DF5}"/>
              </a:ext>
            </a:extLst>
          </p:cNvPr>
          <p:cNvSpPr/>
          <p:nvPr/>
        </p:nvSpPr>
        <p:spPr>
          <a:xfrm>
            <a:off x="6280542" y="3258825"/>
            <a:ext cx="1408343" cy="879004"/>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Jövő</a:t>
            </a:r>
            <a:endParaRPr lang="pl-PL" dirty="0"/>
          </a:p>
        </p:txBody>
      </p:sp>
      <p:sp>
        <p:nvSpPr>
          <p:cNvPr id="11" name="Dymek mowy: owalny 10">
            <a:extLst>
              <a:ext uri="{FF2B5EF4-FFF2-40B4-BE49-F238E27FC236}">
                <a16:creationId xmlns:a16="http://schemas.microsoft.com/office/drawing/2014/main" id="{9A378EEA-E116-4788-A156-8F2C1359C82D}"/>
              </a:ext>
            </a:extLst>
          </p:cNvPr>
          <p:cNvSpPr/>
          <p:nvPr/>
        </p:nvSpPr>
        <p:spPr>
          <a:xfrm>
            <a:off x="5713992" y="1957109"/>
            <a:ext cx="1882344" cy="1039603"/>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Egyéniság</a:t>
            </a:r>
            <a:endParaRPr lang="pl-PL" dirty="0"/>
          </a:p>
        </p:txBody>
      </p:sp>
    </p:spTree>
    <p:extLst>
      <p:ext uri="{BB962C8B-B14F-4D97-AF65-F5344CB8AC3E}">
        <p14:creationId xmlns:p14="http://schemas.microsoft.com/office/powerpoint/2010/main" val="213992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CE215A9-CCE5-496D-B8FE-60787D5E661B}"/>
              </a:ext>
            </a:extLst>
          </p:cNvPr>
          <p:cNvSpPr>
            <a:spLocks noGrp="1"/>
          </p:cNvSpPr>
          <p:nvPr>
            <p:ph type="body" sz="quarter" idx="14"/>
          </p:nvPr>
        </p:nvSpPr>
        <p:spPr/>
        <p:txBody>
          <a:bodyPr vert="horz" lIns="91440" tIns="45720" rIns="91440" bIns="45720" rtlCol="0" anchor="t">
            <a:noAutofit/>
          </a:bodyPr>
          <a:lstStyle/>
          <a:p>
            <a:pPr>
              <a:defRPr/>
            </a:pPr>
            <a:endParaRPr lang="pl-PL" altLang="en-US" sz="1600" b="1" dirty="0">
              <a:solidFill>
                <a:srgbClr val="DC30BB"/>
              </a:solidFill>
              <a:latin typeface="Bookman Old Style" panose="02050604050505020204" pitchFamily="18" charset="0"/>
            </a:endParaRPr>
          </a:p>
          <a:p>
            <a:pPr>
              <a:defRPr/>
            </a:pPr>
            <a:endParaRPr lang="pl-PL" altLang="en-US" sz="1600" b="1" dirty="0">
              <a:solidFill>
                <a:srgbClr val="DC30BB"/>
              </a:solidFill>
              <a:latin typeface="Bookman Old Style" panose="02050604050505020204" pitchFamily="18" charset="0"/>
            </a:endParaRPr>
          </a:p>
          <a:p>
            <a:pPr>
              <a:defRPr/>
            </a:pPr>
            <a:endParaRPr lang="pl-PL" altLang="en-US" sz="1600" b="1" dirty="0">
              <a:solidFill>
                <a:srgbClr val="DC30BB"/>
              </a:solidFill>
              <a:latin typeface="Bookman Old Style" panose="02050604050505020204" pitchFamily="18" charset="0"/>
            </a:endParaRPr>
          </a:p>
          <a:p>
            <a:pPr>
              <a:defRPr/>
            </a:pPr>
            <a:r>
              <a:rPr lang="en-IE" altLang="en-US" sz="1600" b="1" dirty="0">
                <a:solidFill>
                  <a:srgbClr val="DC30BB"/>
                </a:solidFill>
                <a:latin typeface="Bookman Old Style" panose="02050604050505020204" pitchFamily="18" charset="0"/>
              </a:rPr>
              <a:t>Kit </a:t>
            </a:r>
            <a:r>
              <a:rPr lang="en-IE" altLang="en-US" sz="1600" b="1" dirty="0" err="1">
                <a:solidFill>
                  <a:srgbClr val="DC30BB"/>
                </a:solidFill>
                <a:latin typeface="Bookman Old Style" panose="02050604050505020204" pitchFamily="18" charset="0"/>
              </a:rPr>
              <a:t>céloz</a:t>
            </a:r>
            <a:r>
              <a:rPr lang="en-IE" altLang="en-US" sz="1600" b="1" dirty="0">
                <a:solidFill>
                  <a:srgbClr val="DC30BB"/>
                </a:solidFill>
                <a:latin typeface="Bookman Old Style" panose="02050604050505020204" pitchFamily="18" charset="0"/>
              </a:rPr>
              <a:t>?</a:t>
            </a:r>
          </a:p>
          <a:p>
            <a:pPr>
              <a:defRPr/>
            </a:pPr>
            <a:endParaRPr lang="en-IE" altLang="en-US" sz="1600" b="1" dirty="0">
              <a:solidFill>
                <a:srgbClr val="084C5F"/>
              </a:solidFill>
              <a:latin typeface="Bookman Old Style" panose="02050604050505020204" pitchFamily="18" charset="0"/>
            </a:endParaRPr>
          </a:p>
          <a:p>
            <a:pPr>
              <a:defRPr/>
            </a:pPr>
            <a:endParaRPr lang="en-IE" altLang="en-US" sz="1600" b="1" dirty="0">
              <a:solidFill>
                <a:srgbClr val="084C5F"/>
              </a:solidFill>
              <a:latin typeface="Bookman Old Style" panose="02050604050505020204" pitchFamily="18" charset="0"/>
            </a:endParaRPr>
          </a:p>
          <a:p>
            <a:pPr>
              <a:lnSpc>
                <a:spcPts val="166"/>
              </a:lnSpc>
              <a:defRPr/>
            </a:pPr>
            <a:endParaRPr lang="en-US" sz="1600" dirty="0">
              <a:latin typeface="Times New Roman" panose="02020603050405020304" pitchFamily="18" charset="0"/>
              <a:ea typeface="Times New Roman" panose="02020603050405020304" pitchFamily="18" charset="0"/>
            </a:endParaRPr>
          </a:p>
          <a:p>
            <a:pPr>
              <a:tabLst>
                <a:tab pos="422041" algn="l"/>
              </a:tabLst>
              <a:defRPr/>
            </a:pPr>
            <a:r>
              <a:rPr lang="en-US" sz="1600" dirty="0">
                <a:latin typeface="Calibri" panose="020F0502020204030204" pitchFamily="34" charset="0"/>
                <a:ea typeface="Calibri" panose="020F0502020204030204" pitchFamily="34" charset="0"/>
              </a:rPr>
              <a:t>	</a:t>
            </a:r>
            <a:endParaRPr lang="pl-PL" sz="1600" dirty="0">
              <a:latin typeface="Calibri" panose="020F0502020204030204" pitchFamily="34" charset="0"/>
              <a:ea typeface="Calibri" panose="020F0502020204030204" pitchFamily="34" charset="0"/>
            </a:endParaRPr>
          </a:p>
          <a:p>
            <a:pPr>
              <a:tabLst>
                <a:tab pos="422041" algn="l"/>
              </a:tabLst>
              <a:defRPr/>
            </a:pPr>
            <a:endParaRPr lang="pl-PL" sz="1600" dirty="0">
              <a:latin typeface="Calibri" panose="020F0502020204030204" pitchFamily="34" charset="0"/>
              <a:ea typeface="Calibri" panose="020F0502020204030204" pitchFamily="34" charset="0"/>
            </a:endParaRPr>
          </a:p>
          <a:p>
            <a:pPr>
              <a:tabLst>
                <a:tab pos="422041" algn="l"/>
              </a:tabLst>
              <a:defRPr/>
            </a:pPr>
            <a:endParaRPr lang="en-US" sz="1600" dirty="0">
              <a:latin typeface="Calibri" panose="020F0502020204030204" pitchFamily="34" charset="0"/>
              <a:ea typeface="Calibri" panose="020F0502020204030204" pitchFamily="34" charset="0"/>
            </a:endParaRPr>
          </a:p>
          <a:p>
            <a:pPr>
              <a:tabLst>
                <a:tab pos="422041" algn="l"/>
              </a:tabLst>
              <a:defRPr/>
            </a:pPr>
            <a:endParaRPr lang="en-US" sz="1600" dirty="0">
              <a:latin typeface="Calibri" panose="020F0502020204030204" pitchFamily="34" charset="0"/>
              <a:ea typeface="Times New Roman" panose="02020603050405020304" pitchFamily="18" charset="0"/>
            </a:endParaRPr>
          </a:p>
          <a:p>
            <a:pPr>
              <a:tabLst>
                <a:tab pos="422041" algn="l"/>
              </a:tabLst>
              <a:defRPr/>
            </a:pPr>
            <a:endParaRPr lang="en-US" sz="1600" dirty="0">
              <a:latin typeface="Calibri" panose="020F0502020204030204" pitchFamily="34" charset="0"/>
              <a:ea typeface="Times New Roman" panose="02020603050405020304" pitchFamily="18" charset="0"/>
            </a:endParaRPr>
          </a:p>
          <a:p>
            <a:pPr>
              <a:tabLst>
                <a:tab pos="422041" algn="l"/>
              </a:tabLst>
              <a:defRPr/>
            </a:pPr>
            <a:endParaRPr lang="en-US" sz="1600" b="1" dirty="0">
              <a:solidFill>
                <a:srgbClr val="084C5F"/>
              </a:solidFill>
              <a:latin typeface="Times New Roman" panose="02020603050405020304" pitchFamily="18" charset="0"/>
              <a:ea typeface="Times New Roman" panose="02020603050405020304" pitchFamily="18" charset="0"/>
            </a:endParaRPr>
          </a:p>
          <a:p>
            <a:pPr>
              <a:tabLst>
                <a:tab pos="422041" algn="l"/>
              </a:tabLst>
              <a:defRPr/>
            </a:pPr>
            <a:endParaRPr lang="en-US" sz="1600" b="1" dirty="0">
              <a:solidFill>
                <a:srgbClr val="084C5F"/>
              </a:solidFill>
              <a:latin typeface="Bookman Old Style" panose="02050604050505020204" pitchFamily="18" charset="0"/>
              <a:ea typeface="Times New Roman" panose="02020603050405020304" pitchFamily="18" charset="0"/>
            </a:endParaRPr>
          </a:p>
          <a:p>
            <a:pPr>
              <a:tabLst>
                <a:tab pos="422041" algn="l"/>
              </a:tabLst>
              <a:defRPr/>
            </a:pPr>
            <a:r>
              <a:rPr lang="en-US" sz="1600" b="1" dirty="0" err="1">
                <a:solidFill>
                  <a:srgbClr val="DC30BB"/>
                </a:solidFill>
                <a:latin typeface="Bookman Old Style" panose="02050604050505020204" pitchFamily="18" charset="0"/>
                <a:ea typeface="Times New Roman" panose="02020603050405020304" pitchFamily="18" charset="0"/>
              </a:rPr>
              <a:t>Hol</a:t>
            </a:r>
            <a:r>
              <a:rPr lang="en-US" sz="1600" b="1" dirty="0">
                <a:solidFill>
                  <a:srgbClr val="DC30BB"/>
                </a:solidFill>
                <a:latin typeface="Bookman Old Style" panose="02050604050505020204" pitchFamily="18" charset="0"/>
                <a:ea typeface="Times New Roman" panose="02020603050405020304" pitchFamily="18" charset="0"/>
              </a:rPr>
              <a:t> </a:t>
            </a:r>
            <a:r>
              <a:rPr lang="en-US" sz="1600" b="1" dirty="0" err="1">
                <a:solidFill>
                  <a:srgbClr val="DC30BB"/>
                </a:solidFill>
                <a:latin typeface="Bookman Old Style" panose="02050604050505020204" pitchFamily="18" charset="0"/>
                <a:ea typeface="Times New Roman" panose="02020603050405020304" pitchFamily="18" charset="0"/>
              </a:rPr>
              <a:t>érem</a:t>
            </a:r>
            <a:r>
              <a:rPr lang="en-US" sz="1600" b="1" dirty="0">
                <a:solidFill>
                  <a:srgbClr val="DC30BB"/>
                </a:solidFill>
                <a:latin typeface="Bookman Old Style" panose="02050604050505020204" pitchFamily="18" charset="0"/>
                <a:ea typeface="Times New Roman" panose="02020603050405020304" pitchFamily="18" charset="0"/>
              </a:rPr>
              <a:t> </a:t>
            </a:r>
            <a:r>
              <a:rPr lang="en-US" sz="1600" b="1" dirty="0" err="1">
                <a:solidFill>
                  <a:srgbClr val="DC30BB"/>
                </a:solidFill>
                <a:latin typeface="Bookman Old Style" panose="02050604050505020204" pitchFamily="18" charset="0"/>
                <a:ea typeface="Times New Roman" panose="02020603050405020304" pitchFamily="18" charset="0"/>
              </a:rPr>
              <a:t>el</a:t>
            </a:r>
            <a:r>
              <a:rPr lang="en-US" sz="1600" b="1" dirty="0">
                <a:solidFill>
                  <a:srgbClr val="DC30BB"/>
                </a:solidFill>
                <a:latin typeface="Bookman Old Style" panose="02050604050505020204" pitchFamily="18" charset="0"/>
                <a:ea typeface="Times New Roman" panose="02020603050405020304" pitchFamily="18" charset="0"/>
              </a:rPr>
              <a:t> </a:t>
            </a:r>
            <a:r>
              <a:rPr lang="en-US" sz="1600" b="1" dirty="0" err="1">
                <a:solidFill>
                  <a:srgbClr val="DC30BB"/>
                </a:solidFill>
                <a:latin typeface="Bookman Old Style" panose="02050604050505020204" pitchFamily="18" charset="0"/>
                <a:ea typeface="Times New Roman" panose="02020603050405020304" pitchFamily="18" charset="0"/>
              </a:rPr>
              <a:t>őket</a:t>
            </a:r>
            <a:r>
              <a:rPr lang="en-US" sz="1600" b="1" dirty="0">
                <a:solidFill>
                  <a:srgbClr val="DC30BB"/>
                </a:solidFill>
                <a:latin typeface="Bookman Old Style" panose="02050604050505020204" pitchFamily="18" charset="0"/>
                <a:ea typeface="Times New Roman" panose="02020603050405020304" pitchFamily="18" charset="0"/>
              </a:rPr>
              <a:t>?</a:t>
            </a:r>
            <a:endParaRPr lang="pl-PL" sz="1600" b="1" dirty="0">
              <a:solidFill>
                <a:srgbClr val="DC30BB"/>
              </a:solidFill>
              <a:latin typeface="Bookman Old Style" panose="02050604050505020204" pitchFamily="18" charset="0"/>
              <a:ea typeface="Times New Roman" panose="02020603050405020304" pitchFamily="18" charset="0"/>
            </a:endParaRPr>
          </a:p>
          <a:p>
            <a:pPr>
              <a:tabLst>
                <a:tab pos="422041" algn="l"/>
              </a:tabLst>
              <a:defRPr/>
            </a:pPr>
            <a:endParaRPr lang="en-US" sz="1600" b="1" dirty="0">
              <a:solidFill>
                <a:srgbClr val="084C5F"/>
              </a:solidFill>
              <a:latin typeface="Bookman Old Style" panose="02050604050505020204" pitchFamily="18" charset="0"/>
              <a:ea typeface="Times New Roman" panose="02020603050405020304" pitchFamily="18" charset="0"/>
            </a:endParaRPr>
          </a:p>
          <a:p>
            <a:pPr>
              <a:lnSpc>
                <a:spcPct val="115000"/>
              </a:lnSpc>
              <a:buFont typeface="Wingdings" panose="05000000000000000000" pitchFamily="2" charset="2"/>
              <a:buChar char="Ø"/>
              <a:defRPr/>
            </a:pPr>
            <a:r>
              <a:rPr lang="en-US" sz="1600" dirty="0">
                <a:latin typeface="Bookman Old Style"/>
                <a:ea typeface="Calibri" panose="020F0502020204030204" pitchFamily="34" charset="0"/>
                <a:cs typeface="Calibri"/>
              </a:rPr>
              <a:t> A </a:t>
            </a:r>
            <a:r>
              <a:rPr lang="en-US" sz="1600" dirty="0" err="1">
                <a:latin typeface="Bookman Old Style"/>
                <a:ea typeface="Calibri" panose="020F0502020204030204" pitchFamily="34" charset="0"/>
                <a:cs typeface="Calibri"/>
              </a:rPr>
              <a:t>médiák</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például</a:t>
            </a:r>
            <a:r>
              <a:rPr lang="en-US" sz="1600" dirty="0">
                <a:latin typeface="Bookman Old Style"/>
                <a:ea typeface="Calibri" panose="020F0502020204030204" pitchFamily="34" charset="0"/>
                <a:cs typeface="Calibri"/>
              </a:rPr>
              <a:t> a </a:t>
            </a:r>
            <a:r>
              <a:rPr lang="en-US" sz="1600" dirty="0" err="1">
                <a:latin typeface="Bookman Old Style"/>
                <a:ea typeface="Calibri" panose="020F0502020204030204" pitchFamily="34" charset="0"/>
                <a:cs typeface="Calibri"/>
              </a:rPr>
              <a:t>helyi</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újságok</a:t>
            </a:r>
            <a:r>
              <a:rPr lang="en-US" sz="1600" dirty="0">
                <a:latin typeface="Bookman Old Style"/>
                <a:ea typeface="Calibri" panose="020F0502020204030204" pitchFamily="34" charset="0"/>
                <a:cs typeface="Calibri"/>
              </a:rPr>
              <a:t>, a </a:t>
            </a:r>
            <a:r>
              <a:rPr lang="en-US" sz="1600" dirty="0" err="1">
                <a:latin typeface="Bookman Old Style"/>
                <a:ea typeface="Calibri" panose="020F0502020204030204" pitchFamily="34" charset="0"/>
                <a:cs typeface="Calibri"/>
              </a:rPr>
              <a:t>rádió</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és</a:t>
            </a:r>
            <a:r>
              <a:rPr lang="en-US" sz="1600" dirty="0">
                <a:latin typeface="Bookman Old Style"/>
                <a:ea typeface="Calibri" panose="020F0502020204030204" pitchFamily="34" charset="0"/>
                <a:cs typeface="Calibri"/>
              </a:rPr>
              <a:t> a </a:t>
            </a:r>
            <a:r>
              <a:rPr lang="en-US" sz="1600" dirty="0" err="1">
                <a:latin typeface="Bookman Old Style"/>
                <a:ea typeface="Calibri" panose="020F0502020204030204" pitchFamily="34" charset="0"/>
                <a:cs typeface="Calibri"/>
              </a:rPr>
              <a:t>közösségi</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média</a:t>
            </a:r>
            <a:r>
              <a:rPr lang="en-US" sz="1600" dirty="0">
                <a:latin typeface="Bookman Old Style"/>
                <a:ea typeface="Calibri" panose="020F0502020204030204" pitchFamily="34" charset="0"/>
                <a:cs typeface="Calibri"/>
              </a:rPr>
              <a:t>.</a:t>
            </a:r>
          </a:p>
          <a:p>
            <a:pPr>
              <a:lnSpc>
                <a:spcPct val="115000"/>
              </a:lnSpc>
              <a:buFont typeface="Wingdings" panose="05000000000000000000" pitchFamily="2" charset="2"/>
              <a:buChar char="Ø"/>
              <a:defRPr/>
            </a:pP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Hálózatépítő</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események</a:t>
            </a:r>
            <a:r>
              <a:rPr lang="en-US" sz="1600" dirty="0">
                <a:latin typeface="Bookman Old Style"/>
                <a:ea typeface="Calibri" panose="020F0502020204030204" pitchFamily="34" charset="0"/>
                <a:cs typeface="Calibri"/>
              </a:rPr>
              <a:t> </a:t>
            </a:r>
          </a:p>
          <a:p>
            <a:pPr>
              <a:lnSpc>
                <a:spcPct val="115000"/>
              </a:lnSpc>
              <a:buFont typeface="Wingdings" panose="05000000000000000000" pitchFamily="2" charset="2"/>
              <a:buChar char="Ø"/>
              <a:defRPr/>
            </a:pP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Nyílt</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napok</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az</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Ön</a:t>
            </a:r>
            <a:r>
              <a:rPr lang="en-US" sz="1600" dirty="0">
                <a:latin typeface="Bookman Old Style"/>
                <a:ea typeface="Calibri" panose="020F0502020204030204" pitchFamily="34" charset="0"/>
                <a:cs typeface="Calibri"/>
              </a:rPr>
              <a:t> </a:t>
            </a:r>
            <a:r>
              <a:rPr lang="en-US" sz="1600" dirty="0" err="1">
                <a:latin typeface="Bookman Old Style"/>
                <a:ea typeface="Calibri" panose="020F0502020204030204" pitchFamily="34" charset="0"/>
                <a:cs typeface="Calibri"/>
              </a:rPr>
              <a:t>Ízközpontjában</a:t>
            </a:r>
            <a:endParaRPr lang="en-IE" altLang="en-US" sz="1800" dirty="0">
              <a:latin typeface="Calibri" panose="020F0502020204030204" pitchFamily="34" charset="0"/>
              <a:cs typeface="Calibri" panose="020F0502020204030204" pitchFamily="34" charset="0"/>
            </a:endParaRPr>
          </a:p>
          <a:p>
            <a:endParaRPr lang="pl-PL" sz="1800" dirty="0"/>
          </a:p>
        </p:txBody>
      </p:sp>
      <p:graphicFrame>
        <p:nvGraphicFramePr>
          <p:cNvPr id="4" name="Tabela 4">
            <a:extLst>
              <a:ext uri="{FF2B5EF4-FFF2-40B4-BE49-F238E27FC236}">
                <a16:creationId xmlns:a16="http://schemas.microsoft.com/office/drawing/2014/main" id="{639BE21C-1E15-4A34-8CE9-C988714AE081}"/>
              </a:ext>
            </a:extLst>
          </p:cNvPr>
          <p:cNvGraphicFramePr>
            <a:graphicFrameLocks noGrp="1"/>
          </p:cNvGraphicFramePr>
          <p:nvPr>
            <p:extLst>
              <p:ext uri="{D42A27DB-BD31-4B8C-83A1-F6EECF244321}">
                <p14:modId xmlns:p14="http://schemas.microsoft.com/office/powerpoint/2010/main" val="1779733576"/>
              </p:ext>
            </p:extLst>
          </p:nvPr>
        </p:nvGraphicFramePr>
        <p:xfrm>
          <a:off x="3203848" y="1916832"/>
          <a:ext cx="5264796" cy="2601699"/>
        </p:xfrm>
        <a:graphic>
          <a:graphicData uri="http://schemas.openxmlformats.org/drawingml/2006/table">
            <a:tbl>
              <a:tblPr firstRow="1" bandRow="1">
                <a:tableStyleId>{5C22544A-7EE6-4342-B048-85BDC9FD1C3A}</a:tableStyleId>
              </a:tblPr>
              <a:tblGrid>
                <a:gridCol w="2632398">
                  <a:extLst>
                    <a:ext uri="{9D8B030D-6E8A-4147-A177-3AD203B41FA5}">
                      <a16:colId xmlns:a16="http://schemas.microsoft.com/office/drawing/2014/main" val="3661083428"/>
                    </a:ext>
                  </a:extLst>
                </a:gridCol>
                <a:gridCol w="2632398">
                  <a:extLst>
                    <a:ext uri="{9D8B030D-6E8A-4147-A177-3AD203B41FA5}">
                      <a16:colId xmlns:a16="http://schemas.microsoft.com/office/drawing/2014/main" val="2762277403"/>
                    </a:ext>
                  </a:extLst>
                </a:gridCol>
              </a:tblGrid>
              <a:tr h="523063">
                <a:tc>
                  <a:txBody>
                    <a:bodyPr/>
                    <a:lstStyle/>
                    <a:p>
                      <a:r>
                        <a:rPr lang="pl-PL" sz="1600" dirty="0"/>
                        <a:t>KERESKEDELEM</a:t>
                      </a:r>
                    </a:p>
                    <a:p>
                      <a:endParaRPr lang="pl-PL" sz="1600" dirty="0"/>
                    </a:p>
                  </a:txBody>
                  <a:tcPr marL="72897" marR="72897" marT="36449" marB="36449">
                    <a:solidFill>
                      <a:srgbClr val="DC30BB"/>
                    </a:solidFill>
                  </a:tcPr>
                </a:tc>
                <a:tc>
                  <a:txBody>
                    <a:bodyPr/>
                    <a:lstStyle/>
                    <a:p>
                      <a:r>
                        <a:rPr lang="pl-PL" sz="1600" dirty="0"/>
                        <a:t>ÜGYNÖKSÉGEK ÉS BESZÁMÍTÓK</a:t>
                      </a:r>
                    </a:p>
                  </a:txBody>
                  <a:tcPr marL="72897" marR="72897" marT="36449" marB="36449">
                    <a:solidFill>
                      <a:srgbClr val="DC30BB"/>
                    </a:solidFill>
                  </a:tcPr>
                </a:tc>
                <a:extLst>
                  <a:ext uri="{0D108BD9-81ED-4DB2-BD59-A6C34878D82A}">
                    <a16:rowId xmlns:a16="http://schemas.microsoft.com/office/drawing/2014/main" val="1980692385"/>
                  </a:ext>
                </a:extLst>
              </a:tr>
              <a:tr h="2041121">
                <a:tc>
                  <a:txBody>
                    <a:bodyPr/>
                    <a:lstStyle/>
                    <a:p>
                      <a:pPr marL="285750" indent="-285750">
                        <a:buFont typeface="Arial" panose="020B0604020202020204" pitchFamily="34" charset="0"/>
                        <a:buChar char="•"/>
                      </a:pPr>
                      <a:r>
                        <a:rPr lang="pl-PL" sz="1600" dirty="0" err="1"/>
                        <a:t>Kereskedelmi</a:t>
                      </a:r>
                      <a:r>
                        <a:rPr lang="pl-PL" sz="1600" dirty="0"/>
                        <a:t> </a:t>
                      </a:r>
                      <a:r>
                        <a:rPr lang="pl-PL" sz="1600" dirty="0" err="1"/>
                        <a:t>kamarák</a:t>
                      </a:r>
                      <a:endParaRPr lang="pl-PL" sz="1600" dirty="0"/>
                    </a:p>
                    <a:p>
                      <a:pPr marL="285750" indent="-285750">
                        <a:buFont typeface="Arial" panose="020B0604020202020204" pitchFamily="34" charset="0"/>
                        <a:buChar char="•"/>
                      </a:pPr>
                      <a:r>
                        <a:rPr lang="pl-PL" sz="1600" dirty="0"/>
                        <a:t>KKV-k </a:t>
                      </a:r>
                      <a:r>
                        <a:rPr lang="pl-PL" sz="1600" dirty="0" err="1"/>
                        <a:t>és</a:t>
                      </a:r>
                      <a:r>
                        <a:rPr lang="pl-PL" sz="1600" dirty="0"/>
                        <a:t> </a:t>
                      </a:r>
                      <a:r>
                        <a:rPr lang="pl-PL" sz="1600" dirty="0" err="1"/>
                        <a:t>agrár-élelmiszeripari</a:t>
                      </a:r>
                      <a:r>
                        <a:rPr lang="pl-PL" sz="1600" dirty="0"/>
                        <a:t> </a:t>
                      </a:r>
                      <a:r>
                        <a:rPr lang="pl-PL" sz="1600" dirty="0" err="1"/>
                        <a:t>csoportok</a:t>
                      </a:r>
                      <a:endParaRPr lang="pl-PL" sz="1600" dirty="0"/>
                    </a:p>
                  </a:txBody>
                  <a:tcPr marL="72897" marR="72897" marT="36449" marB="36449"/>
                </a:tc>
                <a:tc>
                  <a:txBody>
                    <a:bodyPr/>
                    <a:lstStyle/>
                    <a:p>
                      <a:pPr marL="285750" indent="-285750">
                        <a:buFont typeface="Arial" panose="020B0604020202020204" pitchFamily="34" charset="0"/>
                        <a:buChar char="•"/>
                      </a:pPr>
                      <a:r>
                        <a:rPr lang="pl-PL" sz="1600" dirty="0" err="1"/>
                        <a:t>Vállalkozásfejlesztési</a:t>
                      </a:r>
                      <a:r>
                        <a:rPr lang="pl-PL" sz="1600" dirty="0"/>
                        <a:t> </a:t>
                      </a:r>
                      <a:r>
                        <a:rPr lang="pl-PL" sz="1600" dirty="0" err="1"/>
                        <a:t>szervezet</a:t>
                      </a:r>
                      <a:endParaRPr lang="pl-PL" sz="1600" dirty="0"/>
                    </a:p>
                    <a:p>
                      <a:pPr marL="285750" indent="-285750">
                        <a:buFont typeface="Arial" panose="020B0604020202020204" pitchFamily="34" charset="0"/>
                        <a:buChar char="•"/>
                      </a:pPr>
                      <a:r>
                        <a:rPr lang="pl-PL" sz="1600" dirty="0"/>
                        <a:t>A </a:t>
                      </a:r>
                      <a:r>
                        <a:rPr lang="pl-PL" sz="1600" dirty="0" err="1"/>
                        <a:t>közszféra</a:t>
                      </a:r>
                      <a:r>
                        <a:rPr lang="pl-PL" sz="1600" dirty="0"/>
                        <a:t> </a:t>
                      </a:r>
                      <a:r>
                        <a:rPr lang="pl-PL" sz="1600" dirty="0" err="1"/>
                        <a:t>ügynökségei</a:t>
                      </a:r>
                      <a:endParaRPr lang="pl-PL" sz="1600" dirty="0"/>
                    </a:p>
                    <a:p>
                      <a:pPr marL="285750" indent="-285750">
                        <a:buFont typeface="Arial" panose="020B0604020202020204" pitchFamily="34" charset="0"/>
                        <a:buChar char="•"/>
                      </a:pPr>
                      <a:r>
                        <a:rPr lang="pl-PL" sz="1600" dirty="0" err="1"/>
                        <a:t>Képzési</a:t>
                      </a:r>
                      <a:r>
                        <a:rPr lang="pl-PL" sz="1600" dirty="0"/>
                        <a:t> </a:t>
                      </a:r>
                      <a:r>
                        <a:rPr lang="pl-PL" sz="1600" dirty="0" err="1"/>
                        <a:t>szervezetek</a:t>
                      </a:r>
                      <a:r>
                        <a:rPr lang="pl-PL" sz="1600" dirty="0"/>
                        <a:t>, </a:t>
                      </a:r>
                      <a:r>
                        <a:rPr lang="pl-PL" sz="1600" dirty="0" err="1"/>
                        <a:t>oktatók</a:t>
                      </a:r>
                      <a:endParaRPr lang="pl-PL" sz="1600" dirty="0"/>
                    </a:p>
                    <a:p>
                      <a:pPr marL="285750" indent="-285750">
                        <a:buFont typeface="Arial" panose="020B0604020202020204" pitchFamily="34" charset="0"/>
                        <a:buChar char="•"/>
                      </a:pPr>
                      <a:r>
                        <a:rPr lang="pl-PL" sz="1600" dirty="0" err="1"/>
                        <a:t>Egyetemek</a:t>
                      </a:r>
                      <a:r>
                        <a:rPr lang="pl-PL" sz="1600" dirty="0"/>
                        <a:t> </a:t>
                      </a:r>
                      <a:r>
                        <a:rPr lang="pl-PL" sz="1600" dirty="0" err="1"/>
                        <a:t>és</a:t>
                      </a:r>
                      <a:r>
                        <a:rPr lang="pl-PL" sz="1600" dirty="0"/>
                        <a:t> </a:t>
                      </a:r>
                      <a:r>
                        <a:rPr lang="pl-PL" sz="1600" dirty="0" err="1"/>
                        <a:t>iskolák</a:t>
                      </a:r>
                      <a:endParaRPr lang="pl-PL" sz="1600" dirty="0"/>
                    </a:p>
                    <a:p>
                      <a:pPr marL="285750" indent="-285750">
                        <a:buFont typeface="Arial" panose="020B0604020202020204" pitchFamily="34" charset="0"/>
                        <a:buChar char="•"/>
                      </a:pPr>
                      <a:r>
                        <a:rPr lang="pl-PL" sz="1600" dirty="0"/>
                        <a:t>A </a:t>
                      </a:r>
                      <a:r>
                        <a:rPr lang="pl-PL" sz="1600" dirty="0" err="1"/>
                        <a:t>helyi</a:t>
                      </a:r>
                      <a:r>
                        <a:rPr lang="pl-PL" sz="1600" dirty="0"/>
                        <a:t> </a:t>
                      </a:r>
                      <a:r>
                        <a:rPr lang="pl-PL" sz="1600" dirty="0" err="1"/>
                        <a:t>hatóságok</a:t>
                      </a:r>
                      <a:endParaRPr lang="pl-PL" sz="1600" dirty="0"/>
                    </a:p>
                  </a:txBody>
                  <a:tcPr marL="72897" marR="72897" marT="36449" marB="36449"/>
                </a:tc>
                <a:extLst>
                  <a:ext uri="{0D108BD9-81ED-4DB2-BD59-A6C34878D82A}">
                    <a16:rowId xmlns:a16="http://schemas.microsoft.com/office/drawing/2014/main" val="3144913128"/>
                  </a:ext>
                </a:extLst>
              </a:tr>
            </a:tbl>
          </a:graphicData>
        </a:graphic>
      </p:graphicFrame>
    </p:spTree>
    <p:extLst>
      <p:ext uri="{BB962C8B-B14F-4D97-AF65-F5344CB8AC3E}">
        <p14:creationId xmlns:p14="http://schemas.microsoft.com/office/powerpoint/2010/main" val="416841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A0882E-C820-4A0B-BE83-B69E819D8579}"/>
              </a:ext>
            </a:extLst>
          </p:cNvPr>
          <p:cNvSpPr>
            <a:spLocks noGrp="1"/>
          </p:cNvSpPr>
          <p:nvPr>
            <p:ph type="body" sz="quarter" idx="14"/>
          </p:nvPr>
        </p:nvSpPr>
        <p:spPr/>
        <p:txBody>
          <a:bodyPr/>
          <a:lstStyle/>
          <a:p>
            <a:pPr algn="ctr">
              <a:spcBef>
                <a:spcPct val="0"/>
              </a:spcBef>
              <a:defRPr/>
            </a:pPr>
            <a:r>
              <a:rPr lang="en-IE" altLang="en-US" sz="2400" b="1" dirty="0">
                <a:latin typeface="+mj-lt"/>
                <a:cs typeface="Calibri" panose="020F0502020204030204" pitchFamily="34" charset="0"/>
              </a:rPr>
              <a:t>3.  </a:t>
            </a:r>
            <a:r>
              <a:rPr lang="en-IE" altLang="en-US" sz="2400" b="1" dirty="0" err="1">
                <a:latin typeface="+mj-lt"/>
                <a:cs typeface="Calibri" panose="020F0502020204030204" pitchFamily="34" charset="0"/>
              </a:rPr>
              <a:t>Kommunikálja</a:t>
            </a:r>
            <a:r>
              <a:rPr lang="en-IE" altLang="en-US" sz="2400" b="1" dirty="0">
                <a:latin typeface="+mj-lt"/>
                <a:cs typeface="Calibri" panose="020F0502020204030204" pitchFamily="34" charset="0"/>
              </a:rPr>
              <a:t> </a:t>
            </a:r>
            <a:r>
              <a:rPr lang="en-IE" altLang="en-US" sz="2400" b="1" dirty="0" err="1">
                <a:latin typeface="+mj-lt"/>
                <a:cs typeface="Calibri" panose="020F0502020204030204" pitchFamily="34" charset="0"/>
              </a:rPr>
              <a:t>az</a:t>
            </a:r>
            <a:r>
              <a:rPr lang="en-IE" altLang="en-US" sz="2400" b="1" dirty="0">
                <a:latin typeface="+mj-lt"/>
                <a:cs typeface="Calibri" panose="020F0502020204030204" pitchFamily="34" charset="0"/>
              </a:rPr>
              <a:t> </a:t>
            </a:r>
            <a:r>
              <a:rPr lang="en-IE" altLang="en-US" sz="2400" b="1" dirty="0" err="1">
                <a:latin typeface="+mj-lt"/>
                <a:cs typeface="Calibri" panose="020F0502020204030204" pitchFamily="34" charset="0"/>
              </a:rPr>
              <a:t>üzenetét</a:t>
            </a:r>
            <a:endParaRPr lang="en-IE" altLang="en-US" sz="2400" b="1" dirty="0">
              <a:latin typeface="+mj-lt"/>
              <a:cs typeface="Calibri" panose="020F0502020204030204" pitchFamily="34" charset="0"/>
            </a:endParaRPr>
          </a:p>
          <a:p>
            <a:pPr>
              <a:spcBef>
                <a:spcPct val="0"/>
              </a:spcBef>
              <a:defRPr/>
            </a:pPr>
            <a:endParaRPr lang="en-IE" altLang="en-US" sz="1800" dirty="0">
              <a:latin typeface="Calibri" panose="020F0502020204030204" pitchFamily="34" charset="0"/>
              <a:cs typeface="Calibri" panose="020F0502020204030204" pitchFamily="34" charset="0"/>
            </a:endParaRPr>
          </a:p>
          <a:p>
            <a:pPr>
              <a:spcBef>
                <a:spcPct val="0"/>
              </a:spcBef>
              <a:defRPr/>
            </a:pPr>
            <a:r>
              <a:rPr lang="en-US" altLang="en-US" sz="1600" dirty="0">
                <a:cs typeface="Calibri" panose="020F0502020204030204" pitchFamily="34" charset="0"/>
              </a:rPr>
              <a:t>Most </a:t>
            </a:r>
            <a:r>
              <a:rPr lang="en-US" altLang="en-US" sz="1600" dirty="0" err="1">
                <a:cs typeface="Calibri" panose="020F0502020204030204" pitchFamily="34" charset="0"/>
              </a:rPr>
              <a:t>világos</a:t>
            </a:r>
            <a:r>
              <a:rPr lang="en-US" altLang="en-US" sz="1600" dirty="0">
                <a:cs typeface="Calibri" panose="020F0502020204030204" pitchFamily="34" charset="0"/>
              </a:rPr>
              <a:t> </a:t>
            </a:r>
            <a:r>
              <a:rPr lang="en-US" altLang="en-US" sz="1600" dirty="0" err="1">
                <a:cs typeface="Calibri" panose="020F0502020204030204" pitchFamily="34" charset="0"/>
              </a:rPr>
              <a:t>és</a:t>
            </a:r>
            <a:r>
              <a:rPr lang="en-US" altLang="en-US" sz="1600" dirty="0">
                <a:cs typeface="Calibri" panose="020F0502020204030204" pitchFamily="34" charset="0"/>
              </a:rPr>
              <a:t> </a:t>
            </a:r>
            <a:r>
              <a:rPr lang="en-US" altLang="en-US" sz="1600" dirty="0" err="1">
                <a:cs typeface="Calibri" panose="020F0502020204030204" pitchFamily="34" charset="0"/>
              </a:rPr>
              <a:t>jól</a:t>
            </a:r>
            <a:r>
              <a:rPr lang="en-US" altLang="en-US" sz="1600" dirty="0">
                <a:cs typeface="Calibri" panose="020F0502020204030204" pitchFamily="34" charset="0"/>
              </a:rPr>
              <a:t> </a:t>
            </a:r>
            <a:r>
              <a:rPr lang="en-US" altLang="en-US" sz="1600" dirty="0" err="1">
                <a:cs typeface="Calibri" panose="020F0502020204030204" pitchFamily="34" charset="0"/>
              </a:rPr>
              <a:t>átgondolt</a:t>
            </a:r>
            <a:r>
              <a:rPr lang="en-US" altLang="en-US" sz="1600" dirty="0">
                <a:cs typeface="Calibri" panose="020F0502020204030204" pitchFamily="34" charset="0"/>
              </a:rPr>
              <a:t> </a:t>
            </a:r>
            <a:r>
              <a:rPr lang="en-US" altLang="en-US" sz="1600" dirty="0" err="1">
                <a:cs typeface="Calibri" panose="020F0502020204030204" pitchFamily="34" charset="0"/>
              </a:rPr>
              <a:t>üzenete</a:t>
            </a:r>
            <a:r>
              <a:rPr lang="en-US" altLang="en-US" sz="1600" dirty="0">
                <a:cs typeface="Calibri" panose="020F0502020204030204" pitchFamily="34" charset="0"/>
              </a:rPr>
              <a:t> van. </a:t>
            </a:r>
            <a:r>
              <a:rPr lang="en-US" altLang="en-US" sz="1600" dirty="0" err="1">
                <a:cs typeface="Calibri" panose="020F0502020204030204" pitchFamily="34" charset="0"/>
              </a:rPr>
              <a:t>Tehát</a:t>
            </a:r>
            <a:r>
              <a:rPr lang="en-US" altLang="en-US" sz="1600" dirty="0">
                <a:cs typeface="Calibri" panose="020F0502020204030204" pitchFamily="34" charset="0"/>
              </a:rPr>
              <a:t> </a:t>
            </a:r>
            <a:r>
              <a:rPr lang="en-US" altLang="en-US" sz="1600" dirty="0" err="1">
                <a:cs typeface="Calibri" panose="020F0502020204030204" pitchFamily="34" charset="0"/>
              </a:rPr>
              <a:t>fontoljuk</a:t>
            </a:r>
            <a:r>
              <a:rPr lang="en-US" altLang="en-US" sz="1600" dirty="0">
                <a:cs typeface="Calibri" panose="020F0502020204030204" pitchFamily="34" charset="0"/>
              </a:rPr>
              <a:t> meg, </a:t>
            </a:r>
            <a:r>
              <a:rPr lang="en-US" altLang="en-US" sz="1600" dirty="0" err="1">
                <a:cs typeface="Calibri" panose="020F0502020204030204" pitchFamily="34" charset="0"/>
              </a:rPr>
              <a:t>hol</a:t>
            </a:r>
            <a:r>
              <a:rPr lang="en-US" altLang="en-US" sz="1600" dirty="0">
                <a:cs typeface="Calibri" panose="020F0502020204030204" pitchFamily="34" charset="0"/>
              </a:rPr>
              <a:t> </a:t>
            </a:r>
            <a:r>
              <a:rPr lang="en-US" altLang="en-US" sz="1600" dirty="0" err="1">
                <a:cs typeface="Calibri" panose="020F0502020204030204" pitchFamily="34" charset="0"/>
              </a:rPr>
              <a:t>és</a:t>
            </a:r>
            <a:r>
              <a:rPr lang="en-US" altLang="en-US" sz="1600" dirty="0">
                <a:cs typeface="Calibri" panose="020F0502020204030204" pitchFamily="34" charset="0"/>
              </a:rPr>
              <a:t> </a:t>
            </a:r>
            <a:r>
              <a:rPr lang="en-US" altLang="en-US" sz="1600" dirty="0" err="1">
                <a:cs typeface="Calibri" panose="020F0502020204030204" pitchFamily="34" charset="0"/>
              </a:rPr>
              <a:t>hogyan</a:t>
            </a:r>
            <a:r>
              <a:rPr lang="en-US" altLang="en-US" sz="1600" dirty="0">
                <a:cs typeface="Calibri" panose="020F0502020204030204" pitchFamily="34" charset="0"/>
              </a:rPr>
              <a:t> </a:t>
            </a:r>
            <a:r>
              <a:rPr lang="en-US" altLang="en-US" sz="1600" dirty="0" err="1">
                <a:cs typeface="Calibri" panose="020F0502020204030204" pitchFamily="34" charset="0"/>
              </a:rPr>
              <a:t>osztja</a:t>
            </a:r>
            <a:r>
              <a:rPr lang="en-US" altLang="en-US" sz="1600" dirty="0">
                <a:cs typeface="Calibri" panose="020F0502020204030204" pitchFamily="34" charset="0"/>
              </a:rPr>
              <a:t> meg?</a:t>
            </a:r>
          </a:p>
          <a:p>
            <a:pPr>
              <a:spcBef>
                <a:spcPct val="0"/>
              </a:spcBef>
              <a:defRPr/>
            </a:pPr>
            <a:endParaRPr lang="en-US" altLang="en-US" sz="1600" dirty="0">
              <a:cs typeface="Calibri" panose="020F0502020204030204" pitchFamily="34" charset="0"/>
            </a:endParaRPr>
          </a:p>
          <a:p>
            <a:pPr>
              <a:spcBef>
                <a:spcPct val="0"/>
              </a:spcBef>
              <a:defRPr/>
            </a:pPr>
            <a:r>
              <a:rPr lang="en-US" altLang="en-US" sz="1600" dirty="0">
                <a:cs typeface="Calibri" panose="020F0502020204030204" pitchFamily="34" charset="0"/>
              </a:rPr>
              <a:t>Ebben a </a:t>
            </a:r>
            <a:r>
              <a:rPr lang="en-US" altLang="en-US" sz="1600" dirty="0" err="1">
                <a:cs typeface="Calibri" panose="020F0502020204030204" pitchFamily="34" charset="0"/>
              </a:rPr>
              <a:t>részben</a:t>
            </a:r>
            <a:r>
              <a:rPr lang="en-US" altLang="en-US" sz="1600" dirty="0">
                <a:cs typeface="Calibri" panose="020F0502020204030204" pitchFamily="34" charset="0"/>
              </a:rPr>
              <a:t> </a:t>
            </a:r>
            <a:r>
              <a:rPr lang="en-US" altLang="en-US" sz="1600" dirty="0" err="1">
                <a:cs typeface="Calibri" panose="020F0502020204030204" pitchFamily="34" charset="0"/>
              </a:rPr>
              <a:t>az</a:t>
            </a:r>
            <a:r>
              <a:rPr lang="en-US" altLang="en-US" sz="1600" dirty="0">
                <a:cs typeface="Calibri" panose="020F0502020204030204" pitchFamily="34" charset="0"/>
              </a:rPr>
              <a:t> online </a:t>
            </a:r>
            <a:r>
              <a:rPr lang="en-US" altLang="en-US" sz="1600" dirty="0" err="1">
                <a:cs typeface="Calibri" panose="020F0502020204030204" pitchFamily="34" charset="0"/>
              </a:rPr>
              <a:t>és</a:t>
            </a:r>
            <a:r>
              <a:rPr lang="en-US" altLang="en-US" sz="1600" dirty="0">
                <a:cs typeface="Calibri" panose="020F0502020204030204" pitchFamily="34" charset="0"/>
              </a:rPr>
              <a:t> offline </a:t>
            </a:r>
            <a:r>
              <a:rPr lang="en-US" altLang="en-US" sz="1600" dirty="0" err="1">
                <a:cs typeface="Calibri" panose="020F0502020204030204" pitchFamily="34" charset="0"/>
              </a:rPr>
              <a:t>lehetőségeket</a:t>
            </a:r>
            <a:r>
              <a:rPr lang="en-US" altLang="en-US" sz="1600" dirty="0">
                <a:cs typeface="Calibri" panose="020F0502020204030204" pitchFamily="34" charset="0"/>
              </a:rPr>
              <a:t> </a:t>
            </a:r>
            <a:r>
              <a:rPr lang="en-US" altLang="en-US" sz="1600" dirty="0" err="1">
                <a:cs typeface="Calibri" panose="020F0502020204030204" pitchFamily="34" charset="0"/>
              </a:rPr>
              <a:t>tárgyaljuk</a:t>
            </a:r>
            <a:r>
              <a:rPr lang="en-US" altLang="en-US" sz="1600" dirty="0">
                <a:cs typeface="Calibri" panose="020F0502020204030204" pitchFamily="34" charset="0"/>
              </a:rPr>
              <a:t>. </a:t>
            </a:r>
          </a:p>
          <a:p>
            <a:pPr>
              <a:spcBef>
                <a:spcPct val="0"/>
              </a:spcBef>
              <a:defRPr/>
            </a:pPr>
            <a:endParaRPr lang="en-IE" altLang="en-US" sz="969" dirty="0">
              <a:latin typeface="Calibri" panose="020F0502020204030204" pitchFamily="34" charset="0"/>
              <a:cs typeface="Calibri" panose="020F0502020204030204" pitchFamily="34" charset="0"/>
            </a:endParaRPr>
          </a:p>
          <a:p>
            <a:pPr>
              <a:spcBef>
                <a:spcPct val="0"/>
              </a:spcBef>
              <a:defRPr/>
            </a:pPr>
            <a:endParaRPr lang="en-IE" altLang="en-US" sz="1015" dirty="0">
              <a:latin typeface="Calibri" panose="020F0502020204030204" pitchFamily="34" charset="0"/>
              <a:cs typeface="Calibri" panose="020F0502020204030204" pitchFamily="34" charset="0"/>
            </a:endParaRPr>
          </a:p>
          <a:p>
            <a:endParaRPr lang="pl-PL" dirty="0"/>
          </a:p>
        </p:txBody>
      </p:sp>
      <p:graphicFrame>
        <p:nvGraphicFramePr>
          <p:cNvPr id="4" name="Tabela 4">
            <a:extLst>
              <a:ext uri="{FF2B5EF4-FFF2-40B4-BE49-F238E27FC236}">
                <a16:creationId xmlns:a16="http://schemas.microsoft.com/office/drawing/2014/main" id="{C46029D0-9AB7-4C0B-B00F-C68D1C847678}"/>
              </a:ext>
            </a:extLst>
          </p:cNvPr>
          <p:cNvGraphicFramePr>
            <a:graphicFrameLocks noGrp="1"/>
          </p:cNvGraphicFramePr>
          <p:nvPr>
            <p:extLst>
              <p:ext uri="{D42A27DB-BD31-4B8C-83A1-F6EECF244321}">
                <p14:modId xmlns:p14="http://schemas.microsoft.com/office/powerpoint/2010/main" val="2094425084"/>
              </p:ext>
            </p:extLst>
          </p:nvPr>
        </p:nvGraphicFramePr>
        <p:xfrm>
          <a:off x="1524000" y="3140968"/>
          <a:ext cx="6096000" cy="337624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18965617"/>
                    </a:ext>
                  </a:extLst>
                </a:gridCol>
                <a:gridCol w="3048000">
                  <a:extLst>
                    <a:ext uri="{9D8B030D-6E8A-4147-A177-3AD203B41FA5}">
                      <a16:colId xmlns:a16="http://schemas.microsoft.com/office/drawing/2014/main" val="2204885239"/>
                    </a:ext>
                  </a:extLst>
                </a:gridCol>
              </a:tblGrid>
              <a:tr h="2616591">
                <a:tc>
                  <a:txBody>
                    <a:bodyPr/>
                    <a:lstStyle/>
                    <a:p>
                      <a:r>
                        <a:rPr lang="pl-PL" sz="1800" dirty="0"/>
                        <a:t>Online – </a:t>
                      </a:r>
                      <a:r>
                        <a:rPr lang="pl-PL" sz="1800" dirty="0" err="1"/>
                        <a:t>építs</a:t>
                      </a:r>
                      <a:r>
                        <a:rPr lang="pl-PL" sz="1800" dirty="0"/>
                        <a:t> </a:t>
                      </a:r>
                      <a:r>
                        <a:rPr lang="pl-PL" sz="1800" dirty="0" err="1"/>
                        <a:t>digitális</a:t>
                      </a:r>
                      <a:r>
                        <a:rPr lang="pl-PL" sz="1800" dirty="0"/>
                        <a:t> </a:t>
                      </a:r>
                      <a:r>
                        <a:rPr lang="pl-PL" sz="1800" dirty="0" err="1"/>
                        <a:t>közösséget</a:t>
                      </a:r>
                      <a:endParaRPr lang="pl-PL" sz="1800" dirty="0"/>
                    </a:p>
                    <a:p>
                      <a:endParaRPr lang="pl-PL" sz="1800" dirty="0"/>
                    </a:p>
                    <a:p>
                      <a:r>
                        <a:rPr lang="pl-PL" sz="1800" dirty="0"/>
                        <a:t>A </a:t>
                      </a:r>
                      <a:r>
                        <a:rPr lang="pl-PL" sz="1800" dirty="0" err="1"/>
                        <a:t>sikeres</a:t>
                      </a:r>
                      <a:r>
                        <a:rPr lang="pl-PL" sz="1800" dirty="0"/>
                        <a:t> </a:t>
                      </a:r>
                      <a:r>
                        <a:rPr lang="pl-PL" sz="1800" dirty="0" err="1"/>
                        <a:t>márkák</a:t>
                      </a:r>
                      <a:r>
                        <a:rPr lang="pl-PL" sz="1800" dirty="0"/>
                        <a:t> </a:t>
                      </a:r>
                      <a:r>
                        <a:rPr lang="pl-PL" sz="1800" dirty="0" err="1"/>
                        <a:t>tisztában</a:t>
                      </a:r>
                      <a:r>
                        <a:rPr lang="pl-PL" sz="1800" dirty="0"/>
                        <a:t> </a:t>
                      </a:r>
                      <a:r>
                        <a:rPr lang="pl-PL" sz="1800" dirty="0" err="1"/>
                        <a:t>vannak</a:t>
                      </a:r>
                      <a:r>
                        <a:rPr lang="pl-PL" sz="1800" dirty="0"/>
                        <a:t> a </a:t>
                      </a:r>
                      <a:r>
                        <a:rPr lang="pl-PL" sz="1800" dirty="0" err="1"/>
                        <a:t>közösségi</a:t>
                      </a:r>
                      <a:r>
                        <a:rPr lang="pl-PL" sz="1800" dirty="0"/>
                        <a:t> </a:t>
                      </a:r>
                      <a:r>
                        <a:rPr lang="pl-PL" sz="1800" dirty="0" err="1"/>
                        <a:t>média</a:t>
                      </a:r>
                      <a:r>
                        <a:rPr lang="pl-PL" sz="1800" dirty="0"/>
                        <a:t> </a:t>
                      </a:r>
                      <a:r>
                        <a:rPr lang="pl-PL" sz="1800" dirty="0" err="1"/>
                        <a:t>és</a:t>
                      </a:r>
                      <a:r>
                        <a:rPr lang="pl-PL" sz="1800" dirty="0"/>
                        <a:t> a </a:t>
                      </a:r>
                      <a:r>
                        <a:rPr lang="pl-PL" sz="1800" dirty="0" err="1"/>
                        <a:t>digitális</a:t>
                      </a:r>
                      <a:r>
                        <a:rPr lang="pl-PL" sz="1800" dirty="0"/>
                        <a:t> </a:t>
                      </a:r>
                      <a:r>
                        <a:rPr lang="pl-PL" sz="1800" dirty="0" err="1"/>
                        <a:t>platformok</a:t>
                      </a:r>
                      <a:r>
                        <a:rPr lang="pl-PL" sz="1800" dirty="0"/>
                        <a:t> </a:t>
                      </a:r>
                      <a:r>
                        <a:rPr lang="pl-PL" sz="1800" dirty="0" err="1"/>
                        <a:t>előnyükre</a:t>
                      </a:r>
                      <a:r>
                        <a:rPr lang="pl-PL" sz="1800" dirty="0"/>
                        <a:t> </a:t>
                      </a:r>
                      <a:r>
                        <a:rPr lang="pl-PL" sz="1800" dirty="0" err="1"/>
                        <a:t>való</a:t>
                      </a:r>
                      <a:r>
                        <a:rPr lang="pl-PL" sz="1800" dirty="0"/>
                        <a:t> </a:t>
                      </a:r>
                      <a:r>
                        <a:rPr lang="pl-PL" sz="1800" dirty="0" err="1"/>
                        <a:t>felhasználásának</a:t>
                      </a:r>
                      <a:r>
                        <a:rPr lang="pl-PL" sz="1800" dirty="0"/>
                        <a:t> </a:t>
                      </a:r>
                      <a:r>
                        <a:rPr lang="pl-PL" sz="1800" dirty="0" err="1"/>
                        <a:t>fontosságával</a:t>
                      </a:r>
                      <a:r>
                        <a:rPr lang="pl-PL" sz="1800" dirty="0"/>
                        <a:t>, </a:t>
                      </a:r>
                      <a:r>
                        <a:rPr lang="pl-PL" sz="1800" dirty="0" err="1"/>
                        <a:t>megértve</a:t>
                      </a:r>
                      <a:r>
                        <a:rPr lang="pl-PL" sz="1800" dirty="0"/>
                        <a:t> </a:t>
                      </a:r>
                      <a:r>
                        <a:rPr lang="pl-PL" sz="1800" dirty="0" err="1"/>
                        <a:t>az</a:t>
                      </a:r>
                      <a:r>
                        <a:rPr lang="pl-PL" sz="1800" dirty="0"/>
                        <a:t> </a:t>
                      </a:r>
                      <a:r>
                        <a:rPr lang="pl-PL" sz="1800" dirty="0" err="1"/>
                        <a:t>összes</a:t>
                      </a:r>
                      <a:r>
                        <a:rPr lang="pl-PL" sz="1800" dirty="0"/>
                        <a:t> </a:t>
                      </a:r>
                      <a:r>
                        <a:rPr lang="pl-PL" sz="1800" dirty="0" err="1"/>
                        <a:t>közönséggel</a:t>
                      </a:r>
                      <a:r>
                        <a:rPr lang="pl-PL" sz="1800" dirty="0"/>
                        <a:t>, </a:t>
                      </a:r>
                      <a:r>
                        <a:rPr lang="pl-PL" sz="1800" dirty="0" err="1"/>
                        <a:t>vásárlóval</a:t>
                      </a:r>
                      <a:r>
                        <a:rPr lang="pl-PL" sz="1800" dirty="0"/>
                        <a:t> </a:t>
                      </a:r>
                      <a:r>
                        <a:rPr lang="pl-PL" sz="1800" dirty="0" err="1"/>
                        <a:t>és</a:t>
                      </a:r>
                      <a:r>
                        <a:rPr lang="pl-PL" sz="1800" dirty="0"/>
                        <a:t> </a:t>
                      </a:r>
                      <a:r>
                        <a:rPr lang="pl-PL" sz="1800" dirty="0" err="1"/>
                        <a:t>kollégával</a:t>
                      </a:r>
                      <a:r>
                        <a:rPr lang="pl-PL" sz="1800" dirty="0"/>
                        <a:t> </a:t>
                      </a:r>
                      <a:r>
                        <a:rPr lang="pl-PL" sz="1800" dirty="0" err="1"/>
                        <a:t>folytatott</a:t>
                      </a:r>
                      <a:r>
                        <a:rPr lang="pl-PL" sz="1800" dirty="0"/>
                        <a:t> </a:t>
                      </a:r>
                      <a:r>
                        <a:rPr lang="pl-PL" sz="1800" dirty="0" err="1"/>
                        <a:t>közvetlen</a:t>
                      </a:r>
                      <a:r>
                        <a:rPr lang="pl-PL" sz="1800" dirty="0"/>
                        <a:t> </a:t>
                      </a:r>
                      <a:r>
                        <a:rPr lang="pl-PL" sz="1800" dirty="0" err="1"/>
                        <a:t>beszélgetések</a:t>
                      </a:r>
                      <a:r>
                        <a:rPr lang="pl-PL" sz="1800" dirty="0"/>
                        <a:t> </a:t>
                      </a:r>
                      <a:r>
                        <a:rPr lang="pl-PL" sz="1800" dirty="0" err="1"/>
                        <a:t>erejét</a:t>
                      </a:r>
                      <a:r>
                        <a:rPr lang="pl-PL" sz="1800" dirty="0"/>
                        <a:t>.</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BE8"/>
                    </a:solidFill>
                  </a:tcPr>
                </a:tc>
                <a:tc>
                  <a:txBody>
                    <a:bodyPr/>
                    <a:lstStyle/>
                    <a:p>
                      <a:r>
                        <a:rPr lang="pl-PL" sz="1800" dirty="0"/>
                        <a:t>Offline – </a:t>
                      </a:r>
                      <a:r>
                        <a:rPr lang="pl-PL" sz="1800" dirty="0" err="1"/>
                        <a:t>Kapcsolatok</a:t>
                      </a:r>
                      <a:r>
                        <a:rPr lang="pl-PL" sz="1800" dirty="0"/>
                        <a:t> </a:t>
                      </a:r>
                      <a:r>
                        <a:rPr lang="pl-PL" sz="1800" dirty="0" err="1"/>
                        <a:t>létrehozása</a:t>
                      </a:r>
                      <a:endParaRPr lang="pl-PL" sz="1800" dirty="0"/>
                    </a:p>
                    <a:p>
                      <a:endParaRPr lang="pl-PL" sz="1800" dirty="0"/>
                    </a:p>
                    <a:p>
                      <a:r>
                        <a:rPr lang="pl-PL" sz="1800" dirty="0" err="1"/>
                        <a:t>Fontolja</a:t>
                      </a:r>
                      <a:r>
                        <a:rPr lang="pl-PL" sz="1800" dirty="0"/>
                        <a:t> </a:t>
                      </a:r>
                      <a:r>
                        <a:rPr lang="pl-PL" sz="1800" dirty="0" err="1"/>
                        <a:t>meg</a:t>
                      </a:r>
                      <a:r>
                        <a:rPr lang="pl-PL" sz="1800" dirty="0"/>
                        <a:t> </a:t>
                      </a:r>
                      <a:r>
                        <a:rPr lang="pl-PL" sz="1800" dirty="0" err="1"/>
                        <a:t>az</a:t>
                      </a:r>
                      <a:r>
                        <a:rPr lang="pl-PL" sz="1800" dirty="0"/>
                        <a:t> </a:t>
                      </a:r>
                      <a:r>
                        <a:rPr lang="pl-PL" sz="1800" dirty="0" err="1"/>
                        <a:t>összes</a:t>
                      </a:r>
                      <a:r>
                        <a:rPr lang="pl-PL" sz="1800" dirty="0"/>
                        <a:t> </a:t>
                      </a:r>
                      <a:r>
                        <a:rPr lang="pl-PL" sz="1800" dirty="0" err="1"/>
                        <a:t>helyet</a:t>
                      </a:r>
                      <a:r>
                        <a:rPr lang="pl-PL" sz="1800" dirty="0"/>
                        <a:t>, </a:t>
                      </a:r>
                      <a:r>
                        <a:rPr lang="pl-PL" sz="1800" dirty="0" err="1"/>
                        <a:t>ahol</a:t>
                      </a:r>
                      <a:r>
                        <a:rPr lang="pl-PL" sz="1800" dirty="0"/>
                        <a:t> </a:t>
                      </a:r>
                      <a:r>
                        <a:rPr lang="pl-PL" sz="1800" dirty="0" err="1"/>
                        <a:t>kapcsolatba</a:t>
                      </a:r>
                      <a:r>
                        <a:rPr lang="pl-PL" sz="1800" dirty="0"/>
                        <a:t> </a:t>
                      </a:r>
                      <a:r>
                        <a:rPr lang="pl-PL" sz="1800" dirty="0" err="1"/>
                        <a:t>léphet</a:t>
                      </a:r>
                      <a:r>
                        <a:rPr lang="pl-PL" sz="1800" dirty="0"/>
                        <a:t> </a:t>
                      </a:r>
                      <a:r>
                        <a:rPr lang="pl-PL" sz="1800" dirty="0" err="1"/>
                        <a:t>potenciális</a:t>
                      </a:r>
                      <a:r>
                        <a:rPr lang="pl-PL" sz="1800" dirty="0"/>
                        <a:t> </a:t>
                      </a:r>
                      <a:r>
                        <a:rPr lang="pl-PL" sz="1800" dirty="0" err="1"/>
                        <a:t>ügyfelekkel</a:t>
                      </a:r>
                      <a:endParaRPr lang="pl-PL" sz="1800" dirty="0"/>
                    </a:p>
                    <a:p>
                      <a:endParaRPr lang="pl-PL" sz="1800" dirty="0"/>
                    </a:p>
                    <a:p>
                      <a:r>
                        <a:rPr lang="pl-PL" sz="1800" dirty="0"/>
                        <a:t>Hol </a:t>
                      </a:r>
                      <a:r>
                        <a:rPr lang="pl-PL" sz="1800" dirty="0" err="1"/>
                        <a:t>szeretne</a:t>
                      </a:r>
                      <a:r>
                        <a:rPr lang="pl-PL" sz="1800" dirty="0"/>
                        <a:t> </a:t>
                      </a:r>
                      <a:r>
                        <a:rPr lang="pl-PL" sz="1800" dirty="0" err="1"/>
                        <a:t>híreket</a:t>
                      </a:r>
                      <a:r>
                        <a:rPr lang="pl-PL" sz="1800" dirty="0"/>
                        <a:t> </a:t>
                      </a:r>
                      <a:r>
                        <a:rPr lang="pl-PL" sz="1800" dirty="0" err="1"/>
                        <a:t>megosztani</a:t>
                      </a:r>
                      <a:r>
                        <a:rPr lang="pl-PL" sz="1800" dirty="0"/>
                        <a:t>, </a:t>
                      </a:r>
                      <a:r>
                        <a:rPr lang="pl-PL" sz="1800" dirty="0" err="1"/>
                        <a:t>híreket</a:t>
                      </a:r>
                      <a:r>
                        <a:rPr lang="pl-PL" sz="1800" dirty="0"/>
                        <a:t> </a:t>
                      </a:r>
                      <a:r>
                        <a:rPr lang="pl-PL" sz="1800" dirty="0" err="1"/>
                        <a:t>kiemelni</a:t>
                      </a:r>
                      <a:r>
                        <a:rPr lang="pl-PL" sz="1800" dirty="0"/>
                        <a:t> </a:t>
                      </a:r>
                      <a:r>
                        <a:rPr lang="pl-PL" sz="1800" dirty="0" err="1"/>
                        <a:t>és</a:t>
                      </a:r>
                      <a:r>
                        <a:rPr lang="pl-PL" sz="1800" dirty="0"/>
                        <a:t> </a:t>
                      </a:r>
                      <a:r>
                        <a:rPr lang="pl-PL" sz="1800" dirty="0" err="1"/>
                        <a:t>információkat</a:t>
                      </a:r>
                      <a:r>
                        <a:rPr lang="pl-PL" sz="1800" dirty="0"/>
                        <a:t> </a:t>
                      </a:r>
                      <a:r>
                        <a:rPr lang="pl-PL" sz="1800" dirty="0" err="1"/>
                        <a:t>bemutatni</a:t>
                      </a:r>
                      <a:r>
                        <a:rPr lang="pl-PL" sz="1800" dirty="0"/>
                        <a:t>?</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BE8"/>
                    </a:solidFill>
                  </a:tcPr>
                </a:tc>
                <a:extLst>
                  <a:ext uri="{0D108BD9-81ED-4DB2-BD59-A6C34878D82A}">
                    <a16:rowId xmlns:a16="http://schemas.microsoft.com/office/drawing/2014/main" val="2928724232"/>
                  </a:ext>
                </a:extLst>
              </a:tr>
            </a:tbl>
          </a:graphicData>
        </a:graphic>
      </p:graphicFrame>
    </p:spTree>
    <p:extLst>
      <p:ext uri="{BB962C8B-B14F-4D97-AF65-F5344CB8AC3E}">
        <p14:creationId xmlns:p14="http://schemas.microsoft.com/office/powerpoint/2010/main" val="340218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B67D11-FC6E-4133-A2B0-570E1F6160A7}"/>
              </a:ext>
            </a:extLst>
          </p:cNvPr>
          <p:cNvSpPr>
            <a:spLocks noGrp="1"/>
          </p:cNvSpPr>
          <p:nvPr>
            <p:ph type="body" sz="quarter" idx="14"/>
          </p:nvPr>
        </p:nvSpPr>
        <p:spPr/>
        <p:txBody>
          <a:bodyPr>
            <a:noAutofit/>
          </a:bodyPr>
          <a:lstStyle/>
          <a:p>
            <a:r>
              <a:rPr lang="en-US" sz="1600" dirty="0" err="1"/>
              <a:t>Mielőtt</a:t>
            </a:r>
            <a:r>
              <a:rPr lang="en-US" sz="1600" dirty="0"/>
              <a:t> </a:t>
            </a:r>
            <a:r>
              <a:rPr lang="en-US" sz="1600" dirty="0" err="1"/>
              <a:t>elkezdenénk</a:t>
            </a:r>
            <a:endParaRPr lang="en-US" sz="1600" dirty="0"/>
          </a:p>
          <a:p>
            <a:endParaRPr lang="en-US" sz="1600" dirty="0"/>
          </a:p>
          <a:p>
            <a:r>
              <a:rPr lang="en-US" sz="1600" dirty="0" err="1"/>
              <a:t>Javasoljuk</a:t>
            </a:r>
            <a:r>
              <a:rPr lang="en-US" sz="1600" dirty="0"/>
              <a:t>, </a:t>
            </a:r>
            <a:r>
              <a:rPr lang="en-US" sz="1600" dirty="0" err="1"/>
              <a:t>hogy</a:t>
            </a:r>
            <a:r>
              <a:rPr lang="en-US" sz="1600" dirty="0"/>
              <a:t> </a:t>
            </a:r>
            <a:r>
              <a:rPr lang="en-US" sz="1600" dirty="0" err="1"/>
              <a:t>hozzon</a:t>
            </a:r>
            <a:r>
              <a:rPr lang="en-US" sz="1600" dirty="0"/>
              <a:t> </a:t>
            </a:r>
            <a:r>
              <a:rPr lang="en-US" sz="1600" dirty="0" err="1"/>
              <a:t>létre</a:t>
            </a:r>
            <a:r>
              <a:rPr lang="en-US" sz="1600" dirty="0"/>
              <a:t> </a:t>
            </a:r>
            <a:r>
              <a:rPr lang="en-US" sz="1600" dirty="0" err="1"/>
              <a:t>egy</a:t>
            </a:r>
            <a:r>
              <a:rPr lang="en-US" sz="1600" dirty="0"/>
              <a:t> KIEMELKEDŐ </a:t>
            </a:r>
            <a:r>
              <a:rPr lang="en-US" sz="1600" dirty="0" err="1"/>
              <a:t>marketinget</a:t>
            </a:r>
            <a:r>
              <a:rPr lang="en-US" sz="1600" dirty="0"/>
              <a:t>. </a:t>
            </a:r>
            <a:r>
              <a:rPr lang="en-US" sz="1600" dirty="0" err="1"/>
              <a:t>Hogyan</a:t>
            </a:r>
            <a:r>
              <a:rPr lang="en-US" sz="1600" dirty="0"/>
              <a:t> </a:t>
            </a:r>
            <a:r>
              <a:rPr lang="en-US" sz="1600" dirty="0" err="1"/>
              <a:t>lehet</a:t>
            </a:r>
            <a:r>
              <a:rPr lang="en-US" sz="1600" dirty="0"/>
              <a:t> a </a:t>
            </a:r>
            <a:r>
              <a:rPr lang="en-US" sz="1600" dirty="0" err="1"/>
              <a:t>legjobban</a:t>
            </a:r>
            <a:r>
              <a:rPr lang="en-US" sz="1600" dirty="0"/>
              <a:t> </a:t>
            </a:r>
            <a:r>
              <a:rPr lang="en-US" sz="1600" dirty="0" err="1"/>
              <a:t>csinálni</a:t>
            </a:r>
            <a:r>
              <a:rPr lang="en-US" sz="1600" dirty="0"/>
              <a:t>?</a:t>
            </a:r>
          </a:p>
          <a:p>
            <a:endParaRPr lang="en-US" sz="1600" dirty="0"/>
          </a:p>
          <a:p>
            <a:pPr marL="285750" indent="-285750">
              <a:buFont typeface="Arial" panose="020B0604020202020204" pitchFamily="34" charset="0"/>
              <a:buChar char="•"/>
            </a:pPr>
            <a:r>
              <a:rPr lang="en-US" sz="1600" dirty="0" err="1"/>
              <a:t>Teszteljen</a:t>
            </a:r>
            <a:r>
              <a:rPr lang="en-US" sz="1600" dirty="0"/>
              <a:t> </a:t>
            </a:r>
            <a:r>
              <a:rPr lang="en-US" sz="1600" dirty="0" err="1"/>
              <a:t>új</a:t>
            </a:r>
            <a:r>
              <a:rPr lang="en-US" sz="1600" dirty="0"/>
              <a:t> </a:t>
            </a:r>
            <a:r>
              <a:rPr lang="en-US" sz="1600" dirty="0" err="1"/>
              <a:t>eszközöket</a:t>
            </a:r>
            <a:r>
              <a:rPr lang="en-US" sz="1600" dirty="0"/>
              <a:t>, </a:t>
            </a:r>
            <a:r>
              <a:rPr lang="en-US" sz="1600" dirty="0" err="1"/>
              <a:t>kísérletezzen</a:t>
            </a:r>
            <a:r>
              <a:rPr lang="en-US" sz="1600" dirty="0"/>
              <a:t>, </a:t>
            </a:r>
            <a:r>
              <a:rPr lang="en-US" sz="1600" dirty="0" err="1"/>
              <a:t>és</a:t>
            </a:r>
            <a:r>
              <a:rPr lang="en-US" sz="1600" dirty="0"/>
              <a:t> </a:t>
            </a:r>
            <a:r>
              <a:rPr lang="en-US" sz="1600" dirty="0" err="1"/>
              <a:t>mindenekelőtt</a:t>
            </a:r>
            <a:r>
              <a:rPr lang="en-US" sz="1600" dirty="0"/>
              <a:t> ne </a:t>
            </a:r>
            <a:r>
              <a:rPr lang="en-US" sz="1600" dirty="0" err="1"/>
              <a:t>féljen</a:t>
            </a:r>
            <a:r>
              <a:rPr lang="en-US" sz="1600" dirty="0"/>
              <a:t> </a:t>
            </a:r>
            <a:r>
              <a:rPr lang="en-US" sz="1600" dirty="0" err="1"/>
              <a:t>kipróbálni</a:t>
            </a:r>
            <a:r>
              <a:rPr lang="en-US" sz="1600" dirty="0"/>
              <a:t>,</a:t>
            </a:r>
          </a:p>
          <a:p>
            <a:pPr marL="285750" indent="-285750">
              <a:buFont typeface="Arial" panose="020B0604020202020204" pitchFamily="34" charset="0"/>
              <a:buChar char="•"/>
            </a:pPr>
            <a:r>
              <a:rPr lang="en-US" sz="1600" dirty="0" err="1"/>
              <a:t>Legyen</a:t>
            </a:r>
            <a:r>
              <a:rPr lang="en-US" sz="1600" dirty="0"/>
              <a:t> </a:t>
            </a:r>
            <a:r>
              <a:rPr lang="en-US" sz="1600" dirty="0" err="1"/>
              <a:t>kreatív</a:t>
            </a:r>
            <a:r>
              <a:rPr lang="en-US" sz="1600" dirty="0"/>
              <a:t> marketing- </a:t>
            </a:r>
            <a:r>
              <a:rPr lang="en-US" sz="1600" dirty="0" err="1"/>
              <a:t>és</a:t>
            </a:r>
            <a:r>
              <a:rPr lang="en-US" sz="1600" dirty="0"/>
              <a:t> </a:t>
            </a:r>
            <a:r>
              <a:rPr lang="en-US" sz="1600" dirty="0" err="1"/>
              <a:t>sajtómunkáiban</a:t>
            </a:r>
            <a:r>
              <a:rPr lang="en-US" sz="1600" dirty="0"/>
              <a:t>, de </a:t>
            </a:r>
            <a:r>
              <a:rPr lang="en-US" sz="1600" dirty="0" err="1"/>
              <a:t>ügyeljen</a:t>
            </a:r>
            <a:r>
              <a:rPr lang="en-US" sz="1600" dirty="0"/>
              <a:t> </a:t>
            </a:r>
            <a:r>
              <a:rPr lang="en-US" sz="1600" dirty="0" err="1"/>
              <a:t>arra</a:t>
            </a:r>
            <a:r>
              <a:rPr lang="en-US" sz="1600" dirty="0"/>
              <a:t>, </a:t>
            </a:r>
            <a:r>
              <a:rPr lang="en-US" sz="1600" dirty="0" err="1"/>
              <a:t>hogy</a:t>
            </a:r>
            <a:r>
              <a:rPr lang="en-US" sz="1600" dirty="0"/>
              <a:t> </a:t>
            </a:r>
            <a:r>
              <a:rPr lang="en-US" sz="1600" dirty="0" err="1"/>
              <a:t>az</a:t>
            </a:r>
            <a:r>
              <a:rPr lang="en-US" sz="1600" dirty="0"/>
              <a:t> </a:t>
            </a:r>
            <a:r>
              <a:rPr lang="en-US" sz="1600" dirty="0" err="1"/>
              <a:t>üzenetküldés</a:t>
            </a:r>
            <a:r>
              <a:rPr lang="en-US" sz="1600" dirty="0"/>
              <a:t> </a:t>
            </a:r>
            <a:r>
              <a:rPr lang="en-US" sz="1600" dirty="0" err="1"/>
              <a:t>következetes</a:t>
            </a:r>
            <a:r>
              <a:rPr lang="en-US" sz="1600" dirty="0"/>
              <a:t> </a:t>
            </a:r>
            <a:r>
              <a:rPr lang="en-US" sz="1600" dirty="0" err="1"/>
              <a:t>és</a:t>
            </a:r>
            <a:r>
              <a:rPr lang="en-US" sz="1600" dirty="0"/>
              <a:t> </a:t>
            </a:r>
            <a:r>
              <a:rPr lang="en-US" sz="1600" dirty="0" err="1"/>
              <a:t>hatékony</a:t>
            </a:r>
            <a:r>
              <a:rPr lang="en-US" sz="1600" dirty="0"/>
              <a:t> </a:t>
            </a:r>
            <a:r>
              <a:rPr lang="en-US" sz="1600" dirty="0" err="1"/>
              <a:t>legyen</a:t>
            </a:r>
            <a:r>
              <a:rPr lang="en-US" sz="1600" dirty="0"/>
              <a:t>.</a:t>
            </a:r>
          </a:p>
          <a:p>
            <a:pPr marL="285750" indent="-285750">
              <a:buFont typeface="Arial" panose="020B0604020202020204" pitchFamily="34" charset="0"/>
              <a:buChar char="•"/>
            </a:pPr>
            <a:r>
              <a:rPr lang="en-US" sz="1600" dirty="0" err="1"/>
              <a:t>Ossza</a:t>
            </a:r>
            <a:r>
              <a:rPr lang="en-US" sz="1600" dirty="0"/>
              <a:t> meg </a:t>
            </a:r>
            <a:r>
              <a:rPr lang="en-US" sz="1600" dirty="0" err="1"/>
              <a:t>történetét</a:t>
            </a:r>
            <a:r>
              <a:rPr lang="en-US" sz="1600" dirty="0"/>
              <a:t> – Az </a:t>
            </a:r>
            <a:r>
              <a:rPr lang="en-US" sz="1600" dirty="0" err="1"/>
              <a:t>emberek</a:t>
            </a:r>
            <a:r>
              <a:rPr lang="en-US" sz="1600" dirty="0"/>
              <a:t> </a:t>
            </a:r>
            <a:r>
              <a:rPr lang="en-US" sz="1600" dirty="0" err="1"/>
              <a:t>szeretnek</a:t>
            </a:r>
            <a:r>
              <a:rPr lang="en-US" sz="1600" dirty="0"/>
              <a:t> </a:t>
            </a:r>
            <a:r>
              <a:rPr lang="en-US" sz="1600" dirty="0" err="1"/>
              <a:t>érdekes</a:t>
            </a:r>
            <a:endParaRPr lang="en-US" sz="1600" dirty="0"/>
          </a:p>
          <a:p>
            <a:pPr marL="285750" indent="-285750">
              <a:buFont typeface="Arial" panose="020B0604020202020204" pitchFamily="34" charset="0"/>
              <a:buChar char="•"/>
            </a:pPr>
            <a:r>
              <a:rPr lang="en-US" sz="1600" dirty="0" err="1"/>
              <a:t>történeteket</a:t>
            </a:r>
            <a:r>
              <a:rPr lang="en-US" sz="1600" dirty="0"/>
              <a:t> </a:t>
            </a:r>
            <a:r>
              <a:rPr lang="en-US" sz="1600" dirty="0" err="1"/>
              <a:t>hallani</a:t>
            </a:r>
            <a:r>
              <a:rPr lang="en-US" sz="1600" dirty="0"/>
              <a:t>, </a:t>
            </a:r>
            <a:r>
              <a:rPr lang="en-US" sz="1600" dirty="0" err="1"/>
              <a:t>és</a:t>
            </a:r>
            <a:r>
              <a:rPr lang="en-US" sz="1600" dirty="0"/>
              <a:t> </a:t>
            </a:r>
            <a:r>
              <a:rPr lang="en-US" sz="1600" dirty="0" err="1"/>
              <a:t>szeretnének</a:t>
            </a:r>
            <a:r>
              <a:rPr lang="en-US" sz="1600" dirty="0"/>
              <a:t> </a:t>
            </a:r>
            <a:r>
              <a:rPr lang="en-US" sz="1600" dirty="0" err="1"/>
              <a:t>azonosulni</a:t>
            </a:r>
            <a:r>
              <a:rPr lang="en-US" sz="1600" dirty="0"/>
              <a:t> </a:t>
            </a:r>
            <a:r>
              <a:rPr lang="en-US" sz="1600" dirty="0" err="1"/>
              <a:t>másokkal</a:t>
            </a:r>
            <a:r>
              <a:rPr lang="en-US" sz="1600" dirty="0"/>
              <a:t>,</a:t>
            </a:r>
          </a:p>
          <a:p>
            <a:pPr marL="285750" indent="-285750">
              <a:buFont typeface="Arial" panose="020B0604020202020204" pitchFamily="34" charset="0"/>
              <a:buChar char="•"/>
            </a:pPr>
            <a:r>
              <a:rPr lang="en-US" sz="1600" dirty="0" err="1"/>
              <a:t>akiknek</a:t>
            </a:r>
            <a:r>
              <a:rPr lang="en-US" sz="1600" dirty="0"/>
              <a:t> </a:t>
            </a:r>
            <a:r>
              <a:rPr lang="en-US" sz="1600" dirty="0" err="1"/>
              <a:t>közös</a:t>
            </a:r>
            <a:r>
              <a:rPr lang="en-US" sz="1600" dirty="0"/>
              <a:t> </a:t>
            </a:r>
            <a:r>
              <a:rPr lang="en-US" sz="1600" dirty="0" err="1"/>
              <a:t>értékei</a:t>
            </a:r>
            <a:r>
              <a:rPr lang="en-US" sz="1600" dirty="0"/>
              <a:t> </a:t>
            </a:r>
            <a:r>
              <a:rPr lang="en-US" sz="1600" dirty="0" err="1"/>
              <a:t>és</a:t>
            </a:r>
            <a:r>
              <a:rPr lang="en-US" sz="1600" dirty="0"/>
              <a:t> </a:t>
            </a:r>
            <a:r>
              <a:rPr lang="en-US" sz="1600" dirty="0" err="1"/>
              <a:t>szenvedélyei</a:t>
            </a:r>
            <a:r>
              <a:rPr lang="en-US" sz="1600" dirty="0"/>
              <a:t> </a:t>
            </a:r>
            <a:r>
              <a:rPr lang="en-US" sz="1600" dirty="0" err="1"/>
              <a:t>vannak</a:t>
            </a:r>
            <a:r>
              <a:rPr lang="en-US" sz="1600" dirty="0"/>
              <a:t>.</a:t>
            </a:r>
          </a:p>
          <a:p>
            <a:pPr marL="285750" indent="-285750">
              <a:buFont typeface="Arial" panose="020B0604020202020204" pitchFamily="34" charset="0"/>
              <a:buChar char="•"/>
            </a:pPr>
            <a:endParaRPr lang="en-US" sz="1600" dirty="0"/>
          </a:p>
          <a:p>
            <a:r>
              <a:rPr lang="en-US" sz="1600" dirty="0" err="1"/>
              <a:t>Hozzon</a:t>
            </a:r>
            <a:r>
              <a:rPr lang="en-US" sz="1600" dirty="0"/>
              <a:t> </a:t>
            </a:r>
            <a:r>
              <a:rPr lang="en-US" sz="1600" dirty="0" err="1"/>
              <a:t>létre</a:t>
            </a:r>
            <a:r>
              <a:rPr lang="en-US" sz="1600" dirty="0"/>
              <a:t> </a:t>
            </a:r>
            <a:r>
              <a:rPr lang="en-US" sz="1600" dirty="0" err="1"/>
              <a:t>egy</a:t>
            </a:r>
            <a:r>
              <a:rPr lang="en-US" sz="1600" dirty="0"/>
              <a:t> </a:t>
            </a:r>
            <a:r>
              <a:rPr lang="en-US" sz="1600" dirty="0" err="1"/>
              <a:t>közösséget</a:t>
            </a:r>
            <a:endParaRPr lang="en-US" sz="1600" dirty="0"/>
          </a:p>
          <a:p>
            <a:endParaRPr lang="en-US" sz="1600" dirty="0"/>
          </a:p>
          <a:p>
            <a:r>
              <a:rPr lang="en-US" sz="1600" dirty="0"/>
              <a:t>A </a:t>
            </a:r>
            <a:r>
              <a:rPr lang="en-US" sz="1600" dirty="0" err="1"/>
              <a:t>hagyományos</a:t>
            </a:r>
            <a:r>
              <a:rPr lang="en-US" sz="1600" dirty="0"/>
              <a:t> "</a:t>
            </a:r>
            <a:r>
              <a:rPr lang="en-US" sz="1600" dirty="0" err="1"/>
              <a:t>bérlő-bérlő</a:t>
            </a:r>
            <a:r>
              <a:rPr lang="en-US" sz="1600" dirty="0"/>
              <a:t>" </a:t>
            </a:r>
            <a:r>
              <a:rPr lang="en-US" sz="1600" dirty="0" err="1"/>
              <a:t>viszony</a:t>
            </a:r>
            <a:r>
              <a:rPr lang="en-US" sz="1600" dirty="0"/>
              <a:t> </a:t>
            </a:r>
            <a:r>
              <a:rPr lang="en-US" sz="1600" dirty="0" err="1"/>
              <a:t>helyett</a:t>
            </a:r>
            <a:endParaRPr lang="en-US" sz="1600" dirty="0"/>
          </a:p>
          <a:p>
            <a:r>
              <a:rPr lang="en-US" sz="1600" dirty="0" err="1"/>
              <a:t>tétet</a:t>
            </a:r>
            <a:r>
              <a:rPr lang="en-US" sz="1600" dirty="0"/>
              <a:t> </a:t>
            </a:r>
            <a:r>
              <a:rPr lang="en-US" sz="1600" dirty="0" err="1"/>
              <a:t>adjon</a:t>
            </a:r>
            <a:r>
              <a:rPr lang="en-US" sz="1600" dirty="0"/>
              <a:t> </a:t>
            </a:r>
            <a:r>
              <a:rPr lang="en-US" sz="1600" dirty="0" err="1"/>
              <a:t>felhasználóinak</a:t>
            </a:r>
            <a:r>
              <a:rPr lang="en-US" sz="1600" dirty="0"/>
              <a:t> </a:t>
            </a:r>
            <a:r>
              <a:rPr lang="en-US" sz="1600" dirty="0" err="1"/>
              <a:t>márkájához</a:t>
            </a:r>
            <a:r>
              <a:rPr lang="en-US" sz="1600" dirty="0"/>
              <a:t> </a:t>
            </a:r>
            <a:r>
              <a:rPr lang="en-US" sz="1600" dirty="0" err="1"/>
              <a:t>és</a:t>
            </a:r>
            <a:r>
              <a:rPr lang="en-US" sz="1600" dirty="0"/>
              <a:t> </a:t>
            </a:r>
            <a:r>
              <a:rPr lang="en-US" sz="1600" dirty="0" err="1"/>
              <a:t>történetéhez</a:t>
            </a:r>
            <a:r>
              <a:rPr lang="en-US" sz="1600" dirty="0"/>
              <a:t>.</a:t>
            </a:r>
          </a:p>
          <a:p>
            <a:r>
              <a:rPr lang="en-US" sz="1600" dirty="0"/>
              <a:t>A </a:t>
            </a:r>
            <a:r>
              <a:rPr lang="en-US" sz="1600" dirty="0" err="1"/>
              <a:t>márkád</a:t>
            </a:r>
            <a:r>
              <a:rPr lang="en-US" sz="1600" dirty="0"/>
              <a:t> </a:t>
            </a:r>
            <a:r>
              <a:rPr lang="en-US" sz="1600" dirty="0" err="1"/>
              <a:t>története</a:t>
            </a:r>
            <a:r>
              <a:rPr lang="en-US" sz="1600" dirty="0"/>
              <a:t>. A </a:t>
            </a:r>
            <a:r>
              <a:rPr lang="en-US" sz="1600" dirty="0" err="1"/>
              <a:t>bérlők</a:t>
            </a:r>
            <a:r>
              <a:rPr lang="en-US" sz="1600" dirty="0"/>
              <a:t> </a:t>
            </a:r>
            <a:r>
              <a:rPr lang="en-US" sz="1600" dirty="0" err="1"/>
              <a:t>kifejezés</a:t>
            </a:r>
            <a:r>
              <a:rPr lang="en-US" sz="1600" dirty="0"/>
              <a:t> </a:t>
            </a:r>
            <a:r>
              <a:rPr lang="en-US" sz="1600" dirty="0" err="1"/>
              <a:t>használata</a:t>
            </a:r>
            <a:r>
              <a:rPr lang="en-US" sz="1600" dirty="0"/>
              <a:t> </a:t>
            </a:r>
            <a:r>
              <a:rPr lang="en-US" sz="1600" dirty="0" err="1"/>
              <a:t>helyett</a:t>
            </a:r>
            <a:endParaRPr lang="en-US" sz="1600" dirty="0"/>
          </a:p>
          <a:p>
            <a:r>
              <a:rPr lang="en-US" sz="1600" dirty="0" err="1"/>
              <a:t>mit</a:t>
            </a:r>
            <a:r>
              <a:rPr lang="en-US" sz="1600" dirty="0"/>
              <a:t> </a:t>
            </a:r>
            <a:r>
              <a:rPr lang="en-US" sz="1600" dirty="0" err="1"/>
              <a:t>szólnál</a:t>
            </a:r>
            <a:r>
              <a:rPr lang="en-US" sz="1600" dirty="0"/>
              <a:t> a </a:t>
            </a:r>
            <a:r>
              <a:rPr lang="en-US" sz="1600" dirty="0" err="1"/>
              <a:t>tagok</a:t>
            </a:r>
            <a:r>
              <a:rPr lang="en-US" sz="1600" dirty="0"/>
              <a:t> </a:t>
            </a:r>
            <a:r>
              <a:rPr lang="en-US" sz="1600" dirty="0" err="1"/>
              <a:t>szó</a:t>
            </a:r>
            <a:r>
              <a:rPr lang="en-US" sz="1600" dirty="0"/>
              <a:t> </a:t>
            </a:r>
            <a:r>
              <a:rPr lang="en-US" sz="1600" dirty="0" err="1"/>
              <a:t>használatához</a:t>
            </a:r>
            <a:r>
              <a:rPr lang="en-US" sz="1600" dirty="0"/>
              <a:t>?</a:t>
            </a:r>
            <a:endParaRPr lang="pl-PL" sz="1600" dirty="0"/>
          </a:p>
        </p:txBody>
      </p:sp>
      <p:pic>
        <p:nvPicPr>
          <p:cNvPr id="6" name="Obraz 5">
            <a:extLst>
              <a:ext uri="{FF2B5EF4-FFF2-40B4-BE49-F238E27FC236}">
                <a16:creationId xmlns:a16="http://schemas.microsoft.com/office/drawing/2014/main" id="{640E9B04-E486-44A2-86E2-26F973FD4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3368757"/>
            <a:ext cx="1874080" cy="2808312"/>
          </a:xfrm>
          <a:prstGeom prst="rect">
            <a:avLst/>
          </a:prstGeom>
        </p:spPr>
      </p:pic>
      <p:sp>
        <p:nvSpPr>
          <p:cNvPr id="8" name="pole tekstowe 7">
            <a:extLst>
              <a:ext uri="{FF2B5EF4-FFF2-40B4-BE49-F238E27FC236}">
                <a16:creationId xmlns:a16="http://schemas.microsoft.com/office/drawing/2014/main" id="{6ED136EE-7D7C-43CC-BD61-2500C6255AD2}"/>
              </a:ext>
            </a:extLst>
          </p:cNvPr>
          <p:cNvSpPr txBox="1"/>
          <p:nvPr/>
        </p:nvSpPr>
        <p:spPr>
          <a:xfrm>
            <a:off x="4860032" y="6120000"/>
            <a:ext cx="4574269" cy="248530"/>
          </a:xfrm>
          <a:prstGeom prst="rect">
            <a:avLst/>
          </a:prstGeom>
          <a:noFill/>
        </p:spPr>
        <p:txBody>
          <a:bodyPr wrap="square">
            <a:spAutoFit/>
          </a:bodyPr>
          <a:lstStyle/>
          <a:p>
            <a:r>
              <a:rPr lang="pl-PL" sz="1015" dirty="0"/>
              <a:t>https://www.pexels.com/pl</a:t>
            </a:r>
          </a:p>
        </p:txBody>
      </p:sp>
    </p:spTree>
    <p:extLst>
      <p:ext uri="{BB962C8B-B14F-4D97-AF65-F5344CB8AC3E}">
        <p14:creationId xmlns:p14="http://schemas.microsoft.com/office/powerpoint/2010/main" val="226469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BF8B84-A3FC-418B-B8DE-0B8D8E998CF0}"/>
              </a:ext>
            </a:extLst>
          </p:cNvPr>
          <p:cNvSpPr>
            <a:spLocks noGrp="1"/>
          </p:cNvSpPr>
          <p:nvPr>
            <p:ph type="body" sz="quarter" idx="14"/>
          </p:nvPr>
        </p:nvSpPr>
        <p:spPr>
          <a:xfrm>
            <a:off x="501231" y="1484784"/>
            <a:ext cx="8141538" cy="4860000"/>
          </a:xfrm>
        </p:spPr>
        <p:txBody>
          <a:bodyPr vert="horz" lIns="91440" tIns="45720" rIns="91440" bIns="45720" rtlCol="0" anchor="t">
            <a:noAutofit/>
          </a:bodyPr>
          <a:lstStyle/>
          <a:p>
            <a:r>
              <a:rPr lang="en-US" sz="1600" dirty="0" err="1"/>
              <a:t>Kommunikálja</a:t>
            </a:r>
            <a:r>
              <a:rPr lang="en-US" sz="1600" dirty="0"/>
              <a:t> a </a:t>
            </a:r>
            <a:r>
              <a:rPr lang="en-US" sz="1600" dirty="0" err="1"/>
              <a:t>hatást</a:t>
            </a:r>
            <a:r>
              <a:rPr lang="en-US" sz="1600" dirty="0"/>
              <a:t> a </a:t>
            </a:r>
            <a:r>
              <a:rPr lang="en-US" sz="1600" dirty="0" err="1"/>
              <a:t>közösségben</a:t>
            </a:r>
            <a:endParaRPr lang="en-US" sz="1600" dirty="0"/>
          </a:p>
          <a:p>
            <a:endParaRPr lang="en-US" sz="1600" dirty="0"/>
          </a:p>
          <a:p>
            <a:endParaRPr lang="en-US" sz="1600" dirty="0"/>
          </a:p>
          <a:p>
            <a:r>
              <a:rPr lang="en-US" sz="1600" dirty="0"/>
              <a:t>  </a:t>
            </a:r>
            <a:r>
              <a:rPr lang="en-US" sz="1600" dirty="0" err="1"/>
              <a:t>Fontos</a:t>
            </a:r>
            <a:r>
              <a:rPr lang="en-US" sz="1600" dirty="0"/>
              <a:t>, </a:t>
            </a:r>
            <a:r>
              <a:rPr lang="en-US" sz="1600" dirty="0" err="1"/>
              <a:t>hogy</a:t>
            </a:r>
            <a:r>
              <a:rPr lang="en-US" sz="1600" dirty="0"/>
              <a:t> ne </a:t>
            </a:r>
            <a:r>
              <a:rPr lang="en-US" sz="1600" dirty="0" err="1"/>
              <a:t>feledje</a:t>
            </a:r>
            <a:r>
              <a:rPr lang="en-US" sz="1600" dirty="0"/>
              <a:t> </a:t>
            </a:r>
            <a:r>
              <a:rPr lang="en-US" sz="1600" dirty="0" err="1"/>
              <a:t>kommunikálni</a:t>
            </a:r>
            <a:r>
              <a:rPr lang="en-US" sz="1600" dirty="0"/>
              <a:t> </a:t>
            </a:r>
            <a:r>
              <a:rPr lang="en-US" sz="1600" dirty="0" err="1"/>
              <a:t>azt</a:t>
            </a:r>
            <a:r>
              <a:rPr lang="en-US" sz="1600" dirty="0"/>
              <a:t> a </a:t>
            </a:r>
            <a:r>
              <a:rPr lang="en-US" sz="1600" dirty="0" err="1"/>
              <a:t>társadalmi</a:t>
            </a:r>
            <a:r>
              <a:rPr lang="en-US" sz="1600" dirty="0"/>
              <a:t>, </a:t>
            </a:r>
            <a:r>
              <a:rPr lang="en-US" sz="1600" dirty="0" err="1"/>
              <a:t>kulturális</a:t>
            </a:r>
            <a:r>
              <a:rPr lang="en-US" sz="1600" dirty="0"/>
              <a:t> </a:t>
            </a:r>
            <a:r>
              <a:rPr lang="en-US" sz="1600" dirty="0" err="1"/>
              <a:t>és</a:t>
            </a:r>
            <a:r>
              <a:rPr lang="en-US" sz="1600" dirty="0"/>
              <a:t> </a:t>
            </a:r>
            <a:r>
              <a:rPr lang="en-US" sz="1600" dirty="0" err="1"/>
              <a:t>gazdasági</a:t>
            </a:r>
            <a:r>
              <a:rPr lang="en-US" sz="1600" dirty="0"/>
              <a:t> </a:t>
            </a:r>
            <a:r>
              <a:rPr lang="en-US" sz="1600" dirty="0" err="1"/>
              <a:t>hatást</a:t>
            </a:r>
            <a:r>
              <a:rPr lang="en-US" sz="1600" dirty="0"/>
              <a:t>, </a:t>
            </a:r>
            <a:r>
              <a:rPr lang="en-US" sz="1600" dirty="0" err="1"/>
              <a:t>amelyet</a:t>
            </a:r>
            <a:r>
              <a:rPr lang="en-US" sz="1600" dirty="0"/>
              <a:t> </a:t>
            </a:r>
            <a:r>
              <a:rPr lang="en-US" sz="1600" dirty="0" err="1"/>
              <a:t>az</a:t>
            </a:r>
            <a:r>
              <a:rPr lang="en-US" sz="1600" dirty="0"/>
              <a:t> </a:t>
            </a:r>
            <a:r>
              <a:rPr lang="en-US" sz="1600" dirty="0" err="1"/>
              <a:t>Ön</a:t>
            </a:r>
            <a:r>
              <a:rPr lang="en-US" sz="1600" dirty="0"/>
              <a:t> </a:t>
            </a:r>
            <a:r>
              <a:rPr lang="en-US" sz="1600" dirty="0" err="1"/>
              <a:t>Ízközpontja</a:t>
            </a:r>
            <a:r>
              <a:rPr lang="en-US" sz="1600" dirty="0"/>
              <a:t> </a:t>
            </a:r>
            <a:r>
              <a:rPr lang="en-US" sz="1600" dirty="0" err="1"/>
              <a:t>gyakorol</a:t>
            </a:r>
            <a:r>
              <a:rPr lang="en-US" sz="1600" dirty="0"/>
              <a:t> </a:t>
            </a:r>
            <a:r>
              <a:rPr lang="en-US" sz="1600" dirty="0" err="1"/>
              <a:t>az</a:t>
            </a:r>
            <a:r>
              <a:rPr lang="en-US" sz="1600" dirty="0"/>
              <a:t> </a:t>
            </a:r>
            <a:r>
              <a:rPr lang="en-US" sz="1600" dirty="0" err="1"/>
              <a:t>Ön</a:t>
            </a:r>
            <a:r>
              <a:rPr lang="en-US" sz="1600" dirty="0"/>
              <a:t> </a:t>
            </a:r>
            <a:r>
              <a:rPr lang="en-US" sz="1600" dirty="0" err="1"/>
              <a:t>régiója</a:t>
            </a:r>
            <a:r>
              <a:rPr lang="en-US" sz="1600" dirty="0"/>
              <a:t> </a:t>
            </a:r>
            <a:r>
              <a:rPr lang="en-US" sz="1600" dirty="0" err="1"/>
              <a:t>és</a:t>
            </a:r>
            <a:r>
              <a:rPr lang="en-US" sz="1600" dirty="0"/>
              <a:t> </a:t>
            </a:r>
            <a:r>
              <a:rPr lang="en-US" sz="1600" dirty="0" err="1"/>
              <a:t>minden</a:t>
            </a:r>
            <a:r>
              <a:rPr lang="en-US" sz="1600" dirty="0"/>
              <a:t> </a:t>
            </a:r>
            <a:r>
              <a:rPr lang="en-US" sz="1600" dirty="0" err="1"/>
              <a:t>partnere</a:t>
            </a:r>
            <a:r>
              <a:rPr lang="en-US" sz="1600" dirty="0"/>
              <a:t> </a:t>
            </a:r>
            <a:r>
              <a:rPr lang="en-US" sz="1600" dirty="0" err="1"/>
              <a:t>számára</a:t>
            </a:r>
            <a:r>
              <a:rPr lang="en-US" sz="1600" dirty="0"/>
              <a:t>, </a:t>
            </a:r>
            <a:r>
              <a:rPr lang="en-US" sz="1600" dirty="0" err="1"/>
              <a:t>például</a:t>
            </a:r>
            <a:r>
              <a:rPr lang="en-US" sz="1600" dirty="0"/>
              <a:t> </a:t>
            </a:r>
            <a:r>
              <a:rPr lang="en-US" sz="1600" dirty="0" err="1"/>
              <a:t>egyetemek</a:t>
            </a:r>
            <a:r>
              <a:rPr lang="en-US" sz="1600" dirty="0"/>
              <a:t>, </a:t>
            </a:r>
            <a:r>
              <a:rPr lang="en-US" sz="1600" dirty="0" err="1"/>
              <a:t>helyi</a:t>
            </a:r>
            <a:r>
              <a:rPr lang="en-US" sz="1600" dirty="0"/>
              <a:t> </a:t>
            </a:r>
            <a:r>
              <a:rPr lang="en-US" sz="1600" dirty="0" err="1"/>
              <a:t>önkormányzatok</a:t>
            </a:r>
            <a:r>
              <a:rPr lang="en-US" sz="1600" dirty="0"/>
              <a:t>, </a:t>
            </a:r>
            <a:r>
              <a:rPr lang="en-US" sz="1600" dirty="0" err="1"/>
              <a:t>vállalatok</a:t>
            </a:r>
            <a:r>
              <a:rPr lang="en-US" sz="1600" dirty="0"/>
              <a:t>, </a:t>
            </a:r>
            <a:r>
              <a:rPr lang="en-US" sz="1600" dirty="0" err="1"/>
              <a:t>jótékonysági</a:t>
            </a:r>
            <a:r>
              <a:rPr lang="en-US" sz="1600" dirty="0"/>
              <a:t> </a:t>
            </a:r>
            <a:r>
              <a:rPr lang="en-US" sz="1600" dirty="0" err="1"/>
              <a:t>szervezetek</a:t>
            </a:r>
            <a:r>
              <a:rPr lang="en-US" sz="1600" dirty="0"/>
              <a:t>, </a:t>
            </a:r>
            <a:r>
              <a:rPr lang="en-US" sz="1600" dirty="0" err="1"/>
              <a:t>finanszírozók</a:t>
            </a:r>
            <a:r>
              <a:rPr lang="en-US" sz="1600" dirty="0"/>
              <a:t> </a:t>
            </a:r>
            <a:r>
              <a:rPr lang="en-US" sz="1600" dirty="0" err="1"/>
              <a:t>stb</a:t>
            </a:r>
            <a:r>
              <a:rPr lang="en-US" sz="1600" dirty="0"/>
              <a:t>.</a:t>
            </a:r>
          </a:p>
          <a:p>
            <a:endParaRPr lang="en-US" sz="1600" dirty="0"/>
          </a:p>
          <a:p>
            <a:r>
              <a:rPr lang="en-US" sz="1600" dirty="0" err="1"/>
              <a:t>Hozzon</a:t>
            </a:r>
            <a:r>
              <a:rPr lang="en-US" sz="1600" dirty="0"/>
              <a:t> </a:t>
            </a:r>
            <a:r>
              <a:rPr lang="en-US" sz="1600" dirty="0" err="1"/>
              <a:t>létre</a:t>
            </a:r>
            <a:r>
              <a:rPr lang="en-US" sz="1600" dirty="0"/>
              <a:t> </a:t>
            </a:r>
            <a:r>
              <a:rPr lang="en-US" sz="1600" dirty="0" err="1"/>
              <a:t>egy</a:t>
            </a:r>
            <a:r>
              <a:rPr lang="en-US" sz="1600" dirty="0"/>
              <a:t> </a:t>
            </a:r>
            <a:r>
              <a:rPr lang="en-US" sz="1600" dirty="0" err="1"/>
              <a:t>olyan</a:t>
            </a:r>
            <a:r>
              <a:rPr lang="en-US" sz="1600" dirty="0"/>
              <a:t> </a:t>
            </a:r>
            <a:r>
              <a:rPr lang="en-US" sz="1600" dirty="0" err="1"/>
              <a:t>helyet</a:t>
            </a:r>
            <a:r>
              <a:rPr lang="en-US" sz="1600" dirty="0"/>
              <a:t>, </a:t>
            </a:r>
            <a:r>
              <a:rPr lang="en-US" sz="1600" dirty="0" err="1"/>
              <a:t>ahol</a:t>
            </a:r>
            <a:r>
              <a:rPr lang="en-US" sz="1600" dirty="0"/>
              <a:t> </a:t>
            </a:r>
            <a:r>
              <a:rPr lang="en-US" sz="1600" dirty="0" err="1"/>
              <a:t>tagjai</a:t>
            </a:r>
            <a:r>
              <a:rPr lang="en-US" sz="1600" dirty="0"/>
              <a:t> </a:t>
            </a:r>
            <a:r>
              <a:rPr lang="en-US" sz="1600" dirty="0" err="1"/>
              <a:t>jól</a:t>
            </a:r>
            <a:r>
              <a:rPr lang="en-US" sz="1600" dirty="0"/>
              <a:t> </a:t>
            </a:r>
            <a:r>
              <a:rPr lang="en-US" sz="1600" dirty="0" err="1"/>
              <a:t>érzik</a:t>
            </a:r>
            <a:r>
              <a:rPr lang="en-US" sz="1600" dirty="0"/>
              <a:t> </a:t>
            </a:r>
            <a:r>
              <a:rPr lang="en-US" sz="1600" dirty="0" err="1"/>
              <a:t>magukat</a:t>
            </a:r>
            <a:r>
              <a:rPr lang="en-US" sz="1600" dirty="0"/>
              <a:t>, </a:t>
            </a:r>
            <a:r>
              <a:rPr lang="en-US" sz="1600" dirty="0" err="1"/>
              <a:t>cselekvésre</a:t>
            </a:r>
            <a:r>
              <a:rPr lang="en-US" sz="1600" dirty="0"/>
              <a:t> </a:t>
            </a:r>
            <a:r>
              <a:rPr lang="en-US" sz="1600" dirty="0" err="1"/>
              <a:t>ösztönöznek</a:t>
            </a:r>
            <a:r>
              <a:rPr lang="en-US" sz="1600" dirty="0"/>
              <a:t>, </a:t>
            </a:r>
            <a:r>
              <a:rPr lang="en-US" sz="1600" dirty="0" err="1"/>
              <a:t>és</a:t>
            </a:r>
            <a:r>
              <a:rPr lang="en-US" sz="1600" dirty="0"/>
              <a:t> meg </a:t>
            </a:r>
            <a:r>
              <a:rPr lang="en-US" sz="1600" dirty="0" err="1"/>
              <a:t>akarják</a:t>
            </a:r>
            <a:r>
              <a:rPr lang="en-US" sz="1600" dirty="0"/>
              <a:t> </a:t>
            </a:r>
            <a:r>
              <a:rPr lang="en-US" sz="1600" dirty="0" err="1"/>
              <a:t>osztani</a:t>
            </a:r>
            <a:r>
              <a:rPr lang="en-US" sz="1600" dirty="0"/>
              <a:t> </a:t>
            </a:r>
            <a:r>
              <a:rPr lang="en-US" sz="1600" dirty="0" err="1"/>
              <a:t>tapasztalataikat</a:t>
            </a:r>
            <a:r>
              <a:rPr lang="en-US" sz="1600" dirty="0"/>
              <a:t> </a:t>
            </a:r>
            <a:r>
              <a:rPr lang="en-US" sz="1600" dirty="0" err="1"/>
              <a:t>és</a:t>
            </a:r>
            <a:r>
              <a:rPr lang="en-US" sz="1600" dirty="0"/>
              <a:t> </a:t>
            </a:r>
            <a:r>
              <a:rPr lang="en-US" sz="1600" dirty="0" err="1"/>
              <a:t>történeteiket</a:t>
            </a:r>
            <a:r>
              <a:rPr lang="en-US" sz="1600" dirty="0"/>
              <a:t>. </a:t>
            </a:r>
            <a:r>
              <a:rPr lang="en-US" sz="1600" dirty="0" err="1"/>
              <a:t>Ezek</a:t>
            </a:r>
            <a:r>
              <a:rPr lang="en-US" sz="1600" dirty="0"/>
              <a:t> mind </a:t>
            </a:r>
            <a:r>
              <a:rPr lang="en-US" sz="1600" dirty="0" err="1"/>
              <a:t>hozzájárulnak</a:t>
            </a:r>
            <a:r>
              <a:rPr lang="en-US" sz="1600" dirty="0"/>
              <a:t> a </a:t>
            </a:r>
            <a:r>
              <a:rPr lang="en-US" sz="1600" dirty="0" err="1"/>
              <a:t>marketingüzenethez</a:t>
            </a:r>
            <a:r>
              <a:rPr lang="en-US" sz="1600" dirty="0"/>
              <a:t>.</a:t>
            </a:r>
          </a:p>
          <a:p>
            <a:endParaRPr lang="en-US" sz="1600" dirty="0"/>
          </a:p>
          <a:p>
            <a:r>
              <a:rPr lang="en-US" sz="1600" dirty="0" err="1"/>
              <a:t>Használd</a:t>
            </a:r>
            <a:r>
              <a:rPr lang="en-US" sz="1600" dirty="0"/>
              <a:t> ki </a:t>
            </a:r>
            <a:r>
              <a:rPr lang="en-US" sz="1600" dirty="0" err="1"/>
              <a:t>tagjaid</a:t>
            </a:r>
            <a:r>
              <a:rPr lang="en-US" sz="1600" dirty="0"/>
              <a:t> </a:t>
            </a:r>
            <a:r>
              <a:rPr lang="en-US" sz="1600" dirty="0" err="1"/>
              <a:t>erejét</a:t>
            </a:r>
            <a:r>
              <a:rPr lang="en-US" sz="1600" dirty="0"/>
              <a:t>, </a:t>
            </a:r>
            <a:r>
              <a:rPr lang="en-US" sz="1600" dirty="0" err="1"/>
              <a:t>ők</a:t>
            </a:r>
            <a:r>
              <a:rPr lang="en-US" sz="1600" dirty="0"/>
              <a:t> a </a:t>
            </a:r>
            <a:r>
              <a:rPr lang="en-US" sz="1600" dirty="0" err="1"/>
              <a:t>titkos</a:t>
            </a:r>
            <a:r>
              <a:rPr lang="en-US" sz="1600" dirty="0"/>
              <a:t> </a:t>
            </a:r>
            <a:r>
              <a:rPr lang="en-US" sz="1600" dirty="0" err="1"/>
              <a:t>fegyvered</a:t>
            </a:r>
            <a:r>
              <a:rPr lang="en-US" sz="1600" dirty="0"/>
              <a:t>.</a:t>
            </a:r>
          </a:p>
          <a:p>
            <a:endParaRPr lang="en-US" sz="1600" dirty="0"/>
          </a:p>
          <a:p>
            <a:r>
              <a:rPr lang="en-US" sz="1600" dirty="0"/>
              <a:t> </a:t>
            </a:r>
            <a:r>
              <a:rPr lang="en-US" sz="1600" dirty="0" err="1"/>
              <a:t>Oszd</a:t>
            </a:r>
            <a:r>
              <a:rPr lang="en-US" sz="1600" dirty="0"/>
              <a:t> meg a </a:t>
            </a:r>
            <a:r>
              <a:rPr lang="en-US" sz="1600" dirty="0" err="1"/>
              <a:t>házon</a:t>
            </a:r>
            <a:r>
              <a:rPr lang="en-US" sz="1600" dirty="0"/>
              <a:t> </a:t>
            </a:r>
            <a:r>
              <a:rPr lang="en-US" sz="1600" dirty="0" err="1"/>
              <a:t>belül</a:t>
            </a:r>
            <a:r>
              <a:rPr lang="en-US" sz="1600" dirty="0"/>
              <a:t> </a:t>
            </a:r>
            <a:r>
              <a:rPr lang="en-US" sz="1600" dirty="0" err="1"/>
              <a:t>gyártott</a:t>
            </a:r>
            <a:r>
              <a:rPr lang="en-US" sz="1600" dirty="0"/>
              <a:t> </a:t>
            </a:r>
            <a:r>
              <a:rPr lang="en-US" sz="1600" dirty="0" err="1"/>
              <a:t>élelmiszermárkákat</a:t>
            </a:r>
            <a:r>
              <a:rPr lang="en-US" sz="1600" dirty="0"/>
              <a:t> a </a:t>
            </a:r>
            <a:r>
              <a:rPr lang="en-US" sz="1600" dirty="0" err="1"/>
              <a:t>különféle</a:t>
            </a:r>
            <a:r>
              <a:rPr lang="en-US" sz="1600" dirty="0"/>
              <a:t> </a:t>
            </a:r>
            <a:r>
              <a:rPr lang="en-US" sz="1600" dirty="0" err="1"/>
              <a:t>közösségi</a:t>
            </a:r>
            <a:r>
              <a:rPr lang="en-US" sz="1600" dirty="0"/>
              <a:t> </a:t>
            </a:r>
            <a:r>
              <a:rPr lang="en-US" sz="1600" dirty="0" err="1"/>
              <a:t>hálózatokon</a:t>
            </a:r>
            <a:r>
              <a:rPr lang="en-US" sz="1600" dirty="0"/>
              <a:t>, </a:t>
            </a:r>
            <a:r>
              <a:rPr lang="en-US" sz="1600" dirty="0" err="1"/>
              <a:t>amelyeket</a:t>
            </a:r>
            <a:r>
              <a:rPr lang="en-US" sz="1600" dirty="0"/>
              <a:t> </a:t>
            </a:r>
            <a:r>
              <a:rPr lang="en-US" sz="1600" dirty="0" err="1"/>
              <a:t>ügyfelei</a:t>
            </a:r>
            <a:r>
              <a:rPr lang="en-US" sz="1600" dirty="0"/>
              <a:t> </a:t>
            </a:r>
            <a:r>
              <a:rPr lang="en-US" sz="1600" dirty="0" err="1"/>
              <a:t>leggyakrabban</a:t>
            </a:r>
            <a:r>
              <a:rPr lang="en-US" sz="1600" dirty="0"/>
              <a:t> </a:t>
            </a:r>
            <a:r>
              <a:rPr lang="en-US" sz="1600" dirty="0" err="1"/>
              <a:t>használnak</a:t>
            </a:r>
            <a:r>
              <a:rPr lang="en-US" sz="1600" dirty="0"/>
              <a:t>, </a:t>
            </a:r>
            <a:r>
              <a:rPr lang="en-US" sz="1600" dirty="0" err="1"/>
              <a:t>hogy</a:t>
            </a:r>
            <a:r>
              <a:rPr lang="en-US" sz="1600" dirty="0"/>
              <a:t> </a:t>
            </a:r>
            <a:r>
              <a:rPr lang="en-US" sz="1600" dirty="0" err="1"/>
              <a:t>minél</a:t>
            </a:r>
            <a:r>
              <a:rPr lang="en-US" sz="1600" dirty="0"/>
              <a:t> </a:t>
            </a:r>
            <a:r>
              <a:rPr lang="en-US" sz="1600" dirty="0" err="1"/>
              <a:t>szélesebb</a:t>
            </a:r>
            <a:r>
              <a:rPr lang="en-US" sz="1600" dirty="0"/>
              <a:t> </a:t>
            </a:r>
            <a:r>
              <a:rPr lang="en-US" sz="1600" dirty="0" err="1"/>
              <a:t>közönséghez</a:t>
            </a:r>
            <a:r>
              <a:rPr lang="en-US" sz="1600" dirty="0"/>
              <a:t> </a:t>
            </a:r>
            <a:r>
              <a:rPr lang="en-US" sz="1600" dirty="0" err="1"/>
              <a:t>eljuttassák</a:t>
            </a:r>
            <a:r>
              <a:rPr lang="en-US" sz="1600" dirty="0"/>
              <a:t> </a:t>
            </a:r>
            <a:r>
              <a:rPr lang="en-US" sz="1600" dirty="0" err="1"/>
              <a:t>üzenetét</a:t>
            </a:r>
            <a:r>
              <a:rPr lang="en-US" sz="1600" dirty="0"/>
              <a:t>.</a:t>
            </a:r>
            <a:endParaRPr lang="pl-PL" sz="1600" dirty="0"/>
          </a:p>
        </p:txBody>
      </p:sp>
    </p:spTree>
    <p:extLst>
      <p:ext uri="{BB962C8B-B14F-4D97-AF65-F5344CB8AC3E}">
        <p14:creationId xmlns:p14="http://schemas.microsoft.com/office/powerpoint/2010/main" val="28835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2BF095-567A-4EFF-AD27-7FCE01E639FD}"/>
              </a:ext>
            </a:extLst>
          </p:cNvPr>
          <p:cNvSpPr>
            <a:spLocks noGrp="1"/>
          </p:cNvSpPr>
          <p:nvPr>
            <p:ph type="body" sz="quarter" idx="14"/>
          </p:nvPr>
        </p:nvSpPr>
        <p:spPr/>
        <p:txBody>
          <a:bodyPr>
            <a:noAutofit/>
          </a:bodyPr>
          <a:lstStyle/>
          <a:p>
            <a:r>
              <a:rPr lang="hu-HU" sz="1600" dirty="0"/>
              <a:t>Jó ötlet gyönyörű fotókkal kezdeni!</a:t>
            </a:r>
          </a:p>
          <a:p>
            <a:endParaRPr lang="hu-HU" sz="1600" dirty="0"/>
          </a:p>
          <a:p>
            <a:r>
              <a:rPr lang="hu-HU" sz="1600" dirty="0"/>
              <a:t>Az élelmiszeriparban a fotók a kommunikáció elengedhetetlen részét képezik! Ne feledje, hogy az ügyfelek a szemükkel esznek. Ezért fontos, hogy legyen kéznél néhány jó minőségű, nagy felbontású fotó, amelyek bemutatják a raktárkészletet, de a helyszínt vagy az alkalmazottakat is.</a:t>
            </a:r>
          </a:p>
          <a:p>
            <a:endParaRPr lang="hu-HU" sz="1600" dirty="0"/>
          </a:p>
          <a:p>
            <a:r>
              <a:rPr lang="hu-HU" sz="1600" dirty="0"/>
              <a:t>Bár semmi sem éri el a saját fotóit, néha a </a:t>
            </a:r>
            <a:r>
              <a:rPr lang="hu-HU" sz="1600" dirty="0" err="1"/>
              <a:t>stock</a:t>
            </a:r>
            <a:r>
              <a:rPr lang="hu-HU" sz="1600" dirty="0"/>
              <a:t> fotók hasznosak lehetnek a közösségi médiában közzétett bejegyzésekben. Az időhiány </a:t>
            </a:r>
            <a:r>
              <a:rPr lang="hu-HU" sz="1600" dirty="0" err="1"/>
              <a:t>mindannyiunkat</a:t>
            </a:r>
            <a:r>
              <a:rPr lang="hu-HU" sz="1600" dirty="0"/>
              <a:t> zavar, nem igaz?</a:t>
            </a:r>
          </a:p>
          <a:p>
            <a:endParaRPr lang="hu-HU" sz="1600" dirty="0"/>
          </a:p>
          <a:p>
            <a:r>
              <a:rPr lang="hu-HU" sz="1600" dirty="0"/>
              <a:t>INGYENES </a:t>
            </a:r>
            <a:r>
              <a:rPr lang="hu-HU" sz="1600" dirty="0" err="1"/>
              <a:t>stock</a:t>
            </a:r>
            <a:r>
              <a:rPr lang="hu-HU" sz="1600" dirty="0"/>
              <a:t> fotók találhatók:</a:t>
            </a:r>
          </a:p>
          <a:p>
            <a:endParaRPr lang="pl-PL" sz="1600" u="sng" dirty="0"/>
          </a:p>
          <a:p>
            <a:r>
              <a:rPr lang="en-US" sz="1600" dirty="0"/>
              <a:t>https://www.pexels.com</a:t>
            </a:r>
          </a:p>
          <a:p>
            <a:r>
              <a:rPr lang="en-US" sz="1600" dirty="0"/>
              <a:t>http://www.raumrot.com/ </a:t>
            </a:r>
          </a:p>
          <a:p>
            <a:r>
              <a:rPr lang="en-US" sz="1600" dirty="0"/>
              <a:t>75 free photos - http://offers.hubspot.com/free-stock-photos  </a:t>
            </a:r>
          </a:p>
          <a:p>
            <a:r>
              <a:rPr lang="en-US" sz="1600" dirty="0" err="1"/>
              <a:t>Ingyenes</a:t>
            </a:r>
            <a:r>
              <a:rPr lang="en-US" sz="1600" dirty="0"/>
              <a:t> </a:t>
            </a:r>
            <a:r>
              <a:rPr lang="en-US" sz="1600" dirty="0" err="1"/>
              <a:t>fotócsomag</a:t>
            </a:r>
            <a:r>
              <a:rPr lang="en-US" sz="1600" dirty="0"/>
              <a:t> </a:t>
            </a:r>
            <a:r>
              <a:rPr lang="en-US" sz="1600" dirty="0" err="1"/>
              <a:t>minden</a:t>
            </a:r>
            <a:r>
              <a:rPr lang="en-US" sz="1600" dirty="0"/>
              <a:t> </a:t>
            </a:r>
            <a:r>
              <a:rPr lang="en-US" sz="1600" dirty="0" err="1"/>
              <a:t>hónapban</a:t>
            </a:r>
            <a:r>
              <a:rPr lang="en-US" sz="1600" dirty="0"/>
              <a:t> - http://</a:t>
            </a:r>
            <a:r>
              <a:rPr lang="en-US" sz="1600" dirty="0" err="1"/>
              <a:t>deathtothestockphoto.com</a:t>
            </a:r>
            <a:r>
              <a:rPr lang="en-US" sz="1600" dirty="0"/>
              <a:t>/</a:t>
            </a:r>
          </a:p>
          <a:p>
            <a:endParaRPr lang="en-US" sz="1600" dirty="0"/>
          </a:p>
          <a:p>
            <a:endParaRPr lang="en-US" sz="1600" dirty="0"/>
          </a:p>
          <a:p>
            <a:endParaRPr lang="en-US" sz="1600" dirty="0"/>
          </a:p>
          <a:p>
            <a:endParaRPr lang="pl-PL" sz="1600" dirty="0"/>
          </a:p>
        </p:txBody>
      </p:sp>
    </p:spTree>
    <p:extLst>
      <p:ext uri="{BB962C8B-B14F-4D97-AF65-F5344CB8AC3E}">
        <p14:creationId xmlns:p14="http://schemas.microsoft.com/office/powerpoint/2010/main" val="49368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88E3D0-4D8B-434C-AB0B-2E46D27026B8}"/>
              </a:ext>
            </a:extLst>
          </p:cNvPr>
          <p:cNvSpPr>
            <a:spLocks noGrp="1"/>
          </p:cNvSpPr>
          <p:nvPr>
            <p:ph type="body" sz="quarter" idx="14"/>
          </p:nvPr>
        </p:nvSpPr>
        <p:spPr>
          <a:xfrm>
            <a:off x="510917" y="1511847"/>
            <a:ext cx="8141538" cy="4860000"/>
          </a:xfrm>
        </p:spPr>
        <p:txBody>
          <a:bodyPr vert="horz" lIns="91440" tIns="45720" rIns="91440" bIns="45720" rtlCol="0" anchor="t">
            <a:normAutofit/>
          </a:bodyPr>
          <a:lstStyle/>
          <a:p>
            <a:r>
              <a:rPr lang="hu-HU" sz="1600" dirty="0"/>
              <a:t>Keltsen jó benyomást! Könnyű a fényképek feldolgozása, feliratok hozzáadása stb.</a:t>
            </a:r>
          </a:p>
          <a:p>
            <a:endParaRPr lang="hu-HU" sz="1600" dirty="0"/>
          </a:p>
          <a:p>
            <a:endParaRPr lang="hu-HU" sz="1600" dirty="0"/>
          </a:p>
          <a:p>
            <a:r>
              <a:rPr lang="hu-HU" sz="1600" dirty="0"/>
              <a:t>A </a:t>
            </a:r>
            <a:r>
              <a:rPr lang="hu-HU" sz="1600" dirty="0" err="1"/>
              <a:t>Canva</a:t>
            </a:r>
            <a:r>
              <a:rPr lang="hu-HU" sz="1600" dirty="0"/>
              <a:t> kiváló képszerkesztő képességekkel rendelkezik https://</a:t>
            </a:r>
            <a:r>
              <a:rPr lang="hu-HU" sz="1600" dirty="0" err="1"/>
              <a:t>www.canva.com</a:t>
            </a:r>
            <a:r>
              <a:rPr lang="hu-HU" sz="1600" dirty="0"/>
              <a:t>/, és az alkalmazás ingyenes.</a:t>
            </a:r>
            <a:endParaRPr lang="en-US" sz="1600" dirty="0"/>
          </a:p>
          <a:p>
            <a:endParaRPr lang="en-US" sz="1600" dirty="0"/>
          </a:p>
          <a:p>
            <a:endParaRPr lang="en-US" sz="1600" dirty="0"/>
          </a:p>
          <a:p>
            <a:endParaRPr lang="en-US" sz="1600" dirty="0"/>
          </a:p>
          <a:p>
            <a:endParaRPr lang="en-US" sz="1600" dirty="0"/>
          </a:p>
          <a:p>
            <a:endParaRPr lang="en-US" sz="1600" dirty="0"/>
          </a:p>
          <a:p>
            <a:endParaRPr lang="pl-PL" sz="1600" dirty="0"/>
          </a:p>
        </p:txBody>
      </p:sp>
      <p:pic>
        <p:nvPicPr>
          <p:cNvPr id="4" name="Obraz 3">
            <a:extLst>
              <a:ext uri="{FF2B5EF4-FFF2-40B4-BE49-F238E27FC236}">
                <a16:creationId xmlns:a16="http://schemas.microsoft.com/office/drawing/2014/main" id="{14EE69B4-1BE7-4A52-A556-9117B11A3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809" y="3573016"/>
            <a:ext cx="3422382" cy="1925090"/>
          </a:xfrm>
          <a:prstGeom prst="rect">
            <a:avLst/>
          </a:prstGeom>
        </p:spPr>
      </p:pic>
    </p:spTree>
    <p:extLst>
      <p:ext uri="{BB962C8B-B14F-4D97-AF65-F5344CB8AC3E}">
        <p14:creationId xmlns:p14="http://schemas.microsoft.com/office/powerpoint/2010/main" val="181969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1ECF8-0008-4330-BEE3-90A991A42A01}"/>
              </a:ext>
            </a:extLst>
          </p:cNvPr>
          <p:cNvSpPr>
            <a:spLocks noGrp="1"/>
          </p:cNvSpPr>
          <p:nvPr>
            <p:ph type="title"/>
          </p:nvPr>
        </p:nvSpPr>
        <p:spPr/>
        <p:txBody>
          <a:bodyPr>
            <a:normAutofit/>
          </a:bodyPr>
          <a:lstStyle/>
          <a:p>
            <a:r>
              <a:rPr lang="en-GB" sz="3200" dirty="0"/>
              <a:t>A 3.modul </a:t>
            </a:r>
            <a:r>
              <a:rPr lang="en-GB" sz="3200" dirty="0" err="1"/>
              <a:t>tanulási</a:t>
            </a:r>
            <a:r>
              <a:rPr lang="en-GB" sz="3200" dirty="0"/>
              <a:t> </a:t>
            </a:r>
            <a:r>
              <a:rPr lang="en-GB" sz="3200" dirty="0" err="1"/>
              <a:t>céljai</a:t>
            </a:r>
            <a:endParaRPr lang="sk-SK" sz="3000" dirty="0"/>
          </a:p>
        </p:txBody>
      </p:sp>
      <p:sp>
        <p:nvSpPr>
          <p:cNvPr id="3" name="Zástupný objekt pre obsah 2">
            <a:extLst>
              <a:ext uri="{FF2B5EF4-FFF2-40B4-BE49-F238E27FC236}">
                <a16:creationId xmlns:a16="http://schemas.microsoft.com/office/drawing/2014/main" id="{33940893-5151-4C84-A99F-AF686728A875}"/>
              </a:ext>
            </a:extLst>
          </p:cNvPr>
          <p:cNvSpPr>
            <a:spLocks noGrp="1"/>
          </p:cNvSpPr>
          <p:nvPr>
            <p:ph idx="1"/>
          </p:nvPr>
        </p:nvSpPr>
        <p:spPr/>
        <p:txBody>
          <a:bodyPr>
            <a:normAutofit/>
          </a:bodyPr>
          <a:lstStyle/>
          <a:p>
            <a:pPr rtl="0" eaLnBrk="0" fontAlgn="base" hangingPunct="0"/>
            <a:r>
              <a:rPr lang="en-IE" sz="1800" kern="1200" dirty="0" err="1">
                <a:solidFill>
                  <a:schemeClr val="tx1"/>
                </a:solidFill>
                <a:effectLst/>
                <a:latin typeface="Trebuchet MS" panose="020B0603020202020204" pitchFamily="34" charset="0"/>
                <a:ea typeface="+mn-ea"/>
                <a:cs typeface="+mn-cs"/>
              </a:rPr>
              <a:t>Ez</a:t>
            </a:r>
            <a:r>
              <a:rPr lang="en-IE" sz="1800" kern="1200" dirty="0">
                <a:solidFill>
                  <a:schemeClr val="tx1"/>
                </a:solidFill>
                <a:effectLst/>
                <a:latin typeface="Trebuchet MS" panose="020B0603020202020204" pitchFamily="34" charset="0"/>
                <a:ea typeface="+mn-ea"/>
                <a:cs typeface="+mn-cs"/>
              </a:rPr>
              <a:t> a </a:t>
            </a:r>
            <a:r>
              <a:rPr lang="en-IE" sz="1800" kern="1200" dirty="0" err="1">
                <a:solidFill>
                  <a:schemeClr val="tx1"/>
                </a:solidFill>
                <a:effectLst/>
                <a:latin typeface="Trebuchet MS" panose="020B0603020202020204" pitchFamily="34" charset="0"/>
                <a:ea typeface="+mn-ea"/>
                <a:cs typeface="+mn-cs"/>
              </a:rPr>
              <a:t>modul</a:t>
            </a:r>
            <a:r>
              <a:rPr lang="en-IE" sz="1800" kern="1200" dirty="0">
                <a:solidFill>
                  <a:schemeClr val="tx1"/>
                </a:solidFill>
                <a:effectLst/>
                <a:latin typeface="Trebuchet MS" panose="020B0603020202020204" pitchFamily="34" charset="0"/>
                <a:ea typeface="+mn-ea"/>
                <a:cs typeface="+mn-cs"/>
              </a:rPr>
              <a:t> hat </a:t>
            </a:r>
            <a:r>
              <a:rPr lang="en-IE" sz="1800" kern="1200" dirty="0" err="1">
                <a:solidFill>
                  <a:schemeClr val="tx1"/>
                </a:solidFill>
                <a:effectLst/>
                <a:latin typeface="Trebuchet MS" panose="020B0603020202020204" pitchFamily="34" charset="0"/>
                <a:ea typeface="+mn-ea"/>
                <a:cs typeface="+mn-cs"/>
              </a:rPr>
              <a:t>fő</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részből</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áll</a:t>
            </a:r>
            <a:r>
              <a:rPr lang="en-IE" sz="1800" kern="1200" dirty="0">
                <a:solidFill>
                  <a:schemeClr val="tx1"/>
                </a:solidFill>
                <a:effectLst/>
                <a:latin typeface="Trebuchet MS" panose="020B0603020202020204" pitchFamily="34" charset="0"/>
                <a:ea typeface="+mn-ea"/>
                <a:cs typeface="+mn-cs"/>
              </a:rPr>
              <a:t>:</a:t>
            </a:r>
          </a:p>
          <a:p>
            <a:pPr rtl="0" eaLnBrk="0" fontAlgn="base" hangingPunct="0"/>
            <a:endParaRPr lang="en-IE" sz="1800" kern="1200" dirty="0">
              <a:solidFill>
                <a:schemeClr val="tx1"/>
              </a:solidFill>
              <a:effectLst/>
              <a:latin typeface="Trebuchet MS" panose="020B0603020202020204" pitchFamily="34" charset="0"/>
              <a:ea typeface="+mn-ea"/>
              <a:cs typeface="+mn-cs"/>
            </a:endParaRPr>
          </a:p>
          <a:p>
            <a:pPr rtl="0" eaLnBrk="0" fontAlgn="base" hangingPunct="0">
              <a:buFont typeface="+mj-lt"/>
              <a:buAutoNum type="arabicPeriod"/>
            </a:pPr>
            <a:r>
              <a:rPr lang="en-IE" sz="1800" dirty="0" err="1"/>
              <a:t>P</a:t>
            </a:r>
            <a:r>
              <a:rPr lang="en-IE" sz="1800" kern="1200" dirty="0" err="1">
                <a:solidFill>
                  <a:schemeClr val="tx1"/>
                </a:solidFill>
                <a:effectLst/>
                <a:latin typeface="Trebuchet MS" panose="020B0603020202020204" pitchFamily="34" charset="0"/>
                <a:ea typeface="+mn-ea"/>
                <a:cs typeface="+mn-cs"/>
              </a:rPr>
              <a:t>rofil</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potenciális</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felhasználók</a:t>
            </a:r>
            <a:endParaRPr lang="en-IE" sz="1800" kern="1200" dirty="0">
              <a:solidFill>
                <a:schemeClr val="tx1"/>
              </a:solidFill>
              <a:effectLst/>
              <a:latin typeface="Trebuchet MS" panose="020B0603020202020204" pitchFamily="34" charset="0"/>
              <a:ea typeface="+mn-ea"/>
              <a:cs typeface="+mn-cs"/>
            </a:endParaRPr>
          </a:p>
          <a:p>
            <a:pPr rtl="0" eaLnBrk="0" fontAlgn="base" hangingPunct="0">
              <a:buFont typeface="+mj-lt"/>
              <a:buAutoNum type="arabicPeriod"/>
            </a:pPr>
            <a:r>
              <a:rPr lang="en-IE" sz="1800" kern="1200" dirty="0" err="1">
                <a:solidFill>
                  <a:schemeClr val="tx1"/>
                </a:solidFill>
                <a:effectLst/>
                <a:latin typeface="Trebuchet MS" panose="020B0603020202020204" pitchFamily="34" charset="0"/>
                <a:ea typeface="+mn-ea"/>
                <a:cs typeface="+mn-cs"/>
              </a:rPr>
              <a:t>Márka</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fejlesztése</a:t>
            </a:r>
            <a:endParaRPr lang="en-IE" sz="1800" kern="1200" dirty="0">
              <a:solidFill>
                <a:schemeClr val="tx1"/>
              </a:solidFill>
              <a:effectLst/>
              <a:latin typeface="Trebuchet MS" panose="020B0603020202020204" pitchFamily="34" charset="0"/>
              <a:ea typeface="+mn-ea"/>
              <a:cs typeface="+mn-cs"/>
            </a:endParaRPr>
          </a:p>
          <a:p>
            <a:pPr rtl="0" eaLnBrk="0" fontAlgn="base" hangingPunct="0">
              <a:buFont typeface="+mj-lt"/>
              <a:buAutoNum type="arabicPeriod"/>
            </a:pPr>
            <a:r>
              <a:rPr lang="en-IE" sz="1800" kern="1200" dirty="0" err="1">
                <a:solidFill>
                  <a:schemeClr val="tx1"/>
                </a:solidFill>
                <a:effectLst/>
                <a:latin typeface="Trebuchet MS" panose="020B0603020202020204" pitchFamily="34" charset="0"/>
                <a:ea typeface="+mn-ea"/>
                <a:cs typeface="+mn-cs"/>
              </a:rPr>
              <a:t>Kommunikáljon</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üzenetet</a:t>
            </a:r>
            <a:endParaRPr lang="en-IE" sz="1800" kern="1200" dirty="0">
              <a:solidFill>
                <a:schemeClr val="tx1"/>
              </a:solidFill>
              <a:effectLst/>
              <a:latin typeface="Trebuchet MS" panose="020B0603020202020204" pitchFamily="34" charset="0"/>
              <a:ea typeface="+mn-ea"/>
              <a:cs typeface="+mn-cs"/>
            </a:endParaRPr>
          </a:p>
          <a:p>
            <a:pPr rtl="0" eaLnBrk="0" fontAlgn="base" hangingPunct="0">
              <a:buFont typeface="+mj-lt"/>
              <a:buAutoNum type="arabicPeriod"/>
            </a:pPr>
            <a:r>
              <a:rPr lang="en-IE" sz="1800" kern="1200" dirty="0" err="1">
                <a:solidFill>
                  <a:schemeClr val="tx1"/>
                </a:solidFill>
                <a:effectLst/>
                <a:latin typeface="Trebuchet MS" panose="020B0603020202020204" pitchFamily="34" charset="0"/>
                <a:ea typeface="+mn-ea"/>
                <a:cs typeface="+mn-cs"/>
              </a:rPr>
              <a:t>Hozd</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létre</a:t>
            </a:r>
            <a:r>
              <a:rPr lang="en-IE" sz="1800" kern="1200" dirty="0">
                <a:solidFill>
                  <a:schemeClr val="tx1"/>
                </a:solidFill>
                <a:effectLst/>
                <a:latin typeface="Trebuchet MS" panose="020B0603020202020204" pitchFamily="34" charset="0"/>
                <a:ea typeface="+mn-ea"/>
                <a:cs typeface="+mn-cs"/>
              </a:rPr>
              <a:t> a </a:t>
            </a:r>
            <a:r>
              <a:rPr lang="en-IE" sz="1800" kern="1200" dirty="0" err="1">
                <a:solidFill>
                  <a:schemeClr val="tx1"/>
                </a:solidFill>
                <a:effectLst/>
                <a:latin typeface="Trebuchet MS" panose="020B0603020202020204" pitchFamily="34" charset="0"/>
                <a:ea typeface="+mn-ea"/>
                <a:cs typeface="+mn-cs"/>
              </a:rPr>
              <a:t>weboldalt</a:t>
            </a:r>
            <a:endParaRPr lang="en-IE" sz="1800" kern="1200" dirty="0">
              <a:solidFill>
                <a:schemeClr val="tx1"/>
              </a:solidFill>
              <a:effectLst/>
              <a:latin typeface="Trebuchet MS" panose="020B0603020202020204" pitchFamily="34" charset="0"/>
              <a:ea typeface="+mn-ea"/>
              <a:cs typeface="+mn-cs"/>
            </a:endParaRPr>
          </a:p>
          <a:p>
            <a:pPr rtl="0" eaLnBrk="0" fontAlgn="base" hangingPunct="0">
              <a:buFont typeface="+mj-lt"/>
              <a:buAutoNum type="arabicPeriod"/>
            </a:pPr>
            <a:r>
              <a:rPr lang="en-IE" sz="1800" kern="1200" dirty="0" err="1">
                <a:solidFill>
                  <a:schemeClr val="tx1"/>
                </a:solidFill>
                <a:effectLst/>
                <a:latin typeface="Trebuchet MS" panose="020B0603020202020204" pitchFamily="34" charset="0"/>
                <a:ea typeface="+mn-ea"/>
                <a:cs typeface="+mn-cs"/>
              </a:rPr>
              <a:t>Közösségi</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média</a:t>
            </a:r>
            <a:r>
              <a:rPr lang="en-IE" sz="1800" kern="1200" dirty="0">
                <a:solidFill>
                  <a:schemeClr val="tx1"/>
                </a:solidFill>
                <a:effectLst/>
                <a:latin typeface="Trebuchet MS" panose="020B0603020202020204" pitchFamily="34" charset="0"/>
                <a:ea typeface="+mn-ea"/>
                <a:cs typeface="+mn-cs"/>
              </a:rPr>
              <a:t> </a:t>
            </a:r>
            <a:r>
              <a:rPr lang="en-IE" sz="1800" kern="1200" dirty="0" err="1">
                <a:solidFill>
                  <a:schemeClr val="tx1"/>
                </a:solidFill>
                <a:effectLst/>
                <a:latin typeface="Trebuchet MS" panose="020B0603020202020204" pitchFamily="34" charset="0"/>
                <a:ea typeface="+mn-ea"/>
                <a:cs typeface="+mn-cs"/>
              </a:rPr>
              <a:t>stratégia</a:t>
            </a:r>
            <a:endParaRPr lang="en-IE" sz="1800" kern="1200" dirty="0">
              <a:solidFill>
                <a:schemeClr val="tx1"/>
              </a:solidFill>
              <a:effectLst/>
              <a:latin typeface="Trebuchet MS" panose="020B0603020202020204" pitchFamily="34" charset="0"/>
              <a:ea typeface="+mn-ea"/>
              <a:cs typeface="+mn-cs"/>
            </a:endParaRPr>
          </a:p>
          <a:p>
            <a:pPr rtl="0" eaLnBrk="0" fontAlgn="base" hangingPunct="0">
              <a:buFont typeface="+mj-lt"/>
              <a:buAutoNum type="arabicPeriod"/>
            </a:pPr>
            <a:r>
              <a:rPr lang="en-IE" sz="1800" kern="1200" dirty="0">
                <a:solidFill>
                  <a:schemeClr val="tx1"/>
                </a:solidFill>
                <a:effectLst/>
                <a:latin typeface="Trebuchet MS" panose="020B0603020202020204" pitchFamily="34" charset="0"/>
                <a:ea typeface="+mn-ea"/>
                <a:cs typeface="+mn-cs"/>
              </a:rPr>
              <a:t>PR</a:t>
            </a:r>
            <a:endParaRPr lang="pl-PL" sz="1800" b="1" dirty="0"/>
          </a:p>
          <a:p>
            <a:pPr lvl="1" eaLnBrk="0" fontAlgn="base" hangingPunct="0"/>
            <a:endParaRPr lang="pl-PL" altLang="en-US" sz="1800" b="1" dirty="0">
              <a:latin typeface="+mj-lt"/>
              <a:cs typeface="Calibri" panose="020F0502020204030204" pitchFamily="34" charset="0"/>
            </a:endParaRPr>
          </a:p>
          <a:p>
            <a:pPr lvl="1" eaLnBrk="0" fontAlgn="base" hangingPunct="0"/>
            <a:endParaRPr lang="en-IE" altLang="en-US" sz="1800" b="1" dirty="0">
              <a:latin typeface="+mj-lt"/>
              <a:cs typeface="Calibri" panose="020F0502020204030204" pitchFamily="34" charset="0"/>
            </a:endParaRPr>
          </a:p>
          <a:p>
            <a:pPr lvl="1" eaLnBrk="0" fontAlgn="base" hangingPunct="0"/>
            <a:endParaRPr lang="pl-PL" sz="1800" b="1" dirty="0"/>
          </a:p>
          <a:p>
            <a:pPr lvl="1" eaLnBrk="0" fontAlgn="base" hangingPunct="0"/>
            <a:endParaRPr lang="pl-PL" sz="1800" b="1" dirty="0"/>
          </a:p>
          <a:p>
            <a:pPr lvl="1" eaLnBrk="0" fontAlgn="base" hangingPunct="0"/>
            <a:endParaRPr lang="sk-SK" sz="1800" dirty="0">
              <a:effectLst/>
            </a:endParaRPr>
          </a:p>
        </p:txBody>
      </p:sp>
    </p:spTree>
    <p:extLst>
      <p:ext uri="{BB962C8B-B14F-4D97-AF65-F5344CB8AC3E}">
        <p14:creationId xmlns:p14="http://schemas.microsoft.com/office/powerpoint/2010/main" val="20155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96DA15-4D4D-4CAC-87AA-249CCC08343C}"/>
              </a:ext>
            </a:extLst>
          </p:cNvPr>
          <p:cNvSpPr>
            <a:spLocks noGrp="1"/>
          </p:cNvSpPr>
          <p:nvPr>
            <p:ph type="body" sz="quarter" idx="14"/>
          </p:nvPr>
        </p:nvSpPr>
        <p:spPr/>
        <p:txBody>
          <a:bodyPr vert="horz" lIns="91440" tIns="45720" rIns="91440" bIns="45720" rtlCol="0" anchor="t">
            <a:normAutofit/>
          </a:bodyPr>
          <a:lstStyle/>
          <a:p>
            <a:endParaRPr lang="pl-PL" sz="1600" dirty="0"/>
          </a:p>
          <a:p>
            <a:r>
              <a:rPr lang="hu-HU" altLang="en-US" sz="1600" b="1" dirty="0">
                <a:latin typeface="Trebuchet MS"/>
              </a:rPr>
              <a:t>A videó Működik!</a:t>
            </a:r>
          </a:p>
          <a:p>
            <a:endParaRPr lang="hu-HU" altLang="en-US" sz="1600" b="1" dirty="0">
              <a:latin typeface="Trebuchet MS"/>
            </a:endParaRPr>
          </a:p>
          <a:p>
            <a:r>
              <a:rPr lang="hu-HU" altLang="en-US" sz="1600" dirty="0">
                <a:latin typeface="Trebuchet MS"/>
              </a:rPr>
              <a:t>Egy másik nagyszerű ötlet a videó használata!</a:t>
            </a:r>
          </a:p>
          <a:p>
            <a:r>
              <a:rPr lang="hu-HU" altLang="en-US" sz="1600" dirty="0">
                <a:latin typeface="Trebuchet MS"/>
              </a:rPr>
              <a:t>Ez egy könnyen emészthető kommunikációs forma. Mindenki szeret valamit nézni, igaz? Ráadásul az internetezők figyelme évről évre csökken. Az emberek gyorsan akarnak információt szerezni! Egyre többet használnak videókat, miközben hosszuk folyamatosan csökken. A közönség nagyobb valószínűséggel vesz részt, kedveli, osztja meg és kommentálja a </a:t>
            </a:r>
            <a:r>
              <a:rPr lang="hu-HU" altLang="en-US" sz="1600" dirty="0" err="1">
                <a:latin typeface="Trebuchet MS"/>
              </a:rPr>
              <a:t>videotartalmat</a:t>
            </a:r>
            <a:r>
              <a:rPr lang="hu-HU" altLang="en-US" sz="1600" dirty="0">
                <a:latin typeface="Trebuchet MS"/>
              </a:rPr>
              <a:t>, mint a többi közösségimédia-bejegyzés.</a:t>
            </a:r>
          </a:p>
          <a:p>
            <a:endParaRPr lang="hu-HU" altLang="en-US" sz="1600" dirty="0">
              <a:latin typeface="Trebuchet MS"/>
            </a:endParaRPr>
          </a:p>
          <a:p>
            <a:endParaRPr lang="hu-HU" altLang="en-US" sz="1600" dirty="0">
              <a:latin typeface="Trebuchet MS"/>
            </a:endParaRPr>
          </a:p>
          <a:p>
            <a:r>
              <a:rPr lang="hu-HU" altLang="en-US" sz="1600" dirty="0">
                <a:latin typeface="Trebuchet MS"/>
              </a:rPr>
              <a:t>Mindannyian mobilok vagyunk, ez</a:t>
            </a:r>
          </a:p>
          <a:p>
            <a:r>
              <a:rPr lang="hu-HU" altLang="en-US" sz="1600" dirty="0">
                <a:latin typeface="Trebuchet MS"/>
              </a:rPr>
              <a:t>nyilvánvaló. A technológia fejlődése egyre</a:t>
            </a:r>
          </a:p>
          <a:p>
            <a:r>
              <a:rPr lang="hu-HU" altLang="en-US" sz="1600" dirty="0">
                <a:latin typeface="Trebuchet MS"/>
              </a:rPr>
              <a:t>inkább a </a:t>
            </a:r>
            <a:r>
              <a:rPr lang="hu-HU" altLang="en-US" sz="1600" dirty="0" err="1">
                <a:latin typeface="Trebuchet MS"/>
              </a:rPr>
              <a:t>videomarketing</a:t>
            </a:r>
            <a:r>
              <a:rPr lang="hu-HU" altLang="en-US" sz="1600" dirty="0">
                <a:latin typeface="Trebuchet MS"/>
              </a:rPr>
              <a:t>-szakemberek felé halad. Példa erre a Facebook élő videó, rövid tekercsek vagy automatikus lejátszási funkciók hozzáadása. Sokkal nagyobb valószínűséggel ragadja meg a néző figyelmét egy mobileszközön. Érdemes megfontolni.</a:t>
            </a:r>
            <a:endParaRPr lang="pl-PL" sz="1600" dirty="0"/>
          </a:p>
        </p:txBody>
      </p:sp>
      <p:pic>
        <p:nvPicPr>
          <p:cNvPr id="4" name="Picture 2" descr="Zobacz obraz źródłowy">
            <a:extLst>
              <a:ext uri="{FF2B5EF4-FFF2-40B4-BE49-F238E27FC236}">
                <a16:creationId xmlns:a16="http://schemas.microsoft.com/office/drawing/2014/main" id="{067242C1-27E4-4A7B-9D63-A88919A50F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924944"/>
            <a:ext cx="3548689" cy="199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6C6025-E29C-4505-82E2-3E816439C776}"/>
              </a:ext>
            </a:extLst>
          </p:cNvPr>
          <p:cNvSpPr>
            <a:spLocks noGrp="1"/>
          </p:cNvSpPr>
          <p:nvPr>
            <p:ph type="body" sz="quarter" idx="14"/>
          </p:nvPr>
        </p:nvSpPr>
        <p:spPr>
          <a:xfrm>
            <a:off x="395536" y="1124744"/>
            <a:ext cx="8141538" cy="4860000"/>
          </a:xfrm>
        </p:spPr>
        <p:txBody>
          <a:bodyPr>
            <a:noAutofit/>
          </a:bodyPr>
          <a:lstStyle/>
          <a:p>
            <a:pPr>
              <a:buFontTx/>
              <a:buNone/>
            </a:pPr>
            <a:r>
              <a:rPr lang="hu-HU" altLang="en-US" sz="1600" dirty="0"/>
              <a:t>Mit kell rögzíteni?</a:t>
            </a:r>
          </a:p>
          <a:p>
            <a:pPr>
              <a:buFontTx/>
              <a:buNone/>
            </a:pPr>
            <a:endParaRPr lang="hu-HU" altLang="en-US" sz="1600" dirty="0"/>
          </a:p>
          <a:p>
            <a:pPr>
              <a:buFontTx/>
              <a:buNone/>
            </a:pPr>
            <a:r>
              <a:rPr lang="hu-HU" altLang="en-US" sz="1600" dirty="0"/>
              <a:t>A vállalkozások számára készült videók 4 fő típusa létezik:</a:t>
            </a:r>
          </a:p>
          <a:p>
            <a:pPr marL="342900" indent="-342900">
              <a:buFontTx/>
              <a:buAutoNum type="arabicPeriod"/>
            </a:pPr>
            <a:r>
              <a:rPr lang="hu-HU" altLang="en-US" sz="1600" dirty="0">
                <a:solidFill>
                  <a:srgbClr val="DB2690"/>
                </a:solidFill>
              </a:rPr>
              <a:t>Bemutató „hogyan kell”</a:t>
            </a:r>
          </a:p>
          <a:p>
            <a:r>
              <a:rPr lang="hu-HU" altLang="en-US" sz="1600" dirty="0"/>
              <a:t>Lépésről lépésre bemutató oktatóanyagok</a:t>
            </a:r>
          </a:p>
          <a:p>
            <a:pPr>
              <a:buFontTx/>
              <a:buNone/>
            </a:pPr>
            <a:r>
              <a:rPr lang="hu-HU" altLang="en-US" sz="1600" dirty="0"/>
              <a:t>Bemutatók és útmutató videók</a:t>
            </a:r>
          </a:p>
          <a:p>
            <a:pPr>
              <a:buFontTx/>
              <a:buNone/>
            </a:pPr>
            <a:r>
              <a:rPr lang="hu-HU" altLang="en-US" sz="1600" dirty="0"/>
              <a:t>Kiváló módja annak, hogy az Ön Ízlése Központját reklámozza a YouTube-on.</a:t>
            </a:r>
          </a:p>
          <a:p>
            <a:pPr>
              <a:buFontTx/>
              <a:buNone/>
            </a:pPr>
            <a:endParaRPr lang="hu-HU" altLang="en-US" sz="1600" dirty="0"/>
          </a:p>
          <a:p>
            <a:pPr>
              <a:buFontTx/>
              <a:buNone/>
            </a:pPr>
            <a:r>
              <a:rPr lang="hu-HU" altLang="en-US" sz="1600" dirty="0">
                <a:solidFill>
                  <a:srgbClr val="DB2690"/>
                </a:solidFill>
              </a:rPr>
              <a:t>2. Tájékoztató/oktatási</a:t>
            </a:r>
          </a:p>
          <a:p>
            <a:pPr>
              <a:buFontTx/>
              <a:buNone/>
            </a:pPr>
            <a:r>
              <a:rPr lang="hu-HU" altLang="en-US" sz="1600" dirty="0"/>
              <a:t>Mesélje el történetét, és tájékoztassa az embereket az Ízlésközpont jövőképéről, küldetéséről, valamint termékeiről és szolgáltatásairól.</a:t>
            </a:r>
          </a:p>
          <a:p>
            <a:pPr>
              <a:buFontTx/>
              <a:buNone/>
            </a:pPr>
            <a:r>
              <a:rPr lang="hu-HU" altLang="en-US" sz="1600" dirty="0"/>
              <a:t>Tippek megosztása. Ha nagyszerű tippeket ad, szó szerint megmutatja közönségének, hogy tudja, miről beszél.</a:t>
            </a:r>
          </a:p>
          <a:p>
            <a:pPr>
              <a:buFontTx/>
              <a:buNone/>
            </a:pPr>
            <a:endParaRPr lang="hu-HU" altLang="en-US" sz="1600" dirty="0"/>
          </a:p>
          <a:p>
            <a:pPr>
              <a:buFontTx/>
              <a:buNone/>
            </a:pPr>
            <a:r>
              <a:rPr lang="hu-HU" altLang="en-US" sz="1600" dirty="0">
                <a:solidFill>
                  <a:srgbClr val="DB2690"/>
                </a:solidFill>
              </a:rPr>
              <a:t>3. Promóciós</a:t>
            </a:r>
          </a:p>
          <a:p>
            <a:pPr>
              <a:buFontTx/>
              <a:buNone/>
            </a:pPr>
            <a:r>
              <a:rPr lang="hu-HU" altLang="en-US" sz="1600" dirty="0"/>
              <a:t>Az érdekes bennfentes nézőpontok lenyűgöző látványt nyújtanak.</a:t>
            </a:r>
          </a:p>
          <a:p>
            <a:pPr>
              <a:buFontTx/>
              <a:buNone/>
            </a:pPr>
            <a:endParaRPr lang="hu-HU" altLang="en-US" sz="1600" dirty="0"/>
          </a:p>
          <a:p>
            <a:pPr>
              <a:buFontTx/>
              <a:buNone/>
            </a:pPr>
            <a:r>
              <a:rPr lang="hu-HU" altLang="en-US" sz="1600" dirty="0">
                <a:solidFill>
                  <a:srgbClr val="DB2690"/>
                </a:solidFill>
              </a:rPr>
              <a:t>4. Beszámoló/jóváhagyás</a:t>
            </a:r>
          </a:p>
          <a:p>
            <a:pPr>
              <a:buFontTx/>
              <a:buNone/>
            </a:pPr>
            <a:r>
              <a:rPr lang="hu-HU" altLang="en-US" sz="1600" dirty="0"/>
              <a:t>Ha ügyfeleit tapasztalatok megosztására használja fel, ez egy lövés a karjába.</a:t>
            </a:r>
            <a:endParaRPr lang="pl-PL" sz="1600" dirty="0"/>
          </a:p>
        </p:txBody>
      </p:sp>
    </p:spTree>
    <p:extLst>
      <p:ext uri="{BB962C8B-B14F-4D97-AF65-F5344CB8AC3E}">
        <p14:creationId xmlns:p14="http://schemas.microsoft.com/office/powerpoint/2010/main" val="3693016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7E6F9DD-7681-4617-B154-571DB8A7E75B}"/>
              </a:ext>
            </a:extLst>
          </p:cNvPr>
          <p:cNvSpPr>
            <a:spLocks noGrp="1"/>
          </p:cNvSpPr>
          <p:nvPr>
            <p:ph type="body" sz="quarter" idx="14"/>
          </p:nvPr>
        </p:nvSpPr>
        <p:spPr/>
        <p:txBody>
          <a:bodyPr>
            <a:normAutofit/>
          </a:bodyPr>
          <a:lstStyle/>
          <a:p>
            <a:pPr>
              <a:buFontTx/>
              <a:buNone/>
            </a:pPr>
            <a:endParaRPr lang="pl-PL" altLang="en-US" sz="1800" b="1" dirty="0">
              <a:latin typeface="Bookman Old Style" panose="02050604050505020204" pitchFamily="18" charset="0"/>
            </a:endParaRPr>
          </a:p>
          <a:p>
            <a:pPr>
              <a:buFontTx/>
              <a:buNone/>
            </a:pPr>
            <a:endParaRPr lang="pl-PL" altLang="en-US" sz="1800" b="1" dirty="0">
              <a:latin typeface="Bookman Old Style" panose="02050604050505020204" pitchFamily="18" charset="0"/>
            </a:endParaRPr>
          </a:p>
          <a:p>
            <a:pPr>
              <a:buFontTx/>
              <a:buNone/>
            </a:pPr>
            <a:r>
              <a:rPr lang="pl-PL" altLang="en-US" sz="1800" b="1" dirty="0">
                <a:latin typeface="Bookman Old Style" panose="02050604050505020204" pitchFamily="18" charset="0"/>
              </a:rPr>
              <a:t>	</a:t>
            </a:r>
            <a:r>
              <a:rPr lang="en-IE" altLang="en-US" sz="1800" b="1" dirty="0" err="1">
                <a:latin typeface="+mj-lt"/>
              </a:rPr>
              <a:t>Videók</a:t>
            </a:r>
            <a:endParaRPr lang="en-IE" altLang="en-US" sz="1800" b="1" dirty="0">
              <a:latin typeface="+mj-lt"/>
            </a:endParaRPr>
          </a:p>
          <a:p>
            <a:pPr>
              <a:buFontTx/>
              <a:buNone/>
            </a:pPr>
            <a:r>
              <a:rPr lang="pl-PL" altLang="en-US" sz="1800" dirty="0">
                <a:latin typeface="+mj-lt"/>
              </a:rPr>
              <a:t>	</a:t>
            </a:r>
            <a:r>
              <a:rPr lang="en-IE" altLang="en-US" sz="1800" dirty="0">
                <a:latin typeface="+mj-lt"/>
              </a:rPr>
              <a:t>Newmarket </a:t>
            </a:r>
            <a:r>
              <a:rPr lang="en-IE" altLang="en-US" sz="1800" dirty="0" err="1">
                <a:latin typeface="+mj-lt"/>
              </a:rPr>
              <a:t>konyha</a:t>
            </a:r>
            <a:endParaRPr lang="en-IE" altLang="en-US" sz="1800" dirty="0">
              <a:latin typeface="+mj-lt"/>
            </a:endParaRPr>
          </a:p>
          <a:p>
            <a:pPr>
              <a:buFontTx/>
              <a:buNone/>
            </a:pPr>
            <a:r>
              <a:rPr lang="en-IE" altLang="en-US" sz="1800" dirty="0">
                <a:latin typeface="+mj-lt"/>
              </a:rPr>
              <a:t>	a </a:t>
            </a:r>
            <a:r>
              <a:rPr lang="en-IE" altLang="en-US" sz="1800" dirty="0" err="1">
                <a:latin typeface="+mj-lt"/>
              </a:rPr>
              <a:t>videó</a:t>
            </a:r>
            <a:r>
              <a:rPr lang="en-IE" altLang="en-US" sz="1800" dirty="0">
                <a:latin typeface="+mj-lt"/>
              </a:rPr>
              <a:t> </a:t>
            </a:r>
            <a:r>
              <a:rPr lang="en-IE" altLang="en-US" sz="1800" dirty="0" err="1">
                <a:latin typeface="+mj-lt"/>
              </a:rPr>
              <a:t>témája</a:t>
            </a:r>
            <a:r>
              <a:rPr lang="en-IE" altLang="en-US" sz="1800" dirty="0">
                <a:latin typeface="+mj-lt"/>
              </a:rPr>
              <a:t>:</a:t>
            </a:r>
          </a:p>
          <a:p>
            <a:pPr>
              <a:buFontTx/>
              <a:buNone/>
            </a:pPr>
            <a:r>
              <a:rPr lang="en-IE" altLang="en-US" sz="1800" dirty="0">
                <a:latin typeface="+mj-lt"/>
              </a:rPr>
              <a:t>	</a:t>
            </a:r>
            <a:r>
              <a:rPr lang="en-IE" altLang="en-US" sz="1800" b="1" dirty="0" err="1">
                <a:latin typeface="+mj-lt"/>
              </a:rPr>
              <a:t>Egy</a:t>
            </a:r>
            <a:r>
              <a:rPr lang="en-IE" altLang="en-US" sz="1800" b="1" dirty="0">
                <a:latin typeface="+mj-lt"/>
              </a:rPr>
              <a:t> nap </a:t>
            </a:r>
            <a:r>
              <a:rPr lang="en-IE" altLang="en-US" sz="1800" b="1" dirty="0" err="1">
                <a:latin typeface="+mj-lt"/>
              </a:rPr>
              <a:t>az</a:t>
            </a:r>
            <a:r>
              <a:rPr lang="en-IE" altLang="en-US" sz="1800" b="1" dirty="0">
                <a:latin typeface="+mj-lt"/>
              </a:rPr>
              <a:t> </a:t>
            </a:r>
            <a:r>
              <a:rPr lang="en-IE" altLang="en-US" sz="1800" b="1" dirty="0" err="1">
                <a:latin typeface="+mj-lt"/>
              </a:rPr>
              <a:t>életben</a:t>
            </a:r>
            <a:endParaRPr lang="pl-PL" sz="1800" b="1" dirty="0"/>
          </a:p>
        </p:txBody>
      </p:sp>
      <p:pic>
        <p:nvPicPr>
          <p:cNvPr id="3" name="SLvUdqzJjzk">
            <a:hlinkClick r:id="" action="ppaction://media"/>
            <a:extLst>
              <a:ext uri="{FF2B5EF4-FFF2-40B4-BE49-F238E27FC236}">
                <a16:creationId xmlns:a16="http://schemas.microsoft.com/office/drawing/2014/main" id="{899472EE-66C3-462F-B2E7-D3E96B36C2A2}"/>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046" y="1214566"/>
            <a:ext cx="2904676" cy="21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466ACA75-B8B8-4FE9-BE16-1C63584F4D2C}"/>
              </a:ext>
            </a:extLst>
          </p:cNvPr>
          <p:cNvSpPr txBox="1"/>
          <p:nvPr/>
        </p:nvSpPr>
        <p:spPr>
          <a:xfrm>
            <a:off x="4259566" y="3744493"/>
            <a:ext cx="4574269" cy="2031325"/>
          </a:xfrm>
          <a:prstGeom prst="rect">
            <a:avLst/>
          </a:prstGeom>
          <a:noFill/>
        </p:spPr>
        <p:txBody>
          <a:bodyPr wrap="square">
            <a:spAutoFit/>
          </a:bodyPr>
          <a:lstStyle/>
          <a:p>
            <a:pPr>
              <a:buFontTx/>
              <a:buNone/>
              <a:defRPr/>
            </a:pPr>
            <a:r>
              <a:rPr lang="en-IE" altLang="en-US" b="1" dirty="0"/>
              <a:t>GYAKORLAT: </a:t>
            </a:r>
            <a:r>
              <a:rPr lang="en-IE" altLang="en-US" b="1" dirty="0" err="1"/>
              <a:t>Nézze</a:t>
            </a:r>
            <a:r>
              <a:rPr lang="en-IE" altLang="en-US" b="1" dirty="0"/>
              <a:t> meg a </a:t>
            </a:r>
            <a:r>
              <a:rPr lang="en-IE" altLang="en-US" b="1" dirty="0" err="1"/>
              <a:t>videót</a:t>
            </a:r>
            <a:r>
              <a:rPr lang="en-IE" altLang="en-US" b="1" dirty="0"/>
              <a:t>  </a:t>
            </a:r>
          </a:p>
          <a:p>
            <a:pPr>
              <a:buFontTx/>
              <a:buNone/>
              <a:defRPr/>
            </a:pPr>
            <a:r>
              <a:rPr lang="en-IE" altLang="en-US" dirty="0" err="1"/>
              <a:t>Ferbane</a:t>
            </a:r>
            <a:r>
              <a:rPr lang="en-IE" altLang="en-US" dirty="0"/>
              <a:t> Food Campus</a:t>
            </a:r>
          </a:p>
          <a:p>
            <a:pPr>
              <a:buFontTx/>
              <a:buNone/>
              <a:defRPr/>
            </a:pPr>
            <a:r>
              <a:rPr lang="en-IE" altLang="en-US" dirty="0" err="1"/>
              <a:t>Írország</a:t>
            </a:r>
            <a:r>
              <a:rPr lang="en-IE" altLang="en-US" dirty="0"/>
              <a:t> </a:t>
            </a:r>
            <a:r>
              <a:rPr lang="en-IE" altLang="en-US" dirty="0" err="1"/>
              <a:t>ügyfelei</a:t>
            </a:r>
            <a:r>
              <a:rPr lang="en-IE" altLang="en-US" dirty="0"/>
              <a:t> </a:t>
            </a:r>
            <a:r>
              <a:rPr lang="en-IE" altLang="en-US" dirty="0" err="1"/>
              <a:t>elmagyarázzák</a:t>
            </a:r>
            <a:r>
              <a:rPr lang="en-IE" altLang="en-US" dirty="0"/>
              <a:t> </a:t>
            </a:r>
            <a:r>
              <a:rPr lang="en-IE" altLang="en-US" dirty="0" err="1"/>
              <a:t>az</a:t>
            </a:r>
            <a:r>
              <a:rPr lang="en-IE" altLang="en-US" dirty="0"/>
              <a:t> </a:t>
            </a:r>
            <a:r>
              <a:rPr lang="en-IE" altLang="en-US" dirty="0" err="1"/>
              <a:t>előnyöket</a:t>
            </a:r>
            <a:endParaRPr lang="en-IE" altLang="en-US" dirty="0"/>
          </a:p>
          <a:p>
            <a:pPr>
              <a:buFontTx/>
              <a:buNone/>
              <a:defRPr/>
            </a:pPr>
            <a:endParaRPr lang="en-IE" altLang="en-US" dirty="0"/>
          </a:p>
          <a:p>
            <a:pPr>
              <a:buFontTx/>
              <a:buNone/>
              <a:defRPr/>
            </a:pPr>
            <a:r>
              <a:rPr lang="en-IE" altLang="en-US" dirty="0" err="1"/>
              <a:t>Videó</a:t>
            </a:r>
            <a:r>
              <a:rPr lang="en-IE" altLang="en-US" dirty="0"/>
              <a:t> link:</a:t>
            </a:r>
          </a:p>
          <a:p>
            <a:pPr>
              <a:buFontTx/>
              <a:buNone/>
              <a:defRPr/>
            </a:pPr>
            <a:r>
              <a:rPr lang="en-IE" altLang="en-US" dirty="0">
                <a:hlinkClick r:id="rId3">
                  <a:extLst>
                    <a:ext uri="{A12FA001-AC4F-418D-AE19-62706E023703}">
                      <ahyp:hlinkClr xmlns:ahyp="http://schemas.microsoft.com/office/drawing/2018/hyperlinkcolor" val="tx"/>
                    </a:ext>
                  </a:extLst>
                </a:hlinkClick>
              </a:rPr>
              <a:t>https://www.youtube.com/watch?v=RwnTu_XsP2E</a:t>
            </a:r>
            <a:r>
              <a:rPr lang="en-IE" altLang="en-US" dirty="0"/>
              <a:t> </a:t>
            </a:r>
          </a:p>
        </p:txBody>
      </p:sp>
      <p:pic>
        <p:nvPicPr>
          <p:cNvPr id="6" name="RwnTu_XsP2E">
            <a:hlinkClick r:id="" action="ppaction://media"/>
            <a:extLst>
              <a:ext uri="{FF2B5EF4-FFF2-40B4-BE49-F238E27FC236}">
                <a16:creationId xmlns:a16="http://schemas.microsoft.com/office/drawing/2014/main" id="{DAF79D4A-394C-412D-9338-4FF764D3BB7E}"/>
              </a:ext>
            </a:extLst>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43" y="3597311"/>
            <a:ext cx="2904676" cy="21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593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124AE3-51E8-4F14-966C-760023725060}"/>
              </a:ext>
            </a:extLst>
          </p:cNvPr>
          <p:cNvSpPr>
            <a:spLocks noGrp="1"/>
          </p:cNvSpPr>
          <p:nvPr>
            <p:ph type="body" sz="quarter" idx="14"/>
          </p:nvPr>
        </p:nvSpPr>
        <p:spPr>
          <a:xfrm>
            <a:off x="501231" y="1340768"/>
            <a:ext cx="8141538" cy="4860000"/>
          </a:xfrm>
        </p:spPr>
        <p:txBody>
          <a:bodyPr>
            <a:noAutofit/>
          </a:bodyPr>
          <a:lstStyle/>
          <a:p>
            <a:r>
              <a:rPr lang="hu-HU" altLang="en-US" sz="1600" b="1" dirty="0"/>
              <a:t>INGYENES videó készítő/szerkesztő eszközök</a:t>
            </a:r>
          </a:p>
          <a:p>
            <a:endParaRPr lang="hu-HU" altLang="en-US" sz="1600" b="1" dirty="0"/>
          </a:p>
          <a:p>
            <a:r>
              <a:rPr lang="hu-HU" altLang="en-US" sz="1600" b="1" dirty="0" err="1"/>
              <a:t>Youtube</a:t>
            </a:r>
            <a:r>
              <a:rPr lang="hu-HU" altLang="en-US" sz="1600" b="1" dirty="0"/>
              <a:t> videószerkesztő - </a:t>
            </a:r>
            <a:r>
              <a:rPr lang="hu-HU" altLang="en-US" sz="1600" b="1" dirty="0" err="1"/>
              <a:t>www.youtube.com</a:t>
            </a:r>
            <a:r>
              <a:rPr lang="hu-HU" altLang="en-US" sz="1600" b="1" dirty="0"/>
              <a:t>/editor</a:t>
            </a:r>
          </a:p>
          <a:p>
            <a:endParaRPr lang="hu-HU" altLang="en-US" sz="1600" b="1" dirty="0"/>
          </a:p>
          <a:p>
            <a:r>
              <a:rPr lang="hu-HU" altLang="en-US" sz="1600" dirty="0"/>
              <a:t>Több feltöltött videó és kép kombinálásával új videót hozhatsz létre</a:t>
            </a:r>
          </a:p>
          <a:p>
            <a:r>
              <a:rPr lang="hu-HU" altLang="en-US" sz="1600" dirty="0"/>
              <a:t>• Vágja le a klipeket egyedi hosszúságúra</a:t>
            </a:r>
          </a:p>
          <a:p>
            <a:r>
              <a:rPr lang="hu-HU" altLang="en-US" sz="1600" dirty="0"/>
              <a:t>• Adjon hozzá zenét videójához a jóváhagyott és INGYENES zeneszámok könyvtárából</a:t>
            </a:r>
          </a:p>
          <a:p>
            <a:r>
              <a:rPr lang="hu-HU" altLang="en-US" sz="1600" dirty="0"/>
              <a:t>• Videók és klipek </a:t>
            </a:r>
            <a:r>
              <a:rPr lang="hu-HU" altLang="en-US" sz="1600" dirty="0" err="1"/>
              <a:t>testreszabása</a:t>
            </a:r>
            <a:r>
              <a:rPr lang="hu-HU" altLang="en-US" sz="1600" dirty="0"/>
              <a:t> speciális eszközökkel és effektusokkal</a:t>
            </a:r>
          </a:p>
          <a:p>
            <a:endParaRPr lang="hu-HU" altLang="en-US" sz="1600" dirty="0"/>
          </a:p>
          <a:p>
            <a:r>
              <a:rPr lang="hu-HU" altLang="en-US" sz="1600" dirty="0"/>
              <a:t>A Windows </a:t>
            </a:r>
            <a:r>
              <a:rPr lang="hu-HU" altLang="en-US" sz="1600" dirty="0" err="1"/>
              <a:t>Live</a:t>
            </a:r>
            <a:r>
              <a:rPr lang="hu-HU" altLang="en-US" sz="1600" dirty="0"/>
              <a:t> </a:t>
            </a:r>
            <a:r>
              <a:rPr lang="hu-HU" altLang="en-US" sz="1600" dirty="0" err="1"/>
              <a:t>Movie</a:t>
            </a:r>
            <a:r>
              <a:rPr lang="hu-HU" altLang="en-US" sz="1600" dirty="0"/>
              <a:t> </a:t>
            </a:r>
            <a:r>
              <a:rPr lang="hu-HU" altLang="en-US" sz="1600" dirty="0" err="1"/>
              <a:t>Maker</a:t>
            </a:r>
            <a:r>
              <a:rPr lang="hu-HU" altLang="en-US" sz="1600" dirty="0"/>
              <a:t> is nagyon jól használható</a:t>
            </a:r>
          </a:p>
          <a:p>
            <a:endParaRPr lang="hu-HU" altLang="en-US" sz="1600" dirty="0"/>
          </a:p>
          <a:p>
            <a:r>
              <a:rPr lang="hu-HU" altLang="en-US" sz="1600" dirty="0"/>
              <a:t>APP STORE – rengeteg lehetőség</a:t>
            </a:r>
          </a:p>
          <a:p>
            <a:r>
              <a:rPr lang="hu-HU" altLang="en-US" sz="1600" dirty="0"/>
              <a:t>A </a:t>
            </a:r>
            <a:r>
              <a:rPr lang="hu-HU" altLang="en-US" sz="1600" dirty="0" err="1"/>
              <a:t>Gravie</a:t>
            </a:r>
            <a:r>
              <a:rPr lang="hu-HU" altLang="en-US" sz="1600" dirty="0"/>
              <a:t> egy gyors és egyszerű videókészítő alkalmazás, amellyel bárki készíthet videókat, tudásától függetlenül. Készítse el saját videóját percek alatt, ez nagyon egyszerű. Használjon témákat, grafikus sablonokat és </a:t>
            </a:r>
            <a:r>
              <a:rPr lang="hu-HU" altLang="en-US" sz="1600" dirty="0" err="1"/>
              <a:t>clipartokat</a:t>
            </a:r>
            <a:r>
              <a:rPr lang="hu-HU" altLang="en-US" sz="1600" dirty="0"/>
              <a:t>. Rögzítse saját videóit, vagy választhat valamit az előre elkészített klipek közül, és lejátszhatja azokat különböző effektusokkal és stílusokkal.</a:t>
            </a:r>
            <a:endParaRPr lang="pl-PL" sz="1600" dirty="0"/>
          </a:p>
        </p:txBody>
      </p:sp>
    </p:spTree>
    <p:extLst>
      <p:ext uri="{BB962C8B-B14F-4D97-AF65-F5344CB8AC3E}">
        <p14:creationId xmlns:p14="http://schemas.microsoft.com/office/powerpoint/2010/main" val="2426525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64F7704-3B78-4ED0-BA4D-9F2A5A186780}"/>
              </a:ext>
            </a:extLst>
          </p:cNvPr>
          <p:cNvSpPr>
            <a:spLocks noGrp="1"/>
          </p:cNvSpPr>
          <p:nvPr>
            <p:ph type="body" sz="quarter" idx="14"/>
          </p:nvPr>
        </p:nvSpPr>
        <p:spPr>
          <a:xfrm>
            <a:off x="501231" y="1196752"/>
            <a:ext cx="8141538" cy="4860000"/>
          </a:xfrm>
        </p:spPr>
        <p:txBody>
          <a:bodyPr>
            <a:noAutofit/>
          </a:bodyPr>
          <a:lstStyle/>
          <a:p>
            <a:r>
              <a:rPr lang="en-IE" altLang="en-US" sz="1600" b="1" dirty="0" err="1"/>
              <a:t>Amire</a:t>
            </a:r>
            <a:r>
              <a:rPr lang="en-IE" altLang="en-US" sz="1600" b="1" dirty="0"/>
              <a:t> </a:t>
            </a:r>
            <a:r>
              <a:rPr lang="en-IE" altLang="en-US" sz="1600" b="1" dirty="0" err="1"/>
              <a:t>emlékezni</a:t>
            </a:r>
            <a:r>
              <a:rPr lang="en-IE" altLang="en-US" sz="1600" b="1" dirty="0"/>
              <a:t> </a:t>
            </a:r>
            <a:r>
              <a:rPr lang="en-IE" altLang="en-US" sz="1600" b="1" dirty="0" err="1"/>
              <a:t>kell</a:t>
            </a:r>
            <a:r>
              <a:rPr lang="en-IE" altLang="en-US" sz="1600" b="1" dirty="0"/>
              <a:t> a </a:t>
            </a:r>
            <a:r>
              <a:rPr lang="en-IE" altLang="en-US" sz="1600" b="1" dirty="0" err="1"/>
              <a:t>videók</a:t>
            </a:r>
            <a:r>
              <a:rPr lang="en-IE" altLang="en-US" sz="1600" b="1" dirty="0"/>
              <a:t> </a:t>
            </a:r>
            <a:r>
              <a:rPr lang="en-IE" altLang="en-US" sz="1600" b="1" dirty="0" err="1"/>
              <a:t>készítésekor</a:t>
            </a:r>
            <a:endParaRPr lang="en-IE" altLang="en-US" sz="1600" b="1" dirty="0"/>
          </a:p>
          <a:p>
            <a:endParaRPr lang="en-IE" altLang="en-US" sz="1600" b="1" dirty="0"/>
          </a:p>
          <a:p>
            <a:endParaRPr lang="en-IE" altLang="en-US" sz="1600" b="1" dirty="0"/>
          </a:p>
          <a:p>
            <a:r>
              <a:rPr lang="en-IE" altLang="en-US" sz="1600" dirty="0" err="1"/>
              <a:t>Fény</a:t>
            </a:r>
            <a:r>
              <a:rPr lang="en-IE" altLang="en-US" sz="1600" dirty="0"/>
              <a:t> </a:t>
            </a:r>
            <a:r>
              <a:rPr lang="en-IE" altLang="en-US" sz="1600" dirty="0" err="1"/>
              <a:t>és</a:t>
            </a:r>
            <a:r>
              <a:rPr lang="en-IE" altLang="en-US" sz="1600" dirty="0"/>
              <a:t> hang – </a:t>
            </a:r>
            <a:r>
              <a:rPr lang="en-IE" altLang="en-US" sz="1600" dirty="0" err="1"/>
              <a:t>válasszon</a:t>
            </a:r>
            <a:r>
              <a:rPr lang="en-IE" altLang="en-US" sz="1600" dirty="0"/>
              <a:t> </a:t>
            </a:r>
            <a:r>
              <a:rPr lang="en-IE" altLang="en-US" sz="1600" dirty="0" err="1"/>
              <a:t>jól</a:t>
            </a:r>
            <a:r>
              <a:rPr lang="en-IE" altLang="en-US" sz="1600" dirty="0"/>
              <a:t> </a:t>
            </a:r>
            <a:r>
              <a:rPr lang="en-IE" altLang="en-US" sz="1600" dirty="0" err="1"/>
              <a:t>megvilágított</a:t>
            </a:r>
            <a:r>
              <a:rPr lang="en-IE" altLang="en-US" sz="1600" dirty="0"/>
              <a:t> </a:t>
            </a:r>
            <a:r>
              <a:rPr lang="en-IE" altLang="en-US" sz="1600" dirty="0" err="1"/>
              <a:t>helyet</a:t>
            </a:r>
            <a:r>
              <a:rPr lang="en-IE" altLang="en-US" sz="1600" dirty="0"/>
              <a:t>, </a:t>
            </a:r>
            <a:r>
              <a:rPr lang="en-IE" altLang="en-US" sz="1600" dirty="0" err="1"/>
              <a:t>árnyék</a:t>
            </a:r>
            <a:r>
              <a:rPr lang="en-IE" altLang="en-US" sz="1600" dirty="0"/>
              <a:t> </a:t>
            </a:r>
            <a:r>
              <a:rPr lang="en-IE" altLang="en-US" sz="1600" dirty="0" err="1"/>
              <a:t>nélkül</a:t>
            </a:r>
            <a:r>
              <a:rPr lang="en-IE" altLang="en-US" sz="1600" dirty="0"/>
              <a:t>, </a:t>
            </a:r>
            <a:r>
              <a:rPr lang="en-IE" altLang="en-US" sz="1600" dirty="0" err="1"/>
              <a:t>ügyeljen</a:t>
            </a:r>
            <a:r>
              <a:rPr lang="en-IE" altLang="en-US" sz="1600" dirty="0"/>
              <a:t> </a:t>
            </a:r>
            <a:r>
              <a:rPr lang="en-IE" altLang="en-US" sz="1600" dirty="0" err="1"/>
              <a:t>arra</a:t>
            </a:r>
            <a:r>
              <a:rPr lang="en-IE" altLang="en-US" sz="1600" dirty="0"/>
              <a:t>, </a:t>
            </a:r>
            <a:r>
              <a:rPr lang="en-IE" altLang="en-US" sz="1600" dirty="0" err="1"/>
              <a:t>hogy</a:t>
            </a:r>
            <a:r>
              <a:rPr lang="en-IE" altLang="en-US" sz="1600" dirty="0"/>
              <a:t> </a:t>
            </a:r>
            <a:r>
              <a:rPr lang="en-IE" altLang="en-US" sz="1600" dirty="0" err="1"/>
              <a:t>csendes</a:t>
            </a:r>
            <a:r>
              <a:rPr lang="en-IE" altLang="en-US" sz="1600" dirty="0"/>
              <a:t> </a:t>
            </a:r>
            <a:r>
              <a:rPr lang="en-IE" altLang="en-US" sz="1600" dirty="0" err="1"/>
              <a:t>hely</a:t>
            </a:r>
            <a:r>
              <a:rPr lang="en-IE" altLang="en-US" sz="1600" dirty="0"/>
              <a:t> </a:t>
            </a:r>
            <a:r>
              <a:rPr lang="en-IE" altLang="en-US" sz="1600" dirty="0" err="1"/>
              <a:t>legyen</a:t>
            </a:r>
            <a:r>
              <a:rPr lang="en-IE" altLang="en-US" sz="1600" dirty="0"/>
              <a:t> (</a:t>
            </a:r>
            <a:r>
              <a:rPr lang="en-IE" altLang="en-US" sz="1600" dirty="0" err="1"/>
              <a:t>nincs</a:t>
            </a:r>
            <a:r>
              <a:rPr lang="en-IE" altLang="en-US" sz="1600" dirty="0"/>
              <a:t> </a:t>
            </a:r>
            <a:r>
              <a:rPr lang="en-IE" altLang="en-US" sz="1600" dirty="0" err="1"/>
              <a:t>forgalom</a:t>
            </a:r>
            <a:r>
              <a:rPr lang="en-IE" altLang="en-US" sz="1600" dirty="0"/>
              <a:t>, </a:t>
            </a:r>
            <a:r>
              <a:rPr lang="en-IE" altLang="en-US" sz="1600" dirty="0" err="1"/>
              <a:t>csapódó</a:t>
            </a:r>
            <a:r>
              <a:rPr lang="en-IE" altLang="en-US" sz="1600" dirty="0"/>
              <a:t> </a:t>
            </a:r>
            <a:r>
              <a:rPr lang="en-IE" altLang="en-US" sz="1600" dirty="0" err="1"/>
              <a:t>ajtók</a:t>
            </a:r>
            <a:r>
              <a:rPr lang="en-IE" altLang="en-US" sz="1600" dirty="0"/>
              <a:t> </a:t>
            </a:r>
            <a:r>
              <a:rPr lang="en-IE" altLang="en-US" sz="1600" dirty="0" err="1"/>
              <a:t>stb</a:t>
            </a:r>
            <a:r>
              <a:rPr lang="en-IE" altLang="en-US" sz="1600" dirty="0"/>
              <a:t>.).</a:t>
            </a:r>
          </a:p>
          <a:p>
            <a:r>
              <a:rPr lang="en-IE" altLang="en-US" sz="1600" dirty="0" err="1"/>
              <a:t>Kezdje</a:t>
            </a:r>
            <a:r>
              <a:rPr lang="en-IE" altLang="en-US" sz="1600" dirty="0"/>
              <a:t> </a:t>
            </a:r>
            <a:r>
              <a:rPr lang="en-IE" altLang="en-US" sz="1600" dirty="0" err="1"/>
              <a:t>egy</a:t>
            </a:r>
            <a:r>
              <a:rPr lang="en-IE" altLang="en-US" sz="1600" dirty="0"/>
              <a:t> </a:t>
            </a:r>
            <a:r>
              <a:rPr lang="en-IE" altLang="en-US" sz="1600" dirty="0" err="1"/>
              <a:t>rövid</a:t>
            </a:r>
            <a:r>
              <a:rPr lang="en-IE" altLang="en-US" sz="1600" dirty="0"/>
              <a:t> </a:t>
            </a:r>
            <a:r>
              <a:rPr lang="en-IE" altLang="en-US" sz="1600" dirty="0" err="1"/>
              <a:t>darab</a:t>
            </a:r>
            <a:r>
              <a:rPr lang="en-IE" altLang="en-US" sz="1600" dirty="0"/>
              <a:t> </a:t>
            </a:r>
            <a:r>
              <a:rPr lang="en-IE" altLang="en-US" sz="1600" dirty="0" err="1"/>
              <a:t>felvételével</a:t>
            </a:r>
            <a:r>
              <a:rPr lang="en-IE" altLang="en-US" sz="1600" dirty="0"/>
              <a:t>, </a:t>
            </a:r>
            <a:r>
              <a:rPr lang="en-IE" altLang="en-US" sz="1600" dirty="0" err="1"/>
              <a:t>csak</a:t>
            </a:r>
            <a:r>
              <a:rPr lang="en-IE" altLang="en-US" sz="1600" dirty="0"/>
              <a:t> </a:t>
            </a:r>
            <a:r>
              <a:rPr lang="en-IE" altLang="en-US" sz="1600" dirty="0" err="1"/>
              <a:t>azért</a:t>
            </a:r>
            <a:r>
              <a:rPr lang="en-IE" altLang="en-US" sz="1600" dirty="0"/>
              <a:t>, </a:t>
            </a:r>
            <a:r>
              <a:rPr lang="en-IE" altLang="en-US" sz="1600" dirty="0" err="1"/>
              <a:t>hogy</a:t>
            </a:r>
            <a:r>
              <a:rPr lang="en-IE" altLang="en-US" sz="1600" dirty="0"/>
              <a:t> </a:t>
            </a:r>
            <a:r>
              <a:rPr lang="en-IE" altLang="en-US" sz="1600" dirty="0" err="1"/>
              <a:t>átnézze</a:t>
            </a:r>
            <a:r>
              <a:rPr lang="en-IE" altLang="en-US" sz="1600" dirty="0"/>
              <a:t>, </a:t>
            </a:r>
            <a:r>
              <a:rPr lang="en-IE" altLang="en-US" sz="1600" dirty="0" err="1"/>
              <a:t>és</a:t>
            </a:r>
            <a:r>
              <a:rPr lang="en-IE" altLang="en-US" sz="1600" dirty="0"/>
              <a:t> </a:t>
            </a:r>
            <a:r>
              <a:rPr lang="en-IE" altLang="en-US" sz="1600" dirty="0" err="1"/>
              <a:t>megbizonyosodjon</a:t>
            </a:r>
            <a:r>
              <a:rPr lang="en-IE" altLang="en-US" sz="1600" dirty="0"/>
              <a:t> a </a:t>
            </a:r>
            <a:r>
              <a:rPr lang="en-IE" altLang="en-US" sz="1600" dirty="0" err="1"/>
              <a:t>jó</a:t>
            </a:r>
            <a:r>
              <a:rPr lang="en-IE" altLang="en-US" sz="1600" dirty="0"/>
              <a:t> </a:t>
            </a:r>
            <a:r>
              <a:rPr lang="en-IE" altLang="en-US" sz="1600" dirty="0" err="1"/>
              <a:t>minőségről</a:t>
            </a:r>
            <a:r>
              <a:rPr lang="en-IE" altLang="en-US" sz="1600" dirty="0"/>
              <a:t>. </a:t>
            </a:r>
            <a:r>
              <a:rPr lang="en-IE" altLang="en-US" sz="1600" dirty="0" err="1"/>
              <a:t>Ezután</a:t>
            </a:r>
            <a:r>
              <a:rPr lang="en-IE" altLang="en-US" sz="1600" dirty="0"/>
              <a:t> </a:t>
            </a:r>
            <a:r>
              <a:rPr lang="en-IE" altLang="en-US" sz="1600" dirty="0" err="1"/>
              <a:t>készítse</a:t>
            </a:r>
            <a:r>
              <a:rPr lang="en-IE" altLang="en-US" sz="1600" dirty="0"/>
              <a:t> </a:t>
            </a:r>
            <a:r>
              <a:rPr lang="en-IE" altLang="en-US" sz="1600" dirty="0" err="1"/>
              <a:t>el</a:t>
            </a:r>
            <a:r>
              <a:rPr lang="en-IE" altLang="en-US" sz="1600" dirty="0"/>
              <a:t> a </a:t>
            </a:r>
            <a:r>
              <a:rPr lang="en-IE" altLang="en-US" sz="1600" dirty="0" err="1"/>
              <a:t>megfelelő</a:t>
            </a:r>
            <a:r>
              <a:rPr lang="en-IE" altLang="en-US" sz="1600" dirty="0"/>
              <a:t> </a:t>
            </a:r>
            <a:r>
              <a:rPr lang="en-IE" altLang="en-US" sz="1600" dirty="0" err="1"/>
              <a:t>felvételeket</a:t>
            </a:r>
            <a:r>
              <a:rPr lang="en-IE" altLang="en-US" sz="1600" dirty="0"/>
              <a:t>.</a:t>
            </a:r>
          </a:p>
          <a:p>
            <a:r>
              <a:rPr lang="en-IE" altLang="en-US" sz="1600" dirty="0"/>
              <a:t>A </a:t>
            </a:r>
            <a:r>
              <a:rPr lang="en-IE" altLang="en-US" sz="1600" dirty="0" err="1"/>
              <a:t>zene</a:t>
            </a:r>
            <a:r>
              <a:rPr lang="en-IE" altLang="en-US" sz="1600" dirty="0"/>
              <a:t>, a </a:t>
            </a:r>
            <a:r>
              <a:rPr lang="en-IE" altLang="en-US" sz="1600" dirty="0" err="1"/>
              <a:t>fotók</a:t>
            </a:r>
            <a:r>
              <a:rPr lang="en-IE" altLang="en-US" sz="1600" dirty="0"/>
              <a:t> </a:t>
            </a:r>
            <a:r>
              <a:rPr lang="en-IE" altLang="en-US" sz="1600" dirty="0" err="1"/>
              <a:t>és</a:t>
            </a:r>
            <a:r>
              <a:rPr lang="en-IE" altLang="en-US" sz="1600" dirty="0"/>
              <a:t> a </a:t>
            </a:r>
            <a:r>
              <a:rPr lang="en-IE" altLang="en-US" sz="1600" dirty="0" err="1"/>
              <a:t>képaláírások</a:t>
            </a:r>
            <a:r>
              <a:rPr lang="en-IE" altLang="en-US" sz="1600" dirty="0"/>
              <a:t> </a:t>
            </a:r>
            <a:r>
              <a:rPr lang="en-IE" altLang="en-US" sz="1600" dirty="0" err="1"/>
              <a:t>azok</a:t>
            </a:r>
            <a:r>
              <a:rPr lang="en-IE" altLang="en-US" sz="1600" dirty="0"/>
              <a:t> </a:t>
            </a:r>
            <a:r>
              <a:rPr lang="en-IE" altLang="en-US" sz="1600" dirty="0" err="1"/>
              <a:t>az</a:t>
            </a:r>
            <a:r>
              <a:rPr lang="en-IE" altLang="en-US" sz="1600" dirty="0"/>
              <a:t> </a:t>
            </a:r>
            <a:r>
              <a:rPr lang="en-IE" altLang="en-US" sz="1600" dirty="0" err="1"/>
              <a:t>extrák</a:t>
            </a:r>
            <a:r>
              <a:rPr lang="en-IE" altLang="en-US" sz="1600" dirty="0"/>
              <a:t>, </a:t>
            </a:r>
            <a:r>
              <a:rPr lang="en-IE" altLang="en-US" sz="1600" dirty="0" err="1"/>
              <a:t>amelyek</a:t>
            </a:r>
            <a:r>
              <a:rPr lang="en-IE" altLang="en-US" sz="1600" dirty="0"/>
              <a:t> </a:t>
            </a:r>
            <a:r>
              <a:rPr lang="en-IE" altLang="en-US" sz="1600" dirty="0" err="1"/>
              <a:t>életre</a:t>
            </a:r>
            <a:r>
              <a:rPr lang="en-IE" altLang="en-US" sz="1600" dirty="0"/>
              <a:t> </a:t>
            </a:r>
            <a:r>
              <a:rPr lang="en-IE" altLang="en-US" sz="1600" dirty="0" err="1"/>
              <a:t>keltik</a:t>
            </a:r>
            <a:r>
              <a:rPr lang="en-IE" altLang="en-US" sz="1600" dirty="0"/>
              <a:t> a </a:t>
            </a:r>
            <a:r>
              <a:rPr lang="en-IE" altLang="en-US" sz="1600" dirty="0" err="1"/>
              <a:t>videódat</a:t>
            </a:r>
            <a:r>
              <a:rPr lang="en-IE" altLang="en-US" sz="1600" dirty="0"/>
              <a:t> – </a:t>
            </a:r>
            <a:r>
              <a:rPr lang="en-IE" altLang="en-US" sz="1600" dirty="0" err="1"/>
              <a:t>gondolj</a:t>
            </a:r>
            <a:r>
              <a:rPr lang="en-IE" altLang="en-US" sz="1600" dirty="0"/>
              <a:t> </a:t>
            </a:r>
            <a:r>
              <a:rPr lang="en-IE" altLang="en-US" sz="1600" dirty="0" err="1"/>
              <a:t>bele</a:t>
            </a:r>
            <a:r>
              <a:rPr lang="en-IE" altLang="en-US" sz="1600" dirty="0"/>
              <a:t> </a:t>
            </a:r>
            <a:r>
              <a:rPr lang="en-IE" altLang="en-US" sz="1600" dirty="0" err="1"/>
              <a:t>ezek</a:t>
            </a:r>
            <a:r>
              <a:rPr lang="en-IE" altLang="en-US" sz="1600" dirty="0"/>
              <a:t> </a:t>
            </a:r>
            <a:r>
              <a:rPr lang="en-IE" altLang="en-US" sz="1600" dirty="0" err="1"/>
              <a:t>felvételébe</a:t>
            </a:r>
            <a:r>
              <a:rPr lang="en-IE" altLang="en-US" sz="1600" dirty="0"/>
              <a:t>, a </a:t>
            </a:r>
            <a:r>
              <a:rPr lang="en-IE" altLang="en-US" sz="1600" dirty="0" err="1"/>
              <a:t>közönség</a:t>
            </a:r>
            <a:r>
              <a:rPr lang="en-IE" altLang="en-US" sz="1600" dirty="0"/>
              <a:t> </a:t>
            </a:r>
            <a:r>
              <a:rPr lang="en-IE" altLang="en-US" sz="1600" dirty="0" err="1"/>
              <a:t>imádja</a:t>
            </a:r>
            <a:r>
              <a:rPr lang="en-IE" altLang="en-US" sz="1600" dirty="0"/>
              <a:t>!</a:t>
            </a:r>
          </a:p>
          <a:p>
            <a:r>
              <a:rPr lang="en-IE" altLang="en-US" sz="1600" dirty="0" err="1"/>
              <a:t>Adja</a:t>
            </a:r>
            <a:r>
              <a:rPr lang="en-IE" altLang="en-US" sz="1600" dirty="0"/>
              <a:t> </a:t>
            </a:r>
            <a:r>
              <a:rPr lang="en-IE" altLang="en-US" sz="1600" dirty="0" err="1"/>
              <a:t>hozzá</a:t>
            </a:r>
            <a:r>
              <a:rPr lang="en-IE" altLang="en-US" sz="1600" dirty="0"/>
              <a:t> </a:t>
            </a:r>
            <a:r>
              <a:rPr lang="en-IE" altLang="en-US" sz="1600" dirty="0" err="1"/>
              <a:t>logóját</a:t>
            </a:r>
            <a:r>
              <a:rPr lang="en-IE" altLang="en-US" sz="1600" dirty="0"/>
              <a:t> </a:t>
            </a:r>
            <a:r>
              <a:rPr lang="en-IE" altLang="en-US" sz="1600" dirty="0" err="1"/>
              <a:t>az</a:t>
            </a:r>
            <a:r>
              <a:rPr lang="en-IE" altLang="en-US" sz="1600" dirty="0"/>
              <a:t> </a:t>
            </a:r>
            <a:r>
              <a:rPr lang="en-IE" altLang="en-US" sz="1600" dirty="0" err="1"/>
              <a:t>elejére</a:t>
            </a:r>
            <a:r>
              <a:rPr lang="en-IE" altLang="en-US" sz="1600" dirty="0"/>
              <a:t> a </a:t>
            </a:r>
            <a:r>
              <a:rPr lang="en-IE" altLang="en-US" sz="1600" dirty="0" err="1"/>
              <a:t>kapcsolattartási</a:t>
            </a:r>
            <a:r>
              <a:rPr lang="en-IE" altLang="en-US" sz="1600" dirty="0"/>
              <a:t> </a:t>
            </a:r>
            <a:r>
              <a:rPr lang="en-IE" altLang="en-US" sz="1600" dirty="0" err="1"/>
              <a:t>adataival</a:t>
            </a:r>
            <a:r>
              <a:rPr lang="en-IE" altLang="en-US" sz="1600" dirty="0"/>
              <a:t> </a:t>
            </a:r>
            <a:r>
              <a:rPr lang="en-IE" altLang="en-US" sz="1600" dirty="0" err="1"/>
              <a:t>együtt</a:t>
            </a:r>
            <a:r>
              <a:rPr lang="en-IE" altLang="en-US" sz="1600" dirty="0"/>
              <a:t>, </a:t>
            </a:r>
            <a:r>
              <a:rPr lang="en-IE" altLang="en-US" sz="1600" dirty="0" err="1"/>
              <a:t>és</a:t>
            </a:r>
            <a:r>
              <a:rPr lang="en-IE" altLang="en-US" sz="1600" dirty="0"/>
              <a:t> </a:t>
            </a:r>
            <a:r>
              <a:rPr lang="en-IE" altLang="en-US" sz="1600" dirty="0" err="1"/>
              <a:t>hozzon</a:t>
            </a:r>
            <a:r>
              <a:rPr lang="en-IE" altLang="en-US" sz="1600" dirty="0"/>
              <a:t> </a:t>
            </a:r>
            <a:r>
              <a:rPr lang="en-IE" altLang="en-US" sz="1600" dirty="0" err="1"/>
              <a:t>létre</a:t>
            </a:r>
            <a:r>
              <a:rPr lang="en-IE" altLang="en-US" sz="1600" dirty="0"/>
              <a:t> </a:t>
            </a:r>
            <a:r>
              <a:rPr lang="en-IE" altLang="en-US" sz="1600" dirty="0" err="1"/>
              <a:t>cselekvésre</a:t>
            </a:r>
            <a:r>
              <a:rPr lang="en-IE" altLang="en-US" sz="1600" dirty="0"/>
              <a:t> </a:t>
            </a:r>
            <a:r>
              <a:rPr lang="en-IE" altLang="en-US" sz="1600" dirty="0" err="1"/>
              <a:t>ösztönzést</a:t>
            </a:r>
            <a:r>
              <a:rPr lang="en-IE" altLang="en-US" sz="1600" dirty="0"/>
              <a:t> a </a:t>
            </a:r>
            <a:r>
              <a:rPr lang="en-IE" altLang="en-US" sz="1600" dirty="0" err="1"/>
              <a:t>végén</a:t>
            </a:r>
            <a:r>
              <a:rPr lang="en-IE" altLang="en-US" sz="1600" dirty="0"/>
              <a:t>.</a:t>
            </a:r>
          </a:p>
          <a:p>
            <a:endParaRPr lang="en-IE" altLang="en-US" sz="1600" dirty="0"/>
          </a:p>
          <a:p>
            <a:r>
              <a:rPr lang="en-IE" altLang="en-US" sz="1600" dirty="0" err="1"/>
              <a:t>Videók</a:t>
            </a:r>
            <a:r>
              <a:rPr lang="en-IE" altLang="en-US" sz="1600" dirty="0"/>
              <a:t> </a:t>
            </a:r>
            <a:r>
              <a:rPr lang="en-IE" altLang="en-US" sz="1600" dirty="0" err="1"/>
              <a:t>szerkesztése</a:t>
            </a:r>
            <a:r>
              <a:rPr lang="en-IE" altLang="en-US" sz="1600" dirty="0"/>
              <a:t> – </a:t>
            </a:r>
            <a:r>
              <a:rPr lang="en-IE" altLang="en-US" sz="1600" dirty="0" err="1"/>
              <a:t>Zene</a:t>
            </a:r>
            <a:r>
              <a:rPr lang="en-IE" altLang="en-US" sz="1600" dirty="0"/>
              <a:t> </a:t>
            </a:r>
            <a:r>
              <a:rPr lang="en-IE" altLang="en-US" sz="1600" dirty="0" err="1"/>
              <a:t>hozzáadása</a:t>
            </a:r>
            <a:endParaRPr lang="en-IE" altLang="en-US" sz="1600" dirty="0"/>
          </a:p>
          <a:p>
            <a:r>
              <a:rPr lang="en-IE" altLang="en-US" sz="1600" dirty="0" err="1"/>
              <a:t>Adjon</a:t>
            </a:r>
            <a:r>
              <a:rPr lang="en-IE" altLang="en-US" sz="1600" dirty="0"/>
              <a:t> </a:t>
            </a:r>
            <a:r>
              <a:rPr lang="en-IE" altLang="en-US" sz="1600" dirty="0" err="1"/>
              <a:t>hozzá</a:t>
            </a:r>
            <a:r>
              <a:rPr lang="en-IE" altLang="en-US" sz="1600" dirty="0"/>
              <a:t> </a:t>
            </a:r>
            <a:r>
              <a:rPr lang="en-IE" altLang="en-US" sz="1600" dirty="0" err="1"/>
              <a:t>fényképeket</a:t>
            </a:r>
            <a:r>
              <a:rPr lang="en-IE" altLang="en-US" sz="1600" dirty="0"/>
              <a:t> a </a:t>
            </a:r>
            <a:r>
              <a:rPr lang="en-IE" altLang="en-US" sz="1600" dirty="0" err="1"/>
              <a:t>befejezett</a:t>
            </a:r>
            <a:r>
              <a:rPr lang="en-IE" altLang="en-US" sz="1600" dirty="0"/>
              <a:t> </a:t>
            </a:r>
            <a:r>
              <a:rPr lang="en-IE" altLang="en-US" sz="1600" dirty="0" err="1"/>
              <a:t>projektekről</a:t>
            </a:r>
            <a:r>
              <a:rPr lang="en-IE" altLang="en-US" sz="1600" dirty="0"/>
              <a:t>, </a:t>
            </a:r>
            <a:r>
              <a:rPr lang="en-IE" altLang="en-US" sz="1600" dirty="0" err="1"/>
              <a:t>elégedett</a:t>
            </a:r>
            <a:r>
              <a:rPr lang="en-IE" altLang="en-US" sz="1600" dirty="0"/>
              <a:t> </a:t>
            </a:r>
            <a:r>
              <a:rPr lang="en-IE" altLang="en-US" sz="1600" dirty="0" err="1"/>
              <a:t>ügyfelekről</a:t>
            </a:r>
            <a:r>
              <a:rPr lang="en-IE" altLang="en-US" sz="1600" dirty="0"/>
              <a:t>, </a:t>
            </a:r>
            <a:r>
              <a:rPr lang="en-IE" altLang="en-US" sz="1600" dirty="0" err="1"/>
              <a:t>beszámolókról</a:t>
            </a:r>
            <a:r>
              <a:rPr lang="en-IE" altLang="en-US" sz="1600" dirty="0"/>
              <a:t> </a:t>
            </a:r>
            <a:r>
              <a:rPr lang="en-IE" altLang="en-US" sz="1600" dirty="0" err="1"/>
              <a:t>stb</a:t>
            </a:r>
            <a:r>
              <a:rPr lang="en-IE" altLang="en-US" sz="1600" dirty="0"/>
              <a:t>. </a:t>
            </a:r>
            <a:r>
              <a:rPr lang="en-IE" altLang="en-US" sz="1600" dirty="0" err="1"/>
              <a:t>Mindent</a:t>
            </a:r>
            <a:r>
              <a:rPr lang="en-IE" altLang="en-US" sz="1600" dirty="0"/>
              <a:t>, </a:t>
            </a:r>
            <a:r>
              <a:rPr lang="en-IE" altLang="en-US" sz="1600" dirty="0" err="1"/>
              <a:t>ami</a:t>
            </a:r>
            <a:r>
              <a:rPr lang="en-IE" altLang="en-US" sz="1600" dirty="0"/>
              <a:t> </a:t>
            </a:r>
            <a:r>
              <a:rPr lang="en-IE" altLang="en-US" sz="1600" dirty="0" err="1"/>
              <a:t>hozzájárul</a:t>
            </a:r>
            <a:r>
              <a:rPr lang="en-IE" altLang="en-US" sz="1600" dirty="0"/>
              <a:t> a </a:t>
            </a:r>
            <a:r>
              <a:rPr lang="en-IE" altLang="en-US" sz="1600" dirty="0" err="1"/>
              <a:t>márka</a:t>
            </a:r>
            <a:r>
              <a:rPr lang="en-IE" altLang="en-US" sz="1600" dirty="0"/>
              <a:t> </a:t>
            </a:r>
            <a:r>
              <a:rPr lang="en-IE" altLang="en-US" sz="1600" dirty="0" err="1"/>
              <a:t>megfelelő</a:t>
            </a:r>
            <a:r>
              <a:rPr lang="en-IE" altLang="en-US" sz="1600" dirty="0"/>
              <a:t> </a:t>
            </a:r>
            <a:r>
              <a:rPr lang="en-IE" altLang="en-US" sz="1600" dirty="0" err="1"/>
              <a:t>bemutatásához</a:t>
            </a:r>
            <a:r>
              <a:rPr lang="en-IE" altLang="en-US" sz="1600" dirty="0"/>
              <a:t>.</a:t>
            </a:r>
          </a:p>
          <a:p>
            <a:r>
              <a:rPr lang="en-IE" altLang="en-US" sz="1600" dirty="0"/>
              <a:t>A </a:t>
            </a:r>
            <a:r>
              <a:rPr lang="en-IE" altLang="en-US" sz="1600" dirty="0" err="1"/>
              <a:t>zene</a:t>
            </a:r>
            <a:r>
              <a:rPr lang="en-IE" altLang="en-US" sz="1600" dirty="0"/>
              <a:t> </a:t>
            </a:r>
            <a:r>
              <a:rPr lang="en-IE" altLang="en-US" sz="1600" dirty="0" err="1"/>
              <a:t>erős</a:t>
            </a:r>
            <a:r>
              <a:rPr lang="en-IE" altLang="en-US" sz="1600" dirty="0"/>
              <a:t> </a:t>
            </a:r>
            <a:r>
              <a:rPr lang="en-IE" altLang="en-US" sz="1600" dirty="0" err="1"/>
              <a:t>érzelmi</a:t>
            </a:r>
            <a:r>
              <a:rPr lang="en-IE" altLang="en-US" sz="1600" dirty="0"/>
              <a:t> </a:t>
            </a:r>
            <a:r>
              <a:rPr lang="en-IE" altLang="en-US" sz="1600" dirty="0" err="1"/>
              <a:t>reakciót</a:t>
            </a:r>
            <a:r>
              <a:rPr lang="en-IE" altLang="en-US" sz="1600" dirty="0"/>
              <a:t> </a:t>
            </a:r>
            <a:r>
              <a:rPr lang="en-IE" altLang="en-US" sz="1600" dirty="0" err="1"/>
              <a:t>vált</a:t>
            </a:r>
            <a:r>
              <a:rPr lang="en-IE" altLang="en-US" sz="1600" dirty="0"/>
              <a:t> ki a </a:t>
            </a:r>
            <a:r>
              <a:rPr lang="en-IE" altLang="en-US" sz="1600" dirty="0" err="1"/>
              <a:t>közönségből</a:t>
            </a:r>
            <a:r>
              <a:rPr lang="en-IE" altLang="en-US" sz="1600" dirty="0"/>
              <a:t>.</a:t>
            </a:r>
          </a:p>
          <a:p>
            <a:r>
              <a:rPr lang="en-IE" altLang="en-US" sz="1600" dirty="0" err="1"/>
              <a:t>Egy</a:t>
            </a:r>
            <a:r>
              <a:rPr lang="en-IE" altLang="en-US" sz="1600" dirty="0"/>
              <a:t> </a:t>
            </a:r>
            <a:r>
              <a:rPr lang="en-IE" altLang="en-US" sz="1600" dirty="0" err="1"/>
              <a:t>másik</a:t>
            </a:r>
            <a:r>
              <a:rPr lang="en-IE" altLang="en-US" sz="1600" dirty="0"/>
              <a:t> </a:t>
            </a:r>
            <a:r>
              <a:rPr lang="en-IE" altLang="en-US" sz="1600" dirty="0" err="1"/>
              <a:t>ingyenes</a:t>
            </a:r>
            <a:r>
              <a:rPr lang="en-IE" altLang="en-US" sz="1600" dirty="0"/>
              <a:t> </a:t>
            </a:r>
            <a:r>
              <a:rPr lang="en-IE" altLang="en-US" sz="1600" dirty="0" err="1"/>
              <a:t>forrás</a:t>
            </a:r>
            <a:r>
              <a:rPr lang="en-IE" altLang="en-US" sz="1600" dirty="0"/>
              <a:t> a </a:t>
            </a:r>
            <a:r>
              <a:rPr lang="en-IE" altLang="en-US" sz="1600" dirty="0" err="1"/>
              <a:t>zenei</a:t>
            </a:r>
            <a:r>
              <a:rPr lang="en-IE" altLang="en-US" sz="1600" dirty="0"/>
              <a:t> </a:t>
            </a:r>
            <a:r>
              <a:rPr lang="en-IE" altLang="en-US" sz="1600" dirty="0" err="1"/>
              <a:t>bevezetőkhöz</a:t>
            </a:r>
            <a:r>
              <a:rPr lang="en-IE" altLang="en-US" sz="1600" dirty="0"/>
              <a:t> - </a:t>
            </a:r>
            <a:r>
              <a:rPr lang="en-IE" altLang="en-US" sz="1600" dirty="0" err="1"/>
              <a:t>Ingyenes</a:t>
            </a:r>
            <a:r>
              <a:rPr lang="en-IE" altLang="en-US" sz="1600" dirty="0"/>
              <a:t> - </a:t>
            </a:r>
            <a:r>
              <a:rPr lang="en-IE" altLang="en-US" sz="1600" dirty="0" err="1"/>
              <a:t>www.free</a:t>
            </a:r>
            <a:r>
              <a:rPr lang="en-IE" altLang="en-US" sz="1600" dirty="0"/>
              <a:t>-intro-</a:t>
            </a:r>
            <a:r>
              <a:rPr lang="en-IE" altLang="en-US" sz="1600" dirty="0" err="1"/>
              <a:t>music.com</a:t>
            </a:r>
            <a:r>
              <a:rPr lang="en-IE" altLang="en-US" sz="1600" dirty="0"/>
              <a:t> (</a:t>
            </a:r>
            <a:r>
              <a:rPr lang="en-IE" altLang="en-US" sz="1600" dirty="0" err="1"/>
              <a:t>letölthető</a:t>
            </a:r>
            <a:r>
              <a:rPr lang="en-IE" altLang="en-US" sz="1600" dirty="0"/>
              <a:t> </a:t>
            </a:r>
            <a:r>
              <a:rPr lang="en-IE" altLang="en-US" sz="1600" dirty="0" err="1"/>
              <a:t>jelszó</a:t>
            </a:r>
            <a:r>
              <a:rPr lang="en-IE" altLang="en-US" sz="1600" dirty="0"/>
              <a:t>: </a:t>
            </a:r>
            <a:r>
              <a:rPr lang="en-IE" altLang="en-US" sz="1600" dirty="0" err="1"/>
              <a:t>linorisemusic</a:t>
            </a:r>
            <a:r>
              <a:rPr lang="en-IE" altLang="en-US" sz="1600" dirty="0"/>
              <a:t>)</a:t>
            </a:r>
            <a:endParaRPr lang="pl-PL" sz="1800" dirty="0"/>
          </a:p>
        </p:txBody>
      </p:sp>
    </p:spTree>
    <p:extLst>
      <p:ext uri="{BB962C8B-B14F-4D97-AF65-F5344CB8AC3E}">
        <p14:creationId xmlns:p14="http://schemas.microsoft.com/office/powerpoint/2010/main" val="3696502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7D2D9F-D259-4173-9012-5672BF58FF58}"/>
              </a:ext>
            </a:extLst>
          </p:cNvPr>
          <p:cNvSpPr>
            <a:spLocks noGrp="1"/>
          </p:cNvSpPr>
          <p:nvPr>
            <p:ph type="body" sz="quarter" idx="14"/>
          </p:nvPr>
        </p:nvSpPr>
        <p:spPr>
          <a:xfrm>
            <a:off x="501231" y="999000"/>
            <a:ext cx="8141538" cy="4860000"/>
          </a:xfrm>
        </p:spPr>
        <p:txBody>
          <a:bodyPr vert="horz" lIns="91440" tIns="45720" rIns="91440" bIns="45720" rtlCol="0" anchor="t">
            <a:normAutofit/>
          </a:bodyPr>
          <a:lstStyle/>
          <a:p>
            <a:pPr algn="ctr"/>
            <a:endParaRPr lang="pl-PL" sz="1662" dirty="0"/>
          </a:p>
          <a:p>
            <a:pPr algn="ctr"/>
            <a:r>
              <a:rPr lang="pl-PL" sz="2400" dirty="0"/>
              <a:t>4. </a:t>
            </a:r>
            <a:r>
              <a:rPr lang="pl-PL" sz="2400" b="1" dirty="0" err="1"/>
              <a:t>Készítse</a:t>
            </a:r>
            <a:r>
              <a:rPr lang="pl-PL" sz="2400" b="1" dirty="0"/>
              <a:t> el a </a:t>
            </a:r>
            <a:r>
              <a:rPr lang="pl-PL" sz="2400" b="1" dirty="0" err="1"/>
              <a:t>tökéletes</a:t>
            </a:r>
            <a:r>
              <a:rPr lang="pl-PL" sz="2400" b="1" dirty="0"/>
              <a:t> </a:t>
            </a:r>
            <a:r>
              <a:rPr lang="pl-PL" sz="2400" b="1" dirty="0" err="1"/>
              <a:t>honlapot</a:t>
            </a:r>
            <a:endParaRPr lang="pl-PL" sz="2400" b="1" dirty="0"/>
          </a:p>
          <a:p>
            <a:pPr algn="ctr"/>
            <a:endParaRPr lang="pl-PL" sz="1662" dirty="0"/>
          </a:p>
          <a:p>
            <a:endParaRPr lang="pl-PL" dirty="0"/>
          </a:p>
          <a:p>
            <a:r>
              <a:rPr lang="hu-HU" sz="1600" dirty="0"/>
              <a:t>Sajnos nem elég egyszerűen látogatókat vonzani webhelyére – a kulcs az, hogy nyomós okot adjon nekik, hogy kitartsanak, és kapcsolatba lépjenek az Ízközpontjával –, hogy folyton visszatérjenek és megtekintsék az újdonságokat!</a:t>
            </a:r>
          </a:p>
          <a:p>
            <a:endParaRPr lang="hu-HU" sz="1600" dirty="0"/>
          </a:p>
          <a:p>
            <a:r>
              <a:rPr lang="hu-HU" sz="1600" b="1" dirty="0"/>
              <a:t>Webhelyének kezdőlapja – A 10 másodperces szabály</a:t>
            </a:r>
          </a:p>
          <a:p>
            <a:r>
              <a:rPr lang="hu-HU" sz="1600" dirty="0"/>
              <a:t>Amikor valaki először keresi fel webhelyét, „marad vagy megy” döntést hoz. Az értékesítés később jön.</a:t>
            </a:r>
          </a:p>
          <a:p>
            <a:endParaRPr lang="hu-HU" sz="1600" dirty="0"/>
          </a:p>
          <a:p>
            <a:r>
              <a:rPr lang="hu-HU" sz="1600" dirty="0"/>
              <a:t>A 10 másodperces szabály – az a célod, hogy gyorsan és egyértelműen közöld, hogy ki vagy, mit csinálsz, és a Ízközpont előnyeit. Ha ezt vizuálisan dinamikusan tudod megtenni, annál jobb, mert érdekesebb!</a:t>
            </a:r>
          </a:p>
          <a:p>
            <a:endParaRPr lang="hu-HU" sz="1600" dirty="0"/>
          </a:p>
          <a:p>
            <a:r>
              <a:rPr lang="hu-HU" sz="1600" dirty="0"/>
              <a:t>A videó alapú weboldalak mindezt úgy érik el, mint mi</a:t>
            </a:r>
          </a:p>
          <a:p>
            <a:r>
              <a:rPr lang="hu-HU" sz="1600" dirty="0"/>
              <a:t>lásd: https://</a:t>
            </a:r>
            <a:r>
              <a:rPr lang="hu-HU" sz="1600" dirty="0" err="1"/>
              <a:t>thefoodworks.com</a:t>
            </a:r>
            <a:r>
              <a:rPr lang="hu-HU" sz="1600" dirty="0"/>
              <a:t>/</a:t>
            </a:r>
            <a:r>
              <a:rPr lang="hu-HU" sz="1600" dirty="0" err="1"/>
              <a:t>brooklyn</a:t>
            </a:r>
            <a:r>
              <a:rPr lang="hu-HU" sz="1600" dirty="0"/>
              <a:t>. </a:t>
            </a:r>
            <a:r>
              <a:rPr lang="en-US" sz="1600" dirty="0">
                <a:latin typeface="Trebuchet MS"/>
              </a:rPr>
              <a:t> </a:t>
            </a:r>
            <a:endParaRPr lang="pl-PL" sz="1600" dirty="0"/>
          </a:p>
        </p:txBody>
      </p:sp>
      <p:pic>
        <p:nvPicPr>
          <p:cNvPr id="4" name="Grafika 3" descr="Internet">
            <a:extLst>
              <a:ext uri="{FF2B5EF4-FFF2-40B4-BE49-F238E27FC236}">
                <a16:creationId xmlns:a16="http://schemas.microsoft.com/office/drawing/2014/main" id="{07C96E94-3072-4A5A-B3D8-A42F2E2DF8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2534" y="4278287"/>
            <a:ext cx="2034143" cy="2034143"/>
          </a:xfrm>
          <a:prstGeom prst="rect">
            <a:avLst/>
          </a:prstGeom>
        </p:spPr>
      </p:pic>
    </p:spTree>
    <p:extLst>
      <p:ext uri="{BB962C8B-B14F-4D97-AF65-F5344CB8AC3E}">
        <p14:creationId xmlns:p14="http://schemas.microsoft.com/office/powerpoint/2010/main" val="415703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68E72A-A982-4D15-8CD0-5C148034706A}"/>
              </a:ext>
            </a:extLst>
          </p:cNvPr>
          <p:cNvSpPr>
            <a:spLocks noGrp="1"/>
          </p:cNvSpPr>
          <p:nvPr>
            <p:ph type="body" sz="quarter" idx="14"/>
          </p:nvPr>
        </p:nvSpPr>
        <p:spPr/>
        <p:txBody>
          <a:bodyPr>
            <a:normAutofit/>
          </a:bodyPr>
          <a:lstStyle/>
          <a:p>
            <a:r>
              <a:rPr lang="en-IE" altLang="en-US" sz="1600" dirty="0" err="1"/>
              <a:t>Webhelyének</a:t>
            </a:r>
            <a:r>
              <a:rPr lang="en-IE" altLang="en-US" sz="1600" dirty="0"/>
              <a:t> </a:t>
            </a:r>
            <a:r>
              <a:rPr lang="en-IE" altLang="en-US" sz="1600" dirty="0" err="1"/>
              <a:t>kezdőlapja</a:t>
            </a:r>
            <a:r>
              <a:rPr lang="en-IE" altLang="en-US" sz="1600" dirty="0"/>
              <a:t> – </a:t>
            </a:r>
            <a:r>
              <a:rPr lang="en-IE" altLang="en-US" sz="1600" dirty="0" err="1"/>
              <a:t>amit</a:t>
            </a:r>
            <a:r>
              <a:rPr lang="en-IE" altLang="en-US" sz="1600" dirty="0"/>
              <a:t> </a:t>
            </a:r>
            <a:r>
              <a:rPr lang="en-IE" altLang="en-US" sz="1600" dirty="0" err="1"/>
              <a:t>látogatói</a:t>
            </a:r>
            <a:r>
              <a:rPr lang="en-IE" altLang="en-US" sz="1600" dirty="0"/>
              <a:t> </a:t>
            </a:r>
            <a:r>
              <a:rPr lang="en-IE" altLang="en-US" sz="1600" dirty="0" err="1"/>
              <a:t>szeretnének</a:t>
            </a:r>
            <a:endParaRPr lang="en-IE" altLang="en-US" sz="1600" dirty="0"/>
          </a:p>
          <a:p>
            <a:endParaRPr lang="en-IE" altLang="en-US" sz="1600" dirty="0"/>
          </a:p>
          <a:p>
            <a:r>
              <a:rPr lang="en-IE" altLang="en-US" sz="1600" dirty="0" err="1"/>
              <a:t>Hogyan</a:t>
            </a:r>
            <a:r>
              <a:rPr lang="en-IE" altLang="en-US" sz="1600" dirty="0"/>
              <a:t> </a:t>
            </a:r>
            <a:r>
              <a:rPr lang="en-IE" altLang="en-US" sz="1600" dirty="0" err="1"/>
              <a:t>lehet</a:t>
            </a:r>
            <a:r>
              <a:rPr lang="en-IE" altLang="en-US" sz="1600" dirty="0"/>
              <a:t> benne </a:t>
            </a:r>
            <a:r>
              <a:rPr lang="en-IE" altLang="en-US" sz="1600" dirty="0" err="1"/>
              <a:t>navigálni</a:t>
            </a:r>
            <a:r>
              <a:rPr lang="en-IE" altLang="en-US" sz="1600" dirty="0"/>
              <a:t> - </a:t>
            </a:r>
            <a:r>
              <a:rPr lang="en-IE" altLang="en-US" sz="1600" dirty="0" err="1"/>
              <a:t>menük</a:t>
            </a:r>
            <a:r>
              <a:rPr lang="en-IE" altLang="en-US" sz="1600" dirty="0"/>
              <a:t>, </a:t>
            </a:r>
            <a:r>
              <a:rPr lang="en-IE" altLang="en-US" sz="1600" dirty="0" err="1"/>
              <a:t>kattintható</a:t>
            </a:r>
            <a:r>
              <a:rPr lang="en-IE" altLang="en-US" sz="1600" dirty="0"/>
              <a:t> </a:t>
            </a:r>
            <a:r>
              <a:rPr lang="en-IE" altLang="en-US" sz="1600" dirty="0" err="1"/>
              <a:t>hivatkozások</a:t>
            </a:r>
            <a:r>
              <a:rPr lang="en-IE" altLang="en-US" sz="1600" dirty="0"/>
              <a:t> </a:t>
            </a:r>
            <a:r>
              <a:rPr lang="en-IE" altLang="en-US" sz="1600" dirty="0" err="1"/>
              <a:t>stb</a:t>
            </a:r>
            <a:r>
              <a:rPr lang="en-IE" altLang="en-US" sz="1600" dirty="0"/>
              <a:t>.</a:t>
            </a:r>
          </a:p>
          <a:p>
            <a:r>
              <a:rPr lang="en-IE" altLang="en-US" sz="1600" dirty="0" err="1"/>
              <a:t>Egy</a:t>
            </a:r>
            <a:r>
              <a:rPr lang="en-IE" altLang="en-US" sz="1600" dirty="0"/>
              <a:t> </a:t>
            </a:r>
            <a:r>
              <a:rPr lang="en-IE" altLang="en-US" sz="1600" dirty="0" err="1"/>
              <a:t>hely</a:t>
            </a:r>
            <a:r>
              <a:rPr lang="en-IE" altLang="en-US" sz="1600" dirty="0"/>
              <a:t>, </a:t>
            </a:r>
            <a:r>
              <a:rPr lang="en-IE" altLang="en-US" sz="1600" dirty="0" err="1"/>
              <a:t>ahol</a:t>
            </a:r>
            <a:r>
              <a:rPr lang="en-IE" altLang="en-US" sz="1600" dirty="0"/>
              <a:t> </a:t>
            </a:r>
            <a:r>
              <a:rPr lang="en-IE" altLang="en-US" sz="1600" dirty="0" err="1"/>
              <a:t>az</a:t>
            </a:r>
            <a:r>
              <a:rPr lang="en-IE" altLang="en-US" sz="1600" dirty="0"/>
              <a:t> </a:t>
            </a:r>
            <a:r>
              <a:rPr lang="en-IE" altLang="en-US" sz="1600" dirty="0" err="1"/>
              <a:t>emberek</a:t>
            </a:r>
            <a:r>
              <a:rPr lang="en-IE" altLang="en-US" sz="1600" dirty="0"/>
              <a:t> </a:t>
            </a:r>
            <a:r>
              <a:rPr lang="en-IE" altLang="en-US" sz="1600" dirty="0" err="1"/>
              <a:t>kapcsolatba</a:t>
            </a:r>
            <a:r>
              <a:rPr lang="en-IE" altLang="en-US" sz="1600" dirty="0"/>
              <a:t> </a:t>
            </a:r>
            <a:r>
              <a:rPr lang="en-IE" altLang="en-US" sz="1600" dirty="0" err="1"/>
              <a:t>léphetnek</a:t>
            </a:r>
            <a:r>
              <a:rPr lang="en-IE" altLang="en-US" sz="1600" dirty="0"/>
              <a:t> </a:t>
            </a:r>
            <a:r>
              <a:rPr lang="en-IE" altLang="en-US" sz="1600" dirty="0" err="1"/>
              <a:t>Önnel</a:t>
            </a:r>
            <a:r>
              <a:rPr lang="en-IE" altLang="en-US" sz="1600" dirty="0"/>
              <a:t>, </a:t>
            </a:r>
            <a:r>
              <a:rPr lang="en-IE" altLang="en-US" sz="1600" dirty="0" err="1"/>
              <a:t>és</a:t>
            </a:r>
            <a:r>
              <a:rPr lang="en-IE" altLang="en-US" sz="1600" dirty="0"/>
              <a:t> </a:t>
            </a:r>
            <a:r>
              <a:rPr lang="en-IE" altLang="en-US" sz="1600" dirty="0" err="1"/>
              <a:t>egy</a:t>
            </a:r>
            <a:r>
              <a:rPr lang="en-IE" altLang="en-US" sz="1600" dirty="0"/>
              <a:t> </a:t>
            </a:r>
            <a:r>
              <a:rPr lang="en-IE" altLang="en-US" sz="1600" dirty="0" err="1"/>
              <a:t>kis</a:t>
            </a:r>
            <a:r>
              <a:rPr lang="en-IE" altLang="en-US" sz="1600" dirty="0"/>
              <a:t> </a:t>
            </a:r>
            <a:r>
              <a:rPr lang="en-IE" altLang="en-US" sz="1600" dirty="0" err="1"/>
              <a:t>bevezető</a:t>
            </a:r>
            <a:r>
              <a:rPr lang="en-IE" altLang="en-US" sz="1600" dirty="0"/>
              <a:t> </a:t>
            </a:r>
            <a:r>
              <a:rPr lang="en-IE" altLang="en-US" sz="1600" dirty="0" err="1"/>
              <a:t>információ</a:t>
            </a:r>
            <a:r>
              <a:rPr lang="en-IE" altLang="en-US" sz="1600" dirty="0"/>
              <a:t> – </a:t>
            </a:r>
            <a:r>
              <a:rPr lang="en-IE" altLang="en-US" sz="1600" dirty="0" err="1"/>
              <a:t>ideális</a:t>
            </a:r>
            <a:r>
              <a:rPr lang="en-IE" altLang="en-US" sz="1600" dirty="0"/>
              <a:t> </a:t>
            </a:r>
            <a:r>
              <a:rPr lang="en-IE" altLang="en-US" sz="1600" dirty="0" err="1"/>
              <a:t>esetben</a:t>
            </a:r>
            <a:r>
              <a:rPr lang="en-IE" altLang="en-US" sz="1600" dirty="0"/>
              <a:t> </a:t>
            </a:r>
            <a:r>
              <a:rPr lang="en-IE" altLang="en-US" sz="1600" dirty="0" err="1"/>
              <a:t>az</a:t>
            </a:r>
            <a:r>
              <a:rPr lang="en-IE" altLang="en-US" sz="1600" dirty="0"/>
              <a:t> </a:t>
            </a:r>
            <a:r>
              <a:rPr lang="en-IE" altLang="en-US" sz="1600" dirty="0" err="1"/>
              <a:t>elérhetőségeknek</a:t>
            </a:r>
            <a:r>
              <a:rPr lang="en-IE" altLang="en-US" sz="1600" dirty="0"/>
              <a:t> </a:t>
            </a:r>
            <a:r>
              <a:rPr lang="en-IE" altLang="en-US" sz="1600" dirty="0" err="1"/>
              <a:t>jól</a:t>
            </a:r>
            <a:r>
              <a:rPr lang="en-IE" altLang="en-US" sz="1600" dirty="0"/>
              <a:t> </a:t>
            </a:r>
            <a:r>
              <a:rPr lang="en-IE" altLang="en-US" sz="1600" dirty="0" err="1"/>
              <a:t>láthatónak</a:t>
            </a:r>
            <a:r>
              <a:rPr lang="en-IE" altLang="en-US" sz="1600" dirty="0"/>
              <a:t> </a:t>
            </a:r>
            <a:r>
              <a:rPr lang="en-IE" altLang="en-US" sz="1600" dirty="0" err="1"/>
              <a:t>kell</a:t>
            </a:r>
            <a:r>
              <a:rPr lang="en-IE" altLang="en-US" sz="1600" dirty="0"/>
              <a:t> </a:t>
            </a:r>
            <a:r>
              <a:rPr lang="en-IE" altLang="en-US" sz="1600" dirty="0" err="1"/>
              <a:t>lenniük</a:t>
            </a:r>
            <a:r>
              <a:rPr lang="en-IE" altLang="en-US" sz="1600" dirty="0"/>
              <a:t>, </a:t>
            </a:r>
            <a:r>
              <a:rPr lang="en-IE" altLang="en-US" sz="1600" dirty="0" err="1"/>
              <a:t>az</a:t>
            </a:r>
            <a:r>
              <a:rPr lang="en-IE" altLang="en-US" sz="1600" dirty="0"/>
              <a:t> </a:t>
            </a:r>
            <a:r>
              <a:rPr lang="en-IE" altLang="en-US" sz="1600" dirty="0" err="1"/>
              <a:t>oldal</a:t>
            </a:r>
            <a:r>
              <a:rPr lang="en-IE" altLang="en-US" sz="1600" dirty="0"/>
              <a:t> </a:t>
            </a:r>
            <a:r>
              <a:rPr lang="en-IE" altLang="en-US" sz="1600" dirty="0" err="1"/>
              <a:t>tetején</a:t>
            </a:r>
            <a:r>
              <a:rPr lang="en-IE" altLang="en-US" sz="1600" dirty="0"/>
              <a:t> </a:t>
            </a:r>
            <a:r>
              <a:rPr lang="en-IE" altLang="en-US" sz="1600" dirty="0" err="1"/>
              <a:t>és</a:t>
            </a:r>
            <a:r>
              <a:rPr lang="en-IE" altLang="en-US" sz="1600" dirty="0"/>
              <a:t> </a:t>
            </a:r>
            <a:r>
              <a:rPr lang="en-IE" altLang="en-US" sz="1600" dirty="0" err="1"/>
              <a:t>alján</a:t>
            </a:r>
            <a:r>
              <a:rPr lang="en-IE" altLang="en-US" sz="1600" dirty="0"/>
              <a:t>.</a:t>
            </a:r>
          </a:p>
          <a:p>
            <a:r>
              <a:rPr lang="en-IE" altLang="en-US" sz="1600" dirty="0" err="1"/>
              <a:t>Bizonyíték</a:t>
            </a:r>
            <a:r>
              <a:rPr lang="en-IE" altLang="en-US" sz="1600" dirty="0"/>
              <a:t> </a:t>
            </a:r>
            <a:r>
              <a:rPr lang="en-IE" altLang="en-US" sz="1600" dirty="0" err="1"/>
              <a:t>arra</a:t>
            </a:r>
            <a:r>
              <a:rPr lang="en-IE" altLang="en-US" sz="1600" dirty="0"/>
              <a:t>, </a:t>
            </a:r>
            <a:r>
              <a:rPr lang="en-IE" altLang="en-US" sz="1600" dirty="0" err="1"/>
              <a:t>hogy</a:t>
            </a:r>
            <a:r>
              <a:rPr lang="en-IE" altLang="en-US" sz="1600" dirty="0"/>
              <a:t> </a:t>
            </a:r>
            <a:r>
              <a:rPr lang="en-IE" altLang="en-US" sz="1600" dirty="0" err="1"/>
              <a:t>mások</a:t>
            </a:r>
            <a:r>
              <a:rPr lang="en-IE" altLang="en-US" sz="1600" dirty="0"/>
              <a:t> </a:t>
            </a:r>
            <a:r>
              <a:rPr lang="en-IE" altLang="en-US" sz="1600" dirty="0" err="1"/>
              <a:t>már</a:t>
            </a:r>
            <a:r>
              <a:rPr lang="en-IE" altLang="en-US" sz="1600" dirty="0"/>
              <a:t> </a:t>
            </a:r>
            <a:r>
              <a:rPr lang="en-IE" altLang="en-US" sz="1600" dirty="0" err="1"/>
              <a:t>jártak</a:t>
            </a:r>
            <a:r>
              <a:rPr lang="en-IE" altLang="en-US" sz="1600" dirty="0"/>
              <a:t> </a:t>
            </a:r>
            <a:r>
              <a:rPr lang="en-IE" altLang="en-US" sz="1600" dirty="0" err="1"/>
              <a:t>ott</a:t>
            </a:r>
            <a:r>
              <a:rPr lang="en-IE" altLang="en-US" sz="1600" dirty="0"/>
              <a:t>, </a:t>
            </a:r>
            <a:r>
              <a:rPr lang="en-IE" altLang="en-US" sz="1600" dirty="0" err="1"/>
              <a:t>és</a:t>
            </a:r>
            <a:r>
              <a:rPr lang="en-IE" altLang="en-US" sz="1600" dirty="0"/>
              <a:t> </a:t>
            </a:r>
            <a:r>
              <a:rPr lang="en-IE" altLang="en-US" sz="1600" dirty="0" err="1"/>
              <a:t>foglalkoztak</a:t>
            </a:r>
            <a:r>
              <a:rPr lang="en-IE" altLang="en-US" sz="1600" dirty="0"/>
              <a:t> </a:t>
            </a:r>
            <a:r>
              <a:rPr lang="en-IE" altLang="en-US" sz="1600" dirty="0" err="1"/>
              <a:t>az</a:t>
            </a:r>
            <a:r>
              <a:rPr lang="en-IE" altLang="en-US" sz="1600" dirty="0"/>
              <a:t> </a:t>
            </a:r>
            <a:r>
              <a:rPr lang="en-IE" altLang="en-US" sz="1600" dirty="0" err="1"/>
              <a:t>Ön</a:t>
            </a:r>
            <a:r>
              <a:rPr lang="en-IE" altLang="en-US" sz="1600" dirty="0"/>
              <a:t> </a:t>
            </a:r>
            <a:r>
              <a:rPr lang="en-IE" altLang="en-US" sz="1600" dirty="0" err="1"/>
              <a:t>Ízlési</a:t>
            </a:r>
            <a:r>
              <a:rPr lang="en-IE" altLang="en-US" sz="1600" dirty="0"/>
              <a:t> </a:t>
            </a:r>
            <a:r>
              <a:rPr lang="en-IE" altLang="en-US" sz="1600" dirty="0" err="1"/>
              <a:t>Központjával</a:t>
            </a:r>
            <a:r>
              <a:rPr lang="en-IE" altLang="en-US" sz="1600" dirty="0"/>
              <a:t>. A </a:t>
            </a:r>
            <a:r>
              <a:rPr lang="en-IE" altLang="en-US" sz="1600" dirty="0" err="1"/>
              <a:t>termékeket</a:t>
            </a:r>
            <a:r>
              <a:rPr lang="en-IE" altLang="en-US" sz="1600" dirty="0"/>
              <a:t> </a:t>
            </a:r>
            <a:r>
              <a:rPr lang="en-IE" altLang="en-US" sz="1600" dirty="0" err="1"/>
              <a:t>létrehozó</a:t>
            </a:r>
            <a:r>
              <a:rPr lang="en-IE" altLang="en-US" sz="1600" dirty="0"/>
              <a:t> </a:t>
            </a:r>
            <a:r>
              <a:rPr lang="en-IE" altLang="en-US" sz="1600" dirty="0" err="1"/>
              <a:t>emberekről</a:t>
            </a:r>
            <a:r>
              <a:rPr lang="en-IE" altLang="en-US" sz="1600" dirty="0"/>
              <a:t> </a:t>
            </a:r>
            <a:r>
              <a:rPr lang="en-IE" altLang="en-US" sz="1600" dirty="0" err="1"/>
              <a:t>készült</a:t>
            </a:r>
            <a:r>
              <a:rPr lang="en-IE" altLang="en-US" sz="1600" dirty="0"/>
              <a:t> </a:t>
            </a:r>
            <a:r>
              <a:rPr lang="en-IE" altLang="en-US" sz="1600" dirty="0" err="1"/>
              <a:t>fényképek</a:t>
            </a:r>
            <a:r>
              <a:rPr lang="en-IE" altLang="en-US" sz="1600" dirty="0"/>
              <a:t>, </a:t>
            </a:r>
            <a:r>
              <a:rPr lang="en-IE" altLang="en-US" sz="1600" dirty="0" err="1"/>
              <a:t>találkozók</a:t>
            </a:r>
            <a:r>
              <a:rPr lang="en-IE" altLang="en-US" sz="1600" dirty="0"/>
              <a:t>, </a:t>
            </a:r>
            <a:r>
              <a:rPr lang="en-IE" altLang="en-US" sz="1600" dirty="0" err="1"/>
              <a:t>termékek</a:t>
            </a:r>
            <a:r>
              <a:rPr lang="en-IE" altLang="en-US" sz="1600" dirty="0"/>
              <a:t> </a:t>
            </a:r>
            <a:r>
              <a:rPr lang="en-IE" altLang="en-US" sz="1600" dirty="0" err="1"/>
              <a:t>szállítása</a:t>
            </a:r>
            <a:r>
              <a:rPr lang="en-IE" altLang="en-US" sz="1600" dirty="0"/>
              <a:t>, </a:t>
            </a:r>
            <a:r>
              <a:rPr lang="en-IE" altLang="en-US" sz="1600" dirty="0" err="1"/>
              <a:t>vásárlói</a:t>
            </a:r>
            <a:r>
              <a:rPr lang="en-IE" altLang="en-US" sz="1600" dirty="0"/>
              <a:t> </a:t>
            </a:r>
            <a:r>
              <a:rPr lang="en-IE" altLang="en-US" sz="1600" dirty="0" err="1"/>
              <a:t>visszajelzések</a:t>
            </a:r>
            <a:r>
              <a:rPr lang="en-IE" altLang="en-US" sz="1600" dirty="0"/>
              <a:t> – </a:t>
            </a:r>
            <a:r>
              <a:rPr lang="en-IE" altLang="en-US" sz="1600" dirty="0" err="1"/>
              <a:t>ezek</a:t>
            </a:r>
            <a:r>
              <a:rPr lang="en-IE" altLang="en-US" sz="1600" dirty="0"/>
              <a:t> mind </a:t>
            </a:r>
            <a:r>
              <a:rPr lang="en-IE" altLang="en-US" sz="1600" dirty="0" err="1"/>
              <a:t>jó</a:t>
            </a:r>
            <a:r>
              <a:rPr lang="en-IE" altLang="en-US" sz="1600" dirty="0"/>
              <a:t> </a:t>
            </a:r>
            <a:r>
              <a:rPr lang="en-IE" altLang="en-US" sz="1600" dirty="0" err="1"/>
              <a:t>bizonyítékai</a:t>
            </a:r>
            <a:r>
              <a:rPr lang="en-IE" altLang="en-US" sz="1600" dirty="0"/>
              <a:t> </a:t>
            </a:r>
            <a:r>
              <a:rPr lang="en-IE" altLang="en-US" sz="1600" dirty="0" err="1"/>
              <a:t>vállalkozásának</a:t>
            </a:r>
            <a:r>
              <a:rPr lang="en-IE" altLang="en-US" sz="1600" dirty="0"/>
              <a:t>, </a:t>
            </a:r>
            <a:r>
              <a:rPr lang="en-IE" altLang="en-US" sz="1600" dirty="0" err="1"/>
              <a:t>és</a:t>
            </a:r>
            <a:r>
              <a:rPr lang="en-IE" altLang="en-US" sz="1600" dirty="0"/>
              <a:t> </a:t>
            </a:r>
            <a:r>
              <a:rPr lang="en-IE" altLang="en-US" sz="1600" dirty="0" err="1"/>
              <a:t>kapcsolatfelvételre</a:t>
            </a:r>
            <a:r>
              <a:rPr lang="en-IE" altLang="en-US" sz="1600" dirty="0"/>
              <a:t> </a:t>
            </a:r>
            <a:r>
              <a:rPr lang="en-IE" altLang="en-US" sz="1600" dirty="0" err="1"/>
              <a:t>ösztönöznek</a:t>
            </a:r>
            <a:r>
              <a:rPr lang="en-IE" altLang="en-US" sz="1600" dirty="0"/>
              <a:t>.</a:t>
            </a:r>
          </a:p>
          <a:p>
            <a:r>
              <a:rPr lang="en-IE" altLang="en-US" sz="1600" dirty="0" err="1"/>
              <a:t>Három-öt</a:t>
            </a:r>
            <a:r>
              <a:rPr lang="en-IE" altLang="en-US" sz="1600" dirty="0"/>
              <a:t> </a:t>
            </a:r>
            <a:r>
              <a:rPr lang="en-IE" altLang="en-US" sz="1600" dirty="0" err="1"/>
              <a:t>kiemelt</a:t>
            </a:r>
            <a:r>
              <a:rPr lang="en-IE" altLang="en-US" sz="1600" dirty="0"/>
              <a:t> </a:t>
            </a:r>
            <a:r>
              <a:rPr lang="en-IE" altLang="en-US" sz="1600" dirty="0" err="1"/>
              <a:t>terméket</a:t>
            </a:r>
            <a:r>
              <a:rPr lang="en-IE" altLang="en-US" sz="1600" dirty="0"/>
              <a:t> </a:t>
            </a:r>
            <a:r>
              <a:rPr lang="en-IE" altLang="en-US" sz="1600" dirty="0" err="1"/>
              <a:t>kell</a:t>
            </a:r>
            <a:r>
              <a:rPr lang="en-IE" altLang="en-US" sz="1600" dirty="0"/>
              <a:t> </a:t>
            </a:r>
            <a:r>
              <a:rPr lang="en-IE" altLang="en-US" sz="1600" dirty="0" err="1"/>
              <a:t>bemutatnia</a:t>
            </a:r>
            <a:r>
              <a:rPr lang="en-IE" altLang="en-US" sz="1600" dirty="0"/>
              <a:t> </a:t>
            </a:r>
            <a:r>
              <a:rPr lang="en-IE" altLang="en-US" sz="1600" dirty="0" err="1"/>
              <a:t>fotókkal</a:t>
            </a:r>
            <a:r>
              <a:rPr lang="en-IE" altLang="en-US" sz="1600" dirty="0"/>
              <a:t>, </a:t>
            </a:r>
            <a:r>
              <a:rPr lang="en-IE" altLang="en-US" sz="1600" dirty="0" err="1"/>
              <a:t>címsorokkal</a:t>
            </a:r>
            <a:r>
              <a:rPr lang="en-IE" altLang="en-US" sz="1600" dirty="0"/>
              <a:t>, </a:t>
            </a:r>
            <a:r>
              <a:rPr lang="en-IE" altLang="en-US" sz="1600" dirty="0" err="1"/>
              <a:t>kis</a:t>
            </a:r>
            <a:r>
              <a:rPr lang="en-IE" altLang="en-US" sz="1600" dirty="0"/>
              <a:t> </a:t>
            </a:r>
            <a:r>
              <a:rPr lang="en-IE" altLang="en-US" sz="1600" dirty="0" err="1"/>
              <a:t>szöveggel</a:t>
            </a:r>
            <a:r>
              <a:rPr lang="en-IE" altLang="en-US" sz="1600" dirty="0"/>
              <a:t> </a:t>
            </a:r>
            <a:r>
              <a:rPr lang="en-IE" altLang="en-US" sz="1600" dirty="0" err="1"/>
              <a:t>és</a:t>
            </a:r>
            <a:r>
              <a:rPr lang="en-IE" altLang="en-US" sz="1600" dirty="0"/>
              <a:t> </a:t>
            </a:r>
            <a:r>
              <a:rPr lang="en-IE" altLang="en-US" sz="1600" dirty="0" err="1"/>
              <a:t>cselekvésre</a:t>
            </a:r>
            <a:r>
              <a:rPr lang="en-IE" altLang="en-US" sz="1600" dirty="0"/>
              <a:t> </a:t>
            </a:r>
            <a:r>
              <a:rPr lang="en-IE" altLang="en-US" sz="1600" dirty="0" err="1"/>
              <a:t>ösztönző</a:t>
            </a:r>
            <a:r>
              <a:rPr lang="en-IE" altLang="en-US" sz="1600" dirty="0"/>
              <a:t> </a:t>
            </a:r>
            <a:r>
              <a:rPr lang="en-IE" altLang="en-US" sz="1600" dirty="0" err="1"/>
              <a:t>gombokkal</a:t>
            </a:r>
            <a:r>
              <a:rPr lang="en-IE" altLang="en-US" sz="1600" dirty="0"/>
              <a:t>.</a:t>
            </a:r>
            <a:endParaRPr lang="en-US" sz="1600" dirty="0"/>
          </a:p>
          <a:p>
            <a:endParaRPr lang="pl-PL" sz="1600" dirty="0"/>
          </a:p>
        </p:txBody>
      </p:sp>
      <p:pic>
        <p:nvPicPr>
          <p:cNvPr id="4" name="Obraz 3">
            <a:extLst>
              <a:ext uri="{FF2B5EF4-FFF2-40B4-BE49-F238E27FC236}">
                <a16:creationId xmlns:a16="http://schemas.microsoft.com/office/drawing/2014/main" id="{70DAFF36-D856-4551-9590-3296E5AB9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896" y="4470836"/>
            <a:ext cx="2568208" cy="1657929"/>
          </a:xfrm>
          <a:prstGeom prst="rect">
            <a:avLst/>
          </a:prstGeom>
        </p:spPr>
      </p:pic>
      <p:sp>
        <p:nvSpPr>
          <p:cNvPr id="6" name="pole tekstowe 5">
            <a:extLst>
              <a:ext uri="{FF2B5EF4-FFF2-40B4-BE49-F238E27FC236}">
                <a16:creationId xmlns:a16="http://schemas.microsoft.com/office/drawing/2014/main" id="{74A34648-0A76-4D65-9E37-4F27C8AB597D}"/>
              </a:ext>
            </a:extLst>
          </p:cNvPr>
          <p:cNvSpPr txBox="1"/>
          <p:nvPr/>
        </p:nvSpPr>
        <p:spPr>
          <a:xfrm>
            <a:off x="6355633" y="6095193"/>
            <a:ext cx="4574269" cy="248530"/>
          </a:xfrm>
          <a:prstGeom prst="rect">
            <a:avLst/>
          </a:prstGeom>
          <a:noFill/>
        </p:spPr>
        <p:txBody>
          <a:bodyPr wrap="square">
            <a:spAutoFit/>
          </a:bodyPr>
          <a:lstStyle/>
          <a:p>
            <a:r>
              <a:rPr lang="pl-PL" sz="1015" dirty="0"/>
              <a:t>https://www.pexels.com/</a:t>
            </a:r>
          </a:p>
        </p:txBody>
      </p:sp>
    </p:spTree>
    <p:extLst>
      <p:ext uri="{BB962C8B-B14F-4D97-AF65-F5344CB8AC3E}">
        <p14:creationId xmlns:p14="http://schemas.microsoft.com/office/powerpoint/2010/main" val="1855103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E743DF-0189-47A0-9B9F-1808CD6C02E0}"/>
              </a:ext>
            </a:extLst>
          </p:cNvPr>
          <p:cNvSpPr>
            <a:spLocks noGrp="1"/>
          </p:cNvSpPr>
          <p:nvPr>
            <p:ph type="body" sz="quarter" idx="14"/>
          </p:nvPr>
        </p:nvSpPr>
        <p:spPr/>
        <p:txBody>
          <a:bodyPr vert="horz" lIns="91440" tIns="45720" rIns="91440" bIns="45720" rtlCol="0" anchor="t">
            <a:normAutofit/>
          </a:bodyPr>
          <a:lstStyle/>
          <a:p>
            <a:r>
              <a:rPr lang="hu-HU" altLang="en-US" sz="1600" dirty="0">
                <a:latin typeface="Trebuchet MS"/>
              </a:rPr>
              <a:t>Webhelye – Néhány tervezési tipp</a:t>
            </a:r>
          </a:p>
          <a:p>
            <a:endParaRPr lang="hu-HU" altLang="en-US" sz="1600" dirty="0">
              <a:latin typeface="Trebuchet MS"/>
            </a:endParaRPr>
          </a:p>
          <a:p>
            <a:r>
              <a:rPr lang="hu-HU" altLang="en-US" sz="1600" dirty="0">
                <a:latin typeface="Trebuchet MS"/>
              </a:rPr>
              <a:t>Legfeljebb két különböző betűtípust használjon az oldalon. A szöveg bekezdéseihez használjon könnyen olvasható betűtípust. Játékosabb lehetsz a címekkel és cselekvésre ösztönzőkkel – ne félj a köznyelvi beszédtől és a nagy betűtípusoktól. Próbálj meg szórakoztató, de informatív lenni!</a:t>
            </a:r>
          </a:p>
          <a:p>
            <a:endParaRPr lang="hu-HU" altLang="en-US" sz="1600" dirty="0">
              <a:latin typeface="Trebuchet MS"/>
            </a:endParaRPr>
          </a:p>
          <a:p>
            <a:r>
              <a:rPr lang="hu-HU" altLang="en-US" sz="1600" b="1" dirty="0">
                <a:latin typeface="Trebuchet MS"/>
              </a:rPr>
              <a:t>Legyen jelen minden eszközön!</a:t>
            </a:r>
          </a:p>
          <a:p>
            <a:endParaRPr lang="hu-HU" altLang="en-US" sz="1600" dirty="0">
              <a:latin typeface="Trebuchet MS"/>
            </a:endParaRPr>
          </a:p>
          <a:p>
            <a:r>
              <a:rPr lang="hu-HU" altLang="en-US" sz="1600" dirty="0">
                <a:latin typeface="Trebuchet MS"/>
              </a:rPr>
              <a:t>A felhasználók számos különböző eszközt használnak az Ön webhelyének böngészéséhez. A felhasználók gyakran több eszközön is böngészik webhelyét, még egyetlen vásárlási ciklus alatt is. Az online működésének sarokköve annak biztosítása, hogy webhelye minden olyan eszközön </a:t>
            </a:r>
            <a:r>
              <a:rPr lang="hu-HU" altLang="en-US" sz="1600" dirty="0" err="1">
                <a:latin typeface="Trebuchet MS"/>
              </a:rPr>
              <a:t>működjön</a:t>
            </a:r>
            <a:r>
              <a:rPr lang="hu-HU" altLang="en-US" sz="1600" dirty="0">
                <a:latin typeface="Trebuchet MS"/>
              </a:rPr>
              <a:t>, amelyen megtekinthető lesz.</a:t>
            </a:r>
            <a:endParaRPr lang="en-US" sz="1600" dirty="0">
              <a:latin typeface="Trebuchet MS"/>
            </a:endParaRPr>
          </a:p>
          <a:p>
            <a:endParaRPr lang="en-US" sz="1600" dirty="0">
              <a:latin typeface="Trebuchet MS"/>
            </a:endParaRPr>
          </a:p>
          <a:p>
            <a:endParaRPr lang="en-US" sz="1600" dirty="0">
              <a:latin typeface="Trebuchet MS"/>
            </a:endParaRPr>
          </a:p>
          <a:p>
            <a:endParaRPr lang="en-US" sz="1600" dirty="0">
              <a:latin typeface="Trebuchet MS"/>
            </a:endParaRPr>
          </a:p>
          <a:p>
            <a:endParaRPr lang="pl-PL" sz="1600" dirty="0">
              <a:latin typeface="Trebuchet MS"/>
            </a:endParaRPr>
          </a:p>
        </p:txBody>
      </p:sp>
      <p:pic>
        <p:nvPicPr>
          <p:cNvPr id="5" name="Grafika 4" descr="Smartfon">
            <a:extLst>
              <a:ext uri="{FF2B5EF4-FFF2-40B4-BE49-F238E27FC236}">
                <a16:creationId xmlns:a16="http://schemas.microsoft.com/office/drawing/2014/main" id="{0578C1B4-B700-4C36-834D-30BA0F6B6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6296" y="4684244"/>
            <a:ext cx="844062" cy="844062"/>
          </a:xfrm>
          <a:prstGeom prst="rect">
            <a:avLst/>
          </a:prstGeom>
        </p:spPr>
      </p:pic>
      <p:pic>
        <p:nvPicPr>
          <p:cNvPr id="7" name="Grafika 6" descr="Telewizja">
            <a:extLst>
              <a:ext uri="{FF2B5EF4-FFF2-40B4-BE49-F238E27FC236}">
                <a16:creationId xmlns:a16="http://schemas.microsoft.com/office/drawing/2014/main" id="{D913D85F-C298-436E-AEB0-F1787858B8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7998" y="4684244"/>
            <a:ext cx="844062" cy="844062"/>
          </a:xfrm>
          <a:prstGeom prst="rect">
            <a:avLst/>
          </a:prstGeom>
        </p:spPr>
      </p:pic>
      <p:pic>
        <p:nvPicPr>
          <p:cNvPr id="9" name="Grafika 8" descr="Tablet">
            <a:extLst>
              <a:ext uri="{FF2B5EF4-FFF2-40B4-BE49-F238E27FC236}">
                <a16:creationId xmlns:a16="http://schemas.microsoft.com/office/drawing/2014/main" id="{F340DA82-52C8-4BD2-880F-9D3473EB4E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3808" y="4614550"/>
            <a:ext cx="983450" cy="983450"/>
          </a:xfrm>
          <a:prstGeom prst="rect">
            <a:avLst/>
          </a:prstGeom>
        </p:spPr>
      </p:pic>
      <p:pic>
        <p:nvPicPr>
          <p:cNvPr id="11" name="Grafika 10" descr="Laptop">
            <a:extLst>
              <a:ext uri="{FF2B5EF4-FFF2-40B4-BE49-F238E27FC236}">
                <a16:creationId xmlns:a16="http://schemas.microsoft.com/office/drawing/2014/main" id="{8A966046-9F2C-40A4-B692-E56A7DADF7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693" y="4614550"/>
            <a:ext cx="983450" cy="983450"/>
          </a:xfrm>
          <a:prstGeom prst="rect">
            <a:avLst/>
          </a:prstGeom>
        </p:spPr>
      </p:pic>
    </p:spTree>
    <p:extLst>
      <p:ext uri="{BB962C8B-B14F-4D97-AF65-F5344CB8AC3E}">
        <p14:creationId xmlns:p14="http://schemas.microsoft.com/office/powerpoint/2010/main" val="4114002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605CDC-66CD-4381-B9BC-B2196C885E68}"/>
              </a:ext>
            </a:extLst>
          </p:cNvPr>
          <p:cNvSpPr>
            <a:spLocks noGrp="1"/>
          </p:cNvSpPr>
          <p:nvPr>
            <p:ph type="body" sz="quarter" idx="14"/>
          </p:nvPr>
        </p:nvSpPr>
        <p:spPr/>
        <p:txBody>
          <a:bodyPr>
            <a:normAutofit/>
          </a:bodyPr>
          <a:lstStyle/>
          <a:p>
            <a:pPr>
              <a:spcBef>
                <a:spcPct val="0"/>
              </a:spcBef>
            </a:pPr>
            <a:r>
              <a:rPr lang="en-IE" altLang="en-US" sz="1800" dirty="0" err="1">
                <a:latin typeface="+mj-lt"/>
              </a:rPr>
              <a:t>Szeretné</a:t>
            </a:r>
            <a:r>
              <a:rPr lang="en-IE" altLang="en-US" sz="1800" dirty="0">
                <a:latin typeface="+mj-lt"/>
              </a:rPr>
              <a:t> </a:t>
            </a:r>
            <a:r>
              <a:rPr lang="en-IE" altLang="en-US" sz="1800" dirty="0" err="1">
                <a:latin typeface="+mj-lt"/>
              </a:rPr>
              <a:t>tudni</a:t>
            </a:r>
            <a:r>
              <a:rPr lang="en-IE" altLang="en-US" sz="1800" dirty="0">
                <a:latin typeface="+mj-lt"/>
              </a:rPr>
              <a:t>, </a:t>
            </a:r>
            <a:r>
              <a:rPr lang="en-IE" altLang="en-US" sz="1800" dirty="0" err="1">
                <a:latin typeface="+mj-lt"/>
              </a:rPr>
              <a:t>hogy</a:t>
            </a:r>
            <a:r>
              <a:rPr lang="en-IE" altLang="en-US" sz="1800" dirty="0">
                <a:latin typeface="+mj-lt"/>
              </a:rPr>
              <a:t> </a:t>
            </a:r>
            <a:r>
              <a:rPr lang="en-IE" altLang="en-US" sz="1800" dirty="0" err="1">
                <a:latin typeface="+mj-lt"/>
              </a:rPr>
              <a:t>webhelye</a:t>
            </a:r>
            <a:r>
              <a:rPr lang="en-IE" altLang="en-US" sz="1800" dirty="0">
                <a:latin typeface="+mj-lt"/>
              </a:rPr>
              <a:t> </a:t>
            </a:r>
            <a:r>
              <a:rPr lang="en-IE" altLang="en-US" sz="1800" dirty="0" err="1">
                <a:latin typeface="+mj-lt"/>
              </a:rPr>
              <a:t>mobilbarát</a:t>
            </a:r>
            <a:r>
              <a:rPr lang="en-IE" altLang="en-US" sz="1800" dirty="0">
                <a:latin typeface="+mj-lt"/>
              </a:rPr>
              <a:t>-e?</a:t>
            </a:r>
          </a:p>
          <a:p>
            <a:pPr>
              <a:spcBef>
                <a:spcPct val="0"/>
              </a:spcBef>
            </a:pPr>
            <a:endParaRPr lang="pl-PL" altLang="en-US" sz="1800" dirty="0">
              <a:latin typeface="+mj-lt"/>
              <a:hlinkClick r:id="rId2"/>
            </a:endParaRPr>
          </a:p>
          <a:p>
            <a:pPr eaLnBrk="1" hangingPunct="1">
              <a:spcBef>
                <a:spcPct val="0"/>
              </a:spcBef>
              <a:buFontTx/>
              <a:buNone/>
            </a:pPr>
            <a:r>
              <a:rPr lang="en-IE" altLang="en-US" sz="1800" dirty="0">
                <a:latin typeface="+mj-lt"/>
                <a:hlinkClick r:id="rId2"/>
              </a:rPr>
              <a:t>www.google.com/webmasters/tools/mobile-friendly/</a:t>
            </a:r>
            <a:endParaRPr lang="en-IE" altLang="en-US" sz="1800" dirty="0">
              <a:latin typeface="+mj-lt"/>
            </a:endParaRPr>
          </a:p>
          <a:p>
            <a:pPr eaLnBrk="1" hangingPunct="1">
              <a:spcBef>
                <a:spcPct val="0"/>
              </a:spcBef>
              <a:buFontTx/>
              <a:buNone/>
            </a:pPr>
            <a:endParaRPr lang="en-IE" altLang="en-US" sz="1800" dirty="0">
              <a:latin typeface="+mj-lt"/>
            </a:endParaRPr>
          </a:p>
          <a:p>
            <a:pPr eaLnBrk="1" hangingPunct="1">
              <a:spcBef>
                <a:spcPct val="0"/>
              </a:spcBef>
              <a:buFontTx/>
              <a:buNone/>
            </a:pPr>
            <a:r>
              <a:rPr lang="en-IE" altLang="en-US" sz="1800" dirty="0" err="1">
                <a:latin typeface="+mj-lt"/>
              </a:rPr>
              <a:t>Ez</a:t>
            </a:r>
            <a:r>
              <a:rPr lang="en-IE" altLang="en-US" sz="1800" dirty="0">
                <a:latin typeface="+mj-lt"/>
              </a:rPr>
              <a:t> </a:t>
            </a:r>
            <a:r>
              <a:rPr lang="en-IE" altLang="en-US" sz="1800" dirty="0" err="1">
                <a:latin typeface="+mj-lt"/>
              </a:rPr>
              <a:t>hatással</a:t>
            </a:r>
            <a:r>
              <a:rPr lang="en-IE" altLang="en-US" sz="1800" dirty="0">
                <a:latin typeface="+mj-lt"/>
              </a:rPr>
              <a:t> van a </a:t>
            </a:r>
            <a:r>
              <a:rPr lang="en-IE" altLang="en-US" sz="1800" dirty="0" err="1">
                <a:latin typeface="+mj-lt"/>
              </a:rPr>
              <a:t>keresőoptimalizálásra</a:t>
            </a:r>
            <a:endParaRPr lang="en-IE" altLang="en-US" sz="1800" dirty="0">
              <a:latin typeface="+mj-lt"/>
            </a:endParaRPr>
          </a:p>
          <a:p>
            <a:pPr eaLnBrk="1" hangingPunct="1">
              <a:spcBef>
                <a:spcPct val="0"/>
              </a:spcBef>
              <a:buFontTx/>
              <a:buNone/>
            </a:pPr>
            <a:endParaRPr lang="en-IE" altLang="en-US" sz="1800" dirty="0">
              <a:latin typeface="+mj-lt"/>
              <a:hlinkClick r:id="rId3"/>
            </a:endParaRPr>
          </a:p>
          <a:p>
            <a:pPr eaLnBrk="1" hangingPunct="1">
              <a:spcBef>
                <a:spcPct val="0"/>
              </a:spcBef>
              <a:buFontTx/>
              <a:buNone/>
            </a:pPr>
            <a:r>
              <a:rPr lang="en-IE" altLang="en-US" sz="1800" dirty="0">
                <a:latin typeface="+mj-lt"/>
                <a:hlinkClick r:id="rId3"/>
              </a:rPr>
              <a:t>Google announced</a:t>
            </a:r>
            <a:r>
              <a:rPr lang="en-IE" altLang="en-US" sz="1800" dirty="0">
                <a:latin typeface="+mj-lt"/>
              </a:rPr>
              <a:t>:</a:t>
            </a:r>
          </a:p>
          <a:p>
            <a:pPr eaLnBrk="1" hangingPunct="1">
              <a:spcBef>
                <a:spcPct val="0"/>
              </a:spcBef>
              <a:buFontTx/>
              <a:buNone/>
            </a:pPr>
            <a:endParaRPr lang="en-IE" altLang="en-US" sz="1800" dirty="0">
              <a:latin typeface="+mj-lt"/>
            </a:endParaRPr>
          </a:p>
          <a:p>
            <a:pPr eaLnBrk="1" hangingPunct="1">
              <a:spcBef>
                <a:spcPct val="0"/>
              </a:spcBef>
              <a:buFontTx/>
              <a:buNone/>
            </a:pPr>
            <a:r>
              <a:rPr lang="en-IE" altLang="en-US" sz="1800" dirty="0">
                <a:latin typeface="+mj-lt"/>
              </a:rPr>
              <a:t> "2015. </a:t>
            </a:r>
            <a:r>
              <a:rPr lang="en-IE" altLang="en-US" sz="1800" dirty="0" err="1">
                <a:latin typeface="+mj-lt"/>
              </a:rPr>
              <a:t>április</a:t>
            </a:r>
            <a:r>
              <a:rPr lang="en-IE" altLang="en-US" sz="1800" dirty="0">
                <a:latin typeface="+mj-lt"/>
              </a:rPr>
              <a:t> 21-től </a:t>
            </a:r>
            <a:r>
              <a:rPr lang="en-IE" altLang="en-US" sz="1800" dirty="0" err="1">
                <a:latin typeface="+mj-lt"/>
              </a:rPr>
              <a:t>kibővítjük</a:t>
            </a:r>
            <a:r>
              <a:rPr lang="en-IE" altLang="en-US" sz="1800" dirty="0">
                <a:latin typeface="+mj-lt"/>
              </a:rPr>
              <a:t> a </a:t>
            </a:r>
            <a:r>
              <a:rPr lang="en-IE" altLang="en-US" sz="1800" dirty="0" err="1">
                <a:latin typeface="+mj-lt"/>
              </a:rPr>
              <a:t>mobilbarát</a:t>
            </a:r>
            <a:r>
              <a:rPr lang="en-IE" altLang="en-US" sz="1800" dirty="0">
                <a:latin typeface="+mj-lt"/>
              </a:rPr>
              <a:t> </a:t>
            </a:r>
            <a:r>
              <a:rPr lang="en-IE" altLang="en-US" sz="1800" dirty="0" err="1">
                <a:latin typeface="+mj-lt"/>
              </a:rPr>
              <a:t>jelleget</a:t>
            </a:r>
            <a:r>
              <a:rPr lang="en-IE" altLang="en-US" sz="1800" dirty="0">
                <a:latin typeface="+mj-lt"/>
              </a:rPr>
              <a:t> </a:t>
            </a:r>
            <a:r>
              <a:rPr lang="en-IE" altLang="en-US" sz="1800" dirty="0" err="1">
                <a:latin typeface="+mj-lt"/>
              </a:rPr>
              <a:t>rangsorolási</a:t>
            </a:r>
            <a:r>
              <a:rPr lang="en-IE" altLang="en-US" sz="1800" dirty="0">
                <a:latin typeface="+mj-lt"/>
              </a:rPr>
              <a:t> </a:t>
            </a:r>
            <a:r>
              <a:rPr lang="en-IE" altLang="en-US" sz="1800" dirty="0" err="1">
                <a:latin typeface="+mj-lt"/>
              </a:rPr>
              <a:t>jelként</a:t>
            </a:r>
            <a:r>
              <a:rPr lang="en-IE" altLang="en-US" sz="1800" dirty="0">
                <a:latin typeface="+mj-lt"/>
              </a:rPr>
              <a:t>. </a:t>
            </a:r>
            <a:r>
              <a:rPr lang="en-IE" altLang="en-US" sz="1800" dirty="0" err="1">
                <a:latin typeface="+mj-lt"/>
              </a:rPr>
              <a:t>Ez</a:t>
            </a:r>
            <a:r>
              <a:rPr lang="en-IE" altLang="en-US" sz="1800" dirty="0">
                <a:latin typeface="+mj-lt"/>
              </a:rPr>
              <a:t> a </a:t>
            </a:r>
            <a:r>
              <a:rPr lang="en-IE" altLang="en-US" sz="1800" dirty="0" err="1">
                <a:latin typeface="+mj-lt"/>
              </a:rPr>
              <a:t>változás</a:t>
            </a:r>
            <a:r>
              <a:rPr lang="en-IE" altLang="en-US" sz="1800" dirty="0">
                <a:latin typeface="+mj-lt"/>
              </a:rPr>
              <a:t> </a:t>
            </a:r>
            <a:r>
              <a:rPr lang="en-IE" altLang="en-US" sz="1800" dirty="0" err="1">
                <a:latin typeface="+mj-lt"/>
              </a:rPr>
              <a:t>világszerte</a:t>
            </a:r>
            <a:r>
              <a:rPr lang="en-IE" altLang="en-US" sz="1800" dirty="0">
                <a:latin typeface="+mj-lt"/>
              </a:rPr>
              <a:t> </a:t>
            </a:r>
            <a:r>
              <a:rPr lang="en-IE" altLang="en-US" sz="1800" dirty="0" err="1">
                <a:latin typeface="+mj-lt"/>
              </a:rPr>
              <a:t>minden</a:t>
            </a:r>
            <a:r>
              <a:rPr lang="en-IE" altLang="en-US" sz="1800" dirty="0">
                <a:latin typeface="+mj-lt"/>
              </a:rPr>
              <a:t> </a:t>
            </a:r>
            <a:r>
              <a:rPr lang="en-IE" altLang="en-US" sz="1800" dirty="0" err="1">
                <a:latin typeface="+mj-lt"/>
              </a:rPr>
              <a:t>nyelven</a:t>
            </a:r>
            <a:r>
              <a:rPr lang="en-IE" altLang="en-US" sz="1800" dirty="0">
                <a:latin typeface="+mj-lt"/>
              </a:rPr>
              <a:t> </a:t>
            </a:r>
            <a:r>
              <a:rPr lang="en-IE" altLang="en-US" sz="1800" dirty="0" err="1">
                <a:latin typeface="+mj-lt"/>
              </a:rPr>
              <a:t>érinti</a:t>
            </a:r>
            <a:r>
              <a:rPr lang="en-IE" altLang="en-US" sz="1800" dirty="0">
                <a:latin typeface="+mj-lt"/>
              </a:rPr>
              <a:t> a </a:t>
            </a:r>
            <a:r>
              <a:rPr lang="en-IE" altLang="en-US" sz="1800" dirty="0" err="1">
                <a:latin typeface="+mj-lt"/>
              </a:rPr>
              <a:t>mobilkereséseket</a:t>
            </a:r>
            <a:r>
              <a:rPr lang="en-IE" altLang="en-US" sz="1800" dirty="0">
                <a:latin typeface="+mj-lt"/>
              </a:rPr>
              <a:t>, </a:t>
            </a:r>
            <a:r>
              <a:rPr lang="en-IE" altLang="en-US" sz="1800" dirty="0" err="1">
                <a:latin typeface="+mj-lt"/>
              </a:rPr>
              <a:t>és</a:t>
            </a:r>
            <a:r>
              <a:rPr lang="en-IE" altLang="en-US" sz="1800" dirty="0">
                <a:latin typeface="+mj-lt"/>
              </a:rPr>
              <a:t> </a:t>
            </a:r>
            <a:r>
              <a:rPr lang="en-IE" altLang="en-US" sz="1800" dirty="0" err="1">
                <a:latin typeface="+mj-lt"/>
              </a:rPr>
              <a:t>jelentős</a:t>
            </a:r>
            <a:r>
              <a:rPr lang="en-IE" altLang="en-US" sz="1800" dirty="0">
                <a:latin typeface="+mj-lt"/>
              </a:rPr>
              <a:t> </a:t>
            </a:r>
            <a:r>
              <a:rPr lang="en-IE" altLang="en-US" sz="1800" dirty="0" err="1">
                <a:latin typeface="+mj-lt"/>
              </a:rPr>
              <a:t>hatással</a:t>
            </a:r>
            <a:r>
              <a:rPr lang="en-IE" altLang="en-US" sz="1800" dirty="0">
                <a:latin typeface="+mj-lt"/>
              </a:rPr>
              <a:t> </a:t>
            </a:r>
            <a:r>
              <a:rPr lang="en-IE" altLang="en-US" sz="1800" dirty="0" err="1">
                <a:latin typeface="+mj-lt"/>
              </a:rPr>
              <a:t>lesz</a:t>
            </a:r>
            <a:r>
              <a:rPr lang="en-IE" altLang="en-US" sz="1800" dirty="0">
                <a:latin typeface="+mj-lt"/>
              </a:rPr>
              <a:t> </a:t>
            </a:r>
            <a:r>
              <a:rPr lang="en-IE" altLang="en-US" sz="1800" dirty="0" err="1">
                <a:latin typeface="+mj-lt"/>
              </a:rPr>
              <a:t>keresési</a:t>
            </a:r>
            <a:r>
              <a:rPr lang="en-IE" altLang="en-US" sz="1800" dirty="0">
                <a:latin typeface="+mj-lt"/>
              </a:rPr>
              <a:t> </a:t>
            </a:r>
            <a:r>
              <a:rPr lang="en-IE" altLang="en-US" sz="1800" dirty="0" err="1">
                <a:latin typeface="+mj-lt"/>
              </a:rPr>
              <a:t>eredményeinkre</a:t>
            </a:r>
            <a:r>
              <a:rPr lang="en-IE" altLang="en-US" sz="1800" dirty="0">
                <a:latin typeface="+mj-lt"/>
              </a:rPr>
              <a:t>."</a:t>
            </a:r>
          </a:p>
          <a:p>
            <a:pPr eaLnBrk="1" hangingPunct="1">
              <a:spcBef>
                <a:spcPct val="0"/>
              </a:spcBef>
              <a:buFontTx/>
              <a:buNone/>
            </a:pPr>
            <a:r>
              <a:rPr lang="en-IE" altLang="en-US" sz="1800" dirty="0">
                <a:latin typeface="+mj-lt"/>
              </a:rPr>
              <a:t> </a:t>
            </a:r>
          </a:p>
          <a:p>
            <a:pPr>
              <a:spcBef>
                <a:spcPct val="0"/>
              </a:spcBef>
              <a:buFontTx/>
              <a:buNone/>
            </a:pPr>
            <a:endParaRPr lang="en-IE" altLang="en-US" sz="1800" dirty="0">
              <a:latin typeface="+mj-lt"/>
            </a:endParaRPr>
          </a:p>
          <a:p>
            <a:endParaRPr lang="pl-PL" sz="1800" dirty="0">
              <a:latin typeface="+mj-lt"/>
            </a:endParaRPr>
          </a:p>
        </p:txBody>
      </p:sp>
      <p:pic>
        <p:nvPicPr>
          <p:cNvPr id="4" name="Picture 4" descr="Zobacz obraz źródłowy">
            <a:extLst>
              <a:ext uri="{FF2B5EF4-FFF2-40B4-BE49-F238E27FC236}">
                <a16:creationId xmlns:a16="http://schemas.microsoft.com/office/drawing/2014/main" id="{A2343386-E8B3-4860-93F2-DE9905B642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391" y="4653136"/>
            <a:ext cx="3853217" cy="169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8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7FEA14-BEE2-47C6-AD05-2801580CACC2}"/>
              </a:ext>
            </a:extLst>
          </p:cNvPr>
          <p:cNvSpPr>
            <a:spLocks noGrp="1"/>
          </p:cNvSpPr>
          <p:nvPr>
            <p:ph type="body" sz="quarter" idx="14"/>
          </p:nvPr>
        </p:nvSpPr>
        <p:spPr/>
        <p:txBody>
          <a:bodyPr>
            <a:normAutofit/>
          </a:bodyPr>
          <a:lstStyle/>
          <a:p>
            <a:r>
              <a:rPr lang="hu-HU" altLang="en-US" sz="1600" dirty="0"/>
              <a:t>Ismerje meg webhelye közönségét és céljait</a:t>
            </a:r>
          </a:p>
          <a:p>
            <a:endParaRPr lang="hu-HU" altLang="en-US" sz="1600" dirty="0"/>
          </a:p>
          <a:p>
            <a:r>
              <a:rPr lang="hu-HU" altLang="en-US" sz="1600" dirty="0"/>
              <a:t>Minden webhelynek szilárd stratégiával és elérhető célokkal kell kezdődnie.</a:t>
            </a:r>
          </a:p>
          <a:p>
            <a:endParaRPr lang="hu-HU" altLang="en-US" sz="1600" dirty="0"/>
          </a:p>
          <a:p>
            <a:pPr marL="285750" indent="-285750">
              <a:buFont typeface="Arial" panose="020B0604020202020204" pitchFamily="34" charset="0"/>
              <a:buChar char="•"/>
            </a:pPr>
            <a:r>
              <a:rPr lang="hu-HU" altLang="en-US" sz="1600" dirty="0"/>
              <a:t>Mi a weboldal célja?</a:t>
            </a:r>
          </a:p>
          <a:p>
            <a:pPr marL="285750" indent="-285750">
              <a:buFont typeface="Arial" panose="020B0604020202020204" pitchFamily="34" charset="0"/>
              <a:buChar char="•"/>
            </a:pPr>
            <a:r>
              <a:rPr lang="hu-HU" altLang="en-US" sz="1600" dirty="0"/>
              <a:t>Mik a céljaid és hogyan méred majd ezeket?</a:t>
            </a:r>
          </a:p>
          <a:p>
            <a:pPr marL="285750" indent="-285750">
              <a:buFont typeface="Arial" panose="020B0604020202020204" pitchFamily="34" charset="0"/>
              <a:buChar char="•"/>
            </a:pPr>
            <a:r>
              <a:rPr lang="hu-HU" altLang="en-US" sz="1600" dirty="0"/>
              <a:t>Márkaismertség? A </a:t>
            </a:r>
            <a:r>
              <a:rPr lang="hu-HU" altLang="en-US" sz="1600" dirty="0" err="1"/>
              <a:t>leadek</a:t>
            </a:r>
            <a:r>
              <a:rPr lang="hu-HU" altLang="en-US" sz="1600" dirty="0"/>
              <a:t> átalakítása?</a:t>
            </a:r>
          </a:p>
          <a:p>
            <a:pPr marL="285750" indent="-285750">
              <a:buFont typeface="Arial" panose="020B0604020202020204" pitchFamily="34" charset="0"/>
              <a:buChar char="•"/>
            </a:pPr>
            <a:endParaRPr lang="hu-HU" altLang="en-US" sz="1600" dirty="0"/>
          </a:p>
          <a:p>
            <a:r>
              <a:rPr lang="hu-HU" altLang="en-US" sz="1600" dirty="0"/>
              <a:t>Az elérhető (reális) célok meghatározása a webhely számára kulcsfontosságú lesz a webhely kialakításában és a tartalom megírásában, amely segít elérni ezeket.</a:t>
            </a:r>
          </a:p>
          <a:p>
            <a:endParaRPr lang="hu-HU" altLang="en-US" sz="1600" dirty="0"/>
          </a:p>
          <a:p>
            <a:r>
              <a:rPr lang="hu-HU" altLang="en-US" sz="1600" b="1" dirty="0"/>
              <a:t>Tippek a jó weboldalhoz!</a:t>
            </a:r>
          </a:p>
          <a:p>
            <a:endParaRPr lang="hu-HU" altLang="en-US" sz="1600" dirty="0"/>
          </a:p>
          <a:p>
            <a:pPr marL="285750" indent="-285750">
              <a:buFont typeface="Arial" panose="020B0604020202020204" pitchFamily="34" charset="0"/>
              <a:buChar char="•"/>
            </a:pPr>
            <a:r>
              <a:rPr lang="hu-HU" altLang="en-US" sz="1600" dirty="0"/>
              <a:t>Írjon lenyűgöző tartalmat</a:t>
            </a:r>
          </a:p>
          <a:p>
            <a:pPr marL="285750" indent="-285750">
              <a:buFont typeface="Arial" panose="020B0604020202020204" pitchFamily="34" charset="0"/>
              <a:buChar char="•"/>
            </a:pPr>
            <a:r>
              <a:rPr lang="hu-HU" altLang="en-US" sz="1600" dirty="0"/>
              <a:t>Emelje ki a főbb pontokat, és használjon felsorolást</a:t>
            </a:r>
            <a:r>
              <a:rPr lang="en-US" sz="1600" dirty="0"/>
              <a:t> </a:t>
            </a:r>
          </a:p>
          <a:p>
            <a:endParaRPr lang="en-US" sz="1600" dirty="0"/>
          </a:p>
          <a:p>
            <a:endParaRPr lang="pl-PL" sz="1600" dirty="0"/>
          </a:p>
        </p:txBody>
      </p:sp>
    </p:spTree>
    <p:extLst>
      <p:ext uri="{BB962C8B-B14F-4D97-AF65-F5344CB8AC3E}">
        <p14:creationId xmlns:p14="http://schemas.microsoft.com/office/powerpoint/2010/main" val="136709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01231" y="2348880"/>
            <a:ext cx="8141538" cy="2971831"/>
          </a:xfrm>
        </p:spPr>
        <p:txBody>
          <a:bodyPr>
            <a:noAutofit/>
          </a:bodyPr>
          <a:lstStyle/>
          <a:p>
            <a:r>
              <a:rPr lang="hu-HU" sz="1600" dirty="0"/>
              <a:t>Lehet, hogy Ön hozta létre a világ legjobb Ízközpontját, de ha nem osztja meg alkotása vízióját és hangját érdekes, következetes és nyitott kommunikáció révén több csatornán keresztül, akkor előfordulhat, hogy nem tudja kihasználni teljes potenciálját.</a:t>
            </a:r>
          </a:p>
          <a:p>
            <a:endParaRPr lang="hu-HU" sz="1600" dirty="0"/>
          </a:p>
          <a:p>
            <a:r>
              <a:rPr lang="hu-HU" sz="1600" dirty="0"/>
              <a:t>A márka folyamatos építése, valamint a következetes és hatékony marketing megvalósítása ugyanolyan fontos kell legyen az inkubátor számára, mint otthona falai és teteje.</a:t>
            </a:r>
          </a:p>
          <a:p>
            <a:endParaRPr lang="hu-HU" sz="1600" dirty="0"/>
          </a:p>
          <a:p>
            <a:r>
              <a:rPr lang="hu-HU" sz="1600" dirty="0"/>
              <a:t>És mi a legjobb a kereslet ösztönzésére? Hatékony marketing, ami nem funkció; ez az üzletkötés módja. Arról van szó, hogy </a:t>
            </a:r>
            <a:r>
              <a:rPr lang="hu-HU" sz="1600" dirty="0" err="1"/>
              <a:t>kitűnjön</a:t>
            </a:r>
            <a:r>
              <a:rPr lang="hu-HU" sz="1600" dirty="0"/>
              <a:t> és keményebben próbálkozzon, hogy az ügyfelek folyamatosan elégedettek legyenek, és nőjön az érdeklődés a márka iránt. Ez a modul ebben segít!</a:t>
            </a:r>
            <a:endParaRPr lang="pl-PL" sz="1600" dirty="0"/>
          </a:p>
        </p:txBody>
      </p:sp>
      <p:sp>
        <p:nvSpPr>
          <p:cNvPr id="3" name="pole tekstowe 2">
            <a:extLst>
              <a:ext uri="{FF2B5EF4-FFF2-40B4-BE49-F238E27FC236}">
                <a16:creationId xmlns:a16="http://schemas.microsoft.com/office/drawing/2014/main" id="{E31B00C6-05DB-448F-B69D-FD6710128E3C}"/>
              </a:ext>
            </a:extLst>
          </p:cNvPr>
          <p:cNvSpPr txBox="1"/>
          <p:nvPr/>
        </p:nvSpPr>
        <p:spPr>
          <a:xfrm flipH="1">
            <a:off x="22984" y="1407682"/>
            <a:ext cx="8490960" cy="830997"/>
          </a:xfrm>
          <a:prstGeom prst="rect">
            <a:avLst/>
          </a:prstGeom>
          <a:noFill/>
        </p:spPr>
        <p:txBody>
          <a:bodyPr wrap="square" rtlCol="0">
            <a:spAutoFit/>
          </a:bodyPr>
          <a:lstStyle/>
          <a:p>
            <a:r>
              <a:rPr lang="en-IE" altLang="en-US" sz="2400" b="1" dirty="0">
                <a:solidFill>
                  <a:srgbClr val="084C5F"/>
                </a:solidFill>
                <a:latin typeface="Bookman Old Style" panose="02050604050505020204" pitchFamily="18" charset="0"/>
                <a:cs typeface="Calibri" panose="020F0502020204030204" pitchFamily="34" charset="0"/>
              </a:rPr>
              <a:t>	</a:t>
            </a:r>
            <a:r>
              <a:rPr lang="en-IE" altLang="en-US" sz="2400" b="1" dirty="0" err="1">
                <a:solidFill>
                  <a:srgbClr val="084C5F"/>
                </a:solidFill>
                <a:latin typeface="Bookman Old Style" panose="02050604050505020204" pitchFamily="18" charset="0"/>
                <a:cs typeface="Calibri" panose="020F0502020204030204" pitchFamily="34" charset="0"/>
              </a:rPr>
              <a:t>Figyelemfelkeltés</a:t>
            </a:r>
            <a:r>
              <a:rPr lang="en-IE" altLang="en-US" sz="2400" b="1" dirty="0">
                <a:solidFill>
                  <a:srgbClr val="084C5F"/>
                </a:solidFill>
                <a:latin typeface="Bookman Old Style" panose="02050604050505020204" pitchFamily="18" charset="0"/>
                <a:cs typeface="Calibri" panose="020F0502020204030204" pitchFamily="34" charset="0"/>
              </a:rPr>
              <a:t>, </a:t>
            </a:r>
            <a:r>
              <a:rPr lang="en-IE" altLang="en-US" sz="2400" b="1" dirty="0" err="1">
                <a:solidFill>
                  <a:srgbClr val="084C5F"/>
                </a:solidFill>
                <a:latin typeface="Bookman Old Style" panose="02050604050505020204" pitchFamily="18" charset="0"/>
                <a:cs typeface="Calibri" panose="020F0502020204030204" pitchFamily="34" charset="0"/>
              </a:rPr>
              <a:t>ami</a:t>
            </a:r>
            <a:r>
              <a:rPr lang="en-IE" altLang="en-US" sz="2400" b="1" dirty="0">
                <a:solidFill>
                  <a:srgbClr val="084C5F"/>
                </a:solidFill>
                <a:latin typeface="Bookman Old Style" panose="02050604050505020204" pitchFamily="18" charset="0"/>
                <a:cs typeface="Calibri" panose="020F0502020204030204" pitchFamily="34" charset="0"/>
              </a:rPr>
              <a:t> </a:t>
            </a:r>
            <a:r>
              <a:rPr lang="en-IE" altLang="en-US" sz="2400" b="1" dirty="0" err="1">
                <a:solidFill>
                  <a:srgbClr val="084C5F"/>
                </a:solidFill>
                <a:latin typeface="Bookman Old Style" panose="02050604050505020204" pitchFamily="18" charset="0"/>
                <a:cs typeface="Calibri" panose="020F0502020204030204" pitchFamily="34" charset="0"/>
              </a:rPr>
              <a:t>bevonzza</a:t>
            </a:r>
            <a:r>
              <a:rPr lang="en-IE" altLang="en-US" sz="2400" b="1" dirty="0">
                <a:solidFill>
                  <a:srgbClr val="084C5F"/>
                </a:solidFill>
                <a:latin typeface="Bookman Old Style" panose="02050604050505020204" pitchFamily="18" charset="0"/>
                <a:cs typeface="Calibri" panose="020F0502020204030204" pitchFamily="34" charset="0"/>
              </a:rPr>
              <a:t> a </a:t>
            </a:r>
            <a:r>
              <a:rPr lang="en-IE" altLang="en-US" sz="2400" b="1" dirty="0" err="1">
                <a:solidFill>
                  <a:srgbClr val="084C5F"/>
                </a:solidFill>
                <a:latin typeface="Bookman Old Style" panose="02050604050505020204" pitchFamily="18" charset="0"/>
                <a:cs typeface="Calibri" panose="020F0502020204030204" pitchFamily="34" charset="0"/>
              </a:rPr>
              <a:t>látogatót</a:t>
            </a:r>
            <a:endParaRPr lang="en-IE" altLang="en-US" sz="2400" b="1" dirty="0">
              <a:solidFill>
                <a:srgbClr val="084C5F"/>
              </a:solidFill>
              <a:latin typeface="Bookman Old Style" panose="02050604050505020204" pitchFamily="18" charset="0"/>
              <a:cs typeface="Calibri" panose="020F0502020204030204" pitchFamily="34" charset="0"/>
            </a:endParaRPr>
          </a:p>
          <a:p>
            <a:endParaRPr lang="pl-PL" sz="2400" dirty="0"/>
          </a:p>
        </p:txBody>
      </p:sp>
    </p:spTree>
    <p:extLst>
      <p:ext uri="{BB962C8B-B14F-4D97-AF65-F5344CB8AC3E}">
        <p14:creationId xmlns:p14="http://schemas.microsoft.com/office/powerpoint/2010/main" val="202542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F0A5EC9-DEFE-43A7-88E1-644DE5090DC3}"/>
              </a:ext>
            </a:extLst>
          </p:cNvPr>
          <p:cNvSpPr>
            <a:spLocks noGrp="1"/>
          </p:cNvSpPr>
          <p:nvPr>
            <p:ph type="body" sz="quarter" idx="14"/>
          </p:nvPr>
        </p:nvSpPr>
        <p:spPr/>
        <p:txBody>
          <a:bodyPr>
            <a:normAutofit/>
          </a:bodyPr>
          <a:lstStyle/>
          <a:p>
            <a:r>
              <a:rPr lang="pl-PL" sz="1600" dirty="0"/>
              <a:t>Ne </a:t>
            </a:r>
            <a:r>
              <a:rPr lang="pl-PL" sz="1600" dirty="0" err="1"/>
              <a:t>feledkezzen</a:t>
            </a:r>
            <a:r>
              <a:rPr lang="pl-PL" sz="1600" dirty="0"/>
              <a:t> </a:t>
            </a:r>
            <a:r>
              <a:rPr lang="pl-PL" sz="1600" dirty="0" err="1"/>
              <a:t>meg</a:t>
            </a:r>
            <a:r>
              <a:rPr lang="pl-PL" sz="1600" dirty="0"/>
              <a:t> a Google </a:t>
            </a:r>
            <a:r>
              <a:rPr lang="pl-PL" sz="1600" dirty="0" err="1"/>
              <a:t>Mapsről</a:t>
            </a:r>
            <a:r>
              <a:rPr lang="pl-PL" sz="1600" dirty="0"/>
              <a:t>!</a:t>
            </a:r>
          </a:p>
          <a:p>
            <a:endParaRPr lang="pl-PL" sz="1600" dirty="0"/>
          </a:p>
          <a:p>
            <a:r>
              <a:rPr lang="pl-PL" sz="1600" dirty="0"/>
              <a:t>A Google </a:t>
            </a:r>
            <a:r>
              <a:rPr lang="pl-PL" sz="1600" dirty="0" err="1"/>
              <a:t>Térkép</a:t>
            </a:r>
            <a:r>
              <a:rPr lang="pl-PL" sz="1600" dirty="0"/>
              <a:t> </a:t>
            </a:r>
            <a:r>
              <a:rPr lang="pl-PL" sz="1600" dirty="0" err="1"/>
              <a:t>engedélyezése</a:t>
            </a:r>
            <a:endParaRPr lang="pl-PL" sz="1600" dirty="0"/>
          </a:p>
          <a:p>
            <a:r>
              <a:rPr lang="pl-PL" sz="1600" dirty="0"/>
              <a:t>A </a:t>
            </a:r>
            <a:r>
              <a:rPr lang="pl-PL" sz="1600" dirty="0" err="1"/>
              <a:t>fogyasztók</a:t>
            </a:r>
            <a:r>
              <a:rPr lang="pl-PL" sz="1600" dirty="0"/>
              <a:t> </a:t>
            </a:r>
            <a:r>
              <a:rPr lang="pl-PL" sz="1600" dirty="0" err="1"/>
              <a:t>okostelefonjuk</a:t>
            </a:r>
            <a:r>
              <a:rPr lang="pl-PL" sz="1600" dirty="0"/>
              <a:t> </a:t>
            </a:r>
            <a:r>
              <a:rPr lang="pl-PL" sz="1600" dirty="0" err="1"/>
              <a:t>segítségével</a:t>
            </a:r>
            <a:r>
              <a:rPr lang="pl-PL" sz="1600" dirty="0"/>
              <a:t> </a:t>
            </a:r>
            <a:r>
              <a:rPr lang="pl-PL" sz="1600" dirty="0" err="1"/>
              <a:t>keresnek</a:t>
            </a:r>
            <a:r>
              <a:rPr lang="pl-PL" sz="1600" dirty="0"/>
              <a:t> </a:t>
            </a:r>
            <a:r>
              <a:rPr lang="pl-PL" sz="1600" dirty="0" err="1"/>
              <a:t>alapvető</a:t>
            </a:r>
            <a:r>
              <a:rPr lang="pl-PL" sz="1600" dirty="0"/>
              <a:t> </a:t>
            </a:r>
            <a:r>
              <a:rPr lang="pl-PL" sz="1600" dirty="0" err="1"/>
              <a:t>információkat</a:t>
            </a:r>
            <a:r>
              <a:rPr lang="pl-PL" sz="1600" dirty="0"/>
              <a:t>, </a:t>
            </a:r>
            <a:r>
              <a:rPr lang="pl-PL" sz="1600" dirty="0" err="1"/>
              <a:t>például</a:t>
            </a:r>
            <a:r>
              <a:rPr lang="pl-PL" sz="1600" dirty="0"/>
              <a:t> </a:t>
            </a:r>
            <a:r>
              <a:rPr lang="pl-PL" sz="1600" dirty="0" err="1"/>
              <a:t>elérhetőségeket</a:t>
            </a:r>
            <a:r>
              <a:rPr lang="pl-PL" sz="1600" dirty="0"/>
              <a:t> </a:t>
            </a:r>
            <a:r>
              <a:rPr lang="pl-PL" sz="1600" dirty="0" err="1"/>
              <a:t>és</a:t>
            </a:r>
            <a:r>
              <a:rPr lang="pl-PL" sz="1600" dirty="0"/>
              <a:t> </a:t>
            </a:r>
            <a:r>
              <a:rPr lang="pl-PL" sz="1600" dirty="0" err="1"/>
              <a:t>útbaigazítást</a:t>
            </a:r>
            <a:r>
              <a:rPr lang="pl-PL" sz="1600" dirty="0"/>
              <a:t>. A </a:t>
            </a:r>
            <a:r>
              <a:rPr lang="pl-PL" sz="1600" dirty="0" err="1"/>
              <a:t>legtöbb</a:t>
            </a:r>
            <a:r>
              <a:rPr lang="pl-PL" sz="1600" dirty="0"/>
              <a:t> </a:t>
            </a:r>
            <a:r>
              <a:rPr lang="pl-PL" sz="1600" dirty="0" err="1"/>
              <a:t>ember</a:t>
            </a:r>
            <a:r>
              <a:rPr lang="pl-PL" sz="1600" dirty="0"/>
              <a:t> ma </a:t>
            </a:r>
            <a:r>
              <a:rPr lang="pl-PL" sz="1600" dirty="0" err="1"/>
              <a:t>már</a:t>
            </a:r>
            <a:r>
              <a:rPr lang="pl-PL" sz="1600" dirty="0"/>
              <a:t> GPS-</a:t>
            </a:r>
            <a:r>
              <a:rPr lang="pl-PL" sz="1600" dirty="0" err="1"/>
              <a:t>ként</a:t>
            </a:r>
            <a:r>
              <a:rPr lang="pl-PL" sz="1600" dirty="0"/>
              <a:t> </a:t>
            </a:r>
            <a:r>
              <a:rPr lang="pl-PL" sz="1600" dirty="0" err="1"/>
              <a:t>használja</a:t>
            </a:r>
            <a:r>
              <a:rPr lang="pl-PL" sz="1600" dirty="0"/>
              <a:t> </a:t>
            </a:r>
            <a:r>
              <a:rPr lang="pl-PL" sz="1600" dirty="0" err="1"/>
              <a:t>mobiltelefonját</a:t>
            </a:r>
            <a:r>
              <a:rPr lang="pl-PL" sz="1600" dirty="0"/>
              <a:t>.</a:t>
            </a:r>
          </a:p>
          <a:p>
            <a:endParaRPr lang="pl-PL" sz="1600" dirty="0"/>
          </a:p>
          <a:p>
            <a:r>
              <a:rPr lang="pl-PL" sz="1600" dirty="0"/>
              <a:t>Ha </a:t>
            </a:r>
            <a:r>
              <a:rPr lang="pl-PL" sz="1600" dirty="0" err="1"/>
              <a:t>beágyazza</a:t>
            </a:r>
            <a:r>
              <a:rPr lang="pl-PL" sz="1600" dirty="0"/>
              <a:t> a Google </a:t>
            </a:r>
            <a:r>
              <a:rPr lang="pl-PL" sz="1600" dirty="0" err="1"/>
              <a:t>Térképet</a:t>
            </a:r>
            <a:r>
              <a:rPr lang="pl-PL" sz="1600" dirty="0"/>
              <a:t> </a:t>
            </a:r>
            <a:r>
              <a:rPr lang="pl-PL" sz="1600" dirty="0" err="1"/>
              <a:t>vagy</a:t>
            </a:r>
            <a:r>
              <a:rPr lang="pl-PL" sz="1600" dirty="0"/>
              <a:t> </a:t>
            </a:r>
            <a:r>
              <a:rPr lang="pl-PL" sz="1600" dirty="0" err="1"/>
              <a:t>hasonlót</a:t>
            </a:r>
            <a:r>
              <a:rPr lang="pl-PL" sz="1600" dirty="0"/>
              <a:t> a </a:t>
            </a:r>
            <a:r>
              <a:rPr lang="pl-PL" sz="1600" dirty="0" err="1"/>
              <a:t>webhelyébe</a:t>
            </a:r>
            <a:r>
              <a:rPr lang="pl-PL" sz="1600" dirty="0"/>
              <a:t>, </a:t>
            </a:r>
            <a:r>
              <a:rPr lang="pl-PL" sz="1600" dirty="0" err="1"/>
              <a:t>akkor</a:t>
            </a:r>
            <a:r>
              <a:rPr lang="pl-PL" sz="1600" dirty="0"/>
              <a:t> a </a:t>
            </a:r>
            <a:r>
              <a:rPr lang="pl-PL" sz="1600" dirty="0" err="1"/>
              <a:t>potenciális</a:t>
            </a:r>
            <a:r>
              <a:rPr lang="pl-PL" sz="1600" dirty="0"/>
              <a:t> </a:t>
            </a:r>
            <a:r>
              <a:rPr lang="pl-PL" sz="1600" dirty="0" err="1"/>
              <a:t>ügyfelek</a:t>
            </a:r>
            <a:r>
              <a:rPr lang="pl-PL" sz="1600" dirty="0"/>
              <a:t> </a:t>
            </a:r>
            <a:r>
              <a:rPr lang="pl-PL" sz="1600" dirty="0" err="1"/>
              <a:t>nem</a:t>
            </a:r>
            <a:r>
              <a:rPr lang="pl-PL" sz="1600" dirty="0"/>
              <a:t> </a:t>
            </a:r>
            <a:r>
              <a:rPr lang="pl-PL" sz="1600" dirty="0" err="1"/>
              <a:t>csak</a:t>
            </a:r>
            <a:r>
              <a:rPr lang="pl-PL" sz="1600" dirty="0"/>
              <a:t> </a:t>
            </a:r>
            <a:r>
              <a:rPr lang="pl-PL" sz="1600" dirty="0" err="1"/>
              <a:t>könnyebben</a:t>
            </a:r>
            <a:r>
              <a:rPr lang="pl-PL" sz="1600" dirty="0"/>
              <a:t> </a:t>
            </a:r>
            <a:r>
              <a:rPr lang="pl-PL" sz="1600" dirty="0" err="1"/>
              <a:t>megtalálhatják</a:t>
            </a:r>
            <a:r>
              <a:rPr lang="pl-PL" sz="1600" dirty="0"/>
              <a:t> </a:t>
            </a:r>
            <a:r>
              <a:rPr lang="pl-PL" sz="1600" dirty="0" err="1"/>
              <a:t>vállalkozása</a:t>
            </a:r>
            <a:r>
              <a:rPr lang="pl-PL" sz="1600" dirty="0"/>
              <a:t> </a:t>
            </a:r>
            <a:r>
              <a:rPr lang="pl-PL" sz="1600" dirty="0" err="1"/>
              <a:t>helyét</a:t>
            </a:r>
            <a:r>
              <a:rPr lang="pl-PL" sz="1600" dirty="0"/>
              <a:t>, hanem </a:t>
            </a:r>
            <a:r>
              <a:rPr lang="pl-PL" sz="1600" dirty="0" err="1"/>
              <a:t>abban</a:t>
            </a:r>
            <a:r>
              <a:rPr lang="pl-PL" sz="1600" dirty="0"/>
              <a:t> </a:t>
            </a:r>
            <a:r>
              <a:rPr lang="pl-PL" sz="1600" dirty="0" err="1"/>
              <a:t>is</a:t>
            </a:r>
            <a:r>
              <a:rPr lang="pl-PL" sz="1600" dirty="0"/>
              <a:t>, </a:t>
            </a:r>
            <a:r>
              <a:rPr lang="pl-PL" sz="1600" dirty="0" err="1"/>
              <a:t>hogy</a:t>
            </a:r>
            <a:r>
              <a:rPr lang="pl-PL" sz="1600" dirty="0"/>
              <a:t> a web </a:t>
            </a:r>
            <a:r>
              <a:rPr lang="pl-PL" sz="1600" dirty="0" err="1"/>
              <a:t>jobb</a:t>
            </a:r>
            <a:r>
              <a:rPr lang="pl-PL" sz="1600" dirty="0"/>
              <a:t> </a:t>
            </a:r>
            <a:r>
              <a:rPr lang="pl-PL" sz="1600" dirty="0" err="1"/>
              <a:t>helyezést</a:t>
            </a:r>
            <a:r>
              <a:rPr lang="pl-PL" sz="1600" dirty="0"/>
              <a:t> </a:t>
            </a:r>
            <a:r>
              <a:rPr lang="pl-PL" sz="1600" dirty="0" err="1"/>
              <a:t>érjen</a:t>
            </a:r>
            <a:r>
              <a:rPr lang="pl-PL" sz="1600" dirty="0"/>
              <a:t> el a Google+ </a:t>
            </a:r>
            <a:r>
              <a:rPr lang="pl-PL" sz="1600" dirty="0" err="1"/>
              <a:t>Helyi</a:t>
            </a:r>
            <a:r>
              <a:rPr lang="pl-PL" sz="1600" dirty="0"/>
              <a:t> </a:t>
            </a:r>
            <a:r>
              <a:rPr lang="pl-PL" sz="1600" dirty="0" err="1"/>
              <a:t>adatok</a:t>
            </a:r>
            <a:r>
              <a:rPr lang="pl-PL" sz="1600" dirty="0"/>
              <a:t> </a:t>
            </a:r>
            <a:r>
              <a:rPr lang="pl-PL" sz="1600" dirty="0" err="1"/>
              <a:t>között</a:t>
            </a:r>
            <a:r>
              <a:rPr lang="pl-PL" sz="1600" dirty="0"/>
              <a:t>.</a:t>
            </a:r>
            <a:endParaRPr lang="en-US" sz="1600" dirty="0"/>
          </a:p>
          <a:p>
            <a:endParaRPr lang="en-US" sz="1600" dirty="0"/>
          </a:p>
          <a:p>
            <a:r>
              <a:rPr lang="en-US" sz="1600" dirty="0"/>
              <a:t> </a:t>
            </a:r>
          </a:p>
          <a:p>
            <a:endParaRPr lang="en-US" sz="1600" dirty="0"/>
          </a:p>
          <a:p>
            <a:endParaRPr lang="pl-PL" sz="1600" dirty="0"/>
          </a:p>
        </p:txBody>
      </p:sp>
      <p:pic>
        <p:nvPicPr>
          <p:cNvPr id="3" name="Picture 3">
            <a:extLst>
              <a:ext uri="{FF2B5EF4-FFF2-40B4-BE49-F238E27FC236}">
                <a16:creationId xmlns:a16="http://schemas.microsoft.com/office/drawing/2014/main" id="{EFF7C7A4-B4A9-4651-9747-18076D63B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310" y="4222810"/>
            <a:ext cx="1504336" cy="150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8717C1B-A376-48E7-8450-7DEE8A962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413" y="3851712"/>
            <a:ext cx="1688553" cy="22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793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9D3C2DA-4EDF-440C-97A8-2BF39F8B00AB}"/>
              </a:ext>
            </a:extLst>
          </p:cNvPr>
          <p:cNvSpPr>
            <a:spLocks noGrp="1"/>
          </p:cNvSpPr>
          <p:nvPr>
            <p:ph type="body" sz="quarter" idx="14"/>
          </p:nvPr>
        </p:nvSpPr>
        <p:spPr/>
        <p:txBody>
          <a:bodyPr>
            <a:normAutofit/>
          </a:bodyPr>
          <a:lstStyle/>
          <a:p>
            <a:pPr eaLnBrk="1" hangingPunct="1">
              <a:spcBef>
                <a:spcPct val="0"/>
              </a:spcBef>
              <a:buFontTx/>
              <a:buNone/>
            </a:pPr>
            <a:r>
              <a:rPr lang="en-IE" altLang="en-US" sz="1800" dirty="0" err="1"/>
              <a:t>Megjegyzés</a:t>
            </a:r>
            <a:r>
              <a:rPr lang="en-IE" altLang="en-US" sz="1800" dirty="0"/>
              <a:t>: a </a:t>
            </a:r>
            <a:r>
              <a:rPr lang="en-IE" altLang="en-US" sz="1800" dirty="0" err="1"/>
              <a:t>hely</a:t>
            </a:r>
            <a:r>
              <a:rPr lang="en-IE" altLang="en-US" sz="1800" dirty="0"/>
              <a:t> </a:t>
            </a:r>
            <a:r>
              <a:rPr lang="en-IE" altLang="en-US" sz="1800" dirty="0" err="1"/>
              <a:t>regisztrálása</a:t>
            </a:r>
            <a:r>
              <a:rPr lang="en-IE" altLang="en-US" sz="1800" dirty="0"/>
              <a:t> a Google-on </a:t>
            </a:r>
            <a:r>
              <a:rPr lang="en-IE" altLang="en-US" sz="1800" dirty="0" err="1"/>
              <a:t>nem</a:t>
            </a:r>
            <a:r>
              <a:rPr lang="en-IE" altLang="en-US" sz="1800" dirty="0"/>
              <a:t> </a:t>
            </a:r>
            <a:r>
              <a:rPr lang="en-IE" altLang="en-US" sz="1800" dirty="0" err="1"/>
              <a:t>történik</a:t>
            </a:r>
            <a:r>
              <a:rPr lang="en-IE" altLang="en-US" sz="1800" dirty="0"/>
              <a:t> meg </a:t>
            </a:r>
            <a:r>
              <a:rPr lang="en-IE" altLang="en-US" sz="1800" dirty="0" err="1"/>
              <a:t>azonnal</a:t>
            </a:r>
            <a:r>
              <a:rPr lang="en-IE" altLang="en-US" sz="1800" dirty="0"/>
              <a:t>! Az </a:t>
            </a:r>
            <a:r>
              <a:rPr lang="en-IE" altLang="en-US" sz="1800" dirty="0" err="1"/>
              <a:t>ellenőrzés</a:t>
            </a:r>
            <a:r>
              <a:rPr lang="en-IE" altLang="en-US" sz="1800" dirty="0"/>
              <a:t> </a:t>
            </a:r>
            <a:r>
              <a:rPr lang="en-IE" altLang="en-US" sz="1800" dirty="0" err="1"/>
              <a:t>eltarthat</a:t>
            </a:r>
            <a:r>
              <a:rPr lang="en-IE" altLang="en-US" sz="1800" dirty="0"/>
              <a:t> </a:t>
            </a:r>
            <a:r>
              <a:rPr lang="en-IE" altLang="en-US" sz="1800" dirty="0" err="1"/>
              <a:t>egy</a:t>
            </a:r>
            <a:r>
              <a:rPr lang="en-IE" altLang="en-US" sz="1800" dirty="0"/>
              <a:t> </a:t>
            </a:r>
            <a:r>
              <a:rPr lang="en-IE" altLang="en-US" sz="1800" dirty="0" err="1"/>
              <a:t>ideig</a:t>
            </a:r>
            <a:r>
              <a:rPr lang="en-IE" altLang="en-US" sz="1800" dirty="0"/>
              <a:t>. </a:t>
            </a:r>
          </a:p>
          <a:p>
            <a:pPr eaLnBrk="1" hangingPunct="1">
              <a:spcBef>
                <a:spcPct val="0"/>
              </a:spcBef>
              <a:buFontTx/>
              <a:buNone/>
            </a:pPr>
            <a:endParaRPr lang="en-IE" altLang="en-US" sz="1800" dirty="0">
              <a:solidFill>
                <a:srgbClr val="AE8EB3"/>
              </a:solidFill>
              <a:latin typeface="Bookman Old Style" panose="02050604050505020204" pitchFamily="18" charset="0"/>
            </a:endParaRPr>
          </a:p>
          <a:p>
            <a:pPr eaLnBrk="1" hangingPunct="1">
              <a:spcBef>
                <a:spcPct val="0"/>
              </a:spcBef>
              <a:buFontTx/>
              <a:buNone/>
            </a:pPr>
            <a:endParaRPr lang="en-IE" altLang="en-US" sz="1800" dirty="0">
              <a:solidFill>
                <a:srgbClr val="636EA6"/>
              </a:solidFill>
            </a:endParaRPr>
          </a:p>
          <a:p>
            <a:pPr eaLnBrk="1" hangingPunct="1">
              <a:spcBef>
                <a:spcPct val="0"/>
              </a:spcBef>
              <a:buFontTx/>
              <a:buNone/>
            </a:pPr>
            <a:endParaRPr lang="en-IE" altLang="en-US" sz="1800" dirty="0">
              <a:latin typeface="Bookman Old Style" panose="02050604050505020204" pitchFamily="18" charset="0"/>
            </a:endParaRPr>
          </a:p>
          <a:p>
            <a:pPr eaLnBrk="1" hangingPunct="1">
              <a:spcBef>
                <a:spcPct val="0"/>
              </a:spcBef>
              <a:buFontTx/>
              <a:buNone/>
            </a:pPr>
            <a:r>
              <a:rPr lang="en-IE" altLang="en-US" sz="1800" dirty="0"/>
              <a:t> </a:t>
            </a:r>
          </a:p>
          <a:p>
            <a:pPr>
              <a:spcBef>
                <a:spcPct val="0"/>
              </a:spcBef>
              <a:buFontTx/>
              <a:buNone/>
            </a:pPr>
            <a:endParaRPr lang="en-IE" altLang="en-US" sz="1800" dirty="0"/>
          </a:p>
          <a:p>
            <a:endParaRPr lang="pl-PL" sz="1800" b="1" dirty="0"/>
          </a:p>
        </p:txBody>
      </p:sp>
      <p:pic>
        <p:nvPicPr>
          <p:cNvPr id="4" name="Picture 2">
            <a:extLst>
              <a:ext uri="{FF2B5EF4-FFF2-40B4-BE49-F238E27FC236}">
                <a16:creationId xmlns:a16="http://schemas.microsoft.com/office/drawing/2014/main" id="{90E9089D-10A0-4E40-90CC-A48FD0204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70" y="1988840"/>
            <a:ext cx="7045459" cy="375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24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B1D0A8-8A55-419F-B326-E44980A38544}"/>
              </a:ext>
            </a:extLst>
          </p:cNvPr>
          <p:cNvSpPr>
            <a:spLocks noGrp="1"/>
          </p:cNvSpPr>
          <p:nvPr>
            <p:ph type="body" sz="quarter" idx="14"/>
          </p:nvPr>
        </p:nvSpPr>
        <p:spPr/>
        <p:txBody>
          <a:bodyPr>
            <a:normAutofit/>
          </a:bodyPr>
          <a:lstStyle/>
          <a:p>
            <a:pPr>
              <a:spcBef>
                <a:spcPct val="0"/>
              </a:spcBef>
              <a:buFontTx/>
              <a:buNone/>
            </a:pPr>
            <a:r>
              <a:rPr lang="hu-HU" altLang="en-US" sz="1600" dirty="0"/>
              <a:t>Gyors összefoglaló – Gyakori webtervezési problémák, amelyeket el kell kerülni</a:t>
            </a:r>
          </a:p>
          <a:p>
            <a:pPr>
              <a:spcBef>
                <a:spcPct val="0"/>
              </a:spcBef>
              <a:buFontTx/>
              <a:buNone/>
            </a:pPr>
            <a:endParaRPr lang="hu-HU" altLang="en-US" sz="1600" dirty="0"/>
          </a:p>
          <a:p>
            <a:pPr>
              <a:spcBef>
                <a:spcPct val="0"/>
              </a:spcBef>
              <a:buFontTx/>
              <a:buNone/>
            </a:pPr>
            <a:endParaRPr lang="hu-HU" altLang="en-US" sz="1600" dirty="0"/>
          </a:p>
          <a:p>
            <a:pPr>
              <a:spcBef>
                <a:spcPct val="0"/>
              </a:spcBef>
              <a:buFontTx/>
              <a:buNone/>
            </a:pPr>
            <a:endParaRPr lang="hu-HU" altLang="en-US" sz="1600" dirty="0"/>
          </a:p>
          <a:p>
            <a:pPr marL="285750" indent="-285750">
              <a:spcBef>
                <a:spcPct val="0"/>
              </a:spcBef>
              <a:buFont typeface="Arial" panose="020B0604020202020204" pitchFamily="34" charset="0"/>
              <a:buChar char="•"/>
            </a:pPr>
            <a:r>
              <a:rPr lang="hu-HU" altLang="en-US" sz="1600" dirty="0"/>
              <a:t>Hiányos vagy rossz navigáció</a:t>
            </a:r>
          </a:p>
          <a:p>
            <a:pPr marL="285750" indent="-285750">
              <a:spcBef>
                <a:spcPct val="0"/>
              </a:spcBef>
              <a:buFont typeface="Arial" panose="020B0604020202020204" pitchFamily="34" charset="0"/>
              <a:buChar char="•"/>
            </a:pPr>
            <a:r>
              <a:rPr lang="hu-HU" altLang="en-US" sz="1600" dirty="0"/>
              <a:t>Nincs egyértelmű értéküzenet (magyarázat arra, hogy egy potenciális vásárló miért vásárolja meg az Ön termékét vagy szolgáltatását)</a:t>
            </a:r>
          </a:p>
          <a:p>
            <a:pPr marL="285750" indent="-285750">
              <a:spcBef>
                <a:spcPct val="0"/>
              </a:spcBef>
              <a:buFont typeface="Arial" panose="020B0604020202020204" pitchFamily="34" charset="0"/>
              <a:buChar char="•"/>
            </a:pPr>
            <a:r>
              <a:rPr lang="hu-HU" altLang="en-US" sz="1600" dirty="0"/>
              <a:t>Nincs egyértelmű cselekvésre ösztönzés (az a kívánt következő lépés, amelyet a látogatónak meg kell tennie, pl. előfizetés)</a:t>
            </a:r>
          </a:p>
          <a:p>
            <a:pPr marL="285750" indent="-285750">
              <a:spcBef>
                <a:spcPct val="0"/>
              </a:spcBef>
              <a:buFont typeface="Arial" panose="020B0604020202020204" pitchFamily="34" charset="0"/>
              <a:buChar char="•"/>
            </a:pPr>
            <a:r>
              <a:rPr lang="hu-HU" altLang="en-US" sz="1600" dirty="0"/>
              <a:t>Vagy túl sok a cselekvésre való felhívás!</a:t>
            </a:r>
            <a:endParaRPr lang="en-US" sz="1600" dirty="0"/>
          </a:p>
          <a:p>
            <a:endParaRPr lang="en-US" sz="1600" dirty="0"/>
          </a:p>
          <a:p>
            <a:r>
              <a:rPr lang="en-US" sz="1600" dirty="0"/>
              <a:t> </a:t>
            </a:r>
          </a:p>
          <a:p>
            <a:endParaRPr lang="en-US" sz="1600" dirty="0"/>
          </a:p>
          <a:p>
            <a:endParaRPr lang="pl-PL" sz="1600" dirty="0"/>
          </a:p>
        </p:txBody>
      </p:sp>
      <p:pic>
        <p:nvPicPr>
          <p:cNvPr id="4" name="Grafika 3" descr="Wykrzyknik">
            <a:extLst>
              <a:ext uri="{FF2B5EF4-FFF2-40B4-BE49-F238E27FC236}">
                <a16:creationId xmlns:a16="http://schemas.microsoft.com/office/drawing/2014/main" id="{403EBF13-1E5D-4158-B6E7-70A47F737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5976" y="3691325"/>
            <a:ext cx="2105465" cy="2105465"/>
          </a:xfrm>
          <a:prstGeom prst="rect">
            <a:avLst/>
          </a:prstGeom>
        </p:spPr>
      </p:pic>
    </p:spTree>
    <p:extLst>
      <p:ext uri="{BB962C8B-B14F-4D97-AF65-F5344CB8AC3E}">
        <p14:creationId xmlns:p14="http://schemas.microsoft.com/office/powerpoint/2010/main" val="144801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CFC6B8-6175-4599-B28C-DEF7B679ED8C}"/>
              </a:ext>
            </a:extLst>
          </p:cNvPr>
          <p:cNvSpPr>
            <a:spLocks noGrp="1"/>
          </p:cNvSpPr>
          <p:nvPr>
            <p:ph type="body" sz="quarter" idx="14"/>
          </p:nvPr>
        </p:nvSpPr>
        <p:spPr>
          <a:xfrm>
            <a:off x="501231" y="1196752"/>
            <a:ext cx="8141538" cy="4860000"/>
          </a:xfrm>
        </p:spPr>
        <p:txBody>
          <a:bodyPr>
            <a:noAutofit/>
          </a:bodyPr>
          <a:lstStyle/>
          <a:p>
            <a:r>
              <a:rPr lang="hu-HU" sz="1600" dirty="0"/>
              <a:t>Blogolás</a:t>
            </a:r>
          </a:p>
          <a:p>
            <a:endParaRPr lang="hu-HU" sz="1600" dirty="0"/>
          </a:p>
          <a:p>
            <a:pPr marL="285750" indent="-285750">
              <a:buFont typeface="Arial" panose="020B0604020202020204" pitchFamily="34" charset="0"/>
              <a:buChar char="•"/>
            </a:pPr>
            <a:r>
              <a:rPr lang="hu-HU" sz="1600" dirty="0"/>
              <a:t>A blog egy weboldal része. Fenntartani jó, közönséget vonz.</a:t>
            </a:r>
          </a:p>
          <a:p>
            <a:pPr marL="285750" indent="-285750">
              <a:buFont typeface="Arial" panose="020B0604020202020204" pitchFamily="34" charset="0"/>
              <a:buChar char="•"/>
            </a:pPr>
            <a:r>
              <a:rPr lang="hu-HU" sz="1600" dirty="0"/>
              <a:t>Írhat cikkeket saját tapasztalatai, megfigyelései és véleményei alapján.</a:t>
            </a:r>
          </a:p>
          <a:p>
            <a:pPr marL="285750" indent="-285750">
              <a:buFont typeface="Arial" panose="020B0604020202020204" pitchFamily="34" charset="0"/>
              <a:buChar char="•"/>
            </a:pPr>
            <a:r>
              <a:rPr lang="hu-HU" sz="1600" dirty="0"/>
              <a:t>A cikkeket (vagy blogbejegyzéseket) naprakészen kell tartani, időrendi sorrendben fel kell tüntetni a blogon, beleértve a bejegyzés dátumát is.</a:t>
            </a:r>
          </a:p>
          <a:p>
            <a:endParaRPr lang="hu-HU" sz="1600" dirty="0"/>
          </a:p>
          <a:p>
            <a:endParaRPr lang="hu-HU" sz="1600" dirty="0"/>
          </a:p>
          <a:p>
            <a:r>
              <a:rPr lang="hu-HU" sz="1600" dirty="0"/>
              <a:t>Miért jó ötlet ez?</a:t>
            </a:r>
          </a:p>
          <a:p>
            <a:endParaRPr lang="hu-HU" sz="1600" dirty="0"/>
          </a:p>
          <a:p>
            <a:endParaRPr lang="hu-HU" sz="1600" dirty="0"/>
          </a:p>
          <a:p>
            <a:pPr marL="285750" indent="-285750">
              <a:buFont typeface="Arial" panose="020B0604020202020204" pitchFamily="34" charset="0"/>
              <a:buChar char="•"/>
            </a:pPr>
            <a:r>
              <a:rPr lang="hu-HU" sz="1600" dirty="0"/>
              <a:t>Az egyetlen dolog, amibe a blogírás kerül: az időd.</a:t>
            </a:r>
          </a:p>
          <a:p>
            <a:pPr marL="285750" indent="-285750">
              <a:buFont typeface="Arial" panose="020B0604020202020204" pitchFamily="34" charset="0"/>
              <a:buChar char="•"/>
            </a:pPr>
            <a:r>
              <a:rPr lang="hu-HU" sz="1600" dirty="0"/>
              <a:t>Egy blog forgalmat hoz a webhelyére</a:t>
            </a:r>
          </a:p>
          <a:p>
            <a:pPr marL="285750" indent="-285750">
              <a:buFont typeface="Arial" panose="020B0604020202020204" pitchFamily="34" charset="0"/>
              <a:buChar char="•"/>
            </a:pPr>
            <a:r>
              <a:rPr lang="hu-HU" sz="1600" dirty="0"/>
              <a:t>A blog jó a keresőoptimalizáláshoz (SEO)</a:t>
            </a:r>
          </a:p>
          <a:p>
            <a:pPr marL="285750" indent="-285750">
              <a:buFont typeface="Arial" panose="020B0604020202020204" pitchFamily="34" charset="0"/>
              <a:buChar char="•"/>
            </a:pPr>
            <a:r>
              <a:rPr lang="hu-HU" sz="1600" dirty="0"/>
              <a:t>Egy blog tekintélyévé tehet a szakterületén</a:t>
            </a:r>
          </a:p>
          <a:p>
            <a:pPr marL="285750" indent="-285750">
              <a:buFont typeface="Arial" panose="020B0604020202020204" pitchFamily="34" charset="0"/>
              <a:buChar char="•"/>
            </a:pPr>
            <a:r>
              <a:rPr lang="hu-HU" sz="1600" dirty="0"/>
              <a:t>A blog humanizálja cégét és márkáját, barátságosabbá válik, az emberek nagyobb valószínűséggel akarnak kapcsolatba lépni a márkával</a:t>
            </a:r>
          </a:p>
          <a:p>
            <a:pPr marL="285750" indent="-285750">
              <a:buFont typeface="Arial" panose="020B0604020202020204" pitchFamily="34" charset="0"/>
              <a:buChar char="•"/>
            </a:pPr>
            <a:r>
              <a:rPr lang="hu-HU" sz="1600" dirty="0"/>
              <a:t>Egy blog növelheti az eladásokat, mindenképpen érdemes kipróbálni.</a:t>
            </a:r>
            <a:endParaRPr lang="en-US" sz="1600" dirty="0"/>
          </a:p>
          <a:p>
            <a:r>
              <a:rPr lang="en-US" sz="1600" dirty="0"/>
              <a:t> </a:t>
            </a:r>
          </a:p>
          <a:p>
            <a:endParaRPr lang="en-US" sz="1600" dirty="0"/>
          </a:p>
          <a:p>
            <a:endParaRPr lang="pl-PL" sz="1600" dirty="0"/>
          </a:p>
        </p:txBody>
      </p:sp>
    </p:spTree>
    <p:extLst>
      <p:ext uri="{BB962C8B-B14F-4D97-AF65-F5344CB8AC3E}">
        <p14:creationId xmlns:p14="http://schemas.microsoft.com/office/powerpoint/2010/main" val="47867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2E4108-0AAB-43C8-BC39-CB7000B024E1}"/>
              </a:ext>
            </a:extLst>
          </p:cNvPr>
          <p:cNvSpPr>
            <a:spLocks noGrp="1"/>
          </p:cNvSpPr>
          <p:nvPr>
            <p:ph type="body" sz="quarter" idx="14"/>
          </p:nvPr>
        </p:nvSpPr>
        <p:spPr>
          <a:xfrm>
            <a:off x="501231" y="1124744"/>
            <a:ext cx="8141538" cy="4860000"/>
          </a:xfrm>
        </p:spPr>
        <p:txBody>
          <a:bodyPr>
            <a:noAutofit/>
          </a:bodyPr>
          <a:lstStyle/>
          <a:p>
            <a:pPr algn="ctr"/>
            <a:r>
              <a:rPr lang="pl-PL" sz="1400" dirty="0" err="1"/>
              <a:t>Néhány</a:t>
            </a:r>
            <a:r>
              <a:rPr lang="pl-PL" sz="1400" dirty="0"/>
              <a:t> </a:t>
            </a:r>
            <a:r>
              <a:rPr lang="pl-PL" sz="1400" dirty="0" err="1"/>
              <a:t>google</a:t>
            </a:r>
            <a:r>
              <a:rPr lang="pl-PL" sz="1400" dirty="0"/>
              <a:t> </a:t>
            </a:r>
            <a:r>
              <a:rPr lang="pl-PL" sz="1400" dirty="0" err="1"/>
              <a:t>eszköz</a:t>
            </a:r>
            <a:r>
              <a:rPr lang="pl-PL" sz="1400" dirty="0"/>
              <a:t>, </a:t>
            </a:r>
            <a:r>
              <a:rPr lang="pl-PL" sz="1400" dirty="0" err="1"/>
              <a:t>ami</a:t>
            </a:r>
            <a:r>
              <a:rPr lang="pl-PL" sz="1400" dirty="0"/>
              <a:t> </a:t>
            </a:r>
            <a:r>
              <a:rPr lang="pl-PL" sz="1400" dirty="0" err="1"/>
              <a:t>segít</a:t>
            </a:r>
            <a:r>
              <a:rPr lang="pl-PL" sz="1400" dirty="0"/>
              <a:t>	</a:t>
            </a:r>
          </a:p>
          <a:p>
            <a:r>
              <a:rPr lang="hu-HU" sz="1400" b="1" dirty="0"/>
              <a:t>A Google </a:t>
            </a:r>
            <a:r>
              <a:rPr lang="hu-HU" sz="1400" b="1" dirty="0" err="1"/>
              <a:t>Analytics</a:t>
            </a:r>
            <a:endParaRPr lang="hu-HU" sz="1400" b="1" dirty="0"/>
          </a:p>
          <a:p>
            <a:endParaRPr lang="hu-HU" sz="1400" dirty="0"/>
          </a:p>
          <a:p>
            <a:r>
              <a:rPr lang="hu-HU" sz="1400" dirty="0"/>
              <a:t>Állítsa be és használja a Google </a:t>
            </a:r>
            <a:r>
              <a:rPr lang="hu-HU" sz="1400" dirty="0" err="1"/>
              <a:t>Analytics</a:t>
            </a:r>
            <a:r>
              <a:rPr lang="hu-HU" sz="1400" dirty="0"/>
              <a:t> szolgáltatást webhelye és </a:t>
            </a:r>
            <a:r>
              <a:rPr lang="hu-HU" sz="1400" dirty="0" err="1"/>
              <a:t>blogja</a:t>
            </a:r>
            <a:r>
              <a:rPr lang="hu-HU" sz="1400" dirty="0"/>
              <a:t> látogatóinak tanulmányozásához.</a:t>
            </a:r>
          </a:p>
          <a:p>
            <a:r>
              <a:rPr lang="hu-HU" sz="1400" dirty="0"/>
              <a:t>Azzal a képességgel, hogy láthatja, honnan érkeztek, és milyen kulcsszavakra kerestek, </a:t>
            </a:r>
            <a:r>
              <a:rPr lang="hu-HU" sz="1400" dirty="0" err="1"/>
              <a:t>finomhangolhatja</a:t>
            </a:r>
            <a:r>
              <a:rPr lang="hu-HU" sz="1400" dirty="0"/>
              <a:t> a tartalmat, és jobban </a:t>
            </a:r>
            <a:r>
              <a:rPr lang="hu-HU" sz="1400" dirty="0" err="1"/>
              <a:t>testreszabhatja</a:t>
            </a:r>
            <a:r>
              <a:rPr lang="hu-HU" sz="1400" dirty="0"/>
              <a:t> üzenetét.</a:t>
            </a:r>
          </a:p>
          <a:p>
            <a:r>
              <a:rPr lang="hu-HU" sz="1400" dirty="0"/>
              <a:t>A Google </a:t>
            </a:r>
            <a:r>
              <a:rPr lang="hu-HU" sz="1400" dirty="0" err="1"/>
              <a:t>Analytics</a:t>
            </a:r>
            <a:r>
              <a:rPr lang="hu-HU" sz="1400" dirty="0"/>
              <a:t> azt is megmondja, hogy pontosan hol tartózkodnak webhelye látogatói, mit szeretnek a webhelyen és mit nem stb.</a:t>
            </a:r>
          </a:p>
          <a:p>
            <a:endParaRPr lang="hu-HU" sz="1400" dirty="0"/>
          </a:p>
          <a:p>
            <a:r>
              <a:rPr lang="hu-HU" sz="1400" u="sng" dirty="0"/>
              <a:t>Google </a:t>
            </a:r>
            <a:r>
              <a:rPr lang="hu-HU" sz="1400" u="sng" dirty="0" err="1"/>
              <a:t>Adwords</a:t>
            </a:r>
            <a:endParaRPr lang="hu-HU" sz="1400" u="sng" dirty="0"/>
          </a:p>
          <a:p>
            <a:endParaRPr lang="hu-HU" sz="1400" dirty="0"/>
          </a:p>
          <a:p>
            <a:r>
              <a:rPr lang="hu-HU" sz="1400" dirty="0"/>
              <a:t>Kulcsszólista összeállítása</a:t>
            </a:r>
          </a:p>
          <a:p>
            <a:r>
              <a:rPr lang="hu-HU" sz="1400" dirty="0"/>
              <a:t>Kezdje a webhelyével – ez már tartalmazza azokat a főbb kifejezéseket, amelyek leírják vállalkozását és termékeit/szolgáltatásait. A lista segítségével további kutatásokat végezhet a Google Kulcsszóválasztó eszközben – https://</a:t>
            </a:r>
            <a:r>
              <a:rPr lang="hu-HU" sz="1400" dirty="0" err="1"/>
              <a:t>support.google.com</a:t>
            </a:r>
            <a:r>
              <a:rPr lang="hu-HU" sz="1400" dirty="0"/>
              <a:t>/</a:t>
            </a:r>
            <a:r>
              <a:rPr lang="hu-HU" sz="1400" dirty="0" err="1"/>
              <a:t>adwords</a:t>
            </a:r>
            <a:r>
              <a:rPr lang="hu-HU" sz="1400" dirty="0"/>
              <a:t>/</a:t>
            </a:r>
            <a:r>
              <a:rPr lang="hu-HU" sz="1400" dirty="0" err="1"/>
              <a:t>answer</a:t>
            </a:r>
            <a:r>
              <a:rPr lang="hu-HU" sz="1400" dirty="0"/>
              <a:t>/6242914</a:t>
            </a:r>
          </a:p>
          <a:p>
            <a:r>
              <a:rPr lang="hu-HU" sz="1400" dirty="0"/>
              <a:t>A hirdetés felállításakor célszerű a rövidebbekkel kezdeni, kevesebb kulcsszóval. A hosszabbak többe kerülnek, és érdemes először megnézni, hogy mi válik be a közönségnek.</a:t>
            </a:r>
          </a:p>
          <a:p>
            <a:r>
              <a:rPr lang="hu-HU" sz="1400" dirty="0"/>
              <a:t>Minél </a:t>
            </a:r>
            <a:r>
              <a:rPr lang="hu-HU" sz="1400" dirty="0" err="1"/>
              <a:t>célzottabb</a:t>
            </a:r>
            <a:r>
              <a:rPr lang="hu-HU" sz="1400" dirty="0"/>
              <a:t> egy kulcsszó, annál kisebb a keresési mennyisége. Gyakorlat, próba és hiba, valamint erőfeszítéseinek rendszeres felülvizsgálata segít megtalálni a tökéletes egyensúlyt vállalkozása számára.</a:t>
            </a:r>
            <a:endParaRPr lang="pl-PL" sz="1400" dirty="0"/>
          </a:p>
        </p:txBody>
      </p:sp>
    </p:spTree>
    <p:extLst>
      <p:ext uri="{BB962C8B-B14F-4D97-AF65-F5344CB8AC3E}">
        <p14:creationId xmlns:p14="http://schemas.microsoft.com/office/powerpoint/2010/main" val="987603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F99F594-68F9-43FA-B173-E8C6CB530F5E}"/>
              </a:ext>
            </a:extLst>
          </p:cNvPr>
          <p:cNvSpPr>
            <a:spLocks noGrp="1"/>
          </p:cNvSpPr>
          <p:nvPr>
            <p:ph type="body" sz="quarter" idx="14"/>
          </p:nvPr>
        </p:nvSpPr>
        <p:spPr/>
        <p:txBody>
          <a:bodyPr/>
          <a:lstStyle/>
          <a:p>
            <a:pPr algn="ctr"/>
            <a:r>
              <a:rPr lang="pl-PL" sz="2400" dirty="0"/>
              <a:t>5. </a:t>
            </a:r>
            <a:r>
              <a:rPr lang="pl-PL" sz="2400" b="1" dirty="0"/>
              <a:t>A </a:t>
            </a:r>
            <a:r>
              <a:rPr lang="pl-PL" sz="2400" b="1" dirty="0" err="1"/>
              <a:t>közösségi</a:t>
            </a:r>
            <a:r>
              <a:rPr lang="pl-PL" sz="2400" b="1" dirty="0"/>
              <a:t> </a:t>
            </a:r>
            <a:r>
              <a:rPr lang="pl-PL" sz="2400" b="1" dirty="0" err="1"/>
              <a:t>média</a:t>
            </a:r>
            <a:r>
              <a:rPr lang="pl-PL" sz="2400" b="1" dirty="0"/>
              <a:t> </a:t>
            </a:r>
            <a:r>
              <a:rPr lang="pl-PL" sz="2400" b="1" dirty="0" err="1"/>
              <a:t>stratégiája</a:t>
            </a:r>
            <a:r>
              <a:rPr lang="pl-PL" sz="2400" b="1" dirty="0"/>
              <a:t> </a:t>
            </a:r>
            <a:r>
              <a:rPr lang="pl-PL" sz="2400" b="1" dirty="0" err="1"/>
              <a:t>az</a:t>
            </a:r>
            <a:r>
              <a:rPr lang="pl-PL" sz="2400" b="1" dirty="0"/>
              <a:t> </a:t>
            </a:r>
            <a:r>
              <a:rPr lang="pl-PL" sz="2400" b="1" dirty="0" err="1"/>
              <a:t>Ízközpont</a:t>
            </a:r>
            <a:r>
              <a:rPr lang="pl-PL" sz="2400" b="1" dirty="0"/>
              <a:t> </a:t>
            </a:r>
            <a:r>
              <a:rPr lang="pl-PL" sz="2400" b="1" dirty="0" err="1"/>
              <a:t>számára</a:t>
            </a:r>
            <a:endParaRPr lang="pl-PL" sz="2400" b="1" dirty="0"/>
          </a:p>
          <a:p>
            <a:pPr algn="ctr"/>
            <a:endParaRPr lang="pl-PL" sz="1477" dirty="0"/>
          </a:p>
          <a:p>
            <a:endParaRPr lang="pl-PL" dirty="0"/>
          </a:p>
        </p:txBody>
      </p:sp>
      <p:graphicFrame>
        <p:nvGraphicFramePr>
          <p:cNvPr id="4" name="Tabela 4">
            <a:extLst>
              <a:ext uri="{FF2B5EF4-FFF2-40B4-BE49-F238E27FC236}">
                <a16:creationId xmlns:a16="http://schemas.microsoft.com/office/drawing/2014/main" id="{36BC655B-A096-4D22-9B5A-2B08FBE4CC5E}"/>
              </a:ext>
            </a:extLst>
          </p:cNvPr>
          <p:cNvGraphicFramePr>
            <a:graphicFrameLocks noGrp="1"/>
          </p:cNvGraphicFramePr>
          <p:nvPr>
            <p:extLst>
              <p:ext uri="{D42A27DB-BD31-4B8C-83A1-F6EECF244321}">
                <p14:modId xmlns:p14="http://schemas.microsoft.com/office/powerpoint/2010/main" val="1410168518"/>
              </p:ext>
            </p:extLst>
          </p:nvPr>
        </p:nvGraphicFramePr>
        <p:xfrm>
          <a:off x="401530" y="1859044"/>
          <a:ext cx="8693833" cy="343486"/>
        </p:xfrm>
        <a:graphic>
          <a:graphicData uri="http://schemas.openxmlformats.org/drawingml/2006/table">
            <a:tbl>
              <a:tblPr firstRow="1" bandRow="1">
                <a:tableStyleId>{5C22544A-7EE6-4342-B048-85BDC9FD1C3A}</a:tableStyleId>
              </a:tblPr>
              <a:tblGrid>
                <a:gridCol w="1757968">
                  <a:extLst>
                    <a:ext uri="{9D8B030D-6E8A-4147-A177-3AD203B41FA5}">
                      <a16:colId xmlns:a16="http://schemas.microsoft.com/office/drawing/2014/main" val="3639464239"/>
                    </a:ext>
                  </a:extLst>
                </a:gridCol>
                <a:gridCol w="3312368">
                  <a:extLst>
                    <a:ext uri="{9D8B030D-6E8A-4147-A177-3AD203B41FA5}">
                      <a16:colId xmlns:a16="http://schemas.microsoft.com/office/drawing/2014/main" val="3013483758"/>
                    </a:ext>
                  </a:extLst>
                </a:gridCol>
                <a:gridCol w="3623497">
                  <a:extLst>
                    <a:ext uri="{9D8B030D-6E8A-4147-A177-3AD203B41FA5}">
                      <a16:colId xmlns:a16="http://schemas.microsoft.com/office/drawing/2014/main" val="2389186857"/>
                    </a:ext>
                  </a:extLst>
                </a:gridCol>
              </a:tblGrid>
              <a:tr h="342314">
                <a:tc>
                  <a:txBody>
                    <a:bodyPr/>
                    <a:lstStyle/>
                    <a:p>
                      <a:pPr algn="ctr"/>
                      <a:r>
                        <a:rPr lang="pl-PL" sz="1700" dirty="0"/>
                        <a:t>FELÜLET</a:t>
                      </a:r>
                    </a:p>
                  </a:txBody>
                  <a:tcPr marL="84406" marR="84406" marT="42203" marB="42203">
                    <a:solidFill>
                      <a:srgbClr val="F3BBE8"/>
                    </a:solidFill>
                  </a:tcPr>
                </a:tc>
                <a:tc>
                  <a:txBody>
                    <a:bodyPr/>
                    <a:lstStyle/>
                    <a:p>
                      <a:pPr algn="ctr"/>
                      <a:r>
                        <a:rPr lang="pl-PL" sz="1700" dirty="0"/>
                        <a:t>CÉL </a:t>
                      </a:r>
                    </a:p>
                  </a:txBody>
                  <a:tcPr marL="84406" marR="84406" marT="42203" marB="42203">
                    <a:solidFill>
                      <a:srgbClr val="F3BBE8"/>
                    </a:solidFill>
                  </a:tcPr>
                </a:tc>
                <a:tc>
                  <a:txBody>
                    <a:bodyPr/>
                    <a:lstStyle/>
                    <a:p>
                      <a:pPr algn="ctr"/>
                      <a:r>
                        <a:rPr lang="pl-PL" sz="1700" dirty="0"/>
                        <a:t>MŰVELET</a:t>
                      </a:r>
                    </a:p>
                  </a:txBody>
                  <a:tcPr marL="84406" marR="84406" marT="42203" marB="42203">
                    <a:solidFill>
                      <a:srgbClr val="F3BBE8"/>
                    </a:solidFill>
                  </a:tcPr>
                </a:tc>
                <a:extLst>
                  <a:ext uri="{0D108BD9-81ED-4DB2-BD59-A6C34878D82A}">
                    <a16:rowId xmlns:a16="http://schemas.microsoft.com/office/drawing/2014/main" val="3255146279"/>
                  </a:ext>
                </a:extLst>
              </a:tr>
            </a:tbl>
          </a:graphicData>
        </a:graphic>
      </p:graphicFrame>
      <p:pic>
        <p:nvPicPr>
          <p:cNvPr id="5" name="Picture 1">
            <a:extLst>
              <a:ext uri="{FF2B5EF4-FFF2-40B4-BE49-F238E27FC236}">
                <a16:creationId xmlns:a16="http://schemas.microsoft.com/office/drawing/2014/main" id="{36D13BFA-520F-4A23-B1D5-DE45BB28E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739" y="2478353"/>
            <a:ext cx="675543" cy="67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FF2D199-D44C-415A-BC34-C61462AA0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362" y="3536694"/>
            <a:ext cx="782515" cy="63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C1762EDE-348E-43EC-954D-8BF3843E59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740" y="4520252"/>
            <a:ext cx="675542" cy="6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a:extLst>
              <a:ext uri="{FF2B5EF4-FFF2-40B4-BE49-F238E27FC236}">
                <a16:creationId xmlns:a16="http://schemas.microsoft.com/office/drawing/2014/main" id="{2FB50953-F745-4F8C-A34F-9953CFB9B034}"/>
              </a:ext>
            </a:extLst>
          </p:cNvPr>
          <p:cNvSpPr txBox="1"/>
          <p:nvPr/>
        </p:nvSpPr>
        <p:spPr>
          <a:xfrm>
            <a:off x="2152958" y="2225046"/>
            <a:ext cx="3244906" cy="1169551"/>
          </a:xfrm>
          <a:prstGeom prst="rect">
            <a:avLst/>
          </a:prstGeom>
          <a:noFill/>
        </p:spPr>
        <p:txBody>
          <a:bodyPr wrap="square" lIns="91440" tIns="45720" rIns="91440" bIns="45720" anchor="t">
            <a:spAutoFit/>
          </a:bodyPr>
          <a:lstStyle/>
          <a:p>
            <a:r>
              <a:rPr lang="pl-PL" sz="1400" dirty="0" err="1"/>
              <a:t>Kirakat</a:t>
            </a:r>
            <a:r>
              <a:rPr lang="pl-PL" sz="1400" dirty="0"/>
              <a:t> a </a:t>
            </a:r>
            <a:r>
              <a:rPr lang="pl-PL" sz="1400" dirty="0" err="1"/>
              <a:t>márkájához</a:t>
            </a:r>
            <a:endParaRPr lang="pl-PL" sz="1400" dirty="0"/>
          </a:p>
          <a:p>
            <a:r>
              <a:rPr lang="pl-PL" sz="1400" dirty="0" err="1"/>
              <a:t>Reklámozza</a:t>
            </a:r>
            <a:r>
              <a:rPr lang="pl-PL" sz="1400" dirty="0"/>
              <a:t> </a:t>
            </a:r>
            <a:r>
              <a:rPr lang="pl-PL" sz="1400" dirty="0" err="1"/>
              <a:t>rendezvényeit</a:t>
            </a:r>
            <a:endParaRPr lang="pl-PL" sz="1400" dirty="0"/>
          </a:p>
          <a:p>
            <a:r>
              <a:rPr lang="pl-PL" sz="1400" dirty="0" err="1"/>
              <a:t>Hirdessen</a:t>
            </a:r>
            <a:r>
              <a:rPr lang="pl-PL" sz="1400" dirty="0"/>
              <a:t> </a:t>
            </a:r>
            <a:r>
              <a:rPr lang="pl-PL" sz="1400" dirty="0" err="1"/>
              <a:t>közösségének</a:t>
            </a:r>
            <a:endParaRPr lang="pl-PL" sz="1400" dirty="0"/>
          </a:p>
          <a:p>
            <a:r>
              <a:rPr lang="pl-PL" sz="1400" dirty="0" err="1"/>
              <a:t>Kapcsolatok</a:t>
            </a:r>
            <a:r>
              <a:rPr lang="pl-PL" sz="1400" dirty="0"/>
              <a:t> </a:t>
            </a:r>
            <a:r>
              <a:rPr lang="pl-PL" sz="1400" dirty="0" err="1"/>
              <a:t>kialakítása</a:t>
            </a:r>
            <a:endParaRPr lang="pl-PL" sz="1400" dirty="0"/>
          </a:p>
          <a:p>
            <a:r>
              <a:rPr lang="pl-PL" sz="1400" dirty="0"/>
              <a:t>SEO – </a:t>
            </a:r>
            <a:r>
              <a:rPr lang="pl-PL" sz="1400" dirty="0" err="1"/>
              <a:t>keresőoptimalizálás</a:t>
            </a:r>
            <a:endParaRPr lang="pl-PL" sz="1400" dirty="0"/>
          </a:p>
        </p:txBody>
      </p:sp>
      <p:sp>
        <p:nvSpPr>
          <p:cNvPr id="11" name="pole tekstowe 10">
            <a:extLst>
              <a:ext uri="{FF2B5EF4-FFF2-40B4-BE49-F238E27FC236}">
                <a16:creationId xmlns:a16="http://schemas.microsoft.com/office/drawing/2014/main" id="{53DDA425-12BA-44FE-BDF9-D343EC077F15}"/>
              </a:ext>
            </a:extLst>
          </p:cNvPr>
          <p:cNvSpPr txBox="1"/>
          <p:nvPr/>
        </p:nvSpPr>
        <p:spPr>
          <a:xfrm>
            <a:off x="5398456" y="2226670"/>
            <a:ext cx="3619821" cy="1015663"/>
          </a:xfrm>
          <a:prstGeom prst="rect">
            <a:avLst/>
          </a:prstGeom>
          <a:noFill/>
        </p:spPr>
        <p:txBody>
          <a:bodyPr wrap="square">
            <a:spAutoFit/>
          </a:bodyPr>
          <a:lstStyle/>
          <a:p>
            <a:r>
              <a:rPr lang="pl-PL" sz="1200" dirty="0" err="1"/>
              <a:t>Heti</a:t>
            </a:r>
            <a:r>
              <a:rPr lang="pl-PL" sz="1200" dirty="0"/>
              <a:t> </a:t>
            </a:r>
            <a:r>
              <a:rPr lang="pl-PL" sz="1200" dirty="0" err="1"/>
              <a:t>rendszerességgel</a:t>
            </a:r>
            <a:r>
              <a:rPr lang="pl-PL" sz="1200" dirty="0"/>
              <a:t> </a:t>
            </a:r>
            <a:r>
              <a:rPr lang="pl-PL" sz="1200" dirty="0" err="1"/>
              <a:t>nyújtson</a:t>
            </a:r>
            <a:r>
              <a:rPr lang="pl-PL" sz="1200" dirty="0"/>
              <a:t> </a:t>
            </a:r>
            <a:r>
              <a:rPr lang="pl-PL" sz="1200" dirty="0" err="1"/>
              <a:t>érdekes</a:t>
            </a:r>
            <a:r>
              <a:rPr lang="pl-PL" sz="1200" dirty="0"/>
              <a:t> </a:t>
            </a:r>
            <a:r>
              <a:rPr lang="pl-PL" sz="1200" dirty="0" err="1"/>
              <a:t>élelmiszereket</a:t>
            </a:r>
            <a:endParaRPr lang="pl-PL" sz="1200" dirty="0"/>
          </a:p>
          <a:p>
            <a:r>
              <a:rPr lang="pl-PL" sz="1200" dirty="0" err="1"/>
              <a:t>Növekedés</a:t>
            </a:r>
            <a:r>
              <a:rPr lang="pl-PL" sz="1200" dirty="0"/>
              <a:t> a </a:t>
            </a:r>
            <a:r>
              <a:rPr lang="pl-PL" sz="1200" dirty="0" err="1"/>
              <a:t>kisvállalkozások</a:t>
            </a:r>
            <a:r>
              <a:rPr lang="pl-PL" sz="1200" dirty="0"/>
              <a:t> </a:t>
            </a:r>
            <a:r>
              <a:rPr lang="pl-PL" sz="1200" dirty="0" err="1"/>
              <a:t>erőforrásaként</a:t>
            </a:r>
            <a:endParaRPr lang="pl-PL" sz="1200" dirty="0"/>
          </a:p>
          <a:p>
            <a:r>
              <a:rPr lang="pl-PL" sz="1200" dirty="0" err="1"/>
              <a:t>Adjon</a:t>
            </a:r>
            <a:r>
              <a:rPr lang="pl-PL" sz="1200" dirty="0"/>
              <a:t> </a:t>
            </a:r>
            <a:r>
              <a:rPr lang="pl-PL" sz="1200" dirty="0" err="1"/>
              <a:t>hozzá</a:t>
            </a:r>
            <a:r>
              <a:rPr lang="pl-PL" sz="1200" dirty="0"/>
              <a:t> </a:t>
            </a:r>
            <a:r>
              <a:rPr lang="pl-PL" sz="1200" dirty="0" err="1"/>
              <a:t>fényképeket</a:t>
            </a:r>
            <a:r>
              <a:rPr lang="pl-PL" sz="1200" dirty="0"/>
              <a:t>, </a:t>
            </a:r>
            <a:r>
              <a:rPr lang="pl-PL" sz="1200" dirty="0" err="1"/>
              <a:t>leírásokat</a:t>
            </a:r>
            <a:r>
              <a:rPr lang="pl-PL" sz="1200" dirty="0"/>
              <a:t>, </a:t>
            </a:r>
            <a:r>
              <a:rPr lang="pl-PL" sz="1200" dirty="0" err="1"/>
              <a:t>és</a:t>
            </a:r>
            <a:r>
              <a:rPr lang="pl-PL" sz="1200" dirty="0"/>
              <a:t> </a:t>
            </a:r>
            <a:r>
              <a:rPr lang="pl-PL" sz="1200" dirty="0" err="1"/>
              <a:t>tájékoztassa</a:t>
            </a:r>
            <a:r>
              <a:rPr lang="pl-PL" sz="1200" dirty="0"/>
              <a:t> </a:t>
            </a:r>
            <a:r>
              <a:rPr lang="pl-PL" sz="1200" dirty="0" err="1"/>
              <a:t>közönségét</a:t>
            </a:r>
            <a:r>
              <a:rPr lang="pl-PL" sz="1200" dirty="0"/>
              <a:t> </a:t>
            </a:r>
            <a:r>
              <a:rPr lang="pl-PL" sz="1200" dirty="0" err="1"/>
              <a:t>az</a:t>
            </a:r>
            <a:r>
              <a:rPr lang="pl-PL" sz="1200" dirty="0"/>
              <a:t> </a:t>
            </a:r>
            <a:r>
              <a:rPr lang="pl-PL" sz="1200" dirty="0" err="1"/>
              <a:t>újdonságokról</a:t>
            </a:r>
            <a:endParaRPr lang="pl-PL" sz="1200" dirty="0"/>
          </a:p>
          <a:p>
            <a:r>
              <a:rPr lang="pl-PL" sz="1200" dirty="0" err="1"/>
              <a:t>Válasz</a:t>
            </a:r>
            <a:r>
              <a:rPr lang="pl-PL" sz="1200" dirty="0"/>
              <a:t> </a:t>
            </a:r>
            <a:r>
              <a:rPr lang="pl-PL" sz="1200" dirty="0" err="1"/>
              <a:t>üzenetekre</a:t>
            </a:r>
            <a:endParaRPr lang="pl-PL" sz="1200" dirty="0"/>
          </a:p>
        </p:txBody>
      </p:sp>
      <p:sp>
        <p:nvSpPr>
          <p:cNvPr id="13" name="pole tekstowe 12">
            <a:extLst>
              <a:ext uri="{FF2B5EF4-FFF2-40B4-BE49-F238E27FC236}">
                <a16:creationId xmlns:a16="http://schemas.microsoft.com/office/drawing/2014/main" id="{ECC3AFF9-82CE-4AD2-A69D-C40FB1FC1887}"/>
              </a:ext>
            </a:extLst>
          </p:cNvPr>
          <p:cNvSpPr txBox="1"/>
          <p:nvPr/>
        </p:nvSpPr>
        <p:spPr>
          <a:xfrm>
            <a:off x="2152958" y="3381486"/>
            <a:ext cx="3244906" cy="954107"/>
          </a:xfrm>
          <a:prstGeom prst="rect">
            <a:avLst/>
          </a:prstGeom>
          <a:noFill/>
        </p:spPr>
        <p:txBody>
          <a:bodyPr wrap="square" lIns="91440" tIns="45720" rIns="91440" bIns="45720" anchor="t">
            <a:spAutoFit/>
          </a:bodyPr>
          <a:lstStyle/>
          <a:p>
            <a:r>
              <a:rPr lang="hu-HU" sz="1400" dirty="0"/>
              <a:t>Hirdetés</a:t>
            </a:r>
          </a:p>
          <a:p>
            <a:r>
              <a:rPr lang="hu-HU" sz="1400" dirty="0"/>
              <a:t>Gondolati vezetés</a:t>
            </a:r>
          </a:p>
          <a:p>
            <a:r>
              <a:rPr lang="hu-HU" sz="1400" dirty="0"/>
              <a:t>A tagok profiljainak népszerűsítése</a:t>
            </a:r>
          </a:p>
          <a:p>
            <a:r>
              <a:rPr lang="hu-HU" sz="1400" dirty="0"/>
              <a:t>SEO – keresőoptimalizálás</a:t>
            </a:r>
            <a:endParaRPr lang="pl-PL" sz="1400" dirty="0"/>
          </a:p>
        </p:txBody>
      </p:sp>
      <p:sp>
        <p:nvSpPr>
          <p:cNvPr id="15" name="pole tekstowe 14">
            <a:extLst>
              <a:ext uri="{FF2B5EF4-FFF2-40B4-BE49-F238E27FC236}">
                <a16:creationId xmlns:a16="http://schemas.microsoft.com/office/drawing/2014/main" id="{F6793EFF-D508-460E-A1E9-3222C1675FAC}"/>
              </a:ext>
            </a:extLst>
          </p:cNvPr>
          <p:cNvSpPr txBox="1"/>
          <p:nvPr/>
        </p:nvSpPr>
        <p:spPr>
          <a:xfrm>
            <a:off x="5397864" y="3529425"/>
            <a:ext cx="3611036" cy="830997"/>
          </a:xfrm>
          <a:prstGeom prst="rect">
            <a:avLst/>
          </a:prstGeom>
          <a:noFill/>
        </p:spPr>
        <p:txBody>
          <a:bodyPr wrap="square" lIns="91440" tIns="45720" rIns="91440" bIns="45720" anchor="t">
            <a:spAutoFit/>
          </a:bodyPr>
          <a:lstStyle/>
          <a:p>
            <a:r>
              <a:rPr lang="pl-PL" sz="1200" dirty="0" err="1"/>
              <a:t>Növelje</a:t>
            </a:r>
            <a:r>
              <a:rPr lang="pl-PL" sz="1200" dirty="0"/>
              <a:t> </a:t>
            </a:r>
            <a:r>
              <a:rPr lang="pl-PL" sz="1200" dirty="0" err="1"/>
              <a:t>webhelye</a:t>
            </a:r>
            <a:r>
              <a:rPr lang="pl-PL" sz="1200" dirty="0"/>
              <a:t> </a:t>
            </a:r>
            <a:r>
              <a:rPr lang="pl-PL" sz="1200" dirty="0" err="1"/>
              <a:t>iránti</a:t>
            </a:r>
            <a:r>
              <a:rPr lang="pl-PL" sz="1200" dirty="0"/>
              <a:t> </a:t>
            </a:r>
            <a:r>
              <a:rPr lang="pl-PL" sz="1200" dirty="0" err="1"/>
              <a:t>elkötelezettséget</a:t>
            </a:r>
            <a:r>
              <a:rPr lang="pl-PL" sz="1200" dirty="0"/>
              <a:t> a </a:t>
            </a:r>
            <a:r>
              <a:rPr lang="pl-PL" sz="1200" dirty="0" err="1"/>
              <a:t>Twitteren</a:t>
            </a:r>
            <a:r>
              <a:rPr lang="pl-PL" sz="1200" dirty="0"/>
              <a:t> </a:t>
            </a:r>
            <a:r>
              <a:rPr lang="pl-PL" sz="1200" dirty="0" err="1"/>
              <a:t>keresztül</a:t>
            </a:r>
            <a:endParaRPr lang="pl-PL" sz="1200" dirty="0"/>
          </a:p>
          <a:p>
            <a:r>
              <a:rPr lang="pl-PL" sz="1200" dirty="0" err="1"/>
              <a:t>Tweeteljen</a:t>
            </a:r>
            <a:r>
              <a:rPr lang="pl-PL" sz="1200" dirty="0"/>
              <a:t> el </a:t>
            </a:r>
            <a:r>
              <a:rPr lang="pl-PL" sz="1200" dirty="0" err="1"/>
              <a:t>több</a:t>
            </a:r>
            <a:r>
              <a:rPr lang="pl-PL" sz="1200" dirty="0"/>
              <a:t> </a:t>
            </a:r>
            <a:r>
              <a:rPr lang="pl-PL" sz="1200" dirty="0" err="1"/>
              <a:t>olyan</a:t>
            </a:r>
            <a:r>
              <a:rPr lang="pl-PL" sz="1200" dirty="0"/>
              <a:t> </a:t>
            </a:r>
            <a:r>
              <a:rPr lang="pl-PL" sz="1200" dirty="0" err="1"/>
              <a:t>tartalmat</a:t>
            </a:r>
            <a:r>
              <a:rPr lang="pl-PL" sz="1200" dirty="0"/>
              <a:t>, </a:t>
            </a:r>
            <a:r>
              <a:rPr lang="pl-PL" sz="1200" dirty="0" err="1"/>
              <a:t>amelyet</a:t>
            </a:r>
            <a:r>
              <a:rPr lang="pl-PL" sz="1200" dirty="0"/>
              <a:t> </a:t>
            </a:r>
            <a:r>
              <a:rPr lang="pl-PL" sz="1200" dirty="0" err="1"/>
              <a:t>az</a:t>
            </a:r>
            <a:r>
              <a:rPr lang="pl-PL" sz="1200" dirty="0"/>
              <a:t> </a:t>
            </a:r>
            <a:r>
              <a:rPr lang="pl-PL" sz="1200" dirty="0" err="1"/>
              <a:t>emberek</a:t>
            </a:r>
            <a:r>
              <a:rPr lang="pl-PL" sz="1200" dirty="0"/>
              <a:t> </a:t>
            </a:r>
            <a:r>
              <a:rPr lang="pl-PL" sz="1200" dirty="0" err="1"/>
              <a:t>követni</a:t>
            </a:r>
            <a:r>
              <a:rPr lang="pl-PL" sz="1200" dirty="0"/>
              <a:t> </a:t>
            </a:r>
            <a:r>
              <a:rPr lang="pl-PL" sz="1200" dirty="0" err="1"/>
              <a:t>szeretnének</a:t>
            </a:r>
            <a:endParaRPr lang="pl-PL" sz="1200" dirty="0"/>
          </a:p>
        </p:txBody>
      </p:sp>
      <p:sp>
        <p:nvSpPr>
          <p:cNvPr id="19" name="pole tekstowe 18">
            <a:extLst>
              <a:ext uri="{FF2B5EF4-FFF2-40B4-BE49-F238E27FC236}">
                <a16:creationId xmlns:a16="http://schemas.microsoft.com/office/drawing/2014/main" id="{AC026C00-5B42-4453-84A9-53357C36ED79}"/>
              </a:ext>
            </a:extLst>
          </p:cNvPr>
          <p:cNvSpPr txBox="1"/>
          <p:nvPr/>
        </p:nvSpPr>
        <p:spPr>
          <a:xfrm>
            <a:off x="2152958" y="4438767"/>
            <a:ext cx="3244906" cy="954107"/>
          </a:xfrm>
          <a:prstGeom prst="rect">
            <a:avLst/>
          </a:prstGeom>
          <a:noFill/>
        </p:spPr>
        <p:txBody>
          <a:bodyPr wrap="square" lIns="91440" tIns="45720" rIns="91440" bIns="45720" anchor="t">
            <a:spAutoFit/>
          </a:bodyPr>
          <a:lstStyle/>
          <a:p>
            <a:pPr>
              <a:defRPr/>
            </a:pPr>
            <a:r>
              <a:rPr lang="en-US" sz="1400" dirty="0" err="1">
                <a:latin typeface="+mj-lt"/>
              </a:rPr>
              <a:t>Fénykép</a:t>
            </a:r>
            <a:r>
              <a:rPr lang="en-US" sz="1400" dirty="0">
                <a:latin typeface="+mj-lt"/>
              </a:rPr>
              <a:t> </a:t>
            </a:r>
            <a:r>
              <a:rPr lang="en-US" sz="1400" dirty="0" err="1">
                <a:latin typeface="+mj-lt"/>
              </a:rPr>
              <a:t>hozzáadása</a:t>
            </a:r>
            <a:r>
              <a:rPr lang="en-US" sz="1400" dirty="0">
                <a:latin typeface="+mj-lt"/>
              </a:rPr>
              <a:t> </a:t>
            </a:r>
            <a:r>
              <a:rPr lang="en-US" sz="1400" dirty="0" err="1">
                <a:latin typeface="+mj-lt"/>
              </a:rPr>
              <a:t>és</a:t>
            </a:r>
            <a:r>
              <a:rPr lang="en-US" sz="1400" dirty="0">
                <a:latin typeface="+mj-lt"/>
              </a:rPr>
              <a:t> </a:t>
            </a:r>
            <a:r>
              <a:rPr lang="en-US" sz="1400" dirty="0" err="1">
                <a:latin typeface="+mj-lt"/>
              </a:rPr>
              <a:t>történetek</a:t>
            </a:r>
            <a:r>
              <a:rPr lang="en-US" sz="1400" dirty="0">
                <a:latin typeface="+mj-lt"/>
              </a:rPr>
              <a:t> </a:t>
            </a:r>
            <a:r>
              <a:rPr lang="en-US" sz="1400" dirty="0" err="1">
                <a:latin typeface="+mj-lt"/>
              </a:rPr>
              <a:t>elmesélése</a:t>
            </a:r>
            <a:r>
              <a:rPr lang="en-US" sz="1400" dirty="0">
                <a:latin typeface="+mj-lt"/>
              </a:rPr>
              <a:t> </a:t>
            </a:r>
            <a:r>
              <a:rPr lang="en-US" sz="1400" dirty="0" err="1">
                <a:latin typeface="+mj-lt"/>
              </a:rPr>
              <a:t>Maradjon</a:t>
            </a:r>
            <a:r>
              <a:rPr lang="en-US" sz="1400" dirty="0">
                <a:latin typeface="+mj-lt"/>
              </a:rPr>
              <a:t> </a:t>
            </a:r>
            <a:r>
              <a:rPr lang="en-US" sz="1400" dirty="0" err="1">
                <a:latin typeface="+mj-lt"/>
              </a:rPr>
              <a:t>kapcsolatban</a:t>
            </a:r>
            <a:endParaRPr lang="en-US" sz="1400" dirty="0">
              <a:latin typeface="+mj-lt"/>
            </a:endParaRPr>
          </a:p>
          <a:p>
            <a:pPr>
              <a:defRPr/>
            </a:pPr>
            <a:r>
              <a:rPr lang="en-US" sz="1400" dirty="0">
                <a:latin typeface="+mj-lt"/>
              </a:rPr>
              <a:t>Más </a:t>
            </a:r>
            <a:r>
              <a:rPr lang="en-US" sz="1400" dirty="0" err="1">
                <a:latin typeface="+mj-lt"/>
              </a:rPr>
              <a:t>pillantás</a:t>
            </a:r>
            <a:r>
              <a:rPr lang="en-US" sz="1400" dirty="0">
                <a:latin typeface="+mj-lt"/>
              </a:rPr>
              <a:t> a </a:t>
            </a:r>
            <a:r>
              <a:rPr lang="en-US" sz="1400" dirty="0" err="1">
                <a:latin typeface="+mj-lt"/>
              </a:rPr>
              <a:t>céged</a:t>
            </a:r>
            <a:r>
              <a:rPr lang="en-US" sz="1400" dirty="0">
                <a:latin typeface="+mj-lt"/>
              </a:rPr>
              <a:t> </a:t>
            </a:r>
            <a:r>
              <a:rPr lang="en-US" sz="1400" dirty="0" err="1">
                <a:latin typeface="+mj-lt"/>
              </a:rPr>
              <a:t>belsejére</a:t>
            </a:r>
            <a:endParaRPr lang="en-US" sz="1400" dirty="0">
              <a:latin typeface="+mj-lt"/>
            </a:endParaRPr>
          </a:p>
          <a:p>
            <a:pPr>
              <a:defRPr/>
            </a:pPr>
            <a:r>
              <a:rPr lang="en-US" sz="1400" dirty="0">
                <a:latin typeface="+mj-lt"/>
              </a:rPr>
              <a:t>SEO – </a:t>
            </a:r>
            <a:r>
              <a:rPr lang="en-US" sz="1400" dirty="0" err="1">
                <a:latin typeface="+mj-lt"/>
              </a:rPr>
              <a:t>keresőoptimalizálás</a:t>
            </a:r>
            <a:endParaRPr lang="en-US" sz="1400" dirty="0">
              <a:solidFill>
                <a:prstClr val="black"/>
              </a:solidFill>
              <a:latin typeface="+mj-lt"/>
            </a:endParaRPr>
          </a:p>
        </p:txBody>
      </p:sp>
      <p:sp>
        <p:nvSpPr>
          <p:cNvPr id="21" name="pole tekstowe 20">
            <a:extLst>
              <a:ext uri="{FF2B5EF4-FFF2-40B4-BE49-F238E27FC236}">
                <a16:creationId xmlns:a16="http://schemas.microsoft.com/office/drawing/2014/main" id="{B894D82A-B748-4FB3-A82B-DAB3634639B8}"/>
              </a:ext>
            </a:extLst>
          </p:cNvPr>
          <p:cNvSpPr txBox="1"/>
          <p:nvPr/>
        </p:nvSpPr>
        <p:spPr>
          <a:xfrm>
            <a:off x="5397864" y="4378260"/>
            <a:ext cx="3490832" cy="1600438"/>
          </a:xfrm>
          <a:prstGeom prst="rect">
            <a:avLst/>
          </a:prstGeom>
          <a:noFill/>
        </p:spPr>
        <p:txBody>
          <a:bodyPr wrap="square" lIns="91440" tIns="45720" rIns="91440" bIns="45720" anchor="t">
            <a:spAutoFit/>
          </a:bodyPr>
          <a:lstStyle/>
          <a:p>
            <a:r>
              <a:rPr lang="pl-PL" sz="1400" dirty="0"/>
              <a:t>Nap </a:t>
            </a:r>
            <a:r>
              <a:rPr lang="pl-PL" sz="1400" dirty="0" err="1"/>
              <a:t>bemutatása</a:t>
            </a:r>
            <a:r>
              <a:rPr lang="pl-PL" sz="1400" dirty="0"/>
              <a:t> </a:t>
            </a:r>
            <a:r>
              <a:rPr lang="pl-PL" sz="1400" dirty="0" err="1"/>
              <a:t>riport</a:t>
            </a:r>
            <a:r>
              <a:rPr lang="pl-PL" sz="1400" dirty="0"/>
              <a:t> </a:t>
            </a:r>
            <a:r>
              <a:rPr lang="pl-PL" sz="1400" dirty="0" err="1"/>
              <a:t>formájában</a:t>
            </a:r>
            <a:endParaRPr lang="pl-PL" sz="1400" dirty="0"/>
          </a:p>
          <a:p>
            <a:r>
              <a:rPr lang="pl-PL" sz="1400" dirty="0" err="1"/>
              <a:t>Megmutathatja</a:t>
            </a:r>
            <a:r>
              <a:rPr lang="pl-PL" sz="1400" dirty="0"/>
              <a:t>, </a:t>
            </a:r>
            <a:r>
              <a:rPr lang="pl-PL" sz="1400" dirty="0" err="1"/>
              <a:t>hogy</a:t>
            </a:r>
            <a:r>
              <a:rPr lang="pl-PL" sz="1400" dirty="0"/>
              <a:t> </a:t>
            </a:r>
            <a:r>
              <a:rPr lang="pl-PL" sz="1400" dirty="0" err="1"/>
              <a:t>éppen</a:t>
            </a:r>
            <a:r>
              <a:rPr lang="pl-PL" sz="1400" dirty="0"/>
              <a:t> mit </a:t>
            </a:r>
            <a:r>
              <a:rPr lang="pl-PL" sz="1400" dirty="0" err="1"/>
              <a:t>csinál</a:t>
            </a:r>
            <a:r>
              <a:rPr lang="pl-PL" sz="1400" dirty="0"/>
              <a:t> a </a:t>
            </a:r>
            <a:r>
              <a:rPr lang="pl-PL" sz="1400" dirty="0" err="1"/>
              <a:t>munkahelyén</a:t>
            </a:r>
            <a:endParaRPr lang="pl-PL" sz="1400" dirty="0"/>
          </a:p>
          <a:p>
            <a:r>
              <a:rPr lang="pl-PL" sz="1400" dirty="0" err="1"/>
              <a:t>Időszakos</a:t>
            </a:r>
            <a:r>
              <a:rPr lang="pl-PL" sz="1400" dirty="0"/>
              <a:t> </a:t>
            </a:r>
            <a:r>
              <a:rPr lang="pl-PL" sz="1400" dirty="0" err="1"/>
              <a:t>élelmiszerprofilok</a:t>
            </a:r>
            <a:r>
              <a:rPr lang="pl-PL" sz="1400" dirty="0"/>
              <a:t> </a:t>
            </a:r>
            <a:r>
              <a:rPr lang="pl-PL" sz="1400" dirty="0" err="1"/>
              <a:t>közzététele</a:t>
            </a:r>
            <a:endParaRPr lang="pl-PL" sz="1400" dirty="0"/>
          </a:p>
          <a:p>
            <a:r>
              <a:rPr lang="pl-PL" sz="1400" dirty="0" err="1"/>
              <a:t>Receptek</a:t>
            </a:r>
            <a:r>
              <a:rPr lang="pl-PL" sz="1400" dirty="0"/>
              <a:t> </a:t>
            </a:r>
            <a:r>
              <a:rPr lang="pl-PL" sz="1400" dirty="0" err="1"/>
              <a:t>közzététele</a:t>
            </a:r>
            <a:endParaRPr lang="pl-PL" sz="1400" dirty="0"/>
          </a:p>
          <a:p>
            <a:r>
              <a:rPr lang="pl-PL" sz="1400" dirty="0" err="1"/>
              <a:t>Adjon</a:t>
            </a:r>
            <a:r>
              <a:rPr lang="pl-PL" sz="1400" dirty="0"/>
              <a:t> </a:t>
            </a:r>
            <a:r>
              <a:rPr lang="pl-PL" sz="1400" dirty="0" err="1"/>
              <a:t>hozzá</a:t>
            </a:r>
            <a:r>
              <a:rPr lang="pl-PL" sz="1400" dirty="0"/>
              <a:t> </a:t>
            </a:r>
            <a:r>
              <a:rPr lang="pl-PL" sz="1400" dirty="0" err="1"/>
              <a:t>motivációs</a:t>
            </a:r>
            <a:r>
              <a:rPr lang="pl-PL" sz="1400" dirty="0"/>
              <a:t> </a:t>
            </a:r>
            <a:r>
              <a:rPr lang="pl-PL" sz="1400" dirty="0" err="1"/>
              <a:t>idézeteket</a:t>
            </a:r>
            <a:r>
              <a:rPr lang="pl-PL" sz="1400" dirty="0"/>
              <a:t>, </a:t>
            </a:r>
            <a:r>
              <a:rPr lang="pl-PL" sz="1400" dirty="0" err="1"/>
              <a:t>tegyen</a:t>
            </a:r>
            <a:r>
              <a:rPr lang="pl-PL" sz="1400" dirty="0"/>
              <a:t> </a:t>
            </a:r>
            <a:r>
              <a:rPr lang="pl-PL" sz="1400" dirty="0" err="1"/>
              <a:t>fel</a:t>
            </a:r>
            <a:r>
              <a:rPr lang="pl-PL" sz="1400" dirty="0"/>
              <a:t> </a:t>
            </a:r>
            <a:r>
              <a:rPr lang="pl-PL" sz="1400" dirty="0" err="1"/>
              <a:t>kérdéseket</a:t>
            </a:r>
            <a:endParaRPr lang="pl-PL" sz="1400" dirty="0"/>
          </a:p>
        </p:txBody>
      </p:sp>
      <p:pic>
        <p:nvPicPr>
          <p:cNvPr id="23" name="Picture 12">
            <a:extLst>
              <a:ext uri="{FF2B5EF4-FFF2-40B4-BE49-F238E27FC236}">
                <a16:creationId xmlns:a16="http://schemas.microsoft.com/office/drawing/2014/main" id="{397E42E5-8542-4639-9D5E-1162CA53BF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271" y="3347247"/>
            <a:ext cx="8025911" cy="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a:extLst>
              <a:ext uri="{FF2B5EF4-FFF2-40B4-BE49-F238E27FC236}">
                <a16:creationId xmlns:a16="http://schemas.microsoft.com/office/drawing/2014/main" id="{397E42E5-8542-4639-9D5E-1162CA53BF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785" y="4351065"/>
            <a:ext cx="8025911" cy="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1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CF026B-61A6-4EF5-939F-692F3C7D0F5D}"/>
              </a:ext>
            </a:extLst>
          </p:cNvPr>
          <p:cNvSpPr>
            <a:spLocks noGrp="1"/>
          </p:cNvSpPr>
          <p:nvPr>
            <p:ph type="body" sz="quarter" idx="14"/>
          </p:nvPr>
        </p:nvSpPr>
        <p:spPr/>
        <p:txBody>
          <a:bodyPr vert="horz" lIns="91440" tIns="45720" rIns="91440" bIns="45720" rtlCol="0" anchor="t">
            <a:normAutofit/>
          </a:bodyPr>
          <a:lstStyle/>
          <a:p>
            <a:r>
              <a:rPr lang="hu-HU" sz="1500" dirty="0"/>
              <a:t>Miért olyan fontos a közösségi média?</a:t>
            </a:r>
          </a:p>
          <a:p>
            <a:endParaRPr lang="hu-HU" sz="1500" dirty="0"/>
          </a:p>
          <a:p>
            <a:pPr marL="285750" indent="-285750">
              <a:buFont typeface="Arial" panose="020B0604020202020204" pitchFamily="34" charset="0"/>
              <a:buChar char="•"/>
            </a:pPr>
            <a:r>
              <a:rPr lang="hu-HU" sz="1500" dirty="0"/>
              <a:t>Kapcsolatot teremtenek a közönséggel – Ez egy </a:t>
            </a:r>
            <a:r>
              <a:rPr lang="hu-HU" sz="1500" dirty="0" err="1"/>
              <a:t>kétirányú</a:t>
            </a:r>
            <a:r>
              <a:rPr lang="hu-HU" sz="1500" dirty="0"/>
              <a:t> kommunikációs forma, amely valós időben történik. Tökéletes az online jelenlét megalapozására, a fogyasztói tudatosság felkeltésére, új potenciális ügyfelek megszerzésére, valamint a márkaidentitáson és az ismertségen keresztüli érdeklődés felkeltésére.</a:t>
            </a:r>
          </a:p>
          <a:p>
            <a:pPr marL="285750" indent="-285750">
              <a:buFont typeface="Arial" panose="020B0604020202020204" pitchFamily="34" charset="0"/>
              <a:buChar char="•"/>
            </a:pPr>
            <a:endParaRPr lang="hu-HU" sz="1500" dirty="0"/>
          </a:p>
          <a:p>
            <a:pPr marL="285750" indent="-285750">
              <a:buFont typeface="Arial" panose="020B0604020202020204" pitchFamily="34" charset="0"/>
              <a:buChar char="•"/>
            </a:pPr>
            <a:r>
              <a:rPr lang="hu-HU" sz="1500" dirty="0"/>
              <a:t>Erős sugárzás – a fertőzés azt jelenti, hogy a tartalom milliónyi kapcsolaton keresztül terjedhet, ami nagyszerű lehetőségeket teremt.</a:t>
            </a:r>
          </a:p>
          <a:p>
            <a:pPr marL="285750" indent="-285750">
              <a:buFont typeface="Arial" panose="020B0604020202020204" pitchFamily="34" charset="0"/>
              <a:buChar char="•"/>
            </a:pPr>
            <a:endParaRPr lang="hu-HU" sz="1500" dirty="0"/>
          </a:p>
          <a:p>
            <a:pPr marL="285750" indent="-285750">
              <a:buFont typeface="Arial" panose="020B0604020202020204" pitchFamily="34" charset="0"/>
              <a:buChar char="•"/>
            </a:pPr>
            <a:r>
              <a:rPr lang="hu-HU" sz="1500" dirty="0"/>
              <a:t>Rendkívül interaktív – rajongói elkötelezettség</a:t>
            </a:r>
          </a:p>
          <a:p>
            <a:pPr marL="285750" indent="-285750">
              <a:buFont typeface="Arial" panose="020B0604020202020204" pitchFamily="34" charset="0"/>
              <a:buChar char="•"/>
            </a:pPr>
            <a:r>
              <a:rPr lang="hu-HU" sz="1500" dirty="0"/>
              <a:t>lájkok, megjegyzések és</a:t>
            </a:r>
          </a:p>
          <a:p>
            <a:pPr marL="285750" indent="-285750">
              <a:buFont typeface="Arial" panose="020B0604020202020204" pitchFamily="34" charset="0"/>
              <a:buChar char="•"/>
            </a:pPr>
            <a:r>
              <a:rPr lang="hu-HU" sz="1500" dirty="0"/>
              <a:t>tartalmai megosztásai. Te is készíthetsz</a:t>
            </a:r>
          </a:p>
          <a:p>
            <a:pPr marL="285750" indent="-285750">
              <a:buFont typeface="Arial" panose="020B0604020202020204" pitchFamily="34" charset="0"/>
              <a:buChar char="•"/>
            </a:pPr>
            <a:r>
              <a:rPr lang="hu-HU" sz="1500" dirty="0"/>
              <a:t>barátok és tag rajongók</a:t>
            </a:r>
          </a:p>
          <a:p>
            <a:pPr marL="285750" indent="-285750">
              <a:buFont typeface="Arial" panose="020B0604020202020204" pitchFamily="34" charset="0"/>
              <a:buChar char="•"/>
            </a:pPr>
            <a:endParaRPr lang="hu-HU" sz="1500" dirty="0"/>
          </a:p>
          <a:p>
            <a:pPr marL="285750" indent="-285750">
              <a:buFont typeface="Arial" panose="020B0604020202020204" pitchFamily="34" charset="0"/>
              <a:buChar char="•"/>
            </a:pPr>
            <a:r>
              <a:rPr lang="hu-HU" sz="1500" dirty="0"/>
              <a:t>Költséghatékony – a fő befektetés</a:t>
            </a:r>
          </a:p>
          <a:p>
            <a:pPr marL="285750" indent="-285750">
              <a:buFont typeface="Arial" panose="020B0604020202020204" pitchFamily="34" charset="0"/>
              <a:buChar char="•"/>
            </a:pPr>
            <a:r>
              <a:rPr lang="hu-HU" sz="1500" dirty="0"/>
              <a:t>Időtlen</a:t>
            </a:r>
            <a:endParaRPr lang="en-US" sz="1500" dirty="0">
              <a:latin typeface="Trebuchet MS"/>
            </a:endParaRPr>
          </a:p>
          <a:p>
            <a:endParaRPr lang="pl-PL" sz="1500" dirty="0"/>
          </a:p>
          <a:p>
            <a:r>
              <a:rPr lang="pl-PL" sz="1500" dirty="0"/>
              <a:t>		</a:t>
            </a:r>
            <a:r>
              <a:rPr lang="en-US" sz="1500" dirty="0"/>
              <a:t>https://www.pexels.com/</a:t>
            </a:r>
          </a:p>
          <a:p>
            <a:endParaRPr lang="pl-PL" sz="1500" dirty="0"/>
          </a:p>
        </p:txBody>
      </p:sp>
      <p:pic>
        <p:nvPicPr>
          <p:cNvPr id="4" name="Obraz 3">
            <a:extLst>
              <a:ext uri="{FF2B5EF4-FFF2-40B4-BE49-F238E27FC236}">
                <a16:creationId xmlns:a16="http://schemas.microsoft.com/office/drawing/2014/main" id="{07D5B3D3-DCE8-46FA-9839-6A7AF6F73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0000" y="3284984"/>
            <a:ext cx="3692769" cy="2461846"/>
          </a:xfrm>
          <a:prstGeom prst="rect">
            <a:avLst/>
          </a:prstGeom>
        </p:spPr>
      </p:pic>
    </p:spTree>
    <p:extLst>
      <p:ext uri="{BB962C8B-B14F-4D97-AF65-F5344CB8AC3E}">
        <p14:creationId xmlns:p14="http://schemas.microsoft.com/office/powerpoint/2010/main" val="1230078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4A20B1-F0D8-480B-9F00-A31BED51017B}"/>
              </a:ext>
            </a:extLst>
          </p:cNvPr>
          <p:cNvSpPr>
            <a:spLocks noGrp="1"/>
          </p:cNvSpPr>
          <p:nvPr>
            <p:ph type="body" sz="quarter" idx="14"/>
          </p:nvPr>
        </p:nvSpPr>
        <p:spPr/>
        <p:txBody>
          <a:bodyPr vert="horz" lIns="91440" tIns="45720" rIns="91440" bIns="45720" rtlCol="0" anchor="t">
            <a:normAutofit/>
          </a:bodyPr>
          <a:lstStyle/>
          <a:p>
            <a:r>
              <a:rPr lang="hu-HU" sz="1500" dirty="0"/>
              <a:t>Tartalomstratégia kidolgozása</a:t>
            </a:r>
          </a:p>
          <a:p>
            <a:endParaRPr lang="hu-HU" sz="1500" dirty="0"/>
          </a:p>
          <a:p>
            <a:pPr marL="285750" indent="-285750">
              <a:buFont typeface="Arial" panose="020B0604020202020204" pitchFamily="34" charset="0"/>
              <a:buChar char="•"/>
            </a:pPr>
            <a:r>
              <a:rPr lang="hu-HU" sz="1500" dirty="0"/>
              <a:t>A tartalom a közösségi média marketing tevékenységének alapja.</a:t>
            </a:r>
          </a:p>
          <a:p>
            <a:pPr marL="285750" indent="-285750">
              <a:buFont typeface="Arial" panose="020B0604020202020204" pitchFamily="34" charset="0"/>
              <a:buChar char="•"/>
            </a:pPr>
            <a:r>
              <a:rPr lang="hu-HU" sz="1500" dirty="0"/>
              <a:t>A tartalmi témákat következetesen kell felépíteni. Vállalkozása minden oldaláról kereshet témákat: a szolgáltatások, a csapattagok és a rendezvények mind remekül működnek.</a:t>
            </a:r>
          </a:p>
          <a:p>
            <a:pPr marL="285750" indent="-285750">
              <a:buFont typeface="Arial" panose="020B0604020202020204" pitchFamily="34" charset="0"/>
              <a:buChar char="•"/>
            </a:pPr>
            <a:r>
              <a:rPr lang="hu-HU" sz="1500" dirty="0"/>
              <a:t>Hozzon létre egy marketingnaptárt, amelyben körbejárhatja és végrehajthatja a tartalmi témákat.</a:t>
            </a:r>
          </a:p>
          <a:p>
            <a:pPr marL="285750" indent="-285750">
              <a:buFont typeface="Arial" panose="020B0604020202020204" pitchFamily="34" charset="0"/>
              <a:buChar char="•"/>
            </a:pPr>
            <a:r>
              <a:rPr lang="hu-HU" sz="1500" dirty="0"/>
              <a:t>Használjon ütemező eszközöket a következetesség biztosítására. A rendszeresség a legfontosabb.</a:t>
            </a:r>
          </a:p>
          <a:p>
            <a:pPr marL="285750" indent="-285750">
              <a:buFont typeface="Arial" panose="020B0604020202020204" pitchFamily="34" charset="0"/>
              <a:buChar char="•"/>
            </a:pPr>
            <a:r>
              <a:rPr lang="hu-HU" sz="1500" dirty="0"/>
              <a:t>Az Ön üzleti hangja és személyisége. Esetleg próbálja meg személyként jellemezni cégét – milyen egyedi tulajdonságok vagy jellemzők tűnnének ki?</a:t>
            </a:r>
          </a:p>
          <a:p>
            <a:pPr marL="285750" indent="-285750">
              <a:buFont typeface="Arial" panose="020B0604020202020204" pitchFamily="34" charset="0"/>
              <a:buChar char="•"/>
            </a:pPr>
            <a:r>
              <a:rPr lang="hu-HU" sz="1500" dirty="0"/>
              <a:t>A közösségi média a kapcsolatról szól. Márkájának saját hangja lesz online! Vonja be közösségét!</a:t>
            </a:r>
            <a:endParaRPr lang="en-US" sz="1500" dirty="0"/>
          </a:p>
          <a:p>
            <a:endParaRPr lang="en-US" sz="1500" dirty="0"/>
          </a:p>
          <a:p>
            <a:endParaRPr lang="en-US" sz="1500" dirty="0"/>
          </a:p>
          <a:p>
            <a:endParaRPr lang="en-US" sz="1500" dirty="0"/>
          </a:p>
          <a:p>
            <a:endParaRPr lang="pl-PL" sz="1500" dirty="0"/>
          </a:p>
        </p:txBody>
      </p:sp>
      <p:pic>
        <p:nvPicPr>
          <p:cNvPr id="6" name="Obraz 5">
            <a:extLst>
              <a:ext uri="{FF2B5EF4-FFF2-40B4-BE49-F238E27FC236}">
                <a16:creationId xmlns:a16="http://schemas.microsoft.com/office/drawing/2014/main" id="{FE1F8627-5A12-44F0-8B62-7483F7E9E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765" y="4406581"/>
            <a:ext cx="2672470" cy="1788345"/>
          </a:xfrm>
          <a:prstGeom prst="rect">
            <a:avLst/>
          </a:prstGeom>
        </p:spPr>
      </p:pic>
      <p:sp>
        <p:nvSpPr>
          <p:cNvPr id="5" name="pole tekstowe 4">
            <a:extLst>
              <a:ext uri="{FF2B5EF4-FFF2-40B4-BE49-F238E27FC236}">
                <a16:creationId xmlns:a16="http://schemas.microsoft.com/office/drawing/2014/main" id="{BF65342B-E8BA-4FEB-BB09-0F951BE6F04B}"/>
              </a:ext>
            </a:extLst>
          </p:cNvPr>
          <p:cNvSpPr txBox="1"/>
          <p:nvPr/>
        </p:nvSpPr>
        <p:spPr>
          <a:xfrm>
            <a:off x="6452382" y="6186524"/>
            <a:ext cx="4573434" cy="248530"/>
          </a:xfrm>
          <a:prstGeom prst="rect">
            <a:avLst/>
          </a:prstGeom>
          <a:noFill/>
        </p:spPr>
        <p:txBody>
          <a:bodyPr wrap="square">
            <a:spAutoFit/>
          </a:bodyPr>
          <a:lstStyle/>
          <a:p>
            <a:r>
              <a:rPr lang="en-US" sz="1015" dirty="0"/>
              <a:t>https://www.pexels.com/</a:t>
            </a:r>
          </a:p>
        </p:txBody>
      </p:sp>
    </p:spTree>
    <p:extLst>
      <p:ext uri="{BB962C8B-B14F-4D97-AF65-F5344CB8AC3E}">
        <p14:creationId xmlns:p14="http://schemas.microsoft.com/office/powerpoint/2010/main" val="3667270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E51CFC6-096E-449F-AADA-5356216BAF76}"/>
              </a:ext>
            </a:extLst>
          </p:cNvPr>
          <p:cNvSpPr>
            <a:spLocks noGrp="1"/>
          </p:cNvSpPr>
          <p:nvPr>
            <p:ph type="body" sz="quarter" idx="14"/>
          </p:nvPr>
        </p:nvSpPr>
        <p:spPr/>
        <p:txBody>
          <a:bodyPr vert="horz" lIns="91440" tIns="45720" rIns="91440" bIns="45720" rtlCol="0" anchor="t">
            <a:normAutofit/>
          </a:bodyPr>
          <a:lstStyle/>
          <a:p>
            <a:r>
              <a:rPr lang="hu-HU" sz="1500" dirty="0"/>
              <a:t>Facebook stratégia</a:t>
            </a:r>
          </a:p>
          <a:p>
            <a:endParaRPr lang="hu-HU" sz="1500" dirty="0"/>
          </a:p>
          <a:p>
            <a:r>
              <a:rPr lang="hu-HU" sz="1500" dirty="0"/>
              <a:t>Először is kezdje az alapvető beállításokkal.</a:t>
            </a:r>
          </a:p>
          <a:p>
            <a:r>
              <a:rPr lang="hu-HU" sz="1500" dirty="0"/>
              <a:t>Állítsa be a nevet, a profilképet és a háttérképet.</a:t>
            </a:r>
          </a:p>
          <a:p>
            <a:r>
              <a:rPr lang="hu-HU" sz="1500" dirty="0"/>
              <a:t>Használjon ingyenes Facebook </a:t>
            </a:r>
            <a:r>
              <a:rPr lang="hu-HU" sz="1500" dirty="0" err="1"/>
              <a:t>Timeline</a:t>
            </a:r>
            <a:r>
              <a:rPr lang="hu-HU" sz="1500" dirty="0"/>
              <a:t> </a:t>
            </a:r>
            <a:r>
              <a:rPr lang="hu-HU" sz="1500" dirty="0" err="1"/>
              <a:t>Cover</a:t>
            </a:r>
            <a:r>
              <a:rPr lang="hu-HU" sz="1500" dirty="0"/>
              <a:t> </a:t>
            </a:r>
            <a:r>
              <a:rPr lang="hu-HU" sz="1500" dirty="0" err="1"/>
              <a:t>Maker</a:t>
            </a:r>
            <a:r>
              <a:rPr lang="hu-HU" sz="1500" dirty="0"/>
              <a:t> eszközt, mint például a </a:t>
            </a:r>
            <a:r>
              <a:rPr lang="hu-HU" sz="1500" dirty="0" err="1"/>
              <a:t>www.pagemodo.com</a:t>
            </a:r>
            <a:r>
              <a:rPr lang="hu-HU" sz="1500" dirty="0"/>
              <a:t>, amely egy nagyszerű eszköz érdekes, szemet gyönyörködtető és vonzó Facebook borítóképek készítéséhez. Választhat valamit az előre elkészített sablonok közül, vagy beilleszthet saját képeket, szöveget, cselekvésre ösztönzőt stb.</a:t>
            </a:r>
          </a:p>
          <a:p>
            <a:endParaRPr lang="hu-HU" sz="1500" dirty="0"/>
          </a:p>
          <a:p>
            <a:r>
              <a:rPr lang="hu-HU" sz="1500" dirty="0"/>
              <a:t>Mielőtt </a:t>
            </a:r>
            <a:r>
              <a:rPr lang="hu-HU" sz="1500" dirty="0" err="1"/>
              <a:t>elkezdené</a:t>
            </a:r>
            <a:r>
              <a:rPr lang="hu-HU" sz="1500" dirty="0"/>
              <a:t> írni, vegye figyelembe Mark </a:t>
            </a:r>
            <a:r>
              <a:rPr lang="hu-HU" sz="1500" dirty="0" err="1"/>
              <a:t>Zuckerberget</a:t>
            </a:r>
            <a:r>
              <a:rPr lang="hu-HU" sz="1500" dirty="0"/>
              <a:t> és a Facebookról alkotott elképzelését. Szeretné létrehozni "a tökéletes személyre szabott újságot a világ minden embere számára". "Nagyobb a verseny azért, amit (a felhasználók) látnak,</a:t>
            </a:r>
          </a:p>
          <a:p>
            <a:r>
              <a:rPr lang="hu-HU" sz="1500" dirty="0"/>
              <a:t>így valójában csak a legjobb minőségű tartalom lesz elérhető</a:t>
            </a:r>
          </a:p>
          <a:p>
            <a:r>
              <a:rPr lang="hu-HU" sz="1500" dirty="0"/>
              <a:t>keresztül, és megmutatják azoknak az embereknek.</a:t>
            </a:r>
            <a:endParaRPr lang="pl-PL" sz="1500" dirty="0"/>
          </a:p>
          <a:p>
            <a:endParaRPr lang="en-US" sz="1500" dirty="0"/>
          </a:p>
          <a:p>
            <a:endParaRPr lang="en-US" sz="1500" dirty="0"/>
          </a:p>
          <a:p>
            <a:endParaRPr lang="en-US" sz="1500" dirty="0"/>
          </a:p>
          <a:p>
            <a:endParaRPr lang="en-US" sz="1500" dirty="0"/>
          </a:p>
          <a:p>
            <a:endParaRPr lang="en-US" sz="1500" dirty="0"/>
          </a:p>
          <a:p>
            <a:endParaRPr lang="pl-PL" sz="1500" dirty="0"/>
          </a:p>
        </p:txBody>
      </p:sp>
      <p:pic>
        <p:nvPicPr>
          <p:cNvPr id="4" name="Obraz 3">
            <a:extLst>
              <a:ext uri="{FF2B5EF4-FFF2-40B4-BE49-F238E27FC236}">
                <a16:creationId xmlns:a16="http://schemas.microsoft.com/office/drawing/2014/main" id="{03D29886-E30D-4CA4-A0B9-625A4F94E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529" y="4293096"/>
            <a:ext cx="2870239" cy="1913493"/>
          </a:xfrm>
          <a:prstGeom prst="rect">
            <a:avLst/>
          </a:prstGeom>
        </p:spPr>
      </p:pic>
      <p:pic>
        <p:nvPicPr>
          <p:cNvPr id="6" name="Grafika 5" descr="Trend wzrostowy">
            <a:extLst>
              <a:ext uri="{FF2B5EF4-FFF2-40B4-BE49-F238E27FC236}">
                <a16:creationId xmlns:a16="http://schemas.microsoft.com/office/drawing/2014/main" id="{5937AC44-8F8E-403F-9526-F7BC67D50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7815" y="4607265"/>
            <a:ext cx="1486745" cy="1486745"/>
          </a:xfrm>
          <a:prstGeom prst="rect">
            <a:avLst/>
          </a:prstGeom>
        </p:spPr>
      </p:pic>
      <p:sp>
        <p:nvSpPr>
          <p:cNvPr id="8" name="pole tekstowe 7">
            <a:extLst>
              <a:ext uri="{FF2B5EF4-FFF2-40B4-BE49-F238E27FC236}">
                <a16:creationId xmlns:a16="http://schemas.microsoft.com/office/drawing/2014/main" id="{85DC67DC-5F13-4984-AAD3-AA035FA7852C}"/>
              </a:ext>
            </a:extLst>
          </p:cNvPr>
          <p:cNvSpPr txBox="1"/>
          <p:nvPr/>
        </p:nvSpPr>
        <p:spPr>
          <a:xfrm>
            <a:off x="3419872" y="5972229"/>
            <a:ext cx="4572000" cy="234360"/>
          </a:xfrm>
          <a:prstGeom prst="rect">
            <a:avLst/>
          </a:prstGeom>
          <a:noFill/>
        </p:spPr>
        <p:txBody>
          <a:bodyPr wrap="square">
            <a:spAutoFit/>
          </a:bodyPr>
          <a:lstStyle/>
          <a:p>
            <a:r>
              <a:rPr lang="pl-PL" sz="923" dirty="0"/>
              <a:t>https://www.pexels.com</a:t>
            </a:r>
          </a:p>
        </p:txBody>
      </p:sp>
    </p:spTree>
    <p:extLst>
      <p:ext uri="{BB962C8B-B14F-4D97-AF65-F5344CB8AC3E}">
        <p14:creationId xmlns:p14="http://schemas.microsoft.com/office/powerpoint/2010/main" val="3166747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6FDBFC1-E70A-4203-A315-B1C52C0B7816}"/>
              </a:ext>
            </a:extLst>
          </p:cNvPr>
          <p:cNvSpPr>
            <a:spLocks noGrp="1"/>
          </p:cNvSpPr>
          <p:nvPr>
            <p:ph type="body" sz="quarter" idx="14"/>
          </p:nvPr>
        </p:nvSpPr>
        <p:spPr>
          <a:xfrm>
            <a:off x="395536" y="836712"/>
            <a:ext cx="8141538" cy="4860000"/>
          </a:xfrm>
        </p:spPr>
        <p:txBody>
          <a:bodyPr vert="horz" lIns="91440" tIns="45720" rIns="91440" bIns="45720" rtlCol="0" anchor="t">
            <a:noAutofit/>
          </a:bodyPr>
          <a:lstStyle/>
          <a:p>
            <a:r>
              <a:rPr lang="hu-HU" altLang="en-US" sz="1200" dirty="0"/>
              <a:t>Az </a:t>
            </a:r>
            <a:r>
              <a:rPr lang="hu-HU" altLang="en-US" sz="1200" dirty="0" err="1"/>
              <a:t>benyámoás</a:t>
            </a:r>
            <a:r>
              <a:rPr lang="hu-HU" altLang="en-US" sz="1200" dirty="0"/>
              <a:t> a kulcs</a:t>
            </a:r>
          </a:p>
          <a:p>
            <a:endParaRPr lang="hu-HU" altLang="en-US" sz="1200" dirty="0"/>
          </a:p>
          <a:p>
            <a:r>
              <a:rPr lang="hu-HU" altLang="en-US" sz="1200" dirty="0"/>
              <a:t>A Facebook csak egyféleképpen határozza meg az elkötelezettséget: az egyes gombokra leadott kattintások számát.</a:t>
            </a:r>
          </a:p>
          <a:p>
            <a:endParaRPr lang="hu-HU" altLang="en-US" sz="1100" dirty="0"/>
          </a:p>
          <a:p>
            <a:r>
              <a:rPr lang="hu-HU" altLang="en-US" sz="1200" dirty="0"/>
              <a:t>A négy fő módja a rajongók tevékenységének – kedvelés, megjegyzés írása, megosztás vagy linkre kattintás.</a:t>
            </a:r>
          </a:p>
          <a:p>
            <a:endParaRPr lang="hu-HU" altLang="en-US" sz="1200" dirty="0"/>
          </a:p>
          <a:p>
            <a:r>
              <a:rPr lang="hu-HU" altLang="en-US" sz="1200" dirty="0"/>
              <a:t>Minél gyakrabban lépnek kapcsolatba veled a rajongóid, annál gyakrabban jelennek meg bejegyzéseid a </a:t>
            </a:r>
            <a:r>
              <a:rPr lang="hu-HU" altLang="en-US" sz="1200" dirty="0" err="1"/>
              <a:t>hírfolyamukban</a:t>
            </a:r>
            <a:r>
              <a:rPr lang="hu-HU" altLang="en-US" sz="1200" dirty="0"/>
              <a:t>.</a:t>
            </a:r>
          </a:p>
          <a:p>
            <a:endParaRPr lang="hu-HU" altLang="en-US" sz="1200" dirty="0"/>
          </a:p>
          <a:p>
            <a:r>
              <a:rPr lang="hu-HU" altLang="en-US" sz="1200" dirty="0"/>
              <a:t>A Facebook beállításai sokat változnak! A naprakész információkhoz a legjobb módja a Facebook útmutató követése --&gt; </a:t>
            </a:r>
            <a:r>
              <a:rPr lang="hu-HU" altLang="en-US" sz="1200" dirty="0" err="1"/>
              <a:t>www.facebook.com</a:t>
            </a:r>
            <a:r>
              <a:rPr lang="hu-HU" altLang="en-US" sz="1200" dirty="0"/>
              <a:t>/business.</a:t>
            </a:r>
          </a:p>
          <a:p>
            <a:endParaRPr lang="hu-HU" altLang="en-US" sz="1200" dirty="0"/>
          </a:p>
          <a:p>
            <a:r>
              <a:rPr lang="hu-HU" altLang="en-US" sz="1200" dirty="0"/>
              <a:t>Hozzon létre egységes minőségű és típusú bejegyzéseket. Ez tudatni fogja az emberekkel, hogy milyen típusú információkat várhatnak Öntől, és ez hogyan kapcsolódik az Ön vállalkozásához.</a:t>
            </a:r>
          </a:p>
          <a:p>
            <a:endParaRPr lang="hu-HU" altLang="en-US" sz="1200" dirty="0"/>
          </a:p>
          <a:p>
            <a:r>
              <a:rPr lang="hu-HU" altLang="en-US" sz="1200" dirty="0"/>
              <a:t>Ne másoljon bejegyzéseket. Mindig változtasson tartalmat és képeket, és tartsa be a tartalom közzétételének szabályos ütemezését.</a:t>
            </a:r>
          </a:p>
          <a:p>
            <a:endParaRPr lang="hu-HU" altLang="en-US" sz="1200" dirty="0"/>
          </a:p>
          <a:p>
            <a:r>
              <a:rPr lang="hu-HU" altLang="en-US" sz="1200" dirty="0"/>
              <a:t>Próbáljon gyorsan reagálni a közönség megjegyzéseire és üzeneteire. Tudasd velük, hogy jelen vagy és hallgatod őket.</a:t>
            </a:r>
          </a:p>
          <a:p>
            <a:endParaRPr lang="hu-HU" altLang="en-US" sz="1200" dirty="0"/>
          </a:p>
          <a:p>
            <a:r>
              <a:rPr lang="hu-HU" altLang="en-US" sz="1200" dirty="0"/>
              <a:t>Figyeljen a Belátásaira is. A bejegyzés elköteleződése, például az, hogy hányan jelentek meg a bejegyzésben a megjelenítésekben, a kedvelésekben, a megjegyzésekben, a megosztásokban stb. Ez hasznos lesz az elemzéshez.</a:t>
            </a:r>
            <a:r>
              <a:rPr lang="en-US" sz="1200" b="1" dirty="0"/>
              <a:t> </a:t>
            </a:r>
            <a:endParaRPr lang="pl-PL" sz="1200" b="1" dirty="0"/>
          </a:p>
        </p:txBody>
      </p:sp>
    </p:spTree>
    <p:extLst>
      <p:ext uri="{BB962C8B-B14F-4D97-AF65-F5344CB8AC3E}">
        <p14:creationId xmlns:p14="http://schemas.microsoft.com/office/powerpoint/2010/main" val="386239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1"/>
          </p:nvPr>
        </p:nvSpPr>
        <p:spPr>
          <a:xfrm>
            <a:off x="501231" y="1161288"/>
            <a:ext cx="8141538" cy="4860000"/>
          </a:xfrm>
        </p:spPr>
        <p:txBody>
          <a:bodyPr>
            <a:noAutofit/>
          </a:bodyPr>
          <a:lstStyle/>
          <a:p>
            <a:endParaRPr lang="pl-PL" sz="1800" dirty="0"/>
          </a:p>
          <a:p>
            <a:endParaRPr lang="pl-PL" sz="1800" dirty="0"/>
          </a:p>
          <a:p>
            <a:endParaRPr lang="pl-PL" sz="1800" dirty="0"/>
          </a:p>
          <a:p>
            <a:endParaRPr lang="pl-PL" sz="1800" dirty="0"/>
          </a:p>
          <a:p>
            <a:pPr marL="499709" lvl="1" indent="0">
              <a:buNone/>
            </a:pPr>
            <a:r>
              <a:rPr lang="en-US" sz="1600" dirty="0"/>
              <a:t>Az </a:t>
            </a:r>
            <a:r>
              <a:rPr lang="en-US" sz="1600" dirty="0" err="1"/>
              <a:t>első</a:t>
            </a:r>
            <a:r>
              <a:rPr lang="en-US" sz="1600" dirty="0"/>
              <a:t> </a:t>
            </a:r>
            <a:r>
              <a:rPr lang="en-US" sz="1600" dirty="0" err="1"/>
              <a:t>lépés</a:t>
            </a:r>
            <a:r>
              <a:rPr lang="en-US" sz="1600" dirty="0"/>
              <a:t> </a:t>
            </a:r>
            <a:r>
              <a:rPr lang="en-US" sz="1600" dirty="0" err="1"/>
              <a:t>az</a:t>
            </a:r>
            <a:r>
              <a:rPr lang="en-US" sz="1600" dirty="0"/>
              <a:t>, </a:t>
            </a:r>
            <a:r>
              <a:rPr lang="en-US" sz="1600" dirty="0" err="1"/>
              <a:t>hogy</a:t>
            </a:r>
            <a:r>
              <a:rPr lang="en-US" sz="1600" dirty="0"/>
              <a:t> </a:t>
            </a:r>
            <a:r>
              <a:rPr lang="en-US" sz="1600" dirty="0" err="1"/>
              <a:t>megfogalmazzuk</a:t>
            </a:r>
            <a:r>
              <a:rPr lang="en-US" sz="1600" dirty="0"/>
              <a:t> a </a:t>
            </a:r>
            <a:r>
              <a:rPr lang="en-US" sz="1600" dirty="0" err="1"/>
              <a:t>potenciális</a:t>
            </a:r>
            <a:r>
              <a:rPr lang="en-US" sz="1600" dirty="0"/>
              <a:t> </a:t>
            </a:r>
            <a:r>
              <a:rPr lang="en-US" sz="1600" dirty="0" err="1"/>
              <a:t>felhasználók</a:t>
            </a:r>
            <a:r>
              <a:rPr lang="en-US" sz="1600" dirty="0"/>
              <a:t> </a:t>
            </a:r>
            <a:r>
              <a:rPr lang="en-US" sz="1600" dirty="0" err="1"/>
              <a:t>konkrét</a:t>
            </a:r>
            <a:r>
              <a:rPr lang="en-US" sz="1600" dirty="0"/>
              <a:t> </a:t>
            </a:r>
            <a:r>
              <a:rPr lang="en-US" sz="1600" dirty="0" err="1"/>
              <a:t>igényeit</a:t>
            </a:r>
            <a:r>
              <a:rPr lang="en-US" sz="1600" dirty="0"/>
              <a:t>, </a:t>
            </a:r>
            <a:r>
              <a:rPr lang="en-US" sz="1600" dirty="0" err="1"/>
              <a:t>lerajzoljuk</a:t>
            </a:r>
            <a:r>
              <a:rPr lang="en-US" sz="1600" dirty="0"/>
              <a:t>, </a:t>
            </a:r>
            <a:r>
              <a:rPr lang="en-US" sz="1600" dirty="0" err="1"/>
              <a:t>hogyan</a:t>
            </a:r>
            <a:r>
              <a:rPr lang="en-US" sz="1600" dirty="0"/>
              <a:t> </a:t>
            </a:r>
            <a:r>
              <a:rPr lang="en-US" sz="1600" dirty="0" err="1"/>
              <a:t>kommunikáljunk</a:t>
            </a:r>
            <a:r>
              <a:rPr lang="en-US" sz="1600" dirty="0"/>
              <a:t> </a:t>
            </a:r>
            <a:r>
              <a:rPr lang="en-US" sz="1600" dirty="0" err="1"/>
              <a:t>velük</a:t>
            </a:r>
            <a:r>
              <a:rPr lang="en-US" sz="1600" dirty="0"/>
              <a:t>, </a:t>
            </a:r>
            <a:r>
              <a:rPr lang="en-US" sz="1600" dirty="0" err="1"/>
              <a:t>hogyan</a:t>
            </a:r>
            <a:r>
              <a:rPr lang="en-US" sz="1600" dirty="0"/>
              <a:t> </a:t>
            </a:r>
            <a:r>
              <a:rPr lang="en-US" sz="1600" dirty="0" err="1"/>
              <a:t>érjük</a:t>
            </a:r>
            <a:r>
              <a:rPr lang="en-US" sz="1600" dirty="0"/>
              <a:t> </a:t>
            </a:r>
            <a:r>
              <a:rPr lang="en-US" sz="1600" dirty="0" err="1"/>
              <a:t>el</a:t>
            </a:r>
            <a:r>
              <a:rPr lang="en-US" sz="1600" dirty="0"/>
              <a:t> </a:t>
            </a:r>
            <a:r>
              <a:rPr lang="en-US" sz="1600" dirty="0" err="1"/>
              <a:t>őket</a:t>
            </a:r>
            <a:r>
              <a:rPr lang="en-US" sz="1600" dirty="0"/>
              <a:t>. </a:t>
            </a:r>
            <a:r>
              <a:rPr lang="en-US" sz="1600" dirty="0" err="1"/>
              <a:t>Ismerkedjen</a:t>
            </a:r>
            <a:r>
              <a:rPr lang="en-US" sz="1600" dirty="0"/>
              <a:t> meg a </a:t>
            </a:r>
            <a:r>
              <a:rPr lang="en-US" sz="1600" dirty="0" err="1"/>
              <a:t>pszichéjükkel</a:t>
            </a:r>
            <a:r>
              <a:rPr lang="en-US" sz="1600" dirty="0"/>
              <a:t>, </a:t>
            </a:r>
            <a:r>
              <a:rPr lang="en-US" sz="1600" dirty="0" err="1"/>
              <a:t>és</a:t>
            </a:r>
            <a:r>
              <a:rPr lang="en-US" sz="1600" dirty="0"/>
              <a:t> </a:t>
            </a:r>
            <a:r>
              <a:rPr lang="en-US" sz="1600" dirty="0" err="1"/>
              <a:t>fejtse</a:t>
            </a:r>
            <a:r>
              <a:rPr lang="en-US" sz="1600" dirty="0"/>
              <a:t> ki, </a:t>
            </a:r>
            <a:r>
              <a:rPr lang="en-US" sz="1600" dirty="0" err="1"/>
              <a:t>hogyan</a:t>
            </a:r>
            <a:r>
              <a:rPr lang="en-US" sz="1600" dirty="0"/>
              <a:t> </a:t>
            </a:r>
            <a:r>
              <a:rPr lang="en-US" sz="1600" dirty="0" err="1"/>
              <a:t>végezzen</a:t>
            </a:r>
            <a:r>
              <a:rPr lang="en-US" sz="1600" dirty="0"/>
              <a:t> </a:t>
            </a:r>
            <a:r>
              <a:rPr lang="en-US" sz="1600" dirty="0" err="1"/>
              <a:t>hatékony</a:t>
            </a:r>
            <a:r>
              <a:rPr lang="en-US" sz="1600" dirty="0"/>
              <a:t> </a:t>
            </a:r>
            <a:r>
              <a:rPr lang="en-US" sz="1600" dirty="0" err="1"/>
              <a:t>marketinget</a:t>
            </a:r>
            <a:r>
              <a:rPr lang="en-US" sz="1600" dirty="0"/>
              <a:t> </a:t>
            </a:r>
            <a:r>
              <a:rPr lang="en-US" sz="1600" dirty="0" err="1"/>
              <a:t>számukra</a:t>
            </a:r>
            <a:r>
              <a:rPr lang="en-US" sz="1600" dirty="0"/>
              <a:t>.</a:t>
            </a:r>
          </a:p>
          <a:p>
            <a:pPr marL="499709" lvl="1" indent="0">
              <a:buNone/>
            </a:pPr>
            <a:endParaRPr lang="en-US" sz="1600" dirty="0"/>
          </a:p>
          <a:p>
            <a:pPr marL="499709" lvl="1" indent="0">
              <a:buNone/>
            </a:pPr>
            <a:r>
              <a:rPr lang="en-US" sz="1600" dirty="0" err="1"/>
              <a:t>Kérdezd</a:t>
            </a:r>
            <a:r>
              <a:rPr lang="en-US" sz="1600" dirty="0"/>
              <a:t> meg </a:t>
            </a:r>
            <a:r>
              <a:rPr lang="en-US" sz="1600" dirty="0" err="1"/>
              <a:t>magadtól</a:t>
            </a:r>
            <a:endParaRPr lang="en-US" sz="1600" dirty="0"/>
          </a:p>
          <a:p>
            <a:pPr marL="499709" lvl="1" indent="0">
              <a:buNone/>
            </a:pPr>
            <a:endParaRPr lang="en-US" sz="1600" dirty="0"/>
          </a:p>
          <a:p>
            <a:pPr marL="785459" lvl="1" indent="-285750"/>
            <a:r>
              <a:rPr lang="en-US" sz="1600" dirty="0" err="1"/>
              <a:t>Mik</a:t>
            </a:r>
            <a:r>
              <a:rPr lang="en-US" sz="1600" dirty="0"/>
              <a:t> a </a:t>
            </a:r>
            <a:r>
              <a:rPr lang="en-US" sz="1600" dirty="0" err="1"/>
              <a:t>legnagyobb</a:t>
            </a:r>
            <a:r>
              <a:rPr lang="en-US" sz="1600" dirty="0"/>
              <a:t> </a:t>
            </a:r>
            <a:r>
              <a:rPr lang="en-US" sz="1600" dirty="0" err="1"/>
              <a:t>szükségleteik</a:t>
            </a:r>
            <a:r>
              <a:rPr lang="en-US" sz="1600" dirty="0"/>
              <a:t>?</a:t>
            </a:r>
          </a:p>
          <a:p>
            <a:pPr marL="785459" lvl="1" indent="-285750"/>
            <a:r>
              <a:rPr lang="en-US" sz="1600" dirty="0"/>
              <a:t>Mi </a:t>
            </a:r>
            <a:r>
              <a:rPr lang="en-US" sz="1600" dirty="0" err="1"/>
              <a:t>ösztönzi</a:t>
            </a:r>
            <a:r>
              <a:rPr lang="en-US" sz="1600" dirty="0"/>
              <a:t> </a:t>
            </a:r>
            <a:r>
              <a:rPr lang="en-US" sz="1600" dirty="0" err="1"/>
              <a:t>és</a:t>
            </a:r>
            <a:r>
              <a:rPr lang="en-US" sz="1600" dirty="0"/>
              <a:t> </a:t>
            </a:r>
            <a:r>
              <a:rPr lang="en-US" sz="1600" dirty="0" err="1"/>
              <a:t>motiválja</a:t>
            </a:r>
            <a:r>
              <a:rPr lang="en-US" sz="1600" dirty="0"/>
              <a:t> </a:t>
            </a:r>
            <a:r>
              <a:rPr lang="en-US" sz="1600" dirty="0" err="1"/>
              <a:t>őket</a:t>
            </a:r>
            <a:r>
              <a:rPr lang="en-US" sz="1600" dirty="0"/>
              <a:t>?</a:t>
            </a:r>
          </a:p>
          <a:p>
            <a:pPr marL="785459" lvl="1" indent="-285750"/>
            <a:r>
              <a:rPr lang="en-US" sz="1600" dirty="0" err="1"/>
              <a:t>Melyek</a:t>
            </a:r>
            <a:r>
              <a:rPr lang="en-US" sz="1600" dirty="0"/>
              <a:t> a </a:t>
            </a:r>
            <a:r>
              <a:rPr lang="en-US" sz="1600" dirty="0" err="1"/>
              <a:t>fő</a:t>
            </a:r>
            <a:r>
              <a:rPr lang="en-US" sz="1600" dirty="0"/>
              <a:t> </a:t>
            </a:r>
            <a:r>
              <a:rPr lang="en-US" sz="1600" dirty="0" err="1"/>
              <a:t>kommunikációs</a:t>
            </a:r>
            <a:r>
              <a:rPr lang="en-US" sz="1600" dirty="0"/>
              <a:t> </a:t>
            </a:r>
            <a:r>
              <a:rPr lang="en-US" sz="1600" dirty="0" err="1"/>
              <a:t>csatornák</a:t>
            </a:r>
            <a:r>
              <a:rPr lang="en-US" sz="1600" dirty="0"/>
              <a:t> online </a:t>
            </a:r>
            <a:r>
              <a:rPr lang="en-US" sz="1600" dirty="0" err="1"/>
              <a:t>és</a:t>
            </a:r>
            <a:r>
              <a:rPr lang="en-US" sz="1600" dirty="0"/>
              <a:t> offline </a:t>
            </a:r>
            <a:r>
              <a:rPr lang="en-US" sz="1600" dirty="0" err="1"/>
              <a:t>eléréséhez</a:t>
            </a:r>
            <a:r>
              <a:rPr lang="en-US" sz="1600" dirty="0"/>
              <a:t>?</a:t>
            </a:r>
          </a:p>
          <a:p>
            <a:pPr marL="785459" lvl="1" indent="-285750"/>
            <a:r>
              <a:rPr lang="en-US" sz="1600" dirty="0" err="1"/>
              <a:t>Hova</a:t>
            </a:r>
            <a:r>
              <a:rPr lang="en-US" sz="1600" dirty="0"/>
              <a:t> </a:t>
            </a:r>
            <a:r>
              <a:rPr lang="en-US" sz="1600" dirty="0" err="1"/>
              <a:t>mennek</a:t>
            </a:r>
            <a:r>
              <a:rPr lang="en-US" sz="1600" dirty="0"/>
              <a:t> </a:t>
            </a:r>
            <a:r>
              <a:rPr lang="en-US" sz="1600" dirty="0" err="1"/>
              <a:t>információért</a:t>
            </a:r>
            <a:r>
              <a:rPr lang="en-US" sz="1600" dirty="0"/>
              <a:t>?</a:t>
            </a:r>
          </a:p>
          <a:p>
            <a:pPr marL="785459" lvl="1" indent="-285750"/>
            <a:r>
              <a:rPr lang="en-US" sz="1600" dirty="0" err="1"/>
              <a:t>Milyen</a:t>
            </a:r>
            <a:r>
              <a:rPr lang="en-US" sz="1600" dirty="0"/>
              <a:t> </a:t>
            </a:r>
            <a:r>
              <a:rPr lang="en-US" sz="1600" dirty="0" err="1"/>
              <a:t>üzeneteket</a:t>
            </a:r>
            <a:r>
              <a:rPr lang="en-US" sz="1600" dirty="0"/>
              <a:t> </a:t>
            </a:r>
            <a:r>
              <a:rPr lang="en-US" sz="1600" dirty="0" err="1"/>
              <a:t>szeretnének</a:t>
            </a:r>
            <a:r>
              <a:rPr lang="en-US" sz="1600" dirty="0"/>
              <a:t> </a:t>
            </a:r>
            <a:r>
              <a:rPr lang="en-US" sz="1600" dirty="0" err="1"/>
              <a:t>hallani</a:t>
            </a:r>
            <a:r>
              <a:rPr lang="en-US" sz="1600" dirty="0"/>
              <a:t>?</a:t>
            </a:r>
          </a:p>
          <a:p>
            <a:pPr marL="785459" lvl="1" indent="-285750"/>
            <a:r>
              <a:rPr lang="en-US" sz="1600" dirty="0"/>
              <a:t>Mi </a:t>
            </a:r>
            <a:r>
              <a:rPr lang="en-US" sz="1600" dirty="0" err="1"/>
              <a:t>motiválja</a:t>
            </a:r>
            <a:r>
              <a:rPr lang="en-US" sz="1600" dirty="0"/>
              <a:t> </a:t>
            </a:r>
            <a:r>
              <a:rPr lang="en-US" sz="1600" dirty="0" err="1"/>
              <a:t>őket</a:t>
            </a:r>
            <a:r>
              <a:rPr lang="en-US" sz="1600" dirty="0"/>
              <a:t> </a:t>
            </a:r>
            <a:r>
              <a:rPr lang="en-US" sz="1600" dirty="0" err="1"/>
              <a:t>arra</a:t>
            </a:r>
            <a:r>
              <a:rPr lang="en-US" sz="1600" dirty="0"/>
              <a:t>, </a:t>
            </a:r>
            <a:r>
              <a:rPr lang="en-US" sz="1600" dirty="0" err="1"/>
              <a:t>hogy</a:t>
            </a:r>
            <a:r>
              <a:rPr lang="en-US" sz="1600" dirty="0"/>
              <a:t> </a:t>
            </a:r>
            <a:r>
              <a:rPr lang="en-US" sz="1600" dirty="0" err="1"/>
              <a:t>élelmiszerüzletüket</a:t>
            </a:r>
            <a:r>
              <a:rPr lang="en-US" sz="1600" dirty="0"/>
              <a:t> </a:t>
            </a:r>
            <a:r>
              <a:rPr lang="en-US" sz="1600" dirty="0" err="1"/>
              <a:t>az</a:t>
            </a:r>
            <a:r>
              <a:rPr lang="en-US" sz="1600" dirty="0"/>
              <a:t> </a:t>
            </a:r>
            <a:r>
              <a:rPr lang="en-US" sz="1600" dirty="0" err="1"/>
              <a:t>Ön</a:t>
            </a:r>
            <a:r>
              <a:rPr lang="en-US" sz="1600" dirty="0"/>
              <a:t> </a:t>
            </a:r>
            <a:r>
              <a:rPr lang="en-US" sz="1600" dirty="0" err="1"/>
              <a:t>Ízközpontjában</a:t>
            </a:r>
            <a:r>
              <a:rPr lang="en-US" sz="1600" dirty="0"/>
              <a:t> </a:t>
            </a:r>
            <a:r>
              <a:rPr lang="en-US" sz="1600" dirty="0" err="1"/>
              <a:t>helyezzék</a:t>
            </a:r>
            <a:r>
              <a:rPr lang="en-US" sz="1600" dirty="0"/>
              <a:t> </a:t>
            </a:r>
            <a:r>
              <a:rPr lang="en-US" sz="1600" dirty="0" err="1"/>
              <a:t>el</a:t>
            </a:r>
            <a:r>
              <a:rPr lang="en-US" sz="1600" dirty="0"/>
              <a:t>?</a:t>
            </a:r>
            <a:endParaRPr lang="pl-PL" sz="1800" dirty="0"/>
          </a:p>
        </p:txBody>
      </p:sp>
      <p:sp>
        <p:nvSpPr>
          <p:cNvPr id="2" name="pole tekstowe 1">
            <a:extLst>
              <a:ext uri="{FF2B5EF4-FFF2-40B4-BE49-F238E27FC236}">
                <a16:creationId xmlns:a16="http://schemas.microsoft.com/office/drawing/2014/main" id="{800B072E-E823-4004-B3AD-59371D872BE5}"/>
              </a:ext>
            </a:extLst>
          </p:cNvPr>
          <p:cNvSpPr txBox="1"/>
          <p:nvPr/>
        </p:nvSpPr>
        <p:spPr>
          <a:xfrm>
            <a:off x="1808379" y="1412776"/>
            <a:ext cx="5527242" cy="830997"/>
          </a:xfrm>
          <a:prstGeom prst="rect">
            <a:avLst/>
          </a:prstGeom>
          <a:noFill/>
        </p:spPr>
        <p:txBody>
          <a:bodyPr wrap="square" rtlCol="0">
            <a:spAutoFit/>
          </a:bodyPr>
          <a:lstStyle/>
          <a:p>
            <a:pPr>
              <a:spcBef>
                <a:spcPct val="0"/>
              </a:spcBef>
              <a:defRPr/>
            </a:pPr>
            <a:r>
              <a:rPr lang="pl-PL" altLang="en-US" sz="2400" b="1" dirty="0">
                <a:latin typeface="Bookman Old Style" panose="02050604050505020204" pitchFamily="18" charset="0"/>
              </a:rPr>
              <a:t>1. </a:t>
            </a:r>
            <a:r>
              <a:rPr lang="en-IE" altLang="en-US" sz="2400" b="1" dirty="0" err="1">
                <a:latin typeface="Bookman Old Style" panose="02050604050505020204" pitchFamily="18" charset="0"/>
              </a:rPr>
              <a:t>Készítsen</a:t>
            </a:r>
            <a:r>
              <a:rPr lang="en-IE" altLang="en-US" sz="2400" b="1" dirty="0">
                <a:latin typeface="Bookman Old Style" panose="02050604050505020204" pitchFamily="18" charset="0"/>
              </a:rPr>
              <a:t> </a:t>
            </a:r>
            <a:r>
              <a:rPr lang="en-IE" altLang="en-US" sz="2400" b="1" dirty="0" err="1">
                <a:latin typeface="Bookman Old Style" panose="02050604050505020204" pitchFamily="18" charset="0"/>
              </a:rPr>
              <a:t>profilt</a:t>
            </a:r>
            <a:r>
              <a:rPr lang="en-IE" altLang="en-US" sz="2400" b="1" dirty="0">
                <a:latin typeface="Bookman Old Style" panose="02050604050505020204" pitchFamily="18" charset="0"/>
              </a:rPr>
              <a:t> </a:t>
            </a:r>
            <a:r>
              <a:rPr lang="en-IE" altLang="en-US" sz="2400" b="1" dirty="0" err="1">
                <a:latin typeface="Bookman Old Style" panose="02050604050505020204" pitchFamily="18" charset="0"/>
              </a:rPr>
              <a:t>potenciális</a:t>
            </a:r>
            <a:r>
              <a:rPr lang="en-IE" altLang="en-US" sz="2400" b="1" dirty="0">
                <a:latin typeface="Bookman Old Style" panose="02050604050505020204" pitchFamily="18" charset="0"/>
              </a:rPr>
              <a:t> </a:t>
            </a:r>
            <a:r>
              <a:rPr lang="en-IE" altLang="en-US" sz="2400" b="1" dirty="0" err="1">
                <a:latin typeface="Bookman Old Style" panose="02050604050505020204" pitchFamily="18" charset="0"/>
              </a:rPr>
              <a:t>felhasználóiról</a:t>
            </a:r>
            <a:endParaRPr lang="en-IE" altLang="en-US" sz="2400" dirty="0">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4271296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BD4F7BE-D8E2-4A01-8F6E-243B918E68F3}"/>
              </a:ext>
            </a:extLst>
          </p:cNvPr>
          <p:cNvSpPr>
            <a:spLocks noGrp="1"/>
          </p:cNvSpPr>
          <p:nvPr>
            <p:ph type="body" sz="quarter" idx="14"/>
          </p:nvPr>
        </p:nvSpPr>
        <p:spPr>
          <a:xfrm>
            <a:off x="501231" y="1052736"/>
            <a:ext cx="8141538" cy="4860000"/>
          </a:xfrm>
        </p:spPr>
        <p:txBody>
          <a:bodyPr>
            <a:noAutofit/>
          </a:bodyPr>
          <a:lstStyle/>
          <a:p>
            <a:r>
              <a:rPr lang="hu-HU" sz="1400" dirty="0" err="1"/>
              <a:t>Twitter</a:t>
            </a:r>
            <a:r>
              <a:rPr lang="hu-HU" sz="1400" dirty="0"/>
              <a:t> stratégia</a:t>
            </a:r>
          </a:p>
          <a:p>
            <a:endParaRPr lang="hu-HU" sz="1400" dirty="0"/>
          </a:p>
          <a:p>
            <a:endParaRPr lang="hu-HU" sz="1400" dirty="0"/>
          </a:p>
          <a:p>
            <a:r>
              <a:rPr lang="hu-HU" sz="1400" dirty="0"/>
              <a:t>A </a:t>
            </a:r>
            <a:r>
              <a:rPr lang="hu-HU" sz="1400" dirty="0" err="1"/>
              <a:t>Twitter</a:t>
            </a:r>
            <a:r>
              <a:rPr lang="hu-HU" sz="1400" dirty="0"/>
              <a:t> egy olyan hely, ahol az emberek a világ minden tájáról kapcsolatba lépnek érdeklődési körükkel, megosztják véleményüket, és az ott közzétett információknak köszönhetően tudják, mi történik jelenleg a világban.</a:t>
            </a:r>
          </a:p>
          <a:p>
            <a:endParaRPr lang="hu-HU" sz="1400" dirty="0"/>
          </a:p>
          <a:p>
            <a:r>
              <a:rPr lang="hu-HU" sz="1400" dirty="0"/>
              <a:t>Íme néhány szabadalom a </a:t>
            </a:r>
            <a:r>
              <a:rPr lang="hu-HU" sz="1400" dirty="0" err="1"/>
              <a:t>Twitter</a:t>
            </a:r>
            <a:r>
              <a:rPr lang="hu-HU" sz="1400" dirty="0"/>
              <a:t> használatára vonatkozóan.</a:t>
            </a:r>
          </a:p>
          <a:p>
            <a:endParaRPr lang="hu-HU" sz="1400" dirty="0"/>
          </a:p>
          <a:p>
            <a:r>
              <a:rPr lang="hu-HU" sz="1400" dirty="0"/>
              <a:t>Fedezze fel rendszeresen, mi történik a világban. A </a:t>
            </a:r>
            <a:r>
              <a:rPr lang="hu-HU" sz="1400" dirty="0" err="1"/>
              <a:t>Twitter</a:t>
            </a:r>
            <a:r>
              <a:rPr lang="hu-HU" sz="1400" dirty="0"/>
              <a:t> hozzáférést biztosít ahhoz, hogy megtekinthesse, mi történik az Ön iparágában, közösségében és szerte a világon.</a:t>
            </a:r>
          </a:p>
          <a:p>
            <a:r>
              <a:rPr lang="hu-HU" sz="1400" dirty="0"/>
              <a:t>Használja a </a:t>
            </a:r>
            <a:r>
              <a:rPr lang="hu-HU" sz="1400" dirty="0" err="1"/>
              <a:t>Twitter</a:t>
            </a:r>
            <a:r>
              <a:rPr lang="hu-HU" sz="1400" dirty="0"/>
              <a:t> keresőjét, hogy releváns információkat találjon, és hallgassa meg a folyamatban lévő fontos beszélgetéseket. Ugorjon be, ahol értékes értéket adhat hozzá.</a:t>
            </a:r>
          </a:p>
          <a:p>
            <a:r>
              <a:rPr lang="hu-HU" sz="1400" dirty="0"/>
              <a:t>   </a:t>
            </a:r>
          </a:p>
          <a:p>
            <a:r>
              <a:rPr lang="hu-HU" sz="1400" dirty="0"/>
              <a:t>Növelje márkája ismertségét</a:t>
            </a:r>
          </a:p>
          <a:p>
            <a:r>
              <a:rPr lang="hu-HU" sz="1400" dirty="0"/>
              <a:t>Azzal, hogy jelen van a különböző közösségi médiában, megnő a vállalat elérése. Legyen jelen több platformon, és növelje vállalati profilját.</a:t>
            </a:r>
          </a:p>
          <a:p>
            <a:endParaRPr lang="hu-HU" sz="1400" dirty="0"/>
          </a:p>
          <a:p>
            <a:r>
              <a:rPr lang="hu-HU" sz="1400" dirty="0"/>
              <a:t>Keressen és lépjen kapcsolatba a potenciális ügyfelekkel a </a:t>
            </a:r>
            <a:r>
              <a:rPr lang="hu-HU" sz="1400" dirty="0" err="1"/>
              <a:t>Twitteren</a:t>
            </a:r>
            <a:r>
              <a:rPr lang="hu-HU" sz="1400" dirty="0"/>
              <a:t> is. Lépjen kapcsolatba velük, ez nagyszerű módja annak, hogy kapcsolatba léphessen </a:t>
            </a:r>
            <a:r>
              <a:rPr lang="hu-HU" sz="1400" dirty="0" err="1"/>
              <a:t>influencerekkel</a:t>
            </a:r>
            <a:r>
              <a:rPr lang="hu-HU" sz="1400" dirty="0"/>
              <a:t> és iparági szakértőkkel is. Építsen értékes kapcsolatokat.</a:t>
            </a:r>
            <a:endParaRPr lang="pl-PL" sz="1400" dirty="0"/>
          </a:p>
        </p:txBody>
      </p:sp>
      <p:pic>
        <p:nvPicPr>
          <p:cNvPr id="5" name="Picture 6" descr="My Mom Invented #&lt;strong&gt;Twitter&lt;/strong&gt;! | Chatti Patti Talks Design!">
            <a:extLst>
              <a:ext uri="{FF2B5EF4-FFF2-40B4-BE49-F238E27FC236}">
                <a16:creationId xmlns:a16="http://schemas.microsoft.com/office/drawing/2014/main" id="{C498E5BE-81F0-4371-9334-BD42FF9DE4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908720"/>
            <a:ext cx="155800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25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105F3D-76EF-4AE3-A056-6EFBCD2E2745}"/>
              </a:ext>
            </a:extLst>
          </p:cNvPr>
          <p:cNvSpPr>
            <a:spLocks noGrp="1"/>
          </p:cNvSpPr>
          <p:nvPr>
            <p:ph type="body" sz="quarter" idx="14"/>
          </p:nvPr>
        </p:nvSpPr>
        <p:spPr>
          <a:xfrm>
            <a:off x="395536" y="980728"/>
            <a:ext cx="8141538" cy="4860000"/>
          </a:xfrm>
        </p:spPr>
        <p:txBody>
          <a:bodyPr vert="horz" lIns="91440" tIns="45720" rIns="91440" bIns="45720" rtlCol="0" anchor="t">
            <a:noAutofit/>
          </a:bodyPr>
          <a:lstStyle/>
          <a:p>
            <a:r>
              <a:rPr lang="hu-HU" sz="1400" dirty="0"/>
              <a:t>Instagram stratégia</a:t>
            </a:r>
          </a:p>
          <a:p>
            <a:endParaRPr lang="hu-HU" sz="1400" dirty="0"/>
          </a:p>
          <a:p>
            <a:r>
              <a:rPr lang="hu-HU" sz="1400" dirty="0"/>
              <a:t>Ez egy fotó- és videómegosztó platform</a:t>
            </a:r>
          </a:p>
          <a:p>
            <a:endParaRPr lang="hu-HU" sz="1400" dirty="0"/>
          </a:p>
          <a:p>
            <a:r>
              <a:rPr lang="hu-HU" sz="1400" dirty="0"/>
              <a:t>Az emberek vizuális inspirációt keresnek az Instagramon, de egy friss tanulmány szerint a fotók alatti leírásban közzétett tartalom is fontos, és felkelti a figyelmet. A márkák fiókokat is létrehozhatnak, és inspirációforrásként szolgálhatnak.</a:t>
            </a:r>
          </a:p>
          <a:p>
            <a:endParaRPr lang="hu-HU" sz="1400" dirty="0"/>
          </a:p>
          <a:p>
            <a:r>
              <a:rPr lang="hu-HU" sz="1400" dirty="0"/>
              <a:t>A https://</a:t>
            </a:r>
            <a:r>
              <a:rPr lang="hu-HU" sz="1400" dirty="0" err="1"/>
              <a:t>www.instagram.com</a:t>
            </a:r>
            <a:r>
              <a:rPr lang="hu-HU" sz="1400" dirty="0"/>
              <a:t>/</a:t>
            </a:r>
            <a:r>
              <a:rPr lang="hu-HU" sz="1400" dirty="0" err="1"/>
              <a:t>cphfoodspace</a:t>
            </a:r>
            <a:r>
              <a:rPr lang="hu-HU" sz="1400" dirty="0"/>
              <a:t>/ oldalon talál egy nagyszerű példát erre</a:t>
            </a:r>
          </a:p>
          <a:p>
            <a:endParaRPr lang="hu-HU" sz="1400" dirty="0"/>
          </a:p>
          <a:p>
            <a:r>
              <a:rPr lang="hu-HU" sz="1400" dirty="0"/>
              <a:t>Ne feledje, hogy az emberek szeretik a valódi és érzelmes történeteket.</a:t>
            </a:r>
          </a:p>
          <a:p>
            <a:endParaRPr lang="hu-HU" sz="1400" dirty="0"/>
          </a:p>
          <a:p>
            <a:r>
              <a:rPr lang="hu-HU" sz="1400" dirty="0"/>
              <a:t>Emellett az emberek szeretik a szép képeket, és a vonzó ételekről készült képeket mindig szívesen látjuk. Ez az a hely, ahol a vállalkozásod sok követőt és kedvelést szerezhet.</a:t>
            </a:r>
          </a:p>
          <a:p>
            <a:endParaRPr lang="hu-HU" sz="1400" dirty="0"/>
          </a:p>
          <a:p>
            <a:r>
              <a:rPr lang="hu-HU" sz="1400" dirty="0"/>
              <a:t>Itt is ne felejts el rendszeresen posztolni, ez a kulcs a magasabb helyezéshez az Instagramon, akkor a bejegyzéseid több ember számára megjelennek</a:t>
            </a:r>
          </a:p>
          <a:p>
            <a:endParaRPr lang="hu-HU" sz="1400" dirty="0"/>
          </a:p>
          <a:p>
            <a:r>
              <a:rPr lang="hu-HU" sz="1400" dirty="0"/>
              <a:t>Az Instagram népszerű ága az Instagram story, amely 24 óra elteltével eltűnik. Sokan éppen ezt nézik és ellenőrzik. Add hozzá a tartalmaidat is!</a:t>
            </a:r>
          </a:p>
          <a:p>
            <a:endParaRPr lang="hu-HU" sz="1400" dirty="0"/>
          </a:p>
          <a:p>
            <a:r>
              <a:rPr lang="hu-HU" sz="1400" dirty="0"/>
              <a:t>Használjon felkapott hastageket, ez is hozzájárulhat az eléréséhez és új közönség megszerzéséhez.</a:t>
            </a:r>
            <a:endParaRPr lang="en-US" sz="1400" dirty="0"/>
          </a:p>
          <a:p>
            <a:endParaRPr lang="en-US" sz="1400" dirty="0"/>
          </a:p>
          <a:p>
            <a:endParaRPr lang="en-US" sz="1400" dirty="0"/>
          </a:p>
          <a:p>
            <a:endParaRPr lang="en-US" sz="1400" dirty="0"/>
          </a:p>
          <a:p>
            <a:endParaRPr lang="pl-PL" sz="1400" dirty="0"/>
          </a:p>
        </p:txBody>
      </p:sp>
      <p:pic>
        <p:nvPicPr>
          <p:cNvPr id="3" name="Picture 2">
            <a:extLst>
              <a:ext uri="{FF2B5EF4-FFF2-40B4-BE49-F238E27FC236}">
                <a16:creationId xmlns:a16="http://schemas.microsoft.com/office/drawing/2014/main" id="{50690561-4973-4A99-B9E7-151C579078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7139" y="980728"/>
            <a:ext cx="1415101" cy="65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504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C709676-FD9C-4823-BED1-83C1FABE729C}"/>
              </a:ext>
            </a:extLst>
          </p:cNvPr>
          <p:cNvSpPr>
            <a:spLocks noGrp="1"/>
          </p:cNvSpPr>
          <p:nvPr>
            <p:ph type="body" sz="quarter" idx="14"/>
          </p:nvPr>
        </p:nvSpPr>
        <p:spPr>
          <a:xfrm>
            <a:off x="503191" y="1052736"/>
            <a:ext cx="8141538" cy="4963122"/>
          </a:xfrm>
        </p:spPr>
        <p:txBody>
          <a:bodyPr>
            <a:noAutofit/>
          </a:bodyPr>
          <a:lstStyle/>
          <a:p>
            <a:r>
              <a:rPr lang="hu-HU" sz="1600" dirty="0"/>
              <a:t>A hashtagek ereje</a:t>
            </a:r>
          </a:p>
          <a:p>
            <a:endParaRPr lang="hu-HU" sz="1600" dirty="0"/>
          </a:p>
          <a:p>
            <a:r>
              <a:rPr lang="hu-HU" sz="1600" dirty="0"/>
              <a:t>A Hastag segít növelni az elérést és megtalálni.</a:t>
            </a:r>
          </a:p>
          <a:p>
            <a:r>
              <a:rPr lang="hu-HU" sz="1600" dirty="0"/>
              <a:t>Jó ötlet a népszerűeket használni, de valamit</a:t>
            </a:r>
          </a:p>
          <a:p>
            <a:r>
              <a:rPr lang="hu-HU" sz="1600" dirty="0"/>
              <a:t>jobban igazodnak a fotóidhoz.</a:t>
            </a:r>
          </a:p>
          <a:p>
            <a:r>
              <a:rPr lang="hu-HU" sz="1600" dirty="0"/>
              <a:t>Az alábbiakban egy lista található, amelyet</a:t>
            </a:r>
          </a:p>
          <a:p>
            <a:r>
              <a:rPr lang="hu-HU" sz="1600" dirty="0"/>
              <a:t>magabiztosan használhat </a:t>
            </a:r>
            <a:r>
              <a:rPr lang="pl-PL" sz="1600" dirty="0"/>
              <a:t>:</a:t>
            </a:r>
            <a:r>
              <a:rPr lang="en-US" sz="1600" dirty="0"/>
              <a:t> </a:t>
            </a:r>
            <a:endParaRPr lang="pl-PL" sz="1600" dirty="0"/>
          </a:p>
          <a:p>
            <a:endParaRPr lang="pl-PL" sz="1600" dirty="0"/>
          </a:p>
          <a:p>
            <a:r>
              <a:rPr lang="en-US" sz="1600" dirty="0"/>
              <a:t>#instafood</a:t>
            </a:r>
          </a:p>
          <a:p>
            <a:r>
              <a:rPr lang="en-US" sz="1600" dirty="0"/>
              <a:t>#food</a:t>
            </a:r>
          </a:p>
          <a:p>
            <a:r>
              <a:rPr lang="en-US" sz="1600" dirty="0"/>
              <a:t>#hungry </a:t>
            </a:r>
          </a:p>
          <a:p>
            <a:r>
              <a:rPr lang="en-US" sz="1600" dirty="0"/>
              <a:t>#delicious </a:t>
            </a:r>
          </a:p>
          <a:p>
            <a:r>
              <a:rPr lang="en-US" sz="1600" dirty="0"/>
              <a:t>#foodie </a:t>
            </a:r>
          </a:p>
          <a:p>
            <a:r>
              <a:rPr lang="en-US" sz="1600" dirty="0"/>
              <a:t>#tasty </a:t>
            </a:r>
          </a:p>
          <a:p>
            <a:r>
              <a:rPr lang="en-US" sz="1600" dirty="0"/>
              <a:t>#dinner </a:t>
            </a:r>
          </a:p>
          <a:p>
            <a:r>
              <a:rPr lang="en-US" sz="1600" dirty="0"/>
              <a:t>#breakfast </a:t>
            </a:r>
          </a:p>
          <a:p>
            <a:r>
              <a:rPr lang="en-US" sz="1600" dirty="0"/>
              <a:t>#lunch </a:t>
            </a:r>
          </a:p>
          <a:p>
            <a:r>
              <a:rPr lang="en-US" sz="1600" dirty="0"/>
              <a:t>#instafood </a:t>
            </a:r>
          </a:p>
          <a:p>
            <a:r>
              <a:rPr lang="en-US" sz="1600" dirty="0"/>
              <a:t>#foodpo</a:t>
            </a:r>
            <a:r>
              <a:rPr lang="pl-PL" sz="1600" dirty="0" err="1"/>
              <a:t>rn</a:t>
            </a:r>
            <a:endParaRPr lang="en-US" sz="1600" dirty="0"/>
          </a:p>
          <a:p>
            <a:r>
              <a:rPr lang="en-US" sz="1600" dirty="0"/>
              <a:t>#</a:t>
            </a:r>
            <a:r>
              <a:rPr lang="pl-PL" sz="1600" dirty="0"/>
              <a:t>mniam</a:t>
            </a:r>
            <a:endParaRPr lang="en-US" sz="1600" dirty="0"/>
          </a:p>
          <a:p>
            <a:r>
              <a:rPr lang="en-US" sz="1600" dirty="0"/>
              <a:t> </a:t>
            </a:r>
          </a:p>
          <a:p>
            <a:endParaRPr lang="pl-PL" sz="1600" dirty="0"/>
          </a:p>
        </p:txBody>
      </p:sp>
      <p:pic>
        <p:nvPicPr>
          <p:cNvPr id="4" name="Obraz 3">
            <a:extLst>
              <a:ext uri="{FF2B5EF4-FFF2-40B4-BE49-F238E27FC236}">
                <a16:creationId xmlns:a16="http://schemas.microsoft.com/office/drawing/2014/main" id="{7C81D666-CCB1-4142-B49E-D206796EE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348880"/>
            <a:ext cx="2444653" cy="3666978"/>
          </a:xfrm>
          <a:prstGeom prst="rect">
            <a:avLst/>
          </a:prstGeom>
        </p:spPr>
      </p:pic>
      <p:sp>
        <p:nvSpPr>
          <p:cNvPr id="5" name="pole tekstowe 4">
            <a:extLst>
              <a:ext uri="{FF2B5EF4-FFF2-40B4-BE49-F238E27FC236}">
                <a16:creationId xmlns:a16="http://schemas.microsoft.com/office/drawing/2014/main" id="{898C55CE-AA58-4A7F-A5B8-FB0A10414026}"/>
              </a:ext>
            </a:extLst>
          </p:cNvPr>
          <p:cNvSpPr txBox="1"/>
          <p:nvPr/>
        </p:nvSpPr>
        <p:spPr>
          <a:xfrm>
            <a:off x="6300192" y="6093296"/>
            <a:ext cx="4573434" cy="248530"/>
          </a:xfrm>
          <a:prstGeom prst="rect">
            <a:avLst/>
          </a:prstGeom>
          <a:noFill/>
        </p:spPr>
        <p:txBody>
          <a:bodyPr wrap="square">
            <a:spAutoFit/>
          </a:bodyPr>
          <a:lstStyle/>
          <a:p>
            <a:r>
              <a:rPr lang="en-US" sz="1015" dirty="0"/>
              <a:t>https://www.pexels.com/</a:t>
            </a:r>
          </a:p>
        </p:txBody>
      </p:sp>
    </p:spTree>
    <p:extLst>
      <p:ext uri="{BB962C8B-B14F-4D97-AF65-F5344CB8AC3E}">
        <p14:creationId xmlns:p14="http://schemas.microsoft.com/office/powerpoint/2010/main" val="150143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EC8743-54E1-4A8E-BCDD-97A1333A666F}"/>
              </a:ext>
            </a:extLst>
          </p:cNvPr>
          <p:cNvSpPr>
            <a:spLocks noGrp="1"/>
          </p:cNvSpPr>
          <p:nvPr>
            <p:ph type="body" sz="quarter" idx="14"/>
          </p:nvPr>
        </p:nvSpPr>
        <p:spPr/>
        <p:txBody>
          <a:bodyPr>
            <a:normAutofit/>
          </a:bodyPr>
          <a:lstStyle/>
          <a:p>
            <a:r>
              <a:rPr lang="hu-HU" altLang="en-US" sz="1600" dirty="0"/>
              <a:t>Hozzon létre egy közösségi média ellenőrzőlistát</a:t>
            </a:r>
          </a:p>
          <a:p>
            <a:endParaRPr lang="hu-HU" altLang="en-US" sz="1600" dirty="0"/>
          </a:p>
          <a:p>
            <a:r>
              <a:rPr lang="hu-HU" altLang="en-US" sz="1600" dirty="0"/>
              <a:t>Már beállított fiókokat különböző csatornákon. Most itt az ideje, hogy gondoskodjunk róluk. Célszerű egy listát használni, amelybe felírhatod, mikor teszel közzé, miről írsz, és különféle részleteket. Ezenkívül ellenőrizze követői tevékenységét a különböző csatornákon. Elemezze ezeket az adatokat, és próbáljon meg következtetéseket levonni, amelyeket későbbi publikációiban felhasználhat.</a:t>
            </a:r>
            <a:endParaRPr lang="pl-PL" sz="1600" dirty="0"/>
          </a:p>
        </p:txBody>
      </p:sp>
      <p:pic>
        <p:nvPicPr>
          <p:cNvPr id="6" name="Obraz 5">
            <a:extLst>
              <a:ext uri="{FF2B5EF4-FFF2-40B4-BE49-F238E27FC236}">
                <a16:creationId xmlns:a16="http://schemas.microsoft.com/office/drawing/2014/main" id="{C4CE998E-4B97-4E2F-AF1A-5D93CA7910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621" y="3110638"/>
            <a:ext cx="4788757" cy="2694626"/>
          </a:xfrm>
          <a:prstGeom prst="rect">
            <a:avLst/>
          </a:prstGeom>
        </p:spPr>
      </p:pic>
      <p:sp>
        <p:nvSpPr>
          <p:cNvPr id="10" name="pole tekstowe 9">
            <a:extLst>
              <a:ext uri="{FF2B5EF4-FFF2-40B4-BE49-F238E27FC236}">
                <a16:creationId xmlns:a16="http://schemas.microsoft.com/office/drawing/2014/main" id="{DD0DD3D6-C867-486D-9316-7DD371B6C043}"/>
              </a:ext>
            </a:extLst>
          </p:cNvPr>
          <p:cNvSpPr txBox="1"/>
          <p:nvPr/>
        </p:nvSpPr>
        <p:spPr>
          <a:xfrm>
            <a:off x="6558704" y="6273044"/>
            <a:ext cx="4573434" cy="248530"/>
          </a:xfrm>
          <a:prstGeom prst="rect">
            <a:avLst/>
          </a:prstGeom>
          <a:noFill/>
        </p:spPr>
        <p:txBody>
          <a:bodyPr wrap="square">
            <a:spAutoFit/>
          </a:bodyPr>
          <a:lstStyle/>
          <a:p>
            <a:r>
              <a:rPr lang="en-US" sz="1015" dirty="0"/>
              <a:t>https://www.pexels.com/</a:t>
            </a:r>
          </a:p>
        </p:txBody>
      </p:sp>
    </p:spTree>
    <p:extLst>
      <p:ext uri="{BB962C8B-B14F-4D97-AF65-F5344CB8AC3E}">
        <p14:creationId xmlns:p14="http://schemas.microsoft.com/office/powerpoint/2010/main" val="954970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9DD6AD2-8767-4C78-B09F-6420AA541573}"/>
              </a:ext>
            </a:extLst>
          </p:cNvPr>
          <p:cNvSpPr>
            <a:spLocks noGrp="1"/>
          </p:cNvSpPr>
          <p:nvPr>
            <p:ph type="body" sz="quarter" idx="14"/>
          </p:nvPr>
        </p:nvSpPr>
        <p:spPr/>
        <p:txBody>
          <a:bodyPr>
            <a:normAutofit/>
          </a:bodyPr>
          <a:lstStyle/>
          <a:p>
            <a:r>
              <a:rPr lang="hu-HU" sz="1600" dirty="0"/>
              <a:t>Terjessze hírét</a:t>
            </a:r>
          </a:p>
          <a:p>
            <a:endParaRPr lang="hu-HU" sz="1600" dirty="0"/>
          </a:p>
          <a:p>
            <a:r>
              <a:rPr lang="hu-HU" sz="1600" dirty="0"/>
              <a:t>Ösztönözze ügyfeleit és követőit a közösségi médiában, hogy foglalkozzanak bejegyzéseivel. Kérje meg őket, hogy jelöljék meg az Ön ízlésének központját fotóikban és bejegyzéseikben.</a:t>
            </a:r>
          </a:p>
          <a:p>
            <a:endParaRPr lang="hu-HU" sz="1600" dirty="0"/>
          </a:p>
          <a:p>
            <a:r>
              <a:rPr lang="hu-HU" sz="1600" dirty="0"/>
              <a:t>Fogadj a hirdetésekre! Ez egy nagyszerű módja annak, hogy még nagyobb közönséget érjen el. A közösségi oldalak számos lehetőséget kínálnak a hatékony reklámozásra.</a:t>
            </a:r>
          </a:p>
          <a:p>
            <a:endParaRPr lang="hu-HU" sz="1600" dirty="0"/>
          </a:p>
          <a:p>
            <a:r>
              <a:rPr lang="hu-HU" sz="1600" dirty="0"/>
              <a:t>Érdemes kapcsolatot létesíteni bloggerekkel, információs reklámokkal és hírességekkel, hogy együtt dolgozhassunk a kiadványokon. Ez jelentősen növeli az elérést is!</a:t>
            </a:r>
          </a:p>
          <a:p>
            <a:endParaRPr lang="hu-HU" sz="1600" dirty="0"/>
          </a:p>
          <a:p>
            <a:r>
              <a:rPr lang="hu-HU" sz="1600" dirty="0"/>
              <a:t>Jó szórakozást hozzá, néha ossz meg egy vicces mémet, viccet vagy akár egy dalt. Végül is a közösségi média az alaphelyzetbe állítást szolgálja.</a:t>
            </a:r>
            <a:endParaRPr lang="pl-PL" sz="1600" dirty="0"/>
          </a:p>
          <a:p>
            <a:pPr marL="158265" indent="-158265">
              <a:buFont typeface="Arial" panose="020B0604020202020204" pitchFamily="34" charset="0"/>
              <a:buChar char="•"/>
            </a:pPr>
            <a:endParaRPr lang="pl-PL" sz="1600" dirty="0"/>
          </a:p>
        </p:txBody>
      </p:sp>
      <p:pic>
        <p:nvPicPr>
          <p:cNvPr id="4" name="Obraz 3">
            <a:extLst>
              <a:ext uri="{FF2B5EF4-FFF2-40B4-BE49-F238E27FC236}">
                <a16:creationId xmlns:a16="http://schemas.microsoft.com/office/drawing/2014/main" id="{AA9E59F9-06B4-4F71-81FF-29FA43903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888476"/>
            <a:ext cx="2342577" cy="1372084"/>
          </a:xfrm>
          <a:prstGeom prst="rect">
            <a:avLst/>
          </a:prstGeom>
        </p:spPr>
      </p:pic>
      <p:sp>
        <p:nvSpPr>
          <p:cNvPr id="6" name="pole tekstowe 5">
            <a:extLst>
              <a:ext uri="{FF2B5EF4-FFF2-40B4-BE49-F238E27FC236}">
                <a16:creationId xmlns:a16="http://schemas.microsoft.com/office/drawing/2014/main" id="{606484BF-7EA0-406E-B294-8C2A005A9C71}"/>
              </a:ext>
            </a:extLst>
          </p:cNvPr>
          <p:cNvSpPr txBox="1"/>
          <p:nvPr/>
        </p:nvSpPr>
        <p:spPr>
          <a:xfrm>
            <a:off x="3059832" y="5995735"/>
            <a:ext cx="4572000" cy="248530"/>
          </a:xfrm>
          <a:prstGeom prst="rect">
            <a:avLst/>
          </a:prstGeom>
          <a:noFill/>
        </p:spPr>
        <p:txBody>
          <a:bodyPr wrap="square">
            <a:spAutoFit/>
          </a:bodyPr>
          <a:lstStyle/>
          <a:p>
            <a:r>
              <a:rPr lang="pl-PL" sz="1015" dirty="0"/>
              <a:t>https://www.pexels.com</a:t>
            </a:r>
          </a:p>
        </p:txBody>
      </p:sp>
    </p:spTree>
    <p:extLst>
      <p:ext uri="{BB962C8B-B14F-4D97-AF65-F5344CB8AC3E}">
        <p14:creationId xmlns:p14="http://schemas.microsoft.com/office/powerpoint/2010/main" val="62776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4E19DF-8631-45F5-B203-024B5175611F}"/>
              </a:ext>
            </a:extLst>
          </p:cNvPr>
          <p:cNvSpPr>
            <a:spLocks noGrp="1"/>
          </p:cNvSpPr>
          <p:nvPr>
            <p:ph type="body" sz="quarter" idx="14"/>
          </p:nvPr>
        </p:nvSpPr>
        <p:spPr/>
        <p:txBody>
          <a:bodyPr/>
          <a:lstStyle/>
          <a:p>
            <a:pPr algn="ctr"/>
            <a:r>
              <a:rPr lang="pl-PL" sz="2400" dirty="0"/>
              <a:t>6. </a:t>
            </a:r>
            <a:r>
              <a:rPr lang="pl-PL" sz="2400" b="1" dirty="0"/>
              <a:t>PR</a:t>
            </a:r>
          </a:p>
          <a:p>
            <a:pPr algn="ctr"/>
            <a:endParaRPr lang="pl-PL" sz="1662" dirty="0"/>
          </a:p>
          <a:p>
            <a:pPr algn="ctr"/>
            <a:endParaRPr lang="pl-PL" sz="1662" dirty="0"/>
          </a:p>
          <a:p>
            <a:r>
              <a:rPr lang="pl-PL" sz="1600" b="0" i="0" dirty="0">
                <a:solidFill>
                  <a:srgbClr val="111111"/>
                </a:solidFill>
                <a:effectLst/>
              </a:rPr>
              <a:t>„A Public Relations (PR) </a:t>
            </a:r>
            <a:r>
              <a:rPr lang="pl-PL" sz="1600" b="0" i="0" dirty="0" err="1">
                <a:solidFill>
                  <a:srgbClr val="111111"/>
                </a:solidFill>
                <a:effectLst/>
              </a:rPr>
              <a:t>olyan</a:t>
            </a:r>
            <a:r>
              <a:rPr lang="pl-PL" sz="1600" b="0" i="0" dirty="0">
                <a:solidFill>
                  <a:srgbClr val="111111"/>
                </a:solidFill>
                <a:effectLst/>
              </a:rPr>
              <a:t> </a:t>
            </a:r>
            <a:r>
              <a:rPr lang="pl-PL" sz="1600" b="0" i="0" dirty="0" err="1">
                <a:solidFill>
                  <a:srgbClr val="111111"/>
                </a:solidFill>
                <a:effectLst/>
              </a:rPr>
              <a:t>technikák</a:t>
            </a:r>
            <a:r>
              <a:rPr lang="pl-PL" sz="1600" b="0" i="0" dirty="0">
                <a:solidFill>
                  <a:srgbClr val="111111"/>
                </a:solidFill>
                <a:effectLst/>
              </a:rPr>
              <a:t> </a:t>
            </a:r>
            <a:r>
              <a:rPr lang="pl-PL" sz="1600" b="0" i="0" dirty="0" err="1">
                <a:solidFill>
                  <a:srgbClr val="111111"/>
                </a:solidFill>
                <a:effectLst/>
              </a:rPr>
              <a:t>és</a:t>
            </a:r>
            <a:r>
              <a:rPr lang="pl-PL" sz="1600" b="0" i="0" dirty="0">
                <a:solidFill>
                  <a:srgbClr val="111111"/>
                </a:solidFill>
                <a:effectLst/>
              </a:rPr>
              <a:t> </a:t>
            </a:r>
            <a:r>
              <a:rPr lang="pl-PL" sz="1600" b="0" i="0" dirty="0" err="1">
                <a:solidFill>
                  <a:srgbClr val="111111"/>
                </a:solidFill>
                <a:effectLst/>
              </a:rPr>
              <a:t>stratégiák</a:t>
            </a:r>
            <a:r>
              <a:rPr lang="pl-PL" sz="1600" b="0" i="0" dirty="0">
                <a:solidFill>
                  <a:srgbClr val="111111"/>
                </a:solidFill>
                <a:effectLst/>
              </a:rPr>
              <a:t> </a:t>
            </a:r>
            <a:r>
              <a:rPr lang="pl-PL" sz="1600" b="0" i="0" dirty="0" err="1">
                <a:solidFill>
                  <a:srgbClr val="111111"/>
                </a:solidFill>
                <a:effectLst/>
              </a:rPr>
              <a:t>összessége</a:t>
            </a:r>
            <a:r>
              <a:rPr lang="pl-PL" sz="1600" b="0" i="0" dirty="0">
                <a:solidFill>
                  <a:srgbClr val="111111"/>
                </a:solidFill>
                <a:effectLst/>
              </a:rPr>
              <a:t>, </a:t>
            </a:r>
            <a:r>
              <a:rPr lang="pl-PL" sz="1600" b="0" i="0" dirty="0" err="1">
                <a:solidFill>
                  <a:srgbClr val="111111"/>
                </a:solidFill>
                <a:effectLst/>
              </a:rPr>
              <a:t>amelyek</a:t>
            </a:r>
            <a:r>
              <a:rPr lang="pl-PL" sz="1600" b="0" i="0" dirty="0">
                <a:solidFill>
                  <a:srgbClr val="111111"/>
                </a:solidFill>
                <a:effectLst/>
              </a:rPr>
              <a:t> </a:t>
            </a:r>
            <a:r>
              <a:rPr lang="pl-PL" sz="1600" b="0" i="0" dirty="0" err="1">
                <a:solidFill>
                  <a:srgbClr val="111111"/>
                </a:solidFill>
                <a:effectLst/>
              </a:rPr>
              <a:t>az</a:t>
            </a:r>
            <a:r>
              <a:rPr lang="pl-PL" sz="1600" b="0" i="0" dirty="0">
                <a:solidFill>
                  <a:srgbClr val="111111"/>
                </a:solidFill>
                <a:effectLst/>
              </a:rPr>
              <a:t> </a:t>
            </a:r>
            <a:r>
              <a:rPr lang="pl-PL" sz="1600" b="0" i="0" dirty="0" err="1">
                <a:solidFill>
                  <a:srgbClr val="111111"/>
                </a:solidFill>
                <a:effectLst/>
              </a:rPr>
              <a:t>egyénről</a:t>
            </a:r>
            <a:r>
              <a:rPr lang="pl-PL" sz="1600" b="0" i="0" dirty="0">
                <a:solidFill>
                  <a:srgbClr val="111111"/>
                </a:solidFill>
                <a:effectLst/>
              </a:rPr>
              <a:t> </a:t>
            </a:r>
            <a:r>
              <a:rPr lang="pl-PL" sz="1600" b="0" i="0" dirty="0" err="1">
                <a:solidFill>
                  <a:srgbClr val="111111"/>
                </a:solidFill>
                <a:effectLst/>
              </a:rPr>
              <a:t>vagy</a:t>
            </a:r>
            <a:r>
              <a:rPr lang="pl-PL" sz="1600" b="0" i="0" dirty="0">
                <a:solidFill>
                  <a:srgbClr val="111111"/>
                </a:solidFill>
                <a:effectLst/>
              </a:rPr>
              <a:t> </a:t>
            </a:r>
            <a:r>
              <a:rPr lang="pl-PL" sz="1600" b="0" i="0" dirty="0" err="1">
                <a:solidFill>
                  <a:srgbClr val="111111"/>
                </a:solidFill>
                <a:effectLst/>
              </a:rPr>
              <a:t>vállalatról</a:t>
            </a:r>
            <a:r>
              <a:rPr lang="pl-PL" sz="1600" b="0" i="0" dirty="0">
                <a:solidFill>
                  <a:srgbClr val="111111"/>
                </a:solidFill>
                <a:effectLst/>
              </a:rPr>
              <a:t> </a:t>
            </a:r>
            <a:r>
              <a:rPr lang="pl-PL" sz="1600" b="0" i="0" dirty="0" err="1">
                <a:solidFill>
                  <a:srgbClr val="111111"/>
                </a:solidFill>
                <a:effectLst/>
              </a:rPr>
              <a:t>szóló</a:t>
            </a:r>
            <a:r>
              <a:rPr lang="pl-PL" sz="1600" b="0" i="0" dirty="0">
                <a:solidFill>
                  <a:srgbClr val="111111"/>
                </a:solidFill>
                <a:effectLst/>
              </a:rPr>
              <a:t> </a:t>
            </a:r>
            <a:r>
              <a:rPr lang="pl-PL" sz="1600" b="0" i="0" dirty="0" err="1">
                <a:solidFill>
                  <a:srgbClr val="111111"/>
                </a:solidFill>
                <a:effectLst/>
              </a:rPr>
              <a:t>információk</a:t>
            </a:r>
            <a:r>
              <a:rPr lang="pl-PL" sz="1600" b="0" i="0" dirty="0">
                <a:solidFill>
                  <a:srgbClr val="111111"/>
                </a:solidFill>
                <a:effectLst/>
              </a:rPr>
              <a:t> </a:t>
            </a:r>
            <a:r>
              <a:rPr lang="pl-PL" sz="1600" b="0" i="0" dirty="0" err="1">
                <a:solidFill>
                  <a:srgbClr val="111111"/>
                </a:solidFill>
                <a:effectLst/>
              </a:rPr>
              <a:t>nyilvánossághoz</a:t>
            </a:r>
            <a:r>
              <a:rPr lang="pl-PL" sz="1600" b="0" i="0" dirty="0">
                <a:solidFill>
                  <a:srgbClr val="111111"/>
                </a:solidFill>
                <a:effectLst/>
              </a:rPr>
              <a:t>, </a:t>
            </a:r>
            <a:r>
              <a:rPr lang="pl-PL" sz="1600" b="0" i="0" dirty="0" err="1">
                <a:solidFill>
                  <a:srgbClr val="111111"/>
                </a:solidFill>
                <a:effectLst/>
              </a:rPr>
              <a:t>és</a:t>
            </a:r>
            <a:r>
              <a:rPr lang="pl-PL" sz="1600" b="0" i="0" dirty="0">
                <a:solidFill>
                  <a:srgbClr val="111111"/>
                </a:solidFill>
                <a:effectLst/>
              </a:rPr>
              <a:t> </a:t>
            </a:r>
            <a:r>
              <a:rPr lang="pl-PL" sz="1600" b="0" i="0" dirty="0" err="1">
                <a:solidFill>
                  <a:srgbClr val="111111"/>
                </a:solidFill>
                <a:effectLst/>
              </a:rPr>
              <a:t>különösen</a:t>
            </a:r>
            <a:r>
              <a:rPr lang="pl-PL" sz="1600" b="0" i="0" dirty="0">
                <a:solidFill>
                  <a:srgbClr val="111111"/>
                </a:solidFill>
                <a:effectLst/>
              </a:rPr>
              <a:t> a </a:t>
            </a:r>
            <a:r>
              <a:rPr lang="pl-PL" sz="1600" b="0" i="0" dirty="0" err="1">
                <a:solidFill>
                  <a:srgbClr val="111111"/>
                </a:solidFill>
                <a:effectLst/>
              </a:rPr>
              <a:t>médiához</a:t>
            </a:r>
            <a:r>
              <a:rPr lang="pl-PL" sz="1600" b="0" i="0" dirty="0">
                <a:solidFill>
                  <a:srgbClr val="111111"/>
                </a:solidFill>
                <a:effectLst/>
              </a:rPr>
              <a:t> </a:t>
            </a:r>
            <a:r>
              <a:rPr lang="pl-PL" sz="1600" b="0" i="0" dirty="0" err="1">
                <a:solidFill>
                  <a:srgbClr val="111111"/>
                </a:solidFill>
                <a:effectLst/>
              </a:rPr>
              <a:t>való</a:t>
            </a:r>
            <a:r>
              <a:rPr lang="pl-PL" sz="1600" b="0" i="0" dirty="0">
                <a:solidFill>
                  <a:srgbClr val="111111"/>
                </a:solidFill>
                <a:effectLst/>
              </a:rPr>
              <a:t> </a:t>
            </a:r>
            <a:r>
              <a:rPr lang="pl-PL" sz="1600" b="0" i="0" dirty="0" err="1">
                <a:solidFill>
                  <a:srgbClr val="111111"/>
                </a:solidFill>
                <a:effectLst/>
              </a:rPr>
              <a:t>terjesztésének</a:t>
            </a:r>
            <a:r>
              <a:rPr lang="pl-PL" sz="1600" b="0" i="0" dirty="0">
                <a:solidFill>
                  <a:srgbClr val="111111"/>
                </a:solidFill>
                <a:effectLst/>
              </a:rPr>
              <a:t> </a:t>
            </a:r>
            <a:r>
              <a:rPr lang="pl-PL" sz="1600" b="0" i="0" dirty="0" err="1">
                <a:solidFill>
                  <a:srgbClr val="111111"/>
                </a:solidFill>
                <a:effectLst/>
              </a:rPr>
              <a:t>kezeléséhez</a:t>
            </a:r>
            <a:r>
              <a:rPr lang="pl-PL" sz="1600" b="0" i="0" dirty="0">
                <a:solidFill>
                  <a:srgbClr val="111111"/>
                </a:solidFill>
                <a:effectLst/>
              </a:rPr>
              <a:t> </a:t>
            </a:r>
            <a:r>
              <a:rPr lang="pl-PL" sz="1600" b="0" i="0" dirty="0" err="1">
                <a:solidFill>
                  <a:srgbClr val="111111"/>
                </a:solidFill>
                <a:effectLst/>
              </a:rPr>
              <a:t>kapcsolódnak</a:t>
            </a:r>
            <a:r>
              <a:rPr lang="pl-PL" sz="1600" b="0" i="0" dirty="0">
                <a:solidFill>
                  <a:srgbClr val="111111"/>
                </a:solidFill>
                <a:effectLst/>
              </a:rPr>
              <a:t>. </a:t>
            </a:r>
            <a:r>
              <a:rPr lang="pl-PL" sz="1600" b="0" i="0" dirty="0" err="1">
                <a:solidFill>
                  <a:srgbClr val="111111"/>
                </a:solidFill>
                <a:effectLst/>
              </a:rPr>
              <a:t>Elsődleges</a:t>
            </a:r>
            <a:r>
              <a:rPr lang="pl-PL" sz="1600" b="0" i="0" dirty="0">
                <a:solidFill>
                  <a:srgbClr val="111111"/>
                </a:solidFill>
                <a:effectLst/>
              </a:rPr>
              <a:t> </a:t>
            </a:r>
            <a:r>
              <a:rPr lang="pl-PL" sz="1600" b="0" i="0" dirty="0" err="1">
                <a:solidFill>
                  <a:srgbClr val="111111"/>
                </a:solidFill>
                <a:effectLst/>
              </a:rPr>
              <a:t>célja</a:t>
            </a:r>
            <a:r>
              <a:rPr lang="pl-PL" sz="1600" b="0" i="0" dirty="0">
                <a:solidFill>
                  <a:srgbClr val="111111"/>
                </a:solidFill>
                <a:effectLst/>
              </a:rPr>
              <a:t> a </a:t>
            </a:r>
            <a:r>
              <a:rPr lang="pl-PL" sz="1600" b="0" i="0" dirty="0" err="1">
                <a:solidFill>
                  <a:srgbClr val="111111"/>
                </a:solidFill>
                <a:effectLst/>
              </a:rPr>
              <a:t>fontos</a:t>
            </a:r>
            <a:r>
              <a:rPr lang="pl-PL" sz="1600" b="0" i="0" dirty="0">
                <a:solidFill>
                  <a:srgbClr val="111111"/>
                </a:solidFill>
                <a:effectLst/>
              </a:rPr>
              <a:t> </a:t>
            </a:r>
            <a:r>
              <a:rPr lang="pl-PL" sz="1600" b="0" i="0" dirty="0" err="1">
                <a:solidFill>
                  <a:srgbClr val="111111"/>
                </a:solidFill>
                <a:effectLst/>
              </a:rPr>
              <a:t>vállalati</a:t>
            </a:r>
            <a:r>
              <a:rPr lang="pl-PL" sz="1600" b="0" i="0" dirty="0">
                <a:solidFill>
                  <a:srgbClr val="111111"/>
                </a:solidFill>
                <a:effectLst/>
              </a:rPr>
              <a:t> </a:t>
            </a:r>
            <a:r>
              <a:rPr lang="pl-PL" sz="1600" b="0" i="0" dirty="0" err="1">
                <a:solidFill>
                  <a:srgbClr val="111111"/>
                </a:solidFill>
                <a:effectLst/>
              </a:rPr>
              <a:t>hírek</a:t>
            </a:r>
            <a:r>
              <a:rPr lang="pl-PL" sz="1600" b="0" i="0" dirty="0">
                <a:solidFill>
                  <a:srgbClr val="111111"/>
                </a:solidFill>
                <a:effectLst/>
              </a:rPr>
              <a:t> </a:t>
            </a:r>
            <a:r>
              <a:rPr lang="pl-PL" sz="1600" b="0" i="0" dirty="0" err="1">
                <a:solidFill>
                  <a:srgbClr val="111111"/>
                </a:solidFill>
                <a:effectLst/>
              </a:rPr>
              <a:t>vagy</a:t>
            </a:r>
            <a:r>
              <a:rPr lang="pl-PL" sz="1600" b="0" i="0" dirty="0">
                <a:solidFill>
                  <a:srgbClr val="111111"/>
                </a:solidFill>
                <a:effectLst/>
              </a:rPr>
              <a:t> </a:t>
            </a:r>
            <a:r>
              <a:rPr lang="pl-PL" sz="1600" b="0" i="0" dirty="0" err="1">
                <a:solidFill>
                  <a:srgbClr val="111111"/>
                </a:solidFill>
                <a:effectLst/>
              </a:rPr>
              <a:t>események</a:t>
            </a:r>
            <a:r>
              <a:rPr lang="pl-PL" sz="1600" b="0" i="0" dirty="0">
                <a:solidFill>
                  <a:srgbClr val="111111"/>
                </a:solidFill>
                <a:effectLst/>
              </a:rPr>
              <a:t> </a:t>
            </a:r>
            <a:r>
              <a:rPr lang="pl-PL" sz="1600" b="0" i="0" dirty="0" err="1">
                <a:solidFill>
                  <a:srgbClr val="111111"/>
                </a:solidFill>
                <a:effectLst/>
              </a:rPr>
              <a:t>terjesztése</a:t>
            </a:r>
            <a:r>
              <a:rPr lang="pl-PL" sz="1600" b="0" i="0" dirty="0">
                <a:solidFill>
                  <a:srgbClr val="111111"/>
                </a:solidFill>
                <a:effectLst/>
              </a:rPr>
              <a:t>, a </a:t>
            </a:r>
            <a:r>
              <a:rPr lang="pl-PL" sz="1600" b="0" i="0" dirty="0" err="1">
                <a:solidFill>
                  <a:srgbClr val="111111"/>
                </a:solidFill>
                <a:effectLst/>
              </a:rPr>
              <a:t>márka</a:t>
            </a:r>
            <a:r>
              <a:rPr lang="pl-PL" sz="1600" b="0" i="0" dirty="0">
                <a:solidFill>
                  <a:srgbClr val="111111"/>
                </a:solidFill>
                <a:effectLst/>
              </a:rPr>
              <a:t> </a:t>
            </a:r>
            <a:r>
              <a:rPr lang="pl-PL" sz="1600" b="0" i="0" dirty="0" err="1">
                <a:solidFill>
                  <a:srgbClr val="111111"/>
                </a:solidFill>
                <a:effectLst/>
              </a:rPr>
              <a:t>imázsának</a:t>
            </a:r>
            <a:r>
              <a:rPr lang="pl-PL" sz="1600" b="0" i="0" dirty="0">
                <a:solidFill>
                  <a:srgbClr val="111111"/>
                </a:solidFill>
                <a:effectLst/>
              </a:rPr>
              <a:t> </a:t>
            </a:r>
            <a:r>
              <a:rPr lang="pl-PL" sz="1600" b="0" i="0" dirty="0" err="1">
                <a:solidFill>
                  <a:srgbClr val="111111"/>
                </a:solidFill>
                <a:effectLst/>
              </a:rPr>
              <a:t>megőrzése</a:t>
            </a:r>
            <a:r>
              <a:rPr lang="pl-PL" sz="1600" b="0" i="0" dirty="0">
                <a:solidFill>
                  <a:srgbClr val="111111"/>
                </a:solidFill>
                <a:effectLst/>
              </a:rPr>
              <a:t>, </a:t>
            </a:r>
            <a:r>
              <a:rPr lang="pl-PL" sz="1600" b="0" i="0" dirty="0" err="1">
                <a:solidFill>
                  <a:srgbClr val="111111"/>
                </a:solidFill>
                <a:effectLst/>
              </a:rPr>
              <a:t>valamint</a:t>
            </a:r>
            <a:r>
              <a:rPr lang="pl-PL" sz="1600" b="0" i="0" dirty="0">
                <a:solidFill>
                  <a:srgbClr val="111111"/>
                </a:solidFill>
                <a:effectLst/>
              </a:rPr>
              <a:t> a </a:t>
            </a:r>
            <a:r>
              <a:rPr lang="pl-PL" sz="1600" b="0" i="0" dirty="0" err="1">
                <a:solidFill>
                  <a:srgbClr val="111111"/>
                </a:solidFill>
                <a:effectLst/>
              </a:rPr>
              <a:t>negatív</a:t>
            </a:r>
            <a:r>
              <a:rPr lang="pl-PL" sz="1600" b="0" i="0" dirty="0">
                <a:solidFill>
                  <a:srgbClr val="111111"/>
                </a:solidFill>
                <a:effectLst/>
              </a:rPr>
              <a:t> </a:t>
            </a:r>
            <a:r>
              <a:rPr lang="pl-PL" sz="1600" b="0" i="0" dirty="0" err="1">
                <a:solidFill>
                  <a:srgbClr val="111111"/>
                </a:solidFill>
                <a:effectLst/>
              </a:rPr>
              <a:t>események</a:t>
            </a:r>
            <a:r>
              <a:rPr lang="pl-PL" sz="1600" b="0" i="0" dirty="0">
                <a:solidFill>
                  <a:srgbClr val="111111"/>
                </a:solidFill>
                <a:effectLst/>
              </a:rPr>
              <a:t> </a:t>
            </a:r>
            <a:r>
              <a:rPr lang="pl-PL" sz="1600" b="0" i="0" dirty="0" err="1">
                <a:solidFill>
                  <a:srgbClr val="111111"/>
                </a:solidFill>
                <a:effectLst/>
              </a:rPr>
              <a:t>pozitív</a:t>
            </a:r>
            <a:r>
              <a:rPr lang="pl-PL" sz="1600" b="0" i="0" dirty="0">
                <a:solidFill>
                  <a:srgbClr val="111111"/>
                </a:solidFill>
                <a:effectLst/>
              </a:rPr>
              <a:t> </a:t>
            </a:r>
            <a:r>
              <a:rPr lang="pl-PL" sz="1600" b="0" i="0" dirty="0" err="1">
                <a:solidFill>
                  <a:srgbClr val="111111"/>
                </a:solidFill>
                <a:effectLst/>
              </a:rPr>
              <a:t>felpörgetése</a:t>
            </a:r>
            <a:r>
              <a:rPr lang="pl-PL" sz="1600" b="0" i="0" dirty="0">
                <a:solidFill>
                  <a:srgbClr val="111111"/>
                </a:solidFill>
                <a:effectLst/>
              </a:rPr>
              <a:t>, </a:t>
            </a:r>
            <a:r>
              <a:rPr lang="pl-PL" sz="1600" b="0" i="0" dirty="0" err="1">
                <a:solidFill>
                  <a:srgbClr val="111111"/>
                </a:solidFill>
                <a:effectLst/>
              </a:rPr>
              <a:t>hogy</a:t>
            </a:r>
            <a:r>
              <a:rPr lang="pl-PL" sz="1600" b="0" i="0" dirty="0">
                <a:solidFill>
                  <a:srgbClr val="111111"/>
                </a:solidFill>
                <a:effectLst/>
              </a:rPr>
              <a:t> </a:t>
            </a:r>
            <a:r>
              <a:rPr lang="pl-PL" sz="1600" b="0" i="0" dirty="0" err="1">
                <a:solidFill>
                  <a:srgbClr val="111111"/>
                </a:solidFill>
                <a:effectLst/>
              </a:rPr>
              <a:t>minimálisra</a:t>
            </a:r>
            <a:r>
              <a:rPr lang="pl-PL" sz="1600" b="0" i="0" dirty="0">
                <a:solidFill>
                  <a:srgbClr val="111111"/>
                </a:solidFill>
                <a:effectLst/>
              </a:rPr>
              <a:t> </a:t>
            </a:r>
            <a:r>
              <a:rPr lang="pl-PL" sz="1600" b="0" i="0" dirty="0" err="1">
                <a:solidFill>
                  <a:srgbClr val="111111"/>
                </a:solidFill>
                <a:effectLst/>
              </a:rPr>
              <a:t>csökkentsék</a:t>
            </a:r>
            <a:r>
              <a:rPr lang="pl-PL" sz="1600" b="0" i="0" dirty="0">
                <a:solidFill>
                  <a:srgbClr val="111111"/>
                </a:solidFill>
                <a:effectLst/>
              </a:rPr>
              <a:t> </a:t>
            </a:r>
            <a:r>
              <a:rPr lang="pl-PL" sz="1600" b="0" i="0" dirty="0" err="1">
                <a:solidFill>
                  <a:srgbClr val="111111"/>
                </a:solidFill>
                <a:effectLst/>
              </a:rPr>
              <a:t>azok</a:t>
            </a:r>
            <a:r>
              <a:rPr lang="pl-PL" sz="1600" b="0" i="0" dirty="0">
                <a:solidFill>
                  <a:srgbClr val="111111"/>
                </a:solidFill>
                <a:effectLst/>
              </a:rPr>
              <a:t> </a:t>
            </a:r>
            <a:r>
              <a:rPr lang="pl-PL" sz="1600" b="0" i="0" dirty="0" err="1">
                <a:solidFill>
                  <a:srgbClr val="111111"/>
                </a:solidFill>
                <a:effectLst/>
              </a:rPr>
              <a:t>következményeit</a:t>
            </a:r>
            <a:r>
              <a:rPr lang="pl-PL" sz="1600" b="0" i="0" dirty="0">
                <a:solidFill>
                  <a:srgbClr val="111111"/>
                </a:solidFill>
                <a:effectLst/>
              </a:rPr>
              <a:t>. A PR </a:t>
            </a:r>
            <a:r>
              <a:rPr lang="pl-PL" sz="1600" b="0" i="0" dirty="0" err="1">
                <a:solidFill>
                  <a:srgbClr val="111111"/>
                </a:solidFill>
                <a:effectLst/>
              </a:rPr>
              <a:t>megtörténhet</a:t>
            </a:r>
            <a:r>
              <a:rPr lang="pl-PL" sz="1600" b="0" i="0" dirty="0">
                <a:solidFill>
                  <a:srgbClr val="111111"/>
                </a:solidFill>
                <a:effectLst/>
              </a:rPr>
              <a:t> </a:t>
            </a:r>
            <a:r>
              <a:rPr lang="pl-PL" sz="1600" b="0" i="0" dirty="0" err="1">
                <a:solidFill>
                  <a:srgbClr val="111111"/>
                </a:solidFill>
                <a:effectLst/>
              </a:rPr>
              <a:t>céges</a:t>
            </a:r>
            <a:r>
              <a:rPr lang="pl-PL" sz="1600" b="0" i="0" dirty="0">
                <a:solidFill>
                  <a:srgbClr val="111111"/>
                </a:solidFill>
                <a:effectLst/>
              </a:rPr>
              <a:t> </a:t>
            </a:r>
            <a:r>
              <a:rPr lang="pl-PL" sz="1600" b="0" i="0" dirty="0" err="1">
                <a:solidFill>
                  <a:srgbClr val="111111"/>
                </a:solidFill>
                <a:effectLst/>
              </a:rPr>
              <a:t>sajtóközlemény</a:t>
            </a:r>
            <a:r>
              <a:rPr lang="pl-PL" sz="1600" b="0" i="0" dirty="0">
                <a:solidFill>
                  <a:srgbClr val="111111"/>
                </a:solidFill>
                <a:effectLst/>
              </a:rPr>
              <a:t>, </a:t>
            </a:r>
            <a:r>
              <a:rPr lang="pl-PL" sz="1600" b="0" i="0" dirty="0" err="1">
                <a:solidFill>
                  <a:srgbClr val="111111"/>
                </a:solidFill>
                <a:effectLst/>
              </a:rPr>
              <a:t>sajtótájékoztató</a:t>
            </a:r>
            <a:r>
              <a:rPr lang="pl-PL" sz="1600" b="0" i="0" dirty="0">
                <a:solidFill>
                  <a:srgbClr val="111111"/>
                </a:solidFill>
                <a:effectLst/>
              </a:rPr>
              <a:t>, </a:t>
            </a:r>
            <a:r>
              <a:rPr lang="pl-PL" sz="1600" b="0" i="0" dirty="0" err="1">
                <a:solidFill>
                  <a:srgbClr val="111111"/>
                </a:solidFill>
                <a:effectLst/>
              </a:rPr>
              <a:t>újságírókkal</a:t>
            </a:r>
            <a:r>
              <a:rPr lang="pl-PL" sz="1600" b="0" i="0" dirty="0">
                <a:solidFill>
                  <a:srgbClr val="111111"/>
                </a:solidFill>
                <a:effectLst/>
              </a:rPr>
              <a:t> </a:t>
            </a:r>
            <a:r>
              <a:rPr lang="pl-PL" sz="1600" b="0" i="0" dirty="0" err="1">
                <a:solidFill>
                  <a:srgbClr val="111111"/>
                </a:solidFill>
                <a:effectLst/>
              </a:rPr>
              <a:t>készült</a:t>
            </a:r>
            <a:r>
              <a:rPr lang="pl-PL" sz="1600" b="0" i="0" dirty="0">
                <a:solidFill>
                  <a:srgbClr val="111111"/>
                </a:solidFill>
                <a:effectLst/>
              </a:rPr>
              <a:t> </a:t>
            </a:r>
            <a:r>
              <a:rPr lang="pl-PL" sz="1600" b="0" i="0" dirty="0" err="1">
                <a:solidFill>
                  <a:srgbClr val="111111"/>
                </a:solidFill>
                <a:effectLst/>
              </a:rPr>
              <a:t>interjú</a:t>
            </a:r>
            <a:r>
              <a:rPr lang="pl-PL" sz="1600" b="0" i="0" dirty="0">
                <a:solidFill>
                  <a:srgbClr val="111111"/>
                </a:solidFill>
                <a:effectLst/>
              </a:rPr>
              <a:t>, </a:t>
            </a:r>
            <a:r>
              <a:rPr lang="pl-PL" sz="1600" b="0" i="0" dirty="0" err="1">
                <a:solidFill>
                  <a:srgbClr val="111111"/>
                </a:solidFill>
                <a:effectLst/>
              </a:rPr>
              <a:t>közösségi</a:t>
            </a:r>
            <a:r>
              <a:rPr lang="pl-PL" sz="1600" b="0" i="0" dirty="0">
                <a:solidFill>
                  <a:srgbClr val="111111"/>
                </a:solidFill>
                <a:effectLst/>
              </a:rPr>
              <a:t> </a:t>
            </a:r>
            <a:r>
              <a:rPr lang="pl-PL" sz="1600" b="0" i="0" dirty="0" err="1">
                <a:solidFill>
                  <a:srgbClr val="111111"/>
                </a:solidFill>
                <a:effectLst/>
              </a:rPr>
              <a:t>oldalak</a:t>
            </a:r>
            <a:r>
              <a:rPr lang="pl-PL" sz="1600" b="0" i="0" dirty="0">
                <a:solidFill>
                  <a:srgbClr val="111111"/>
                </a:solidFill>
                <a:effectLst/>
              </a:rPr>
              <a:t> </a:t>
            </a:r>
            <a:r>
              <a:rPr lang="pl-PL" sz="1600" b="0" i="0" dirty="0" err="1">
                <a:solidFill>
                  <a:srgbClr val="111111"/>
                </a:solidFill>
                <a:effectLst/>
              </a:rPr>
              <a:t>közzététele</a:t>
            </a:r>
            <a:r>
              <a:rPr lang="pl-PL" sz="1600" b="0" i="0" dirty="0">
                <a:solidFill>
                  <a:srgbClr val="111111"/>
                </a:solidFill>
                <a:effectLst/>
              </a:rPr>
              <a:t> </a:t>
            </a:r>
            <a:r>
              <a:rPr lang="pl-PL" sz="1600" b="0" i="0" dirty="0" err="1">
                <a:solidFill>
                  <a:srgbClr val="111111"/>
                </a:solidFill>
                <a:effectLst/>
              </a:rPr>
              <a:t>vagy</a:t>
            </a:r>
            <a:r>
              <a:rPr lang="pl-PL" sz="1600" b="0" i="0" dirty="0">
                <a:solidFill>
                  <a:srgbClr val="111111"/>
                </a:solidFill>
                <a:effectLst/>
              </a:rPr>
              <a:t> </a:t>
            </a:r>
            <a:r>
              <a:rPr lang="pl-PL" sz="1600" b="0" i="0" dirty="0" err="1">
                <a:solidFill>
                  <a:srgbClr val="111111"/>
                </a:solidFill>
                <a:effectLst/>
              </a:rPr>
              <a:t>más</a:t>
            </a:r>
            <a:r>
              <a:rPr lang="pl-PL" sz="1600" b="0" i="0" dirty="0">
                <a:solidFill>
                  <a:srgbClr val="111111"/>
                </a:solidFill>
                <a:effectLst/>
              </a:rPr>
              <a:t> </a:t>
            </a:r>
            <a:r>
              <a:rPr lang="pl-PL" sz="1600" b="0" i="0" dirty="0" err="1">
                <a:solidFill>
                  <a:srgbClr val="111111"/>
                </a:solidFill>
                <a:effectLst/>
              </a:rPr>
              <a:t>helyszínek</a:t>
            </a:r>
            <a:r>
              <a:rPr lang="pl-PL" sz="1600" b="0" i="0" dirty="0">
                <a:solidFill>
                  <a:srgbClr val="111111"/>
                </a:solidFill>
                <a:effectLst/>
              </a:rPr>
              <a:t> </a:t>
            </a:r>
            <a:r>
              <a:rPr lang="pl-PL" sz="1600" b="0" i="0" dirty="0" err="1">
                <a:solidFill>
                  <a:srgbClr val="111111"/>
                </a:solidFill>
                <a:effectLst/>
              </a:rPr>
              <a:t>formájában</a:t>
            </a:r>
            <a:r>
              <a:rPr lang="pl-PL" sz="1600" b="0" i="0" dirty="0">
                <a:solidFill>
                  <a:srgbClr val="111111"/>
                </a:solidFill>
                <a:effectLst/>
              </a:rPr>
              <a:t>.”</a:t>
            </a:r>
            <a:endParaRPr lang="pl-PL" altLang="en-US" sz="1600" dirty="0">
              <a:solidFill>
                <a:srgbClr val="111111"/>
              </a:solidFill>
            </a:endParaRPr>
          </a:p>
          <a:p>
            <a:endParaRPr lang="pl-PL" altLang="en-US" sz="1600" dirty="0">
              <a:solidFill>
                <a:srgbClr val="111111"/>
              </a:solidFill>
            </a:endParaRPr>
          </a:p>
          <a:p>
            <a:r>
              <a:rPr lang="en-IE" altLang="en-US" sz="1600" b="1" dirty="0">
                <a:cs typeface="Arial" panose="020B0604020202020204" pitchFamily="34" charset="0"/>
              </a:rPr>
              <a:t>PR – A Media Tool Kit </a:t>
            </a:r>
            <a:r>
              <a:rPr lang="en-IE" altLang="en-US" sz="1600" b="1" dirty="0" err="1">
                <a:cs typeface="Arial" panose="020B0604020202020204" pitchFamily="34" charset="0"/>
              </a:rPr>
              <a:t>összetevői</a:t>
            </a:r>
            <a:endParaRPr lang="en-IE" altLang="en-US" sz="1600" b="1" dirty="0">
              <a:cs typeface="Arial" panose="020B0604020202020204" pitchFamily="34" charset="0"/>
            </a:endParaRPr>
          </a:p>
          <a:p>
            <a:endParaRPr lang="en-IE" altLang="en-US" sz="1600" b="1" dirty="0">
              <a:cs typeface="Arial" panose="020B0604020202020204" pitchFamily="34" charset="0"/>
            </a:endParaRPr>
          </a:p>
          <a:p>
            <a:pPr marL="285750" indent="-285750">
              <a:buFont typeface="Arial" panose="020B0604020202020204" pitchFamily="34" charset="0"/>
              <a:buChar char="•"/>
            </a:pPr>
            <a:r>
              <a:rPr lang="en-IE" altLang="en-US" sz="1600" dirty="0" err="1">
                <a:cs typeface="Arial" panose="020B0604020202020204" pitchFamily="34" charset="0"/>
              </a:rPr>
              <a:t>Sajtóközlemény</a:t>
            </a:r>
            <a:r>
              <a:rPr lang="en-IE" altLang="en-US" sz="1600" dirty="0">
                <a:cs typeface="Arial" panose="020B0604020202020204" pitchFamily="34" charset="0"/>
              </a:rPr>
              <a:t>/</a:t>
            </a:r>
            <a:r>
              <a:rPr lang="en-IE" altLang="en-US" sz="1600" dirty="0" err="1">
                <a:cs typeface="Arial" panose="020B0604020202020204" pitchFamily="34" charset="0"/>
              </a:rPr>
              <a:t>Médiafigyelmeztetés</a:t>
            </a:r>
            <a:endParaRPr lang="en-IE" altLang="en-US" sz="1600" dirty="0">
              <a:cs typeface="Arial" panose="020B0604020202020204" pitchFamily="34" charset="0"/>
            </a:endParaRPr>
          </a:p>
          <a:p>
            <a:pPr marL="285750" indent="-285750">
              <a:buFont typeface="Arial" panose="020B0604020202020204" pitchFamily="34" charset="0"/>
              <a:buChar char="•"/>
            </a:pPr>
            <a:r>
              <a:rPr lang="en-IE" altLang="en-US" sz="1600" dirty="0" err="1">
                <a:cs typeface="Arial" panose="020B0604020202020204" pitchFamily="34" charset="0"/>
              </a:rPr>
              <a:t>Kutatás</a:t>
            </a:r>
            <a:r>
              <a:rPr lang="en-IE" altLang="en-US" sz="1600" dirty="0">
                <a:cs typeface="Arial" panose="020B0604020202020204" pitchFamily="34" charset="0"/>
              </a:rPr>
              <a:t>, </a:t>
            </a:r>
            <a:r>
              <a:rPr lang="en-IE" altLang="en-US" sz="1600" dirty="0" err="1">
                <a:cs typeface="Arial" panose="020B0604020202020204" pitchFamily="34" charset="0"/>
              </a:rPr>
              <a:t>amelyet</a:t>
            </a:r>
            <a:r>
              <a:rPr lang="en-IE" altLang="en-US" sz="1600" dirty="0">
                <a:cs typeface="Arial" panose="020B0604020202020204" pitchFamily="34" charset="0"/>
              </a:rPr>
              <a:t> </a:t>
            </a:r>
            <a:r>
              <a:rPr lang="en-IE" altLang="en-US" sz="1600" dirty="0" err="1">
                <a:cs typeface="Arial" panose="020B0604020202020204" pitchFamily="34" charset="0"/>
              </a:rPr>
              <a:t>megoszthat</a:t>
            </a:r>
            <a:r>
              <a:rPr lang="en-IE" altLang="en-US" sz="1600" dirty="0">
                <a:cs typeface="Arial" panose="020B0604020202020204" pitchFamily="34" charset="0"/>
              </a:rPr>
              <a:t> </a:t>
            </a:r>
            <a:r>
              <a:rPr lang="en-IE" altLang="en-US" sz="1600" dirty="0" err="1">
                <a:cs typeface="Arial" panose="020B0604020202020204" pitchFamily="34" charset="0"/>
              </a:rPr>
              <a:t>cégével</a:t>
            </a:r>
            <a:r>
              <a:rPr lang="en-IE" altLang="en-US" sz="1600" dirty="0">
                <a:cs typeface="Arial" panose="020B0604020202020204" pitchFamily="34" charset="0"/>
              </a:rPr>
              <a:t> </a:t>
            </a:r>
            <a:r>
              <a:rPr lang="en-IE" altLang="en-US" sz="1600" dirty="0" err="1">
                <a:cs typeface="Arial" panose="020B0604020202020204" pitchFamily="34" charset="0"/>
              </a:rPr>
              <a:t>vagy</a:t>
            </a:r>
            <a:r>
              <a:rPr lang="en-IE" altLang="en-US" sz="1600" dirty="0">
                <a:cs typeface="Arial" panose="020B0604020202020204" pitchFamily="34" charset="0"/>
              </a:rPr>
              <a:t> </a:t>
            </a:r>
            <a:r>
              <a:rPr lang="en-IE" altLang="en-US" sz="1600" dirty="0" err="1">
                <a:cs typeface="Arial" panose="020B0604020202020204" pitchFamily="34" charset="0"/>
              </a:rPr>
              <a:t>küldetésével</a:t>
            </a:r>
            <a:r>
              <a:rPr lang="en-IE" altLang="en-US" sz="1600" dirty="0">
                <a:cs typeface="Arial" panose="020B0604020202020204" pitchFamily="34" charset="0"/>
              </a:rPr>
              <a:t> </a:t>
            </a:r>
            <a:r>
              <a:rPr lang="en-IE" altLang="en-US" sz="1600" dirty="0" err="1">
                <a:cs typeface="Arial" panose="020B0604020202020204" pitchFamily="34" charset="0"/>
              </a:rPr>
              <a:t>kapcsolatban</a:t>
            </a:r>
            <a:endParaRPr lang="en-IE" altLang="en-US" sz="1600" dirty="0">
              <a:cs typeface="Arial" panose="020B0604020202020204" pitchFamily="34" charset="0"/>
            </a:endParaRPr>
          </a:p>
          <a:p>
            <a:pPr marL="285750" indent="-285750">
              <a:buFont typeface="Arial" panose="020B0604020202020204" pitchFamily="34" charset="0"/>
              <a:buChar char="•"/>
            </a:pPr>
            <a:r>
              <a:rPr lang="en-IE" altLang="en-US" sz="1600" dirty="0" err="1">
                <a:cs typeface="Arial" panose="020B0604020202020204" pitchFamily="34" charset="0"/>
              </a:rPr>
              <a:t>Tényezők</a:t>
            </a:r>
            <a:r>
              <a:rPr lang="en-IE" altLang="en-US" sz="1600" dirty="0">
                <a:cs typeface="Arial" panose="020B0604020202020204" pitchFamily="34" charset="0"/>
              </a:rPr>
              <a:t> – </a:t>
            </a:r>
            <a:r>
              <a:rPr lang="en-IE" altLang="en-US" sz="1600" dirty="0" err="1">
                <a:cs typeface="Arial" panose="020B0604020202020204" pitchFamily="34" charset="0"/>
              </a:rPr>
              <a:t>az</a:t>
            </a:r>
            <a:r>
              <a:rPr lang="en-IE" altLang="en-US" sz="1600" dirty="0">
                <a:cs typeface="Arial" panose="020B0604020202020204" pitchFamily="34" charset="0"/>
              </a:rPr>
              <a:t> </a:t>
            </a:r>
            <a:r>
              <a:rPr lang="en-IE" altLang="en-US" sz="1600" dirty="0" err="1">
                <a:cs typeface="Arial" panose="020B0604020202020204" pitchFamily="34" charset="0"/>
              </a:rPr>
              <a:t>infografikák</a:t>
            </a:r>
            <a:r>
              <a:rPr lang="en-IE" altLang="en-US" sz="1600" dirty="0">
                <a:cs typeface="Arial" panose="020B0604020202020204" pitchFamily="34" charset="0"/>
              </a:rPr>
              <a:t> </a:t>
            </a:r>
            <a:r>
              <a:rPr lang="en-IE" altLang="en-US" sz="1600" dirty="0" err="1">
                <a:cs typeface="Arial" panose="020B0604020202020204" pitchFamily="34" charset="0"/>
              </a:rPr>
              <a:t>nagyon</a:t>
            </a:r>
            <a:r>
              <a:rPr lang="en-IE" altLang="en-US" sz="1600" dirty="0">
                <a:cs typeface="Arial" panose="020B0604020202020204" pitchFamily="34" charset="0"/>
              </a:rPr>
              <a:t> </a:t>
            </a:r>
            <a:r>
              <a:rPr lang="en-IE" altLang="en-US" sz="1600" dirty="0" err="1">
                <a:cs typeface="Arial" panose="020B0604020202020204" pitchFamily="34" charset="0"/>
              </a:rPr>
              <a:t>érdekesek</a:t>
            </a:r>
            <a:endParaRPr lang="en-IE" altLang="en-US" sz="1600" dirty="0">
              <a:cs typeface="Arial" panose="020B0604020202020204" pitchFamily="34" charset="0"/>
            </a:endParaRPr>
          </a:p>
          <a:p>
            <a:pPr marL="285750" indent="-285750">
              <a:buFont typeface="Arial" panose="020B0604020202020204" pitchFamily="34" charset="0"/>
              <a:buChar char="•"/>
            </a:pPr>
            <a:r>
              <a:rPr lang="en-IE" altLang="en-US" sz="1600" dirty="0" err="1">
                <a:cs typeface="Arial" panose="020B0604020202020204" pitchFamily="34" charset="0"/>
              </a:rPr>
              <a:t>Egyedi</a:t>
            </a:r>
            <a:r>
              <a:rPr lang="en-IE" altLang="en-US" sz="1600" dirty="0">
                <a:cs typeface="Arial" panose="020B0604020202020204" pitchFamily="34" charset="0"/>
              </a:rPr>
              <a:t>, </a:t>
            </a:r>
            <a:r>
              <a:rPr lang="en-IE" altLang="en-US" sz="1600" dirty="0" err="1">
                <a:cs typeface="Arial" panose="020B0604020202020204" pitchFamily="34" charset="0"/>
              </a:rPr>
              <a:t>kiemelkedő</a:t>
            </a:r>
            <a:r>
              <a:rPr lang="en-IE" altLang="en-US" sz="1600" dirty="0">
                <a:cs typeface="Arial" panose="020B0604020202020204" pitchFamily="34" charset="0"/>
              </a:rPr>
              <a:t> </a:t>
            </a:r>
            <a:r>
              <a:rPr lang="en-IE" altLang="en-US" sz="1600" dirty="0" err="1">
                <a:cs typeface="Arial" panose="020B0604020202020204" pitchFamily="34" charset="0"/>
              </a:rPr>
              <a:t>fotó</a:t>
            </a:r>
            <a:endParaRPr lang="pl-PL" sz="1600" dirty="0"/>
          </a:p>
        </p:txBody>
      </p:sp>
    </p:spTree>
    <p:extLst>
      <p:ext uri="{BB962C8B-B14F-4D97-AF65-F5344CB8AC3E}">
        <p14:creationId xmlns:p14="http://schemas.microsoft.com/office/powerpoint/2010/main" val="2757460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3603DE-F3C1-4598-BE23-4CC6EA1AF255}"/>
              </a:ext>
            </a:extLst>
          </p:cNvPr>
          <p:cNvSpPr>
            <a:spLocks noGrp="1"/>
          </p:cNvSpPr>
          <p:nvPr>
            <p:ph type="body" sz="quarter" idx="14"/>
          </p:nvPr>
        </p:nvSpPr>
        <p:spPr/>
        <p:txBody>
          <a:bodyPr>
            <a:normAutofit/>
          </a:bodyPr>
          <a:lstStyle/>
          <a:p>
            <a:r>
              <a:rPr lang="hu-HU" sz="1800" dirty="0"/>
              <a:t>Építse fel PR-céllistáját</a:t>
            </a:r>
          </a:p>
          <a:p>
            <a:endParaRPr lang="hu-HU" sz="1800" dirty="0"/>
          </a:p>
          <a:p>
            <a:r>
              <a:rPr lang="hu-HU" sz="1800" dirty="0"/>
              <a:t>Kiadványok - újságok és folyóiratok nyomtatott és online formában</a:t>
            </a:r>
          </a:p>
          <a:p>
            <a:r>
              <a:rPr lang="hu-HU" sz="1800" dirty="0"/>
              <a:t>Rádió- és TV-állomások (regionális és speciális érdeklődésű)</a:t>
            </a:r>
          </a:p>
          <a:p>
            <a:r>
              <a:rPr lang="hu-HU" sz="1800" dirty="0"/>
              <a:t>Bloggerek és </a:t>
            </a:r>
            <a:r>
              <a:rPr lang="hu-HU" sz="1800" dirty="0" err="1"/>
              <a:t>influencerek</a:t>
            </a:r>
            <a:endParaRPr lang="hu-HU" sz="1800" dirty="0"/>
          </a:p>
          <a:p>
            <a:r>
              <a:rPr lang="hu-HU" sz="1800" dirty="0"/>
              <a:t>Érje el a közösségi média megjelenését és az újságírói érdeklődést</a:t>
            </a:r>
            <a:endParaRPr lang="pl-PL" sz="1800" dirty="0"/>
          </a:p>
          <a:p>
            <a:endParaRPr lang="en-US" sz="1800" dirty="0"/>
          </a:p>
          <a:p>
            <a:endParaRPr lang="pl-PL" sz="1800" dirty="0"/>
          </a:p>
        </p:txBody>
      </p:sp>
      <p:pic>
        <p:nvPicPr>
          <p:cNvPr id="4" name="Obraz 3">
            <a:extLst>
              <a:ext uri="{FF2B5EF4-FFF2-40B4-BE49-F238E27FC236}">
                <a16:creationId xmlns:a16="http://schemas.microsoft.com/office/drawing/2014/main" id="{923F19F7-C523-4303-A7BF-EE8FB173A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137" y="2977693"/>
            <a:ext cx="4549726" cy="2935307"/>
          </a:xfrm>
          <a:prstGeom prst="rect">
            <a:avLst/>
          </a:prstGeom>
        </p:spPr>
      </p:pic>
      <p:sp>
        <p:nvSpPr>
          <p:cNvPr id="6" name="pole tekstowe 5">
            <a:extLst>
              <a:ext uri="{FF2B5EF4-FFF2-40B4-BE49-F238E27FC236}">
                <a16:creationId xmlns:a16="http://schemas.microsoft.com/office/drawing/2014/main" id="{BF8E76E9-B588-490F-BF8A-EC56D4E9B90C}"/>
              </a:ext>
            </a:extLst>
          </p:cNvPr>
          <p:cNvSpPr txBox="1"/>
          <p:nvPr/>
        </p:nvSpPr>
        <p:spPr>
          <a:xfrm>
            <a:off x="3842825" y="5913000"/>
            <a:ext cx="4572000" cy="234360"/>
          </a:xfrm>
          <a:prstGeom prst="rect">
            <a:avLst/>
          </a:prstGeom>
          <a:noFill/>
        </p:spPr>
        <p:txBody>
          <a:bodyPr wrap="square">
            <a:spAutoFit/>
          </a:bodyPr>
          <a:lstStyle/>
          <a:p>
            <a:r>
              <a:rPr lang="pl-PL" sz="923" dirty="0"/>
              <a:t>https://www.menti.com</a:t>
            </a:r>
          </a:p>
        </p:txBody>
      </p:sp>
    </p:spTree>
    <p:extLst>
      <p:ext uri="{BB962C8B-B14F-4D97-AF65-F5344CB8AC3E}">
        <p14:creationId xmlns:p14="http://schemas.microsoft.com/office/powerpoint/2010/main" val="3466037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7A2587-9B68-4EBB-9BBF-2B59CB550354}"/>
              </a:ext>
            </a:extLst>
          </p:cNvPr>
          <p:cNvSpPr>
            <a:spLocks noGrp="1"/>
          </p:cNvSpPr>
          <p:nvPr>
            <p:ph type="body" sz="quarter" idx="14"/>
          </p:nvPr>
        </p:nvSpPr>
        <p:spPr/>
        <p:txBody>
          <a:bodyPr>
            <a:normAutofit/>
          </a:bodyPr>
          <a:lstStyle/>
          <a:p>
            <a:endParaRPr lang="pl-PL" sz="1600" dirty="0"/>
          </a:p>
          <a:p>
            <a:r>
              <a:rPr lang="hu-HU" sz="1600" dirty="0"/>
              <a:t>Az </a:t>
            </a:r>
            <a:r>
              <a:rPr lang="hu-HU" sz="1600" dirty="0" err="1"/>
              <a:t>infografika</a:t>
            </a:r>
            <a:r>
              <a:rPr lang="hu-HU" sz="1600" dirty="0"/>
              <a:t> ereje</a:t>
            </a:r>
          </a:p>
          <a:p>
            <a:endParaRPr lang="hu-HU" sz="1600" dirty="0"/>
          </a:p>
          <a:p>
            <a:endParaRPr lang="hu-HU" sz="1600" dirty="0"/>
          </a:p>
          <a:p>
            <a:endParaRPr lang="hu-HU" sz="1600" dirty="0"/>
          </a:p>
          <a:p>
            <a:endParaRPr lang="hu-HU" sz="1600" dirty="0"/>
          </a:p>
          <a:p>
            <a:endParaRPr lang="hu-HU" sz="1600" dirty="0"/>
          </a:p>
          <a:p>
            <a:r>
              <a:rPr lang="hu-HU" sz="1600" dirty="0"/>
              <a:t>Az </a:t>
            </a:r>
            <a:r>
              <a:rPr lang="hu-HU" sz="1600" dirty="0" err="1"/>
              <a:t>infografika</a:t>
            </a:r>
            <a:r>
              <a:rPr lang="hu-HU" sz="1600" dirty="0"/>
              <a:t> nagyszerű módja</a:t>
            </a:r>
          </a:p>
          <a:p>
            <a:r>
              <a:rPr lang="hu-HU" sz="1600" dirty="0"/>
              <a:t>Annak információt közölni.</a:t>
            </a:r>
          </a:p>
          <a:p>
            <a:r>
              <a:rPr lang="hu-HU" sz="1600" dirty="0"/>
              <a:t>Szemet gyönyörködtető, vonzó</a:t>
            </a:r>
          </a:p>
          <a:p>
            <a:r>
              <a:rPr lang="hu-HU" sz="1600" dirty="0"/>
              <a:t>de ugyanakkor lehet</a:t>
            </a:r>
          </a:p>
          <a:p>
            <a:r>
              <a:rPr lang="hu-HU" sz="1600" dirty="0"/>
              <a:t>tartalmazza az összes</a:t>
            </a:r>
          </a:p>
          <a:p>
            <a:r>
              <a:rPr lang="hu-HU" sz="1600" dirty="0"/>
              <a:t>kulcsfontosságú információt</a:t>
            </a:r>
            <a:r>
              <a:rPr lang="en-US" sz="1600" dirty="0"/>
              <a:t> </a:t>
            </a:r>
            <a:endParaRPr lang="pl-PL" sz="1600" dirty="0"/>
          </a:p>
          <a:p>
            <a:endParaRPr lang="pl-PL" sz="1600" dirty="0"/>
          </a:p>
        </p:txBody>
      </p:sp>
      <p:pic>
        <p:nvPicPr>
          <p:cNvPr id="3" name="Picture 2">
            <a:extLst>
              <a:ext uri="{FF2B5EF4-FFF2-40B4-BE49-F238E27FC236}">
                <a16:creationId xmlns:a16="http://schemas.microsoft.com/office/drawing/2014/main" id="{486AAD05-1B5A-492B-BED8-C761E8F685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6413" y="1478183"/>
            <a:ext cx="5191495" cy="43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7276192B-BC33-42B2-A508-D09EE20DEB53}"/>
              </a:ext>
            </a:extLst>
          </p:cNvPr>
          <p:cNvSpPr txBox="1"/>
          <p:nvPr/>
        </p:nvSpPr>
        <p:spPr>
          <a:xfrm>
            <a:off x="710563" y="5645846"/>
            <a:ext cx="4573434" cy="248530"/>
          </a:xfrm>
          <a:prstGeom prst="rect">
            <a:avLst/>
          </a:prstGeom>
          <a:noFill/>
        </p:spPr>
        <p:txBody>
          <a:bodyPr wrap="square">
            <a:spAutoFit/>
          </a:bodyPr>
          <a:lstStyle/>
          <a:p>
            <a:r>
              <a:rPr lang="pl-PL" sz="1015" dirty="0"/>
              <a:t>https://www.wired.com</a:t>
            </a:r>
          </a:p>
        </p:txBody>
      </p:sp>
    </p:spTree>
    <p:extLst>
      <p:ext uri="{BB962C8B-B14F-4D97-AF65-F5344CB8AC3E}">
        <p14:creationId xmlns:p14="http://schemas.microsoft.com/office/powerpoint/2010/main" val="2115532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3716075-02C9-486E-BC43-C1BF6AAEE6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222" y="1809385"/>
            <a:ext cx="5425556" cy="419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58B1AB92-487F-4BFF-87B3-6718681C76B5}"/>
              </a:ext>
            </a:extLst>
          </p:cNvPr>
          <p:cNvSpPr txBox="1"/>
          <p:nvPr/>
        </p:nvSpPr>
        <p:spPr>
          <a:xfrm>
            <a:off x="383274" y="6006045"/>
            <a:ext cx="4573434" cy="248530"/>
          </a:xfrm>
          <a:prstGeom prst="rect">
            <a:avLst/>
          </a:prstGeom>
          <a:noFill/>
        </p:spPr>
        <p:txBody>
          <a:bodyPr wrap="square">
            <a:spAutoFit/>
          </a:bodyPr>
          <a:lstStyle/>
          <a:p>
            <a:r>
              <a:rPr lang="pl-PL" sz="1015" dirty="0"/>
              <a:t>https://www.wired.com</a:t>
            </a:r>
          </a:p>
        </p:txBody>
      </p:sp>
      <p:sp>
        <p:nvSpPr>
          <p:cNvPr id="6" name="pole tekstowe 5">
            <a:extLst>
              <a:ext uri="{FF2B5EF4-FFF2-40B4-BE49-F238E27FC236}">
                <a16:creationId xmlns:a16="http://schemas.microsoft.com/office/drawing/2014/main" id="{4858D6CF-257E-43F9-AC25-7317C529BBA2}"/>
              </a:ext>
            </a:extLst>
          </p:cNvPr>
          <p:cNvSpPr txBox="1"/>
          <p:nvPr/>
        </p:nvSpPr>
        <p:spPr>
          <a:xfrm>
            <a:off x="3131840" y="1191524"/>
            <a:ext cx="4573434" cy="369332"/>
          </a:xfrm>
          <a:prstGeom prst="rect">
            <a:avLst/>
          </a:prstGeom>
          <a:noFill/>
        </p:spPr>
        <p:txBody>
          <a:bodyPr wrap="square">
            <a:spAutoFit/>
          </a:bodyPr>
          <a:lstStyle/>
          <a:p>
            <a:r>
              <a:rPr lang="pl-PL" dirty="0" err="1">
                <a:latin typeface="Trebuchet MS" panose="020B0603020202020204" pitchFamily="34" charset="0"/>
              </a:rPr>
              <a:t>Példa</a:t>
            </a:r>
            <a:r>
              <a:rPr lang="pl-PL" dirty="0">
                <a:latin typeface="Trebuchet MS" panose="020B0603020202020204" pitchFamily="34" charset="0"/>
              </a:rPr>
              <a:t> </a:t>
            </a:r>
            <a:r>
              <a:rPr lang="pl-PL" dirty="0" err="1">
                <a:latin typeface="Trebuchet MS" panose="020B0603020202020204" pitchFamily="34" charset="0"/>
              </a:rPr>
              <a:t>az</a:t>
            </a:r>
            <a:r>
              <a:rPr lang="pl-PL" dirty="0">
                <a:latin typeface="Trebuchet MS" panose="020B0603020202020204" pitchFamily="34" charset="0"/>
              </a:rPr>
              <a:t> </a:t>
            </a:r>
            <a:r>
              <a:rPr lang="pl-PL" dirty="0" err="1">
                <a:latin typeface="Trebuchet MS" panose="020B0603020202020204" pitchFamily="34" charset="0"/>
              </a:rPr>
              <a:t>infografikára</a:t>
            </a:r>
            <a:endParaRPr lang="pl-PL" dirty="0">
              <a:latin typeface="Trebuchet MS" panose="020B0603020202020204" pitchFamily="34" charset="0"/>
            </a:endParaRPr>
          </a:p>
        </p:txBody>
      </p:sp>
    </p:spTree>
    <p:extLst>
      <p:ext uri="{BB962C8B-B14F-4D97-AF65-F5344CB8AC3E}">
        <p14:creationId xmlns:p14="http://schemas.microsoft.com/office/powerpoint/2010/main" val="1649416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AB5D50-6E8C-4B5F-85C2-EDF56D706C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8320" y="1603622"/>
            <a:ext cx="5507361" cy="438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C3AACE2D-FCC9-4F22-A198-48E2E00A974B}"/>
              </a:ext>
            </a:extLst>
          </p:cNvPr>
          <p:cNvSpPr txBox="1"/>
          <p:nvPr/>
        </p:nvSpPr>
        <p:spPr>
          <a:xfrm>
            <a:off x="211016" y="6229980"/>
            <a:ext cx="4573434" cy="248530"/>
          </a:xfrm>
          <a:prstGeom prst="rect">
            <a:avLst/>
          </a:prstGeom>
          <a:noFill/>
        </p:spPr>
        <p:txBody>
          <a:bodyPr wrap="square">
            <a:spAutoFit/>
          </a:bodyPr>
          <a:lstStyle/>
          <a:p>
            <a:r>
              <a:rPr lang="pl-PL" sz="1015" dirty="0"/>
              <a:t>https://www.wired.com</a:t>
            </a:r>
          </a:p>
        </p:txBody>
      </p:sp>
      <p:sp>
        <p:nvSpPr>
          <p:cNvPr id="6" name="pole tekstowe 5">
            <a:extLst>
              <a:ext uri="{FF2B5EF4-FFF2-40B4-BE49-F238E27FC236}">
                <a16:creationId xmlns:a16="http://schemas.microsoft.com/office/drawing/2014/main" id="{BCA5A11E-1722-445B-AC9F-A18AE646EA0B}"/>
              </a:ext>
            </a:extLst>
          </p:cNvPr>
          <p:cNvSpPr txBox="1"/>
          <p:nvPr/>
        </p:nvSpPr>
        <p:spPr>
          <a:xfrm>
            <a:off x="3275856" y="1111914"/>
            <a:ext cx="4573434" cy="369332"/>
          </a:xfrm>
          <a:prstGeom prst="rect">
            <a:avLst/>
          </a:prstGeom>
          <a:noFill/>
        </p:spPr>
        <p:txBody>
          <a:bodyPr wrap="square">
            <a:spAutoFit/>
          </a:bodyPr>
          <a:lstStyle/>
          <a:p>
            <a:r>
              <a:rPr lang="pl-PL" dirty="0" err="1">
                <a:latin typeface="Trebuchet MS" panose="020B0603020202020204" pitchFamily="34" charset="0"/>
              </a:rPr>
              <a:t>Példa</a:t>
            </a:r>
            <a:r>
              <a:rPr lang="pl-PL" dirty="0">
                <a:latin typeface="Trebuchet MS" panose="020B0603020202020204" pitchFamily="34" charset="0"/>
              </a:rPr>
              <a:t> </a:t>
            </a:r>
            <a:r>
              <a:rPr lang="pl-PL" dirty="0" err="1">
                <a:latin typeface="Trebuchet MS" panose="020B0603020202020204" pitchFamily="34" charset="0"/>
              </a:rPr>
              <a:t>az</a:t>
            </a:r>
            <a:r>
              <a:rPr lang="pl-PL" dirty="0">
                <a:latin typeface="Trebuchet MS" panose="020B0603020202020204" pitchFamily="34" charset="0"/>
              </a:rPr>
              <a:t> </a:t>
            </a:r>
            <a:r>
              <a:rPr lang="pl-PL" dirty="0" err="1">
                <a:latin typeface="Trebuchet MS" panose="020B0603020202020204" pitchFamily="34" charset="0"/>
              </a:rPr>
              <a:t>infografikára</a:t>
            </a:r>
            <a:endParaRPr lang="pl-PL" dirty="0">
              <a:latin typeface="Trebuchet MS" panose="020B0603020202020204" pitchFamily="34" charset="0"/>
            </a:endParaRPr>
          </a:p>
        </p:txBody>
      </p:sp>
    </p:spTree>
    <p:extLst>
      <p:ext uri="{BB962C8B-B14F-4D97-AF65-F5344CB8AC3E}">
        <p14:creationId xmlns:p14="http://schemas.microsoft.com/office/powerpoint/2010/main" val="412244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8320C9A-D4ED-4C3B-BF01-04640E3C88C3}"/>
              </a:ext>
            </a:extLst>
          </p:cNvPr>
          <p:cNvSpPr>
            <a:spLocks noGrp="1"/>
          </p:cNvSpPr>
          <p:nvPr>
            <p:ph type="body" sz="quarter" idx="14"/>
          </p:nvPr>
        </p:nvSpPr>
        <p:spPr>
          <a:xfrm>
            <a:off x="395536" y="1340768"/>
            <a:ext cx="8141538" cy="4860000"/>
          </a:xfrm>
        </p:spPr>
        <p:txBody>
          <a:bodyPr vert="horz" lIns="91440" tIns="45720" rIns="91440" bIns="45720" rtlCol="0" anchor="t">
            <a:normAutofit/>
          </a:bodyPr>
          <a:lstStyle/>
          <a:p>
            <a:pPr algn="ctr"/>
            <a:r>
              <a:rPr lang="pl-PL" sz="1600" dirty="0" err="1"/>
              <a:t>Miért</a:t>
            </a:r>
            <a:r>
              <a:rPr lang="pl-PL" sz="1600" dirty="0"/>
              <a:t> </a:t>
            </a:r>
            <a:r>
              <a:rPr lang="pl-PL" sz="1600" dirty="0" err="1"/>
              <a:t>olyan</a:t>
            </a:r>
            <a:r>
              <a:rPr lang="pl-PL" sz="1600" dirty="0"/>
              <a:t> </a:t>
            </a:r>
            <a:r>
              <a:rPr lang="pl-PL" sz="1600" dirty="0" err="1"/>
              <a:t>fontos</a:t>
            </a:r>
            <a:r>
              <a:rPr lang="pl-PL" sz="1600" dirty="0"/>
              <a:t> </a:t>
            </a:r>
            <a:r>
              <a:rPr lang="pl-PL" sz="1600" dirty="0" err="1"/>
              <a:t>ez</a:t>
            </a:r>
            <a:r>
              <a:rPr lang="pl-PL" sz="1600" dirty="0"/>
              <a:t>?</a:t>
            </a:r>
          </a:p>
          <a:p>
            <a:pPr algn="ctr"/>
            <a:endParaRPr lang="pl-PL" sz="1600" dirty="0"/>
          </a:p>
          <a:p>
            <a:pPr algn="ctr"/>
            <a:endParaRPr lang="pl-PL" sz="1600" dirty="0"/>
          </a:p>
          <a:p>
            <a:r>
              <a:rPr lang="en-US" sz="1600" dirty="0" err="1"/>
              <a:t>Olyan</a:t>
            </a:r>
            <a:r>
              <a:rPr lang="en-US" sz="1600" dirty="0"/>
              <a:t> </a:t>
            </a:r>
            <a:r>
              <a:rPr lang="en-US" sz="1600" dirty="0" err="1"/>
              <a:t>tartalommal</a:t>
            </a:r>
            <a:r>
              <a:rPr lang="en-US" sz="1600" dirty="0"/>
              <a:t> </a:t>
            </a:r>
            <a:r>
              <a:rPr lang="en-US" sz="1600" dirty="0" err="1"/>
              <a:t>kell</a:t>
            </a:r>
            <a:r>
              <a:rPr lang="en-US" sz="1600" dirty="0"/>
              <a:t> </a:t>
            </a:r>
            <a:r>
              <a:rPr lang="en-US" sz="1600" dirty="0" err="1"/>
              <a:t>kezdenie</a:t>
            </a:r>
            <a:r>
              <a:rPr lang="en-US" sz="1600" dirty="0"/>
              <a:t>, </a:t>
            </a:r>
            <a:r>
              <a:rPr lang="en-US" sz="1600" dirty="0" err="1"/>
              <a:t>amely</a:t>
            </a:r>
            <a:r>
              <a:rPr lang="en-US" sz="1600" dirty="0"/>
              <a:t> </a:t>
            </a:r>
            <a:r>
              <a:rPr lang="en-US" sz="1600" dirty="0" err="1"/>
              <a:t>valódi</a:t>
            </a:r>
            <a:r>
              <a:rPr lang="en-US" sz="1600" dirty="0"/>
              <a:t>, </a:t>
            </a:r>
            <a:r>
              <a:rPr lang="en-US" sz="1600" dirty="0" err="1"/>
              <a:t>és</a:t>
            </a:r>
            <a:r>
              <a:rPr lang="en-US" sz="1600" dirty="0"/>
              <a:t> </a:t>
            </a:r>
            <a:r>
              <a:rPr lang="en-US" sz="1600" dirty="0" err="1"/>
              <a:t>értéket</a:t>
            </a:r>
            <a:r>
              <a:rPr lang="en-US" sz="1600" dirty="0"/>
              <a:t> </a:t>
            </a:r>
            <a:r>
              <a:rPr lang="en-US" sz="1600" dirty="0" err="1"/>
              <a:t>képvisel</a:t>
            </a:r>
            <a:r>
              <a:rPr lang="en-US" sz="1600" dirty="0"/>
              <a:t> </a:t>
            </a:r>
            <a:r>
              <a:rPr lang="en-US" sz="1600" dirty="0" err="1"/>
              <a:t>az</a:t>
            </a:r>
            <a:r>
              <a:rPr lang="en-US" sz="1600" dirty="0"/>
              <a:t> </a:t>
            </a:r>
            <a:r>
              <a:rPr lang="en-US" sz="1600" dirty="0" err="1"/>
              <a:t>értékesítési</a:t>
            </a:r>
            <a:r>
              <a:rPr lang="en-US" sz="1600" dirty="0"/>
              <a:t> </a:t>
            </a:r>
            <a:r>
              <a:rPr lang="en-US" sz="1600" dirty="0" err="1"/>
              <a:t>célpontja</a:t>
            </a:r>
            <a:r>
              <a:rPr lang="en-US" sz="1600" dirty="0"/>
              <a:t> </a:t>
            </a:r>
            <a:r>
              <a:rPr lang="en-US" sz="1600" dirty="0" err="1"/>
              <a:t>és</a:t>
            </a:r>
            <a:r>
              <a:rPr lang="en-US" sz="1600" dirty="0"/>
              <a:t> </a:t>
            </a:r>
            <a:r>
              <a:rPr lang="en-US" sz="1600" dirty="0" err="1"/>
              <a:t>az</a:t>
            </a:r>
            <a:r>
              <a:rPr lang="en-US" sz="1600" dirty="0"/>
              <a:t> </a:t>
            </a:r>
            <a:r>
              <a:rPr lang="en-US" sz="1600" dirty="0" err="1"/>
              <a:t>ügyfelek</a:t>
            </a:r>
            <a:r>
              <a:rPr lang="en-US" sz="1600" dirty="0"/>
              <a:t> </a:t>
            </a:r>
            <a:r>
              <a:rPr lang="en-US" sz="1600" dirty="0" err="1"/>
              <a:t>számára</a:t>
            </a:r>
            <a:r>
              <a:rPr lang="en-US" sz="1600" dirty="0"/>
              <a:t>. </a:t>
            </a:r>
            <a:r>
              <a:rPr lang="en-US" sz="1600" dirty="0" err="1"/>
              <a:t>Ehhez</a:t>
            </a:r>
            <a:r>
              <a:rPr lang="en-US" sz="1600" dirty="0"/>
              <a:t> a </a:t>
            </a:r>
            <a:r>
              <a:rPr lang="en-US" sz="1600" dirty="0" err="1"/>
              <a:t>lépéshez</a:t>
            </a:r>
            <a:r>
              <a:rPr lang="en-US" sz="1600" dirty="0"/>
              <a:t> </a:t>
            </a:r>
            <a:r>
              <a:rPr lang="en-US" sz="1600" dirty="0" err="1"/>
              <a:t>elengedhetetlen</a:t>
            </a:r>
            <a:r>
              <a:rPr lang="en-US" sz="1600" dirty="0"/>
              <a:t> a </a:t>
            </a:r>
            <a:r>
              <a:rPr lang="en-US" sz="1600" dirty="0" err="1"/>
              <a:t>potenciális</a:t>
            </a:r>
            <a:r>
              <a:rPr lang="en-US" sz="1600" dirty="0"/>
              <a:t> </a:t>
            </a:r>
            <a:r>
              <a:rPr lang="en-US" sz="1600" dirty="0" err="1"/>
              <a:t>vásárló</a:t>
            </a:r>
            <a:r>
              <a:rPr lang="en-US" sz="1600" dirty="0"/>
              <a:t> </a:t>
            </a:r>
            <a:r>
              <a:rPr lang="en-US" sz="1600" dirty="0" err="1"/>
              <a:t>profiljának</a:t>
            </a:r>
            <a:r>
              <a:rPr lang="en-US" sz="1600" dirty="0"/>
              <a:t> </a:t>
            </a:r>
            <a:r>
              <a:rPr lang="en-US" sz="1600" dirty="0" err="1"/>
              <a:t>létrehozása</a:t>
            </a:r>
            <a:r>
              <a:rPr lang="en-US" sz="1600" dirty="0"/>
              <a:t>.</a:t>
            </a:r>
          </a:p>
          <a:p>
            <a:endParaRPr lang="en-US" sz="1600" dirty="0"/>
          </a:p>
          <a:p>
            <a:r>
              <a:rPr lang="en-US" sz="1600" dirty="0"/>
              <a:t>Nagy a </a:t>
            </a:r>
            <a:r>
              <a:rPr lang="en-US" sz="1600" dirty="0" err="1"/>
              <a:t>verseny</a:t>
            </a:r>
            <a:r>
              <a:rPr lang="en-US" sz="1600" dirty="0"/>
              <a:t>, </a:t>
            </a:r>
            <a:r>
              <a:rPr lang="en-US" sz="1600" dirty="0" err="1"/>
              <a:t>és</a:t>
            </a:r>
            <a:r>
              <a:rPr lang="en-US" sz="1600" dirty="0"/>
              <a:t> </a:t>
            </a:r>
            <a:r>
              <a:rPr lang="en-US" sz="1600" dirty="0" err="1"/>
              <a:t>korlátozott</a:t>
            </a:r>
            <a:r>
              <a:rPr lang="en-US" sz="1600" dirty="0"/>
              <a:t> </a:t>
            </a:r>
            <a:r>
              <a:rPr lang="en-US" sz="1600" dirty="0" err="1"/>
              <a:t>idő</a:t>
            </a:r>
            <a:r>
              <a:rPr lang="en-US" sz="1600" dirty="0"/>
              <a:t> </a:t>
            </a:r>
            <a:r>
              <a:rPr lang="en-US" sz="1600" dirty="0" err="1"/>
              <a:t>és</a:t>
            </a:r>
            <a:r>
              <a:rPr lang="en-US" sz="1600" dirty="0"/>
              <a:t> </a:t>
            </a:r>
            <a:r>
              <a:rPr lang="en-US" sz="1600" dirty="0" err="1"/>
              <a:t>pénz</a:t>
            </a:r>
            <a:r>
              <a:rPr lang="en-US" sz="1600" dirty="0"/>
              <a:t> </a:t>
            </a:r>
            <a:r>
              <a:rPr lang="en-US" sz="1600" dirty="0" err="1"/>
              <a:t>áll</a:t>
            </a:r>
            <a:r>
              <a:rPr lang="en-US" sz="1600" dirty="0"/>
              <a:t> </a:t>
            </a:r>
            <a:r>
              <a:rPr lang="en-US" sz="1600" dirty="0" err="1"/>
              <a:t>rendelkezésére</a:t>
            </a:r>
            <a:r>
              <a:rPr lang="en-US" sz="1600" dirty="0"/>
              <a:t>, </a:t>
            </a:r>
            <a:r>
              <a:rPr lang="en-US" sz="1600" dirty="0" err="1"/>
              <a:t>hogy</a:t>
            </a:r>
            <a:r>
              <a:rPr lang="en-US" sz="1600" dirty="0"/>
              <a:t> </a:t>
            </a:r>
            <a:r>
              <a:rPr lang="en-US" sz="1600" dirty="0" err="1"/>
              <a:t>kapcsolatba</a:t>
            </a:r>
            <a:r>
              <a:rPr lang="en-US" sz="1600" dirty="0"/>
              <a:t> </a:t>
            </a:r>
            <a:r>
              <a:rPr lang="en-US" sz="1600" dirty="0" err="1"/>
              <a:t>lépjen</a:t>
            </a:r>
            <a:r>
              <a:rPr lang="en-US" sz="1600" dirty="0"/>
              <a:t> </a:t>
            </a:r>
            <a:r>
              <a:rPr lang="en-US" sz="1600" dirty="0" err="1"/>
              <a:t>egy</a:t>
            </a:r>
            <a:r>
              <a:rPr lang="en-US" sz="1600" dirty="0"/>
              <a:t> </a:t>
            </a:r>
            <a:r>
              <a:rPr lang="en-US" sz="1600" dirty="0" err="1"/>
              <a:t>potenciális</a:t>
            </a:r>
            <a:r>
              <a:rPr lang="en-US" sz="1600" dirty="0"/>
              <a:t> </a:t>
            </a:r>
            <a:r>
              <a:rPr lang="en-US" sz="1600" dirty="0" err="1"/>
              <a:t>ügyféllel</a:t>
            </a:r>
            <a:r>
              <a:rPr lang="en-US" sz="1600" dirty="0"/>
              <a:t>, </a:t>
            </a:r>
            <a:r>
              <a:rPr lang="en-US" sz="1600" dirty="0" err="1"/>
              <a:t>és</a:t>
            </a:r>
            <a:r>
              <a:rPr lang="en-US" sz="1600" dirty="0"/>
              <a:t> </a:t>
            </a:r>
            <a:r>
              <a:rPr lang="en-US" sz="1600" dirty="0" err="1"/>
              <a:t>elmagyarázza</a:t>
            </a:r>
            <a:r>
              <a:rPr lang="en-US" sz="1600" dirty="0"/>
              <a:t>, </a:t>
            </a:r>
            <a:r>
              <a:rPr lang="en-US" sz="1600" dirty="0" err="1"/>
              <a:t>miért</a:t>
            </a:r>
            <a:r>
              <a:rPr lang="en-US" sz="1600" dirty="0"/>
              <a:t> </a:t>
            </a:r>
            <a:r>
              <a:rPr lang="en-US" sz="1600" dirty="0" err="1"/>
              <a:t>az</a:t>
            </a:r>
            <a:r>
              <a:rPr lang="en-US" sz="1600" dirty="0"/>
              <a:t> </a:t>
            </a:r>
            <a:r>
              <a:rPr lang="en-US" sz="1600" dirty="0" err="1"/>
              <a:t>Ön</a:t>
            </a:r>
            <a:r>
              <a:rPr lang="en-US" sz="1600" dirty="0"/>
              <a:t> </a:t>
            </a:r>
            <a:r>
              <a:rPr lang="en-US" sz="1600" dirty="0" err="1"/>
              <a:t>ajánlata</a:t>
            </a:r>
            <a:r>
              <a:rPr lang="en-US" sz="1600" dirty="0"/>
              <a:t> a </a:t>
            </a:r>
            <a:r>
              <a:rPr lang="en-US" sz="1600" dirty="0" err="1"/>
              <a:t>legjobb</a:t>
            </a:r>
            <a:r>
              <a:rPr lang="en-US" sz="1600" dirty="0"/>
              <a:t>.</a:t>
            </a:r>
          </a:p>
          <a:p>
            <a:endParaRPr lang="en-US" sz="1600" dirty="0"/>
          </a:p>
          <a:p>
            <a:r>
              <a:rPr lang="en-US" sz="1600" dirty="0" err="1"/>
              <a:t>Ezeket</a:t>
            </a:r>
            <a:r>
              <a:rPr lang="en-US" sz="1600" dirty="0"/>
              <a:t> a </a:t>
            </a:r>
            <a:r>
              <a:rPr lang="en-US" sz="1600" dirty="0" err="1"/>
              <a:t>tevékenységeket</a:t>
            </a:r>
            <a:r>
              <a:rPr lang="en-US" sz="1600" dirty="0"/>
              <a:t> </a:t>
            </a:r>
            <a:r>
              <a:rPr lang="en-US" sz="1600" dirty="0" err="1"/>
              <a:t>az</a:t>
            </a:r>
            <a:r>
              <a:rPr lang="en-US" sz="1600" dirty="0"/>
              <a:t> </a:t>
            </a:r>
            <a:r>
              <a:rPr lang="en-US" sz="1600" dirty="0" err="1"/>
              <a:t>Ön</a:t>
            </a:r>
            <a:r>
              <a:rPr lang="en-US" sz="1600" dirty="0"/>
              <a:t> </a:t>
            </a:r>
            <a:r>
              <a:rPr lang="en-US" sz="1600" dirty="0" err="1"/>
              <a:t>ideális</a:t>
            </a:r>
            <a:r>
              <a:rPr lang="en-US" sz="1600" dirty="0"/>
              <a:t> </a:t>
            </a:r>
            <a:r>
              <a:rPr lang="en-US" sz="1600" dirty="0" err="1"/>
              <a:t>potenciális</a:t>
            </a:r>
            <a:r>
              <a:rPr lang="en-US" sz="1600" dirty="0"/>
              <a:t> </a:t>
            </a:r>
            <a:r>
              <a:rPr lang="en-US" sz="1600" dirty="0" err="1"/>
              <a:t>ügyfelére</a:t>
            </a:r>
            <a:r>
              <a:rPr lang="en-US" sz="1600" dirty="0"/>
              <a:t> </a:t>
            </a:r>
            <a:r>
              <a:rPr lang="en-US" sz="1600" dirty="0" err="1"/>
              <a:t>kell</a:t>
            </a:r>
            <a:r>
              <a:rPr lang="en-US" sz="1600" dirty="0"/>
              <a:t> </a:t>
            </a:r>
            <a:r>
              <a:rPr lang="en-US" sz="1600" dirty="0" err="1"/>
              <a:t>célozni</a:t>
            </a:r>
            <a:r>
              <a:rPr lang="en-US" sz="1600" dirty="0"/>
              <a:t>. </a:t>
            </a:r>
            <a:r>
              <a:rPr lang="en-US" sz="1600" dirty="0" err="1"/>
              <a:t>Nem</a:t>
            </a:r>
            <a:r>
              <a:rPr lang="en-US" sz="1600" dirty="0"/>
              <a:t> </a:t>
            </a:r>
            <a:r>
              <a:rPr lang="en-US" sz="1600" dirty="0" err="1"/>
              <a:t>helyénvaló</a:t>
            </a:r>
            <a:r>
              <a:rPr lang="en-US" sz="1600" dirty="0"/>
              <a:t> </a:t>
            </a:r>
            <a:r>
              <a:rPr lang="en-US" sz="1600" dirty="0" err="1"/>
              <a:t>időt</a:t>
            </a:r>
            <a:r>
              <a:rPr lang="en-US" sz="1600" dirty="0"/>
              <a:t> </a:t>
            </a:r>
            <a:r>
              <a:rPr lang="en-US" sz="1600" dirty="0" err="1"/>
              <a:t>vesztegetni</a:t>
            </a:r>
            <a:r>
              <a:rPr lang="en-US" sz="1600" dirty="0"/>
              <a:t> 15 </a:t>
            </a:r>
            <a:r>
              <a:rPr lang="en-US" sz="1600" dirty="0" err="1"/>
              <a:t>emberrel</a:t>
            </a:r>
            <a:r>
              <a:rPr lang="en-US" sz="1600" dirty="0"/>
              <a:t> </a:t>
            </a:r>
            <a:r>
              <a:rPr lang="en-US" sz="1600" dirty="0" err="1"/>
              <a:t>beszélgetni</a:t>
            </a:r>
            <a:r>
              <a:rPr lang="en-US" sz="1600" dirty="0"/>
              <a:t>, </a:t>
            </a:r>
            <a:r>
              <a:rPr lang="en-US" sz="1600" dirty="0" err="1"/>
              <a:t>akik</a:t>
            </a:r>
            <a:r>
              <a:rPr lang="en-US" sz="1600" dirty="0"/>
              <a:t> </a:t>
            </a:r>
            <a:r>
              <a:rPr lang="en-US" sz="1600" dirty="0" err="1"/>
              <a:t>nem</a:t>
            </a:r>
            <a:r>
              <a:rPr lang="en-US" sz="1600" dirty="0"/>
              <a:t> </a:t>
            </a:r>
            <a:r>
              <a:rPr lang="en-US" sz="1600" dirty="0" err="1"/>
              <a:t>fognak</a:t>
            </a:r>
            <a:r>
              <a:rPr lang="en-US" sz="1600" dirty="0"/>
              <a:t> </a:t>
            </a:r>
            <a:r>
              <a:rPr lang="en-US" sz="1600" dirty="0" err="1"/>
              <a:t>üzletet</a:t>
            </a:r>
            <a:r>
              <a:rPr lang="en-US" sz="1600" dirty="0"/>
              <a:t> </a:t>
            </a:r>
            <a:r>
              <a:rPr lang="en-US" sz="1600" dirty="0" err="1"/>
              <a:t>kötni</a:t>
            </a:r>
            <a:r>
              <a:rPr lang="en-US" sz="1600" dirty="0"/>
              <a:t> </a:t>
            </a:r>
            <a:r>
              <a:rPr lang="en-US" sz="1600" dirty="0" err="1"/>
              <a:t>Önnel</a:t>
            </a:r>
            <a:r>
              <a:rPr lang="en-US" sz="1600" dirty="0"/>
              <a:t>? </a:t>
            </a:r>
            <a:r>
              <a:rPr lang="en-US" sz="1600" dirty="0" err="1"/>
              <a:t>Ezt</a:t>
            </a:r>
            <a:r>
              <a:rPr lang="en-US" sz="1600" dirty="0"/>
              <a:t> </a:t>
            </a:r>
            <a:r>
              <a:rPr lang="en-US" sz="1600" dirty="0" err="1"/>
              <a:t>az</a:t>
            </a:r>
            <a:r>
              <a:rPr lang="en-US" sz="1600" dirty="0"/>
              <a:t> </a:t>
            </a:r>
            <a:r>
              <a:rPr lang="en-US" sz="1600" dirty="0" err="1"/>
              <a:t>időt</a:t>
            </a:r>
            <a:r>
              <a:rPr lang="en-US" sz="1600" dirty="0"/>
              <a:t> </a:t>
            </a:r>
            <a:r>
              <a:rPr lang="en-US" sz="1600" dirty="0" err="1"/>
              <a:t>az</a:t>
            </a:r>
            <a:r>
              <a:rPr lang="en-US" sz="1600" dirty="0"/>
              <a:t> </a:t>
            </a:r>
            <a:r>
              <a:rPr lang="en-US" sz="1600" dirty="0" err="1"/>
              <a:t>érdeklődőkkel</a:t>
            </a:r>
            <a:r>
              <a:rPr lang="en-US" sz="1600" dirty="0"/>
              <a:t> </a:t>
            </a:r>
            <a:r>
              <a:rPr lang="en-US" sz="1600" dirty="0" err="1"/>
              <a:t>való</a:t>
            </a:r>
            <a:r>
              <a:rPr lang="en-US" sz="1600" dirty="0"/>
              <a:t> </a:t>
            </a:r>
            <a:r>
              <a:rPr lang="en-US" sz="1600" dirty="0" err="1"/>
              <a:t>kapcsolatok</a:t>
            </a:r>
            <a:r>
              <a:rPr lang="en-US" sz="1600" dirty="0"/>
              <a:t> </a:t>
            </a:r>
            <a:r>
              <a:rPr lang="en-US" sz="1600" dirty="0" err="1"/>
              <a:t>fejlesztésére</a:t>
            </a:r>
            <a:r>
              <a:rPr lang="en-US" sz="1600" dirty="0"/>
              <a:t> </a:t>
            </a:r>
            <a:r>
              <a:rPr lang="en-US" sz="1600" dirty="0" err="1"/>
              <a:t>fordíthatja</a:t>
            </a:r>
            <a:r>
              <a:rPr lang="en-US" sz="1600" dirty="0"/>
              <a:t>.</a:t>
            </a:r>
            <a:endParaRPr lang="en-US" sz="1600" dirty="0">
              <a:latin typeface="Trebuchet MS"/>
            </a:endParaRPr>
          </a:p>
        </p:txBody>
      </p:sp>
    </p:spTree>
    <p:extLst>
      <p:ext uri="{BB962C8B-B14F-4D97-AF65-F5344CB8AC3E}">
        <p14:creationId xmlns:p14="http://schemas.microsoft.com/office/powerpoint/2010/main" val="658263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2E2821-2E7D-4E03-951F-3BC1B3638BDF}"/>
              </a:ext>
            </a:extLst>
          </p:cNvPr>
          <p:cNvSpPr>
            <a:spLocks noGrp="1"/>
          </p:cNvSpPr>
          <p:nvPr>
            <p:ph type="body" sz="quarter" idx="14"/>
          </p:nvPr>
        </p:nvSpPr>
        <p:spPr/>
        <p:txBody>
          <a:bodyPr>
            <a:normAutofit/>
          </a:bodyPr>
          <a:lstStyle/>
          <a:p>
            <a:r>
              <a:rPr lang="en-IE" altLang="en-US" sz="1600" dirty="0" err="1"/>
              <a:t>Készítse</a:t>
            </a:r>
            <a:r>
              <a:rPr lang="en-IE" altLang="en-US" sz="1600" dirty="0"/>
              <a:t> </a:t>
            </a:r>
            <a:r>
              <a:rPr lang="en-IE" altLang="en-US" sz="1600" dirty="0" err="1"/>
              <a:t>el</a:t>
            </a:r>
            <a:r>
              <a:rPr lang="en-IE" altLang="en-US" sz="1600" dirty="0"/>
              <a:t> </a:t>
            </a:r>
            <a:r>
              <a:rPr lang="en-IE" altLang="en-US" sz="1600" dirty="0" err="1"/>
              <a:t>saját</a:t>
            </a:r>
            <a:r>
              <a:rPr lang="en-IE" altLang="en-US" sz="1600" dirty="0"/>
              <a:t> </a:t>
            </a:r>
            <a:r>
              <a:rPr lang="en-IE" altLang="en-US" sz="1600" dirty="0" err="1"/>
              <a:t>infografikáját</a:t>
            </a:r>
            <a:endParaRPr lang="en-IE" altLang="en-US" sz="1600" dirty="0"/>
          </a:p>
          <a:p>
            <a:endParaRPr lang="en-IE" altLang="en-US" sz="1600" dirty="0"/>
          </a:p>
          <a:p>
            <a:r>
              <a:rPr lang="en-IE" altLang="en-US" sz="1600" dirty="0" err="1"/>
              <a:t>Adatvizualizáció</a:t>
            </a:r>
            <a:r>
              <a:rPr lang="en-IE" altLang="en-US" sz="1600" dirty="0"/>
              <a:t>: Ha </a:t>
            </a:r>
            <a:r>
              <a:rPr lang="en-IE" altLang="en-US" sz="1600" dirty="0" err="1"/>
              <a:t>fontos</a:t>
            </a:r>
            <a:r>
              <a:rPr lang="en-IE" altLang="en-US" sz="1600" dirty="0"/>
              <a:t> </a:t>
            </a:r>
            <a:r>
              <a:rPr lang="en-IE" altLang="en-US" sz="1600" dirty="0" err="1"/>
              <a:t>számokat</a:t>
            </a:r>
            <a:r>
              <a:rPr lang="en-IE" altLang="en-US" sz="1600" dirty="0"/>
              <a:t> </a:t>
            </a:r>
            <a:r>
              <a:rPr lang="en-IE" altLang="en-US" sz="1600" dirty="0" err="1"/>
              <a:t>és</a:t>
            </a:r>
            <a:r>
              <a:rPr lang="en-IE" altLang="en-US" sz="1600" dirty="0"/>
              <a:t> </a:t>
            </a:r>
            <a:r>
              <a:rPr lang="en-IE" altLang="en-US" sz="1600" dirty="0" err="1"/>
              <a:t>eredményeket</a:t>
            </a:r>
            <a:r>
              <a:rPr lang="en-IE" altLang="en-US" sz="1600" dirty="0"/>
              <a:t> </a:t>
            </a:r>
            <a:r>
              <a:rPr lang="en-IE" altLang="en-US" sz="1600" dirty="0" err="1"/>
              <a:t>szeretne</a:t>
            </a:r>
            <a:r>
              <a:rPr lang="en-IE" altLang="en-US" sz="1600" dirty="0"/>
              <a:t> </a:t>
            </a:r>
            <a:r>
              <a:rPr lang="en-IE" altLang="en-US" sz="1600" dirty="0" err="1"/>
              <a:t>közölni</a:t>
            </a:r>
            <a:r>
              <a:rPr lang="en-IE" altLang="en-US" sz="1600" dirty="0"/>
              <a:t>, </a:t>
            </a:r>
            <a:r>
              <a:rPr lang="en-IE" altLang="en-US" sz="1600" dirty="0" err="1"/>
              <a:t>használjon</a:t>
            </a:r>
            <a:r>
              <a:rPr lang="en-IE" altLang="en-US" sz="1600" dirty="0"/>
              <a:t> </a:t>
            </a:r>
            <a:r>
              <a:rPr lang="en-IE" altLang="en-US" sz="1600" dirty="0" err="1"/>
              <a:t>infografikát</a:t>
            </a:r>
            <a:r>
              <a:rPr lang="en-IE" altLang="en-US" sz="1600" dirty="0"/>
              <a:t>. </a:t>
            </a:r>
            <a:r>
              <a:rPr lang="en-IE" altLang="en-US" sz="1600" dirty="0" err="1"/>
              <a:t>Használhat</a:t>
            </a:r>
            <a:r>
              <a:rPr lang="en-IE" altLang="en-US" sz="1600" dirty="0"/>
              <a:t> </a:t>
            </a:r>
            <a:r>
              <a:rPr lang="en-IE" altLang="en-US" sz="1600" dirty="0" err="1"/>
              <a:t>ingyenes</a:t>
            </a:r>
            <a:r>
              <a:rPr lang="en-IE" altLang="en-US" sz="1600" dirty="0"/>
              <a:t> </a:t>
            </a:r>
            <a:r>
              <a:rPr lang="en-IE" altLang="en-US" sz="1600" dirty="0" err="1"/>
              <a:t>sablonokat</a:t>
            </a:r>
            <a:r>
              <a:rPr lang="en-IE" altLang="en-US" sz="1600" dirty="0"/>
              <a:t> (</a:t>
            </a:r>
            <a:r>
              <a:rPr lang="en-IE" altLang="en-US" sz="1600" dirty="0" err="1"/>
              <a:t>példák</a:t>
            </a:r>
            <a:r>
              <a:rPr lang="en-IE" altLang="en-US" sz="1600" dirty="0"/>
              <a:t> </a:t>
            </a:r>
            <a:r>
              <a:rPr lang="en-IE" altLang="en-US" sz="1600" dirty="0" err="1"/>
              <a:t>alább</a:t>
            </a:r>
            <a:r>
              <a:rPr lang="en-IE" altLang="en-US" sz="1600" dirty="0"/>
              <a:t>), de </a:t>
            </a:r>
            <a:r>
              <a:rPr lang="en-IE" altLang="en-US" sz="1600" dirty="0" err="1"/>
              <a:t>az</a:t>
            </a:r>
            <a:r>
              <a:rPr lang="en-IE" altLang="en-US" sz="1600" dirty="0"/>
              <a:t> is </a:t>
            </a:r>
            <a:r>
              <a:rPr lang="en-IE" altLang="en-US" sz="1600" dirty="0" err="1"/>
              <a:t>remek</a:t>
            </a:r>
            <a:r>
              <a:rPr lang="en-IE" altLang="en-US" sz="1600" dirty="0"/>
              <a:t> </a:t>
            </a:r>
            <a:r>
              <a:rPr lang="en-IE" altLang="en-US" sz="1600" dirty="0" err="1"/>
              <a:t>ötlet</a:t>
            </a:r>
            <a:r>
              <a:rPr lang="en-IE" altLang="en-US" sz="1600" dirty="0"/>
              <a:t>, ha </a:t>
            </a:r>
            <a:r>
              <a:rPr lang="en-IE" altLang="en-US" sz="1600" dirty="0" err="1"/>
              <a:t>ezt</a:t>
            </a:r>
            <a:r>
              <a:rPr lang="en-IE" altLang="en-US" sz="1600" dirty="0"/>
              <a:t> a </a:t>
            </a:r>
            <a:r>
              <a:rPr lang="en-IE" altLang="en-US" sz="1600" dirty="0" err="1"/>
              <a:t>munkát</a:t>
            </a:r>
            <a:r>
              <a:rPr lang="en-IE" altLang="en-US" sz="1600" dirty="0"/>
              <a:t> </a:t>
            </a:r>
            <a:r>
              <a:rPr lang="en-IE" altLang="en-US" sz="1600" dirty="0" err="1"/>
              <a:t>professzionális</a:t>
            </a:r>
            <a:r>
              <a:rPr lang="en-IE" altLang="en-US" sz="1600" dirty="0"/>
              <a:t> </a:t>
            </a:r>
            <a:r>
              <a:rPr lang="en-IE" altLang="en-US" sz="1600" dirty="0" err="1"/>
              <a:t>tervezőre</a:t>
            </a:r>
            <a:r>
              <a:rPr lang="en-IE" altLang="en-US" sz="1600" dirty="0"/>
              <a:t> </a:t>
            </a:r>
            <a:r>
              <a:rPr lang="en-IE" altLang="en-US" sz="1600" dirty="0" err="1"/>
              <a:t>bízza</a:t>
            </a:r>
            <a:r>
              <a:rPr lang="en-IE" altLang="en-US" sz="1600" dirty="0"/>
              <a:t>.</a:t>
            </a:r>
            <a:endParaRPr lang="pl-PL" sz="1600" dirty="0"/>
          </a:p>
          <a:p>
            <a:endParaRPr lang="pl-PL" sz="1600" dirty="0"/>
          </a:p>
        </p:txBody>
      </p:sp>
      <p:pic>
        <p:nvPicPr>
          <p:cNvPr id="5" name="Obraz 4">
            <a:extLst>
              <a:ext uri="{FF2B5EF4-FFF2-40B4-BE49-F238E27FC236}">
                <a16:creationId xmlns:a16="http://schemas.microsoft.com/office/drawing/2014/main" id="{F8D66B1F-1C54-45A2-9400-33A02C60FE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51" y="2685862"/>
            <a:ext cx="1613100" cy="1607234"/>
          </a:xfrm>
          <a:prstGeom prst="rect">
            <a:avLst/>
          </a:prstGeom>
        </p:spPr>
      </p:pic>
      <p:pic>
        <p:nvPicPr>
          <p:cNvPr id="7" name="Obraz 6">
            <a:extLst>
              <a:ext uri="{FF2B5EF4-FFF2-40B4-BE49-F238E27FC236}">
                <a16:creationId xmlns:a16="http://schemas.microsoft.com/office/drawing/2014/main" id="{3DDF1536-9CE7-46E2-A719-EB274E72E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559" y="3027172"/>
            <a:ext cx="1598246" cy="899013"/>
          </a:xfrm>
          <a:prstGeom prst="rect">
            <a:avLst/>
          </a:prstGeom>
        </p:spPr>
      </p:pic>
      <p:pic>
        <p:nvPicPr>
          <p:cNvPr id="9" name="Obraz 8">
            <a:extLst>
              <a:ext uri="{FF2B5EF4-FFF2-40B4-BE49-F238E27FC236}">
                <a16:creationId xmlns:a16="http://schemas.microsoft.com/office/drawing/2014/main" id="{BBF7C3DB-91E9-46FE-860D-EE6FE26B7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557" y="3130380"/>
            <a:ext cx="2314135" cy="946692"/>
          </a:xfrm>
          <a:prstGeom prst="rect">
            <a:avLst/>
          </a:prstGeom>
        </p:spPr>
      </p:pic>
      <p:pic>
        <p:nvPicPr>
          <p:cNvPr id="11" name="Obraz 10">
            <a:extLst>
              <a:ext uri="{FF2B5EF4-FFF2-40B4-BE49-F238E27FC236}">
                <a16:creationId xmlns:a16="http://schemas.microsoft.com/office/drawing/2014/main" id="{72BC6116-D977-440E-A9BC-5548EF7F8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79" y="4264537"/>
            <a:ext cx="1753772" cy="1252695"/>
          </a:xfrm>
          <a:prstGeom prst="rect">
            <a:avLst/>
          </a:prstGeom>
        </p:spPr>
      </p:pic>
      <p:pic>
        <p:nvPicPr>
          <p:cNvPr id="6146" name="Picture 2" descr="Infogram - Home | Facebook">
            <a:extLst>
              <a:ext uri="{FF2B5EF4-FFF2-40B4-BE49-F238E27FC236}">
                <a16:creationId xmlns:a16="http://schemas.microsoft.com/office/drawing/2014/main" id="{976DF917-6504-4DFD-AA1A-B54E10E24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181" y="4074942"/>
            <a:ext cx="1598246" cy="159824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az 12">
            <a:extLst>
              <a:ext uri="{FF2B5EF4-FFF2-40B4-BE49-F238E27FC236}">
                <a16:creationId xmlns:a16="http://schemas.microsoft.com/office/drawing/2014/main" id="{71518179-254F-4BDC-8075-7A64D487B4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5502" y="4207018"/>
            <a:ext cx="1598246" cy="1598246"/>
          </a:xfrm>
          <a:prstGeom prst="rect">
            <a:avLst/>
          </a:prstGeom>
        </p:spPr>
      </p:pic>
    </p:spTree>
    <p:extLst>
      <p:ext uri="{BB962C8B-B14F-4D97-AF65-F5344CB8AC3E}">
        <p14:creationId xmlns:p14="http://schemas.microsoft.com/office/powerpoint/2010/main" val="1276688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A55EF4-7A60-414C-87B3-6D94664C2116}"/>
              </a:ext>
            </a:extLst>
          </p:cNvPr>
          <p:cNvSpPr>
            <a:spLocks noGrp="1"/>
          </p:cNvSpPr>
          <p:nvPr>
            <p:ph type="body" sz="quarter" idx="14"/>
          </p:nvPr>
        </p:nvSpPr>
        <p:spPr/>
        <p:txBody>
          <a:bodyPr>
            <a:normAutofit/>
          </a:bodyPr>
          <a:lstStyle/>
          <a:p>
            <a:r>
              <a:rPr lang="pl-PL" sz="1800" dirty="0"/>
              <a:t>A </a:t>
            </a:r>
            <a:r>
              <a:rPr lang="pl-PL" sz="1800" dirty="0" err="1"/>
              <a:t>jó</a:t>
            </a:r>
            <a:r>
              <a:rPr lang="pl-PL" sz="1800" dirty="0"/>
              <a:t> </a:t>
            </a:r>
            <a:r>
              <a:rPr lang="pl-PL" sz="1800" dirty="0" err="1"/>
              <a:t>sajtóközlemény</a:t>
            </a:r>
            <a:endParaRPr lang="pl-PL" sz="1800" dirty="0"/>
          </a:p>
          <a:p>
            <a:endParaRPr lang="pl-PL" sz="1800" dirty="0"/>
          </a:p>
        </p:txBody>
      </p:sp>
      <p:pic>
        <p:nvPicPr>
          <p:cNvPr id="3" name="Picture 8" descr="Breaking &lt;strong&gt;News&lt;/strong&gt;">
            <a:extLst>
              <a:ext uri="{FF2B5EF4-FFF2-40B4-BE49-F238E27FC236}">
                <a16:creationId xmlns:a16="http://schemas.microsoft.com/office/drawing/2014/main" id="{03F1E142-4049-40DF-AF8F-C200122EB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208" y="2097112"/>
            <a:ext cx="4088423" cy="21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0A92E6BD-50FE-453F-9A71-2B7D9185A8A9}"/>
              </a:ext>
            </a:extLst>
          </p:cNvPr>
          <p:cNvSpPr txBox="1"/>
          <p:nvPr/>
        </p:nvSpPr>
        <p:spPr>
          <a:xfrm>
            <a:off x="501231" y="2097112"/>
            <a:ext cx="4572000" cy="3139321"/>
          </a:xfrm>
          <a:prstGeom prst="rect">
            <a:avLst/>
          </a:prstGeom>
          <a:noFill/>
        </p:spPr>
        <p:txBody>
          <a:bodyPr wrap="square">
            <a:spAutoFit/>
          </a:bodyPr>
          <a:lstStyle/>
          <a:p>
            <a:pPr>
              <a:defRPr/>
            </a:pPr>
            <a:r>
              <a:rPr lang="en-US" dirty="0" err="1">
                <a:latin typeface="+mj-lt"/>
              </a:rPr>
              <a:t>Egy</a:t>
            </a:r>
            <a:r>
              <a:rPr lang="en-US" dirty="0">
                <a:latin typeface="+mj-lt"/>
              </a:rPr>
              <a:t> </a:t>
            </a:r>
            <a:r>
              <a:rPr lang="en-US" dirty="0" err="1">
                <a:latin typeface="+mj-lt"/>
              </a:rPr>
              <a:t>jó</a:t>
            </a:r>
            <a:r>
              <a:rPr lang="en-US" dirty="0">
                <a:latin typeface="+mj-lt"/>
              </a:rPr>
              <a:t> </a:t>
            </a:r>
            <a:r>
              <a:rPr lang="en-US" dirty="0" err="1">
                <a:latin typeface="+mj-lt"/>
              </a:rPr>
              <a:t>sajtóközlemény</a:t>
            </a:r>
            <a:r>
              <a:rPr lang="en-US" dirty="0">
                <a:latin typeface="+mj-lt"/>
              </a:rPr>
              <a:t> </a:t>
            </a:r>
            <a:r>
              <a:rPr lang="en-US" dirty="0" err="1">
                <a:latin typeface="+mj-lt"/>
              </a:rPr>
              <a:t>választ</a:t>
            </a:r>
            <a:r>
              <a:rPr lang="en-US" dirty="0">
                <a:latin typeface="+mj-lt"/>
              </a:rPr>
              <a:t> ad a </a:t>
            </a:r>
            <a:r>
              <a:rPr lang="en-US" dirty="0" err="1">
                <a:latin typeface="+mj-lt"/>
              </a:rPr>
              <a:t>legfontosabb</a:t>
            </a:r>
            <a:r>
              <a:rPr lang="en-US" dirty="0">
                <a:latin typeface="+mj-lt"/>
              </a:rPr>
              <a:t> </a:t>
            </a:r>
            <a:r>
              <a:rPr lang="en-US" dirty="0" err="1">
                <a:latin typeface="+mj-lt"/>
              </a:rPr>
              <a:t>kérdésekre</a:t>
            </a:r>
            <a:r>
              <a:rPr lang="en-US" dirty="0">
                <a:latin typeface="+mj-lt"/>
              </a:rPr>
              <a:t>:</a:t>
            </a:r>
          </a:p>
          <a:p>
            <a:pPr>
              <a:defRPr/>
            </a:pPr>
            <a:endParaRPr lang="en-US" dirty="0">
              <a:latin typeface="+mj-lt"/>
            </a:endParaRPr>
          </a:p>
          <a:p>
            <a:pPr>
              <a:defRPr/>
            </a:pPr>
            <a:r>
              <a:rPr lang="en-US" dirty="0">
                <a:latin typeface="+mj-lt"/>
              </a:rPr>
              <a:t>Ki?</a:t>
            </a:r>
          </a:p>
          <a:p>
            <a:pPr>
              <a:defRPr/>
            </a:pPr>
            <a:r>
              <a:rPr lang="en-US" dirty="0" err="1">
                <a:latin typeface="+mj-lt"/>
              </a:rPr>
              <a:t>Mit</a:t>
            </a:r>
            <a:r>
              <a:rPr lang="en-US" dirty="0">
                <a:latin typeface="+mj-lt"/>
              </a:rPr>
              <a:t>?</a:t>
            </a:r>
          </a:p>
          <a:p>
            <a:pPr>
              <a:defRPr/>
            </a:pPr>
            <a:r>
              <a:rPr lang="en-US" dirty="0" err="1">
                <a:latin typeface="+mj-lt"/>
              </a:rPr>
              <a:t>Miért</a:t>
            </a:r>
            <a:r>
              <a:rPr lang="en-US" dirty="0">
                <a:latin typeface="+mj-lt"/>
              </a:rPr>
              <a:t>?</a:t>
            </a:r>
          </a:p>
          <a:p>
            <a:pPr>
              <a:defRPr/>
            </a:pPr>
            <a:r>
              <a:rPr lang="en-US" dirty="0" err="1">
                <a:latin typeface="+mj-lt"/>
              </a:rPr>
              <a:t>Hol</a:t>
            </a:r>
            <a:r>
              <a:rPr lang="en-US" dirty="0">
                <a:latin typeface="+mj-lt"/>
              </a:rPr>
              <a:t>?</a:t>
            </a:r>
          </a:p>
          <a:p>
            <a:pPr>
              <a:defRPr/>
            </a:pPr>
            <a:r>
              <a:rPr lang="en-US" dirty="0" err="1">
                <a:latin typeface="+mj-lt"/>
              </a:rPr>
              <a:t>Amikor</a:t>
            </a:r>
            <a:r>
              <a:rPr lang="en-US" dirty="0">
                <a:latin typeface="+mj-lt"/>
              </a:rPr>
              <a:t>?</a:t>
            </a:r>
          </a:p>
          <a:p>
            <a:pPr>
              <a:defRPr/>
            </a:pPr>
            <a:r>
              <a:rPr lang="en-US" dirty="0" err="1">
                <a:latin typeface="+mj-lt"/>
              </a:rPr>
              <a:t>Hogyan</a:t>
            </a:r>
            <a:r>
              <a:rPr lang="en-US" dirty="0">
                <a:latin typeface="+mj-lt"/>
              </a:rPr>
              <a:t>?</a:t>
            </a:r>
            <a:endParaRPr lang="en-US" altLang="en-US" dirty="0">
              <a:solidFill>
                <a:srgbClr val="000000"/>
              </a:solidFill>
              <a:latin typeface="Bookman Old Style" panose="02050604050505020204" pitchFamily="18" charset="0"/>
            </a:endParaRPr>
          </a:p>
          <a:p>
            <a:pPr>
              <a:spcBef>
                <a:spcPct val="0"/>
              </a:spcBef>
              <a:defRPr/>
            </a:pPr>
            <a:endParaRPr lang="en-IE" altLang="en-US" dirty="0">
              <a:latin typeface="Bookman Old Style" panose="02050604050505020204" pitchFamily="18" charset="0"/>
              <a:cs typeface="Calibri" panose="020F0502020204030204" pitchFamily="34" charset="0"/>
            </a:endParaRPr>
          </a:p>
          <a:p>
            <a:pPr>
              <a:spcBef>
                <a:spcPct val="0"/>
              </a:spcBef>
              <a:buFontTx/>
              <a:buNone/>
              <a:defRPr/>
            </a:pPr>
            <a:endParaRPr lang="en-IE"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358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8125B8-9D4E-41ED-B6BB-9D03AC8466D9}"/>
              </a:ext>
            </a:extLst>
          </p:cNvPr>
          <p:cNvSpPr>
            <a:spLocks noGrp="1"/>
          </p:cNvSpPr>
          <p:nvPr>
            <p:ph type="body" sz="quarter" idx="14"/>
          </p:nvPr>
        </p:nvSpPr>
        <p:spPr/>
        <p:txBody>
          <a:bodyPr>
            <a:normAutofit/>
          </a:bodyPr>
          <a:lstStyle/>
          <a:p>
            <a:endParaRPr lang="pl-PL" sz="1800" dirty="0"/>
          </a:p>
          <a:p>
            <a:r>
              <a:rPr lang="pl-PL" sz="1800" b="1" dirty="0" err="1"/>
              <a:t>Egy</a:t>
            </a:r>
            <a:r>
              <a:rPr lang="pl-PL" sz="1800" b="1" dirty="0"/>
              <a:t> </a:t>
            </a:r>
            <a:r>
              <a:rPr lang="pl-PL" sz="1800" b="1" dirty="0" err="1"/>
              <a:t>jó</a:t>
            </a:r>
            <a:r>
              <a:rPr lang="pl-PL" sz="1800" b="1" dirty="0"/>
              <a:t> </a:t>
            </a:r>
            <a:r>
              <a:rPr lang="pl-PL" sz="1800" b="1" dirty="0" err="1"/>
              <a:t>sajtóközlemény</a:t>
            </a:r>
            <a:r>
              <a:rPr lang="pl-PL" sz="1800" b="1" dirty="0"/>
              <a:t>:</a:t>
            </a:r>
          </a:p>
          <a:p>
            <a:endParaRPr lang="pl-PL" sz="1800" b="1" dirty="0"/>
          </a:p>
          <a:p>
            <a:pPr marL="285750" indent="-285750">
              <a:buFont typeface="Arial" panose="020B0604020202020204" pitchFamily="34" charset="0"/>
              <a:buChar char="•"/>
            </a:pPr>
            <a:r>
              <a:rPr lang="pl-PL" sz="1800" dirty="0" err="1"/>
              <a:t>Egy</a:t>
            </a:r>
            <a:r>
              <a:rPr lang="pl-PL" sz="1800" dirty="0"/>
              <a:t> </a:t>
            </a:r>
            <a:r>
              <a:rPr lang="pl-PL" sz="1800" dirty="0" err="1"/>
              <a:t>jó</a:t>
            </a:r>
            <a:r>
              <a:rPr lang="pl-PL" sz="1800" dirty="0"/>
              <a:t> </a:t>
            </a:r>
            <a:r>
              <a:rPr lang="pl-PL" sz="1800" dirty="0" err="1"/>
              <a:t>sajtóközleménynek</a:t>
            </a:r>
            <a:r>
              <a:rPr lang="pl-PL" sz="1800" dirty="0"/>
              <a:t> </a:t>
            </a:r>
            <a:r>
              <a:rPr lang="pl-PL" sz="1800" dirty="0" err="1"/>
              <a:t>tartalmaznia</a:t>
            </a:r>
            <a:r>
              <a:rPr lang="pl-PL" sz="1800" dirty="0"/>
              <a:t> </a:t>
            </a:r>
            <a:r>
              <a:rPr lang="pl-PL" sz="1800" dirty="0" err="1"/>
              <a:t>kell</a:t>
            </a:r>
            <a:r>
              <a:rPr lang="pl-PL" sz="1800" dirty="0"/>
              <a:t> </a:t>
            </a:r>
            <a:r>
              <a:rPr lang="pl-PL" sz="1800" dirty="0" err="1"/>
              <a:t>egy</a:t>
            </a:r>
            <a:r>
              <a:rPr lang="pl-PL" sz="1800" dirty="0"/>
              <a:t> </a:t>
            </a:r>
            <a:r>
              <a:rPr lang="pl-PL" sz="1800" dirty="0" err="1"/>
              <a:t>idézetet</a:t>
            </a:r>
            <a:r>
              <a:rPr lang="pl-PL" sz="1800" dirty="0"/>
              <a:t>. </a:t>
            </a:r>
            <a:r>
              <a:rPr lang="pl-PL" sz="1800" dirty="0" err="1"/>
              <a:t>Ez</a:t>
            </a:r>
            <a:r>
              <a:rPr lang="pl-PL" sz="1800" dirty="0"/>
              <a:t> </a:t>
            </a:r>
            <a:r>
              <a:rPr lang="pl-PL" sz="1800" dirty="0" err="1"/>
              <a:t>lehet</a:t>
            </a:r>
            <a:r>
              <a:rPr lang="pl-PL" sz="1800" dirty="0"/>
              <a:t> </a:t>
            </a:r>
            <a:r>
              <a:rPr lang="pl-PL" sz="1800" dirty="0" err="1"/>
              <a:t>az</a:t>
            </a:r>
            <a:r>
              <a:rPr lang="pl-PL" sz="1800" dirty="0"/>
              <a:t> </a:t>
            </a:r>
            <a:r>
              <a:rPr lang="pl-PL" sz="1800" dirty="0" err="1"/>
              <a:t>Ön</a:t>
            </a:r>
            <a:r>
              <a:rPr lang="pl-PL" sz="1800" dirty="0"/>
              <a:t> </a:t>
            </a:r>
            <a:r>
              <a:rPr lang="pl-PL" sz="1800" dirty="0" err="1"/>
              <a:t>ajánlata</a:t>
            </a:r>
            <a:r>
              <a:rPr lang="pl-PL" sz="1800" dirty="0"/>
              <a:t>, </a:t>
            </a:r>
            <a:r>
              <a:rPr lang="pl-PL" sz="1800" dirty="0" err="1"/>
              <a:t>egy</a:t>
            </a:r>
            <a:r>
              <a:rPr lang="pl-PL" sz="1800" dirty="0"/>
              <a:t> </a:t>
            </a:r>
            <a:r>
              <a:rPr lang="pl-PL" sz="1800" dirty="0" err="1"/>
              <a:t>hatóságtól</a:t>
            </a:r>
            <a:r>
              <a:rPr lang="pl-PL" sz="1800" dirty="0"/>
              <a:t> </a:t>
            </a:r>
            <a:r>
              <a:rPr lang="pl-PL" sz="1800" dirty="0" err="1"/>
              <a:t>származó</a:t>
            </a:r>
            <a:r>
              <a:rPr lang="pl-PL" sz="1800" dirty="0"/>
              <a:t> </a:t>
            </a:r>
            <a:r>
              <a:rPr lang="pl-PL" sz="1800" dirty="0" err="1"/>
              <a:t>árajánlat</a:t>
            </a:r>
            <a:r>
              <a:rPr lang="pl-PL" sz="1800" dirty="0"/>
              <a:t> </a:t>
            </a:r>
            <a:r>
              <a:rPr lang="pl-PL" sz="1800" dirty="0" err="1"/>
              <a:t>vagy</a:t>
            </a:r>
            <a:r>
              <a:rPr lang="pl-PL" sz="1800" dirty="0"/>
              <a:t> </a:t>
            </a:r>
            <a:r>
              <a:rPr lang="pl-PL" sz="1800" dirty="0" err="1"/>
              <a:t>bármilyen</a:t>
            </a:r>
            <a:r>
              <a:rPr lang="pl-PL" sz="1800" dirty="0"/>
              <a:t> </a:t>
            </a:r>
            <a:r>
              <a:rPr lang="pl-PL" sz="1800" dirty="0" err="1"/>
              <a:t>információ</a:t>
            </a:r>
            <a:r>
              <a:rPr lang="pl-PL" sz="1800" dirty="0"/>
              <a:t>.</a:t>
            </a:r>
          </a:p>
          <a:p>
            <a:pPr marL="285750" indent="-285750">
              <a:buFont typeface="Arial" panose="020B0604020202020204" pitchFamily="34" charset="0"/>
              <a:buChar char="•"/>
            </a:pPr>
            <a:endParaRPr lang="pl-PL" sz="1800" dirty="0"/>
          </a:p>
          <a:p>
            <a:pPr marL="285750" indent="-285750">
              <a:buFont typeface="Arial" panose="020B0604020202020204" pitchFamily="34" charset="0"/>
              <a:buChar char="•"/>
            </a:pPr>
            <a:r>
              <a:rPr lang="pl-PL" sz="1800" dirty="0"/>
              <a:t>Ne </a:t>
            </a:r>
            <a:r>
              <a:rPr lang="pl-PL" sz="1800" dirty="0" err="1"/>
              <a:t>felejtsen</a:t>
            </a:r>
            <a:r>
              <a:rPr lang="pl-PL" sz="1800" dirty="0"/>
              <a:t> el </a:t>
            </a:r>
            <a:r>
              <a:rPr lang="pl-PL" sz="1800" dirty="0" err="1"/>
              <a:t>mindent</a:t>
            </a:r>
            <a:r>
              <a:rPr lang="pl-PL" sz="1800" dirty="0"/>
              <a:t> </a:t>
            </a:r>
            <a:r>
              <a:rPr lang="pl-PL" sz="1800" dirty="0" err="1"/>
              <a:t>rendben</a:t>
            </a:r>
            <a:r>
              <a:rPr lang="pl-PL" sz="1800" dirty="0"/>
              <a:t> </a:t>
            </a:r>
            <a:r>
              <a:rPr lang="pl-PL" sz="1800" dirty="0" err="1"/>
              <a:t>és</a:t>
            </a:r>
            <a:r>
              <a:rPr lang="pl-PL" sz="1800" dirty="0"/>
              <a:t> </a:t>
            </a:r>
            <a:r>
              <a:rPr lang="pl-PL" sz="1800" dirty="0" err="1"/>
              <a:t>jól</a:t>
            </a:r>
            <a:r>
              <a:rPr lang="pl-PL" sz="1800" dirty="0"/>
              <a:t> </a:t>
            </a:r>
            <a:r>
              <a:rPr lang="pl-PL" sz="1800" dirty="0" err="1"/>
              <a:t>olvashatóan</a:t>
            </a:r>
            <a:r>
              <a:rPr lang="pl-PL" sz="1800" dirty="0"/>
              <a:t> </a:t>
            </a:r>
            <a:r>
              <a:rPr lang="pl-PL" sz="1800" dirty="0" err="1"/>
              <a:t>tartani</a:t>
            </a:r>
            <a:r>
              <a:rPr lang="pl-PL" sz="1800" dirty="0"/>
              <a:t>.</a:t>
            </a:r>
          </a:p>
          <a:p>
            <a:pPr marL="285750" indent="-285750">
              <a:buFont typeface="Arial" panose="020B0604020202020204" pitchFamily="34" charset="0"/>
              <a:buChar char="•"/>
            </a:pPr>
            <a:endParaRPr lang="pl-PL" sz="1800" dirty="0"/>
          </a:p>
          <a:p>
            <a:pPr marL="285750" indent="-285750">
              <a:buFont typeface="Arial" panose="020B0604020202020204" pitchFamily="34" charset="0"/>
              <a:buChar char="•"/>
            </a:pPr>
            <a:r>
              <a:rPr lang="pl-PL" sz="1800" dirty="0" err="1"/>
              <a:t>Adj</a:t>
            </a:r>
            <a:r>
              <a:rPr lang="pl-PL" sz="1800" dirty="0"/>
              <a:t> </a:t>
            </a:r>
            <a:r>
              <a:rPr lang="pl-PL" sz="1800" dirty="0" err="1"/>
              <a:t>hozzá</a:t>
            </a:r>
            <a:r>
              <a:rPr lang="pl-PL" sz="1800" dirty="0"/>
              <a:t> </a:t>
            </a:r>
            <a:r>
              <a:rPr lang="pl-PL" sz="1800" dirty="0" err="1"/>
              <a:t>egy</a:t>
            </a:r>
            <a:r>
              <a:rPr lang="pl-PL" sz="1800" dirty="0"/>
              <a:t> </a:t>
            </a:r>
            <a:r>
              <a:rPr lang="pl-PL" sz="1800" dirty="0" err="1"/>
              <a:t>fülbemászó</a:t>
            </a:r>
            <a:r>
              <a:rPr lang="pl-PL" sz="1800" dirty="0"/>
              <a:t> </a:t>
            </a:r>
            <a:r>
              <a:rPr lang="pl-PL" sz="1800" dirty="0" err="1"/>
              <a:t>címet</a:t>
            </a:r>
            <a:r>
              <a:rPr lang="pl-PL" sz="1800" dirty="0"/>
              <a:t>!</a:t>
            </a:r>
          </a:p>
          <a:p>
            <a:pPr marL="285750" indent="-285750">
              <a:buFont typeface="Arial" panose="020B0604020202020204" pitchFamily="34" charset="0"/>
              <a:buChar char="•"/>
            </a:pPr>
            <a:endParaRPr lang="pl-PL" sz="1800" dirty="0"/>
          </a:p>
          <a:p>
            <a:pPr marL="285750" indent="-285750">
              <a:buFont typeface="Arial" panose="020B0604020202020204" pitchFamily="34" charset="0"/>
              <a:buChar char="•"/>
            </a:pPr>
            <a:r>
              <a:rPr lang="pl-PL" sz="1800" dirty="0" err="1"/>
              <a:t>Emlékezzen</a:t>
            </a:r>
            <a:r>
              <a:rPr lang="pl-PL" sz="1800" dirty="0"/>
              <a:t> a </a:t>
            </a:r>
            <a:r>
              <a:rPr lang="pl-PL" sz="1800" dirty="0" err="1"/>
              <a:t>kulcsszavakra</a:t>
            </a:r>
            <a:r>
              <a:rPr lang="pl-PL" sz="1800" dirty="0"/>
              <a:t>, </a:t>
            </a:r>
            <a:r>
              <a:rPr lang="pl-PL" sz="1800" dirty="0" err="1"/>
              <a:t>emlékezetesek</a:t>
            </a:r>
            <a:r>
              <a:rPr lang="pl-PL" sz="1800" dirty="0"/>
              <a:t>.</a:t>
            </a:r>
          </a:p>
          <a:p>
            <a:pPr marL="285750" indent="-285750">
              <a:buFont typeface="Arial" panose="020B0604020202020204" pitchFamily="34" charset="0"/>
              <a:buChar char="•"/>
            </a:pPr>
            <a:endParaRPr lang="pl-PL" sz="1800" dirty="0"/>
          </a:p>
          <a:p>
            <a:pPr marL="285750" indent="-285750">
              <a:buFont typeface="Arial" panose="020B0604020202020204" pitchFamily="34" charset="0"/>
              <a:buChar char="•"/>
            </a:pPr>
            <a:r>
              <a:rPr lang="pl-PL" sz="1800" dirty="0" err="1"/>
              <a:t>Tegyen</a:t>
            </a:r>
            <a:r>
              <a:rPr lang="pl-PL" sz="1800" dirty="0"/>
              <a:t> </a:t>
            </a:r>
            <a:r>
              <a:rPr lang="pl-PL" sz="1800" dirty="0" err="1"/>
              <a:t>értékes</a:t>
            </a:r>
            <a:r>
              <a:rPr lang="pl-PL" sz="1800" dirty="0"/>
              <a:t> </a:t>
            </a:r>
            <a:r>
              <a:rPr lang="pl-PL" sz="1800" dirty="0" err="1"/>
              <a:t>megjegyzéseket</a:t>
            </a:r>
            <a:r>
              <a:rPr lang="pl-PL" sz="1800" dirty="0"/>
              <a:t> a </a:t>
            </a:r>
            <a:r>
              <a:rPr lang="pl-PL" sz="1800" dirty="0" err="1"/>
              <a:t>végére</a:t>
            </a:r>
            <a:r>
              <a:rPr lang="pl-PL" sz="1800" dirty="0"/>
              <a:t>.</a:t>
            </a:r>
          </a:p>
          <a:p>
            <a:pPr marL="285750" indent="-285750">
              <a:buFont typeface="Arial" panose="020B0604020202020204" pitchFamily="34" charset="0"/>
              <a:buChar char="•"/>
            </a:pPr>
            <a:endParaRPr lang="pl-PL" sz="1800" dirty="0"/>
          </a:p>
          <a:p>
            <a:pPr marL="285750" indent="-285750">
              <a:buFont typeface="Arial" panose="020B0604020202020204" pitchFamily="34" charset="0"/>
              <a:buChar char="•"/>
            </a:pPr>
            <a:r>
              <a:rPr lang="pl-PL" sz="1800" dirty="0" err="1"/>
              <a:t>Tartalmazzon</a:t>
            </a:r>
            <a:r>
              <a:rPr lang="pl-PL" sz="1800" dirty="0"/>
              <a:t> </a:t>
            </a:r>
            <a:r>
              <a:rPr lang="pl-PL" sz="1800" dirty="0" err="1"/>
              <a:t>cselekvésre</a:t>
            </a:r>
            <a:r>
              <a:rPr lang="pl-PL" sz="1800" dirty="0"/>
              <a:t> </a:t>
            </a:r>
            <a:r>
              <a:rPr lang="pl-PL" sz="1800" dirty="0" err="1"/>
              <a:t>ösztönzést</a:t>
            </a:r>
            <a:r>
              <a:rPr lang="pl-PL" sz="1800" dirty="0"/>
              <a:t>.</a:t>
            </a:r>
          </a:p>
          <a:p>
            <a:pPr marL="285750" indent="-285750">
              <a:buFont typeface="Arial" panose="020B0604020202020204" pitchFamily="34" charset="0"/>
              <a:buChar char="•"/>
            </a:pPr>
            <a:endParaRPr lang="pl-PL" sz="1800" dirty="0"/>
          </a:p>
          <a:p>
            <a:pPr marL="285750" indent="-285750">
              <a:buFont typeface="Arial" panose="020B0604020202020204" pitchFamily="34" charset="0"/>
              <a:buChar char="•"/>
            </a:pPr>
            <a:r>
              <a:rPr lang="pl-PL" sz="1800" dirty="0"/>
              <a:t>Ne </a:t>
            </a:r>
            <a:r>
              <a:rPr lang="pl-PL" sz="1800" dirty="0" err="1"/>
              <a:t>felejtse</a:t>
            </a:r>
            <a:r>
              <a:rPr lang="pl-PL" sz="1800" dirty="0"/>
              <a:t> el </a:t>
            </a:r>
            <a:r>
              <a:rPr lang="pl-PL" sz="1800" dirty="0" err="1"/>
              <a:t>márkaadatait</a:t>
            </a:r>
            <a:r>
              <a:rPr lang="pl-PL" sz="1800" dirty="0"/>
              <a:t>!</a:t>
            </a:r>
          </a:p>
        </p:txBody>
      </p:sp>
    </p:spTree>
    <p:extLst>
      <p:ext uri="{BB962C8B-B14F-4D97-AF65-F5344CB8AC3E}">
        <p14:creationId xmlns:p14="http://schemas.microsoft.com/office/powerpoint/2010/main" val="1060176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E7F6D2D-5435-4FFC-A1DF-574204755FD6}"/>
              </a:ext>
            </a:extLst>
          </p:cNvPr>
          <p:cNvSpPr>
            <a:spLocks noGrp="1"/>
          </p:cNvSpPr>
          <p:nvPr>
            <p:ph type="body" sz="quarter" idx="14"/>
          </p:nvPr>
        </p:nvSpPr>
        <p:spPr/>
        <p:txBody>
          <a:bodyPr>
            <a:normAutofit/>
          </a:bodyPr>
          <a:lstStyle/>
          <a:p>
            <a:r>
              <a:rPr lang="hu-HU" altLang="en-US" sz="1800" dirty="0">
                <a:latin typeface="+mj-lt"/>
              </a:rPr>
              <a:t>Az 5 legmeggyőzőbb szó a marketingben</a:t>
            </a:r>
          </a:p>
          <a:p>
            <a:endParaRPr lang="hu-HU" altLang="en-US" sz="1800" dirty="0">
              <a:latin typeface="+mj-lt"/>
            </a:endParaRPr>
          </a:p>
          <a:p>
            <a:endParaRPr lang="hu-HU" altLang="en-US" sz="1800" dirty="0">
              <a:latin typeface="+mj-lt"/>
            </a:endParaRPr>
          </a:p>
          <a:p>
            <a:pPr marL="285750" indent="-285750">
              <a:buFont typeface="Arial" panose="020B0604020202020204" pitchFamily="34" charset="0"/>
              <a:buChar char="•"/>
            </a:pPr>
            <a:r>
              <a:rPr lang="hu-HU" altLang="en-US" sz="1800" b="1" dirty="0">
                <a:latin typeface="+mj-lt"/>
              </a:rPr>
              <a:t>Te</a:t>
            </a:r>
            <a:r>
              <a:rPr lang="hu-HU" altLang="en-US" sz="1800" dirty="0">
                <a:latin typeface="+mj-lt"/>
              </a:rPr>
              <a:t> – jobban elkötelezzük magunkat, és még jobban bízunk abban az üzenetben, amelyben a nevünk szerepel.</a:t>
            </a:r>
          </a:p>
          <a:p>
            <a:pPr marL="285750" indent="-285750">
              <a:buFont typeface="Arial" panose="020B0604020202020204" pitchFamily="34" charset="0"/>
              <a:buChar char="•"/>
            </a:pPr>
            <a:r>
              <a:rPr lang="hu-HU" altLang="en-US" sz="1800" b="1" dirty="0">
                <a:latin typeface="+mj-lt"/>
              </a:rPr>
              <a:t>Ingyenes</a:t>
            </a:r>
            <a:r>
              <a:rPr lang="hu-HU" altLang="en-US" sz="1800" dirty="0">
                <a:latin typeface="+mj-lt"/>
              </a:rPr>
              <a:t> – hatékony, de csak akkor használja ingyenesen, ha annak van értelme, és csak a megfelelő kontextusban.</a:t>
            </a:r>
          </a:p>
          <a:p>
            <a:pPr marL="285750" indent="-285750">
              <a:buFont typeface="Arial" panose="020B0604020202020204" pitchFamily="34" charset="0"/>
              <a:buChar char="•"/>
            </a:pPr>
            <a:r>
              <a:rPr lang="hu-HU" altLang="en-US" sz="1800" b="1" dirty="0">
                <a:latin typeface="+mj-lt"/>
              </a:rPr>
              <a:t>Mert</a:t>
            </a:r>
            <a:r>
              <a:rPr lang="hu-HU" altLang="en-US" sz="1800" dirty="0">
                <a:latin typeface="+mj-lt"/>
              </a:rPr>
              <a:t> – emlékeznie kell arra, hogy minden azon múlik, hogy meg kell válaszolnia ügyfele első számú kérdését – Mit ér ez nekem?</a:t>
            </a:r>
          </a:p>
          <a:p>
            <a:pPr marL="285750" indent="-285750">
              <a:buFont typeface="Arial" panose="020B0604020202020204" pitchFamily="34" charset="0"/>
              <a:buChar char="•"/>
            </a:pPr>
            <a:r>
              <a:rPr lang="hu-HU" altLang="en-US" sz="1800" b="1" dirty="0">
                <a:latin typeface="+mj-lt"/>
              </a:rPr>
              <a:t>Azonnal</a:t>
            </a:r>
            <a:r>
              <a:rPr lang="hu-HU" altLang="en-US" sz="1800" dirty="0">
                <a:latin typeface="+mj-lt"/>
              </a:rPr>
              <a:t> – tegnapi dolgokat akarunk</a:t>
            </a:r>
          </a:p>
          <a:p>
            <a:pPr marL="285750" indent="-285750">
              <a:buFont typeface="Arial" panose="020B0604020202020204" pitchFamily="34" charset="0"/>
              <a:buChar char="•"/>
            </a:pPr>
            <a:r>
              <a:rPr lang="hu-HU" altLang="en-US" sz="1800" b="1" dirty="0">
                <a:latin typeface="+mj-lt"/>
              </a:rPr>
              <a:t>5 új</a:t>
            </a:r>
            <a:r>
              <a:rPr lang="hu-HU" altLang="en-US" sz="1800" dirty="0">
                <a:latin typeface="+mj-lt"/>
              </a:rPr>
              <a:t> – Új javítások a régi problémákra, új funkciók és fejlesztések, friss, új dizájn, vagy akár új módok az üzenet eljuttatására, miközben hű marad a márkához</a:t>
            </a:r>
            <a:endParaRPr lang="en-US" altLang="en-US" sz="1800" dirty="0">
              <a:solidFill>
                <a:srgbClr val="000000"/>
              </a:solidFill>
              <a:latin typeface="Bookman Old Style" panose="02050604050505020204" pitchFamily="18" charset="0"/>
            </a:endParaRPr>
          </a:p>
          <a:p>
            <a:pPr>
              <a:spcBef>
                <a:spcPct val="0"/>
              </a:spcBef>
              <a:defRPr/>
            </a:pPr>
            <a:endParaRPr lang="en-IE" altLang="en-US" sz="1800" dirty="0">
              <a:latin typeface="Bookman Old Style" panose="02050604050505020204" pitchFamily="18" charset="0"/>
              <a:cs typeface="Calibri" panose="020F0502020204030204" pitchFamily="34" charset="0"/>
            </a:endParaRPr>
          </a:p>
          <a:p>
            <a:pPr>
              <a:spcBef>
                <a:spcPct val="0"/>
              </a:spcBef>
              <a:buFontTx/>
              <a:buNone/>
              <a:defRPr/>
            </a:pPr>
            <a:endParaRPr lang="en-IE" altLang="en-US" sz="1800" dirty="0">
              <a:latin typeface="Calibri" panose="020F0502020204030204" pitchFamily="34" charset="0"/>
              <a:cs typeface="Calibri" panose="020F0502020204030204" pitchFamily="34" charset="0"/>
            </a:endParaRPr>
          </a:p>
          <a:p>
            <a:endParaRPr lang="pl-PL" sz="1800" dirty="0"/>
          </a:p>
        </p:txBody>
      </p:sp>
    </p:spTree>
    <p:extLst>
      <p:ext uri="{BB962C8B-B14F-4D97-AF65-F5344CB8AC3E}">
        <p14:creationId xmlns:p14="http://schemas.microsoft.com/office/powerpoint/2010/main" val="3078368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45EEF275-FDC3-4083-9905-6AA76E1FE727}"/>
              </a:ext>
            </a:extLst>
          </p:cNvPr>
          <p:cNvSpPr/>
          <p:nvPr/>
        </p:nvSpPr>
        <p:spPr>
          <a:xfrm>
            <a:off x="3715019" y="2640922"/>
            <a:ext cx="1713962" cy="1576156"/>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77" dirty="0"/>
              <a:t>MARKETING MIX</a:t>
            </a:r>
          </a:p>
        </p:txBody>
      </p:sp>
      <p:sp>
        <p:nvSpPr>
          <p:cNvPr id="4" name="Owal 3">
            <a:extLst>
              <a:ext uri="{FF2B5EF4-FFF2-40B4-BE49-F238E27FC236}">
                <a16:creationId xmlns:a16="http://schemas.microsoft.com/office/drawing/2014/main" id="{8734B146-C2B7-4292-BAB8-58F0A6BA25B6}"/>
              </a:ext>
            </a:extLst>
          </p:cNvPr>
          <p:cNvSpPr/>
          <p:nvPr/>
        </p:nvSpPr>
        <p:spPr>
          <a:xfrm>
            <a:off x="2047146" y="3027784"/>
            <a:ext cx="1713962" cy="157615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FOLYAMAT</a:t>
            </a:r>
          </a:p>
        </p:txBody>
      </p:sp>
      <p:sp>
        <p:nvSpPr>
          <p:cNvPr id="5" name="Owal 4">
            <a:extLst>
              <a:ext uri="{FF2B5EF4-FFF2-40B4-BE49-F238E27FC236}">
                <a16:creationId xmlns:a16="http://schemas.microsoft.com/office/drawing/2014/main" id="{1B815A34-9ECB-4CF4-B29F-FE83F80C3E2D}"/>
              </a:ext>
            </a:extLst>
          </p:cNvPr>
          <p:cNvSpPr/>
          <p:nvPr/>
        </p:nvSpPr>
        <p:spPr>
          <a:xfrm>
            <a:off x="3076341" y="4110852"/>
            <a:ext cx="1713962" cy="15761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TERMÉK</a:t>
            </a:r>
          </a:p>
        </p:txBody>
      </p:sp>
      <p:sp>
        <p:nvSpPr>
          <p:cNvPr id="6" name="Owal 5">
            <a:extLst>
              <a:ext uri="{FF2B5EF4-FFF2-40B4-BE49-F238E27FC236}">
                <a16:creationId xmlns:a16="http://schemas.microsoft.com/office/drawing/2014/main" id="{F332FE2E-9BB7-404F-B937-51D7C24A22B5}"/>
              </a:ext>
            </a:extLst>
          </p:cNvPr>
          <p:cNvSpPr/>
          <p:nvPr/>
        </p:nvSpPr>
        <p:spPr>
          <a:xfrm>
            <a:off x="2447796" y="1557854"/>
            <a:ext cx="1713962" cy="157615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HELY</a:t>
            </a:r>
          </a:p>
        </p:txBody>
      </p:sp>
      <p:sp>
        <p:nvSpPr>
          <p:cNvPr id="7" name="Owal 6">
            <a:extLst>
              <a:ext uri="{FF2B5EF4-FFF2-40B4-BE49-F238E27FC236}">
                <a16:creationId xmlns:a16="http://schemas.microsoft.com/office/drawing/2014/main" id="{888808CD-BA3F-4F26-BFAC-CC1BB3F7A878}"/>
              </a:ext>
            </a:extLst>
          </p:cNvPr>
          <p:cNvSpPr/>
          <p:nvPr/>
        </p:nvSpPr>
        <p:spPr>
          <a:xfrm>
            <a:off x="3877533" y="1064766"/>
            <a:ext cx="1713962" cy="157615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ÁR</a:t>
            </a:r>
          </a:p>
        </p:txBody>
      </p:sp>
      <p:sp>
        <p:nvSpPr>
          <p:cNvPr id="8" name="Owal 7">
            <a:extLst>
              <a:ext uri="{FF2B5EF4-FFF2-40B4-BE49-F238E27FC236}">
                <a16:creationId xmlns:a16="http://schemas.microsoft.com/office/drawing/2014/main" id="{71312306-0DD0-42AC-BEE8-E934E6382AA1}"/>
              </a:ext>
            </a:extLst>
          </p:cNvPr>
          <p:cNvSpPr/>
          <p:nvPr/>
        </p:nvSpPr>
        <p:spPr>
          <a:xfrm>
            <a:off x="4467341" y="4069940"/>
            <a:ext cx="1713962" cy="1576156"/>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EMBEREK</a:t>
            </a:r>
          </a:p>
        </p:txBody>
      </p:sp>
      <p:sp>
        <p:nvSpPr>
          <p:cNvPr id="9" name="Owal 8">
            <a:extLst>
              <a:ext uri="{FF2B5EF4-FFF2-40B4-BE49-F238E27FC236}">
                <a16:creationId xmlns:a16="http://schemas.microsoft.com/office/drawing/2014/main" id="{F52361A6-33A1-4F1A-B757-5ED6DE7E05F8}"/>
              </a:ext>
            </a:extLst>
          </p:cNvPr>
          <p:cNvSpPr/>
          <p:nvPr/>
        </p:nvSpPr>
        <p:spPr>
          <a:xfrm>
            <a:off x="5324322" y="3134009"/>
            <a:ext cx="1713962" cy="1576156"/>
          </a:xfrm>
          <a:prstGeom prst="ellipse">
            <a:avLst/>
          </a:prstGeom>
          <a:solidFill>
            <a:srgbClr val="A0716C"/>
          </a:solidFill>
          <a:ln>
            <a:solidFill>
              <a:srgbClr val="A07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TÁRGYI BIZONYÍTÉK</a:t>
            </a:r>
          </a:p>
        </p:txBody>
      </p:sp>
      <p:sp>
        <p:nvSpPr>
          <p:cNvPr id="10" name="Owal 9">
            <a:extLst>
              <a:ext uri="{FF2B5EF4-FFF2-40B4-BE49-F238E27FC236}">
                <a16:creationId xmlns:a16="http://schemas.microsoft.com/office/drawing/2014/main" id="{02B14B9A-B1AF-4CA1-8493-89B8C99EE3AA}"/>
              </a:ext>
            </a:extLst>
          </p:cNvPr>
          <p:cNvSpPr/>
          <p:nvPr/>
        </p:nvSpPr>
        <p:spPr>
          <a:xfrm>
            <a:off x="5190845" y="1852844"/>
            <a:ext cx="1713962" cy="157615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77" dirty="0"/>
              <a:t>PROMÓCIÓ</a:t>
            </a:r>
          </a:p>
        </p:txBody>
      </p:sp>
    </p:spTree>
    <p:extLst>
      <p:ext uri="{BB962C8B-B14F-4D97-AF65-F5344CB8AC3E}">
        <p14:creationId xmlns:p14="http://schemas.microsoft.com/office/powerpoint/2010/main" val="2985200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F458DA-07E6-4BB3-9937-8DCE66321A04}"/>
              </a:ext>
            </a:extLst>
          </p:cNvPr>
          <p:cNvSpPr>
            <a:spLocks noGrp="1"/>
          </p:cNvSpPr>
          <p:nvPr>
            <p:ph type="body" sz="quarter" idx="14"/>
          </p:nvPr>
        </p:nvSpPr>
        <p:spPr/>
        <p:txBody>
          <a:bodyPr>
            <a:normAutofit lnSpcReduction="10000"/>
          </a:bodyPr>
          <a:lstStyle/>
          <a:p>
            <a:pPr algn="ctr"/>
            <a:r>
              <a:rPr lang="pl-PL" sz="1800" b="1" dirty="0" err="1"/>
              <a:t>Tesztelje</a:t>
            </a:r>
            <a:r>
              <a:rPr lang="pl-PL" sz="1800" b="1" dirty="0"/>
              <a:t> </a:t>
            </a:r>
            <a:r>
              <a:rPr lang="pl-PL" sz="1800" b="1" dirty="0" err="1"/>
              <a:t>tudását</a:t>
            </a:r>
            <a:r>
              <a:rPr lang="pl-PL" sz="1800" b="1" dirty="0"/>
              <a:t>! </a:t>
            </a:r>
          </a:p>
          <a:p>
            <a:pPr algn="ctr"/>
            <a:endParaRPr lang="pl-PL" sz="1800" dirty="0"/>
          </a:p>
          <a:p>
            <a:pPr algn="ctr"/>
            <a:endParaRPr lang="pl-PL" sz="1800" dirty="0"/>
          </a:p>
          <a:p>
            <a:pPr marL="316531" indent="-316531" algn="l">
              <a:buAutoNum type="arabicPeriod"/>
            </a:pPr>
            <a:r>
              <a:rPr lang="pl-PL" sz="1800" dirty="0"/>
              <a:t>Mit </a:t>
            </a:r>
            <a:r>
              <a:rPr lang="pl-PL" sz="1800" dirty="0" err="1"/>
              <a:t>tartalmaz</a:t>
            </a:r>
            <a:r>
              <a:rPr lang="pl-PL" sz="1800" dirty="0"/>
              <a:t> </a:t>
            </a:r>
            <a:r>
              <a:rPr lang="pl-PL" sz="1800" dirty="0" err="1"/>
              <a:t>az</a:t>
            </a:r>
            <a:r>
              <a:rPr lang="pl-PL" sz="1800" dirty="0"/>
              <a:t> </a:t>
            </a:r>
            <a:r>
              <a:rPr lang="pl-PL" sz="1800" dirty="0" err="1"/>
              <a:t>ügyfélprofil</a:t>
            </a:r>
            <a:r>
              <a:rPr lang="pl-PL" sz="1800" dirty="0"/>
              <a:t>?</a:t>
            </a:r>
          </a:p>
          <a:p>
            <a:pPr marL="316531" indent="-316531" algn="l">
              <a:buAutoNum type="arabicPeriod"/>
            </a:pPr>
            <a:endParaRPr lang="pl-PL" sz="1800" dirty="0"/>
          </a:p>
          <a:p>
            <a:pPr marL="342900" indent="-342900" algn="l">
              <a:buFont typeface="+mj-lt"/>
              <a:buAutoNum type="alphaLcParenR"/>
            </a:pPr>
            <a:r>
              <a:rPr lang="pl-PL" sz="1800" dirty="0" err="1"/>
              <a:t>Életkor</a:t>
            </a:r>
            <a:r>
              <a:rPr lang="pl-PL" sz="1800" dirty="0"/>
              <a:t>, </a:t>
            </a:r>
            <a:r>
              <a:rPr lang="pl-PL" sz="1800" dirty="0" err="1"/>
              <a:t>cipőszám</a:t>
            </a:r>
            <a:r>
              <a:rPr lang="pl-PL" sz="1800" dirty="0"/>
              <a:t>, </a:t>
            </a:r>
            <a:r>
              <a:rPr lang="pl-PL" sz="1800" dirty="0" err="1"/>
              <a:t>hobbi</a:t>
            </a:r>
            <a:endParaRPr lang="pl-PL" sz="1800" dirty="0"/>
          </a:p>
          <a:p>
            <a:pPr marL="342900" indent="-342900" algn="l">
              <a:buFont typeface="+mj-lt"/>
              <a:buAutoNum type="alphaLcParenR"/>
            </a:pPr>
            <a:r>
              <a:rPr lang="pl-PL" sz="1800" dirty="0" err="1"/>
              <a:t>Életkor</a:t>
            </a:r>
            <a:r>
              <a:rPr lang="pl-PL" sz="1800" dirty="0"/>
              <a:t>, </a:t>
            </a:r>
            <a:r>
              <a:rPr lang="pl-PL" sz="1800" dirty="0" err="1"/>
              <a:t>hely</a:t>
            </a:r>
            <a:r>
              <a:rPr lang="pl-PL" sz="1800" dirty="0"/>
              <a:t>, </a:t>
            </a:r>
            <a:r>
              <a:rPr lang="pl-PL" sz="1800" dirty="0" err="1"/>
              <a:t>hobbi</a:t>
            </a:r>
            <a:endParaRPr lang="pl-PL" sz="1800" dirty="0"/>
          </a:p>
          <a:p>
            <a:pPr marL="342900" indent="-342900" algn="l">
              <a:buFont typeface="+mj-lt"/>
              <a:buAutoNum type="alphaLcParenR"/>
            </a:pPr>
            <a:r>
              <a:rPr lang="pl-PL" sz="1800" dirty="0" err="1"/>
              <a:t>Hobbik</a:t>
            </a:r>
            <a:r>
              <a:rPr lang="pl-PL" sz="1800" dirty="0"/>
              <a:t>, </a:t>
            </a:r>
            <a:r>
              <a:rPr lang="pl-PL" sz="1800" dirty="0" err="1"/>
              <a:t>kedvenc</a:t>
            </a:r>
            <a:r>
              <a:rPr lang="pl-PL" sz="1800" dirty="0"/>
              <a:t> </a:t>
            </a:r>
            <a:r>
              <a:rPr lang="pl-PL" sz="1800" dirty="0" err="1"/>
              <a:t>étel</a:t>
            </a:r>
            <a:r>
              <a:rPr lang="pl-PL" sz="1800" dirty="0"/>
              <a:t>, </a:t>
            </a:r>
            <a:r>
              <a:rPr lang="pl-PL" sz="1800" dirty="0" err="1"/>
              <a:t>kedvenc</a:t>
            </a:r>
            <a:r>
              <a:rPr lang="pl-PL" sz="1800" dirty="0"/>
              <a:t> sport</a:t>
            </a:r>
          </a:p>
          <a:p>
            <a:pPr marL="316531" indent="-316531" algn="l">
              <a:buAutoNum type="arabicPeriod"/>
            </a:pPr>
            <a:endParaRPr lang="pl-PL" sz="1800" dirty="0"/>
          </a:p>
          <a:p>
            <a:pPr marL="316531" indent="-316531" algn="l">
              <a:buAutoNum type="arabicPeriod"/>
            </a:pPr>
            <a:endParaRPr lang="pl-PL" sz="1800" dirty="0"/>
          </a:p>
          <a:p>
            <a:pPr algn="l"/>
            <a:r>
              <a:rPr lang="pl-PL" sz="1800" dirty="0"/>
              <a:t>2. Mi a </a:t>
            </a:r>
            <a:r>
              <a:rPr lang="pl-PL" sz="1800" dirty="0" err="1"/>
              <a:t>három</a:t>
            </a:r>
            <a:r>
              <a:rPr lang="pl-PL" sz="1800" dirty="0"/>
              <a:t> </a:t>
            </a:r>
            <a:r>
              <a:rPr lang="pl-PL" sz="1800" dirty="0" err="1"/>
              <a:t>lépés</a:t>
            </a:r>
            <a:r>
              <a:rPr lang="pl-PL" sz="1800" dirty="0"/>
              <a:t> a </a:t>
            </a:r>
            <a:r>
              <a:rPr lang="pl-PL" sz="1800" dirty="0" err="1"/>
              <a:t>megfelelő</a:t>
            </a:r>
            <a:r>
              <a:rPr lang="pl-PL" sz="1800" dirty="0"/>
              <a:t> </a:t>
            </a:r>
            <a:r>
              <a:rPr lang="pl-PL" sz="1800" dirty="0" err="1"/>
              <a:t>adatok</a:t>
            </a:r>
            <a:r>
              <a:rPr lang="pl-PL" sz="1800" dirty="0"/>
              <a:t> </a:t>
            </a:r>
            <a:r>
              <a:rPr lang="pl-PL" sz="1800" dirty="0" err="1"/>
              <a:t>megszerzéséhez</a:t>
            </a:r>
            <a:r>
              <a:rPr lang="pl-PL" sz="1800" dirty="0"/>
              <a:t> a </a:t>
            </a:r>
            <a:r>
              <a:rPr lang="pl-PL" sz="1800" dirty="0" err="1"/>
              <a:t>potenciális</a:t>
            </a:r>
            <a:r>
              <a:rPr lang="pl-PL" sz="1800" dirty="0"/>
              <a:t> </a:t>
            </a:r>
            <a:r>
              <a:rPr lang="pl-PL" sz="1800" dirty="0" err="1"/>
              <a:t>ügyfelekről</a:t>
            </a:r>
            <a:r>
              <a:rPr lang="pl-PL" sz="1800" dirty="0"/>
              <a:t>?</a:t>
            </a:r>
          </a:p>
          <a:p>
            <a:pPr marL="316531" indent="-316531" algn="l">
              <a:buAutoNum type="arabicPeriod"/>
            </a:pPr>
            <a:endParaRPr lang="pl-PL" sz="1800" dirty="0"/>
          </a:p>
          <a:p>
            <a:pPr algn="l"/>
            <a:r>
              <a:rPr lang="pl-PL" sz="1800" dirty="0"/>
              <a:t>a) </a:t>
            </a:r>
            <a:r>
              <a:rPr lang="pl-PL" sz="1800" dirty="0" err="1"/>
              <a:t>Beszéljen</a:t>
            </a:r>
            <a:r>
              <a:rPr lang="pl-PL" sz="1800" dirty="0"/>
              <a:t> </a:t>
            </a:r>
            <a:r>
              <a:rPr lang="pl-PL" sz="1800" dirty="0" err="1"/>
              <a:t>ügyfeleivel</a:t>
            </a:r>
            <a:r>
              <a:rPr lang="pl-PL" sz="1800" dirty="0"/>
              <a:t>, </a:t>
            </a:r>
            <a:r>
              <a:rPr lang="pl-PL" sz="1800" dirty="0" err="1"/>
              <a:t>elemezze</a:t>
            </a:r>
            <a:r>
              <a:rPr lang="pl-PL" sz="1800" dirty="0"/>
              <a:t> </a:t>
            </a:r>
            <a:r>
              <a:rPr lang="pl-PL" sz="1800" dirty="0" err="1"/>
              <a:t>adatbázisát</a:t>
            </a:r>
            <a:r>
              <a:rPr lang="pl-PL" sz="1800" dirty="0"/>
              <a:t>, </a:t>
            </a:r>
            <a:r>
              <a:rPr lang="pl-PL" sz="1800" dirty="0" err="1"/>
              <a:t>tárolja</a:t>
            </a:r>
            <a:r>
              <a:rPr lang="pl-PL" sz="1800" dirty="0"/>
              <a:t> </a:t>
            </a:r>
            <a:r>
              <a:rPr lang="pl-PL" sz="1800" dirty="0" err="1"/>
              <a:t>és</a:t>
            </a:r>
            <a:r>
              <a:rPr lang="pl-PL" sz="1800" dirty="0"/>
              <a:t> </a:t>
            </a:r>
            <a:r>
              <a:rPr lang="pl-PL" sz="1800" dirty="0" err="1"/>
              <a:t>használja</a:t>
            </a:r>
            <a:r>
              <a:rPr lang="pl-PL" sz="1800" dirty="0"/>
              <a:t> </a:t>
            </a:r>
            <a:r>
              <a:rPr lang="pl-PL" sz="1800" dirty="0" err="1"/>
              <a:t>fel</a:t>
            </a:r>
            <a:r>
              <a:rPr lang="pl-PL" sz="1800" dirty="0"/>
              <a:t> </a:t>
            </a:r>
            <a:r>
              <a:rPr lang="pl-PL" sz="1800" dirty="0" err="1"/>
              <a:t>adataikat</a:t>
            </a:r>
            <a:endParaRPr lang="pl-PL" sz="1800" dirty="0"/>
          </a:p>
          <a:p>
            <a:pPr algn="l"/>
            <a:r>
              <a:rPr lang="pl-PL" sz="1800" dirty="0"/>
              <a:t>b) </a:t>
            </a:r>
            <a:r>
              <a:rPr lang="pl-PL" sz="1800" dirty="0" err="1"/>
              <a:t>Beszélgessen</a:t>
            </a:r>
            <a:r>
              <a:rPr lang="pl-PL" sz="1800" dirty="0"/>
              <a:t> </a:t>
            </a:r>
            <a:r>
              <a:rPr lang="pl-PL" sz="1800" dirty="0" err="1"/>
              <a:t>barátaival</a:t>
            </a:r>
            <a:r>
              <a:rPr lang="pl-PL" sz="1800" dirty="0"/>
              <a:t>, </a:t>
            </a:r>
            <a:r>
              <a:rPr lang="pl-PL" sz="1800" dirty="0" err="1"/>
              <a:t>elemezze</a:t>
            </a:r>
            <a:r>
              <a:rPr lang="pl-PL" sz="1800" dirty="0"/>
              <a:t> </a:t>
            </a:r>
            <a:r>
              <a:rPr lang="pl-PL" sz="1800" dirty="0" err="1"/>
              <a:t>adatbázisát</a:t>
            </a:r>
            <a:r>
              <a:rPr lang="pl-PL" sz="1800" dirty="0"/>
              <a:t>, </a:t>
            </a:r>
            <a:r>
              <a:rPr lang="pl-PL" sz="1800" dirty="0" err="1"/>
              <a:t>tárolja</a:t>
            </a:r>
            <a:r>
              <a:rPr lang="pl-PL" sz="1800" dirty="0"/>
              <a:t> </a:t>
            </a:r>
            <a:r>
              <a:rPr lang="pl-PL" sz="1800" dirty="0" err="1"/>
              <a:t>és</a:t>
            </a:r>
            <a:r>
              <a:rPr lang="pl-PL" sz="1800" dirty="0"/>
              <a:t> </a:t>
            </a:r>
            <a:r>
              <a:rPr lang="pl-PL" sz="1800" dirty="0" err="1"/>
              <a:t>használja</a:t>
            </a:r>
            <a:r>
              <a:rPr lang="pl-PL" sz="1800" dirty="0"/>
              <a:t> </a:t>
            </a:r>
            <a:r>
              <a:rPr lang="pl-PL" sz="1800" dirty="0" err="1"/>
              <a:t>fel</a:t>
            </a:r>
            <a:r>
              <a:rPr lang="pl-PL" sz="1800" dirty="0"/>
              <a:t> </a:t>
            </a:r>
            <a:r>
              <a:rPr lang="pl-PL" sz="1800" dirty="0" err="1"/>
              <a:t>az</a:t>
            </a:r>
            <a:r>
              <a:rPr lang="pl-PL" sz="1800" dirty="0"/>
              <a:t> </a:t>
            </a:r>
            <a:r>
              <a:rPr lang="pl-PL" sz="1800" dirty="0" err="1"/>
              <a:t>adataikat</a:t>
            </a:r>
            <a:endParaRPr lang="pl-PL" sz="1800" dirty="0"/>
          </a:p>
          <a:p>
            <a:pPr algn="l"/>
            <a:r>
              <a:rPr lang="pl-PL" sz="1800" dirty="0"/>
              <a:t>c) </a:t>
            </a:r>
            <a:r>
              <a:rPr lang="pl-PL" sz="1800" dirty="0" err="1"/>
              <a:t>Beszéljen</a:t>
            </a:r>
            <a:r>
              <a:rPr lang="pl-PL" sz="1800" dirty="0"/>
              <a:t> </a:t>
            </a:r>
            <a:r>
              <a:rPr lang="pl-PL" sz="1800" dirty="0" err="1"/>
              <a:t>ügyfeleivel</a:t>
            </a:r>
            <a:r>
              <a:rPr lang="pl-PL" sz="1800" dirty="0"/>
              <a:t>, </a:t>
            </a:r>
            <a:r>
              <a:rPr lang="pl-PL" sz="1800" dirty="0" err="1"/>
              <a:t>elemezze</a:t>
            </a:r>
            <a:r>
              <a:rPr lang="pl-PL" sz="1800" dirty="0"/>
              <a:t> </a:t>
            </a:r>
            <a:r>
              <a:rPr lang="pl-PL" sz="1800" dirty="0" err="1"/>
              <a:t>humorát</a:t>
            </a:r>
            <a:r>
              <a:rPr lang="pl-PL" sz="1800" dirty="0"/>
              <a:t>, </a:t>
            </a:r>
            <a:r>
              <a:rPr lang="pl-PL" sz="1800" dirty="0" err="1"/>
              <a:t>tárolja</a:t>
            </a:r>
            <a:r>
              <a:rPr lang="pl-PL" sz="1800" dirty="0"/>
              <a:t> </a:t>
            </a:r>
            <a:r>
              <a:rPr lang="pl-PL" sz="1800" dirty="0" err="1"/>
              <a:t>és</a:t>
            </a:r>
            <a:r>
              <a:rPr lang="pl-PL" sz="1800" dirty="0"/>
              <a:t> </a:t>
            </a:r>
            <a:r>
              <a:rPr lang="pl-PL" sz="1800" dirty="0" err="1"/>
              <a:t>használja</a:t>
            </a:r>
            <a:endParaRPr lang="pl-PL" sz="1800" dirty="0"/>
          </a:p>
        </p:txBody>
      </p:sp>
    </p:spTree>
    <p:extLst>
      <p:ext uri="{BB962C8B-B14F-4D97-AF65-F5344CB8AC3E}">
        <p14:creationId xmlns:p14="http://schemas.microsoft.com/office/powerpoint/2010/main" val="1728566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5E84B60-D892-4900-8349-2C973781A722}"/>
              </a:ext>
            </a:extLst>
          </p:cNvPr>
          <p:cNvSpPr>
            <a:spLocks noGrp="1"/>
          </p:cNvSpPr>
          <p:nvPr>
            <p:ph type="body" sz="quarter" idx="14"/>
          </p:nvPr>
        </p:nvSpPr>
        <p:spPr/>
        <p:txBody>
          <a:bodyPr>
            <a:normAutofit/>
          </a:bodyPr>
          <a:lstStyle/>
          <a:p>
            <a:endParaRPr lang="pl-PL" sz="1800" dirty="0"/>
          </a:p>
          <a:p>
            <a:endParaRPr lang="pl-PL" sz="1800" dirty="0"/>
          </a:p>
          <a:p>
            <a:r>
              <a:rPr lang="hu-HU" sz="1800" dirty="0"/>
              <a:t>3. Mit tartalmaz egy márkatörténet</a:t>
            </a:r>
          </a:p>
          <a:p>
            <a:endParaRPr lang="hu-HU" sz="1800" dirty="0"/>
          </a:p>
          <a:p>
            <a:r>
              <a:rPr lang="hu-HU" sz="1800" dirty="0"/>
              <a:t>a) örökség, személyiség, sporteredményei</a:t>
            </a:r>
          </a:p>
          <a:p>
            <a:r>
              <a:rPr lang="hu-HU" sz="1800" dirty="0" err="1"/>
              <a:t>b</a:t>
            </a:r>
            <a:r>
              <a:rPr lang="hu-HU" sz="1800" dirty="0"/>
              <a:t>) jövő, értékek, álmaid</a:t>
            </a:r>
          </a:p>
          <a:p>
            <a:r>
              <a:rPr lang="hu-HU" sz="1800" dirty="0"/>
              <a:t>c) személyiség, jövő, örökség</a:t>
            </a:r>
          </a:p>
          <a:p>
            <a:endParaRPr lang="hu-HU" sz="1800" dirty="0"/>
          </a:p>
          <a:p>
            <a:endParaRPr lang="hu-HU" sz="1800" dirty="0"/>
          </a:p>
          <a:p>
            <a:r>
              <a:rPr lang="hu-HU" sz="1800" dirty="0"/>
              <a:t>4. Mik a hatékony logó jellemzői</a:t>
            </a:r>
          </a:p>
          <a:p>
            <a:endParaRPr lang="hu-HU" sz="1800" dirty="0"/>
          </a:p>
          <a:p>
            <a:r>
              <a:rPr lang="hu-HU" sz="1800" dirty="0"/>
              <a:t>a) Egyszerűség, illeszkedés, megjegyezhetőség</a:t>
            </a:r>
          </a:p>
          <a:p>
            <a:r>
              <a:rPr lang="hu-HU" sz="1800" dirty="0" err="1"/>
              <a:t>b</a:t>
            </a:r>
            <a:r>
              <a:rPr lang="hu-HU" sz="1800" dirty="0"/>
              <a:t>) Az üzenet egyértelműsége, időtlensége, visszafogottsága</a:t>
            </a:r>
          </a:p>
          <a:p>
            <a:r>
              <a:rPr lang="hu-HU" sz="1800" dirty="0"/>
              <a:t>c) Sokoldalúság, illeszkedés, divat</a:t>
            </a:r>
            <a:endParaRPr lang="pl-PL" sz="1800" dirty="0"/>
          </a:p>
        </p:txBody>
      </p:sp>
    </p:spTree>
    <p:extLst>
      <p:ext uri="{BB962C8B-B14F-4D97-AF65-F5344CB8AC3E}">
        <p14:creationId xmlns:p14="http://schemas.microsoft.com/office/powerpoint/2010/main" val="3386091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C92D883-9A45-44E0-9EBD-5A0AF03BCCC4}"/>
              </a:ext>
            </a:extLst>
          </p:cNvPr>
          <p:cNvSpPr>
            <a:spLocks noGrp="1"/>
          </p:cNvSpPr>
          <p:nvPr>
            <p:ph type="body" sz="quarter" idx="14"/>
          </p:nvPr>
        </p:nvSpPr>
        <p:spPr/>
        <p:txBody>
          <a:bodyPr>
            <a:normAutofit/>
          </a:bodyPr>
          <a:lstStyle/>
          <a:p>
            <a:endParaRPr lang="pl-PL" sz="1800" dirty="0"/>
          </a:p>
          <a:p>
            <a:endParaRPr lang="pl-PL" sz="1800" dirty="0"/>
          </a:p>
          <a:p>
            <a:r>
              <a:rPr lang="pl-PL" sz="1800" dirty="0"/>
              <a:t>5. Mit </a:t>
            </a:r>
            <a:r>
              <a:rPr lang="pl-PL" sz="1800" dirty="0" err="1"/>
              <a:t>kell</a:t>
            </a:r>
            <a:r>
              <a:rPr lang="pl-PL" sz="1800" dirty="0"/>
              <a:t> </a:t>
            </a:r>
            <a:r>
              <a:rPr lang="pl-PL" sz="1800" dirty="0" err="1"/>
              <a:t>rögzíteni</a:t>
            </a:r>
            <a:r>
              <a:rPr lang="pl-PL" sz="1800" dirty="0"/>
              <a:t> a YouTube-on </a:t>
            </a:r>
            <a:r>
              <a:rPr lang="pl-PL" sz="1800" dirty="0" err="1"/>
              <a:t>lévő</a:t>
            </a:r>
            <a:r>
              <a:rPr lang="pl-PL" sz="1800" dirty="0"/>
              <a:t> </a:t>
            </a:r>
            <a:r>
              <a:rPr lang="pl-PL" sz="1800" dirty="0" err="1"/>
              <a:t>márkafiókjában</a:t>
            </a:r>
            <a:r>
              <a:rPr lang="pl-PL" sz="1800" dirty="0"/>
              <a:t>?</a:t>
            </a:r>
          </a:p>
          <a:p>
            <a:endParaRPr lang="pl-PL" sz="1800" dirty="0"/>
          </a:p>
          <a:p>
            <a:r>
              <a:rPr lang="pl-PL" sz="1800" dirty="0"/>
              <a:t>a) </a:t>
            </a:r>
            <a:r>
              <a:rPr lang="pl-PL" sz="1800" dirty="0" err="1"/>
              <a:t>Bemutató</a:t>
            </a:r>
            <a:r>
              <a:rPr lang="pl-PL" sz="1800" dirty="0"/>
              <a:t> „</a:t>
            </a:r>
            <a:r>
              <a:rPr lang="pl-PL" sz="1800" dirty="0" err="1"/>
              <a:t>hogyan</a:t>
            </a:r>
            <a:r>
              <a:rPr lang="pl-PL" sz="1800" dirty="0"/>
              <a:t> </a:t>
            </a:r>
            <a:r>
              <a:rPr lang="pl-PL" sz="1800" dirty="0" err="1"/>
              <a:t>kell</a:t>
            </a:r>
            <a:r>
              <a:rPr lang="pl-PL" sz="1800" dirty="0"/>
              <a:t>”, </a:t>
            </a:r>
            <a:r>
              <a:rPr lang="pl-PL" sz="1800" dirty="0" err="1"/>
              <a:t>tájékoztató</a:t>
            </a:r>
            <a:r>
              <a:rPr lang="pl-PL" sz="1800" dirty="0"/>
              <a:t>/</a:t>
            </a:r>
            <a:r>
              <a:rPr lang="pl-PL" sz="1800" dirty="0" err="1"/>
              <a:t>oktató</a:t>
            </a:r>
            <a:r>
              <a:rPr lang="pl-PL" sz="1800" dirty="0"/>
              <a:t>, </a:t>
            </a:r>
            <a:r>
              <a:rPr lang="pl-PL" sz="1800" dirty="0" err="1"/>
              <a:t>promóciós</a:t>
            </a:r>
            <a:endParaRPr lang="pl-PL" sz="1800" dirty="0"/>
          </a:p>
          <a:p>
            <a:r>
              <a:rPr lang="pl-PL" sz="1800" dirty="0"/>
              <a:t>b) </a:t>
            </a:r>
            <a:r>
              <a:rPr lang="pl-PL" sz="1800" dirty="0" err="1"/>
              <a:t>Beszámoló</a:t>
            </a:r>
            <a:r>
              <a:rPr lang="pl-PL" sz="1800" dirty="0"/>
              <a:t>/</a:t>
            </a:r>
            <a:r>
              <a:rPr lang="pl-PL" sz="1800" dirty="0" err="1"/>
              <a:t>jóváhagyás</a:t>
            </a:r>
            <a:r>
              <a:rPr lang="pl-PL" sz="1800" dirty="0"/>
              <a:t>, Shopping </a:t>
            </a:r>
            <a:r>
              <a:rPr lang="pl-PL" sz="1800" dirty="0" err="1"/>
              <a:t>Houl</a:t>
            </a:r>
            <a:r>
              <a:rPr lang="pl-PL" sz="1800" dirty="0"/>
              <a:t>, </a:t>
            </a:r>
            <a:r>
              <a:rPr lang="pl-PL" sz="1800" dirty="0" err="1"/>
              <a:t>Promóció</a:t>
            </a:r>
            <a:endParaRPr lang="pl-PL" sz="1800" dirty="0"/>
          </a:p>
          <a:p>
            <a:r>
              <a:rPr lang="pl-PL" sz="1800" dirty="0"/>
              <a:t>c) </a:t>
            </a:r>
            <a:r>
              <a:rPr lang="pl-PL" sz="1800" dirty="0" err="1"/>
              <a:t>Beszámoló</a:t>
            </a:r>
            <a:r>
              <a:rPr lang="pl-PL" sz="1800" dirty="0"/>
              <a:t>/</a:t>
            </a:r>
            <a:r>
              <a:rPr lang="pl-PL" sz="1800" dirty="0" err="1"/>
              <a:t>jóváhagyás</a:t>
            </a:r>
            <a:r>
              <a:rPr lang="pl-PL" sz="1800" dirty="0"/>
              <a:t>, </a:t>
            </a:r>
            <a:r>
              <a:rPr lang="pl-PL" sz="1800" dirty="0" err="1"/>
              <a:t>Bemutató</a:t>
            </a:r>
            <a:r>
              <a:rPr lang="pl-PL" sz="1800" dirty="0"/>
              <a:t> „</a:t>
            </a:r>
            <a:r>
              <a:rPr lang="pl-PL" sz="1800" dirty="0" err="1"/>
              <a:t>hogyan</a:t>
            </a:r>
            <a:r>
              <a:rPr lang="pl-PL" sz="1800" dirty="0"/>
              <a:t> </a:t>
            </a:r>
            <a:r>
              <a:rPr lang="pl-PL" sz="1800" dirty="0" err="1"/>
              <a:t>kell</a:t>
            </a:r>
            <a:r>
              <a:rPr lang="pl-PL" sz="1800" dirty="0"/>
              <a:t>, a </a:t>
            </a:r>
            <a:r>
              <a:rPr lang="pl-PL" sz="1800" dirty="0" err="1"/>
              <a:t>reggeli</a:t>
            </a:r>
            <a:r>
              <a:rPr lang="pl-PL" sz="1800" dirty="0"/>
              <a:t> </a:t>
            </a:r>
            <a:r>
              <a:rPr lang="pl-PL" sz="1800" dirty="0" err="1"/>
              <a:t>rutin</a:t>
            </a:r>
            <a:endParaRPr lang="pl-PL" sz="1800" dirty="0"/>
          </a:p>
          <a:p>
            <a:endParaRPr lang="pl-PL" sz="1800" dirty="0"/>
          </a:p>
          <a:p>
            <a:endParaRPr lang="pl-PL" sz="1800" dirty="0"/>
          </a:p>
          <a:p>
            <a:r>
              <a:rPr lang="pl-PL" sz="1800" dirty="0"/>
              <a:t>6. </a:t>
            </a:r>
            <a:r>
              <a:rPr lang="pl-PL" sz="1800" dirty="0" err="1"/>
              <a:t>Mire</a:t>
            </a:r>
            <a:r>
              <a:rPr lang="pl-PL" sz="1800" dirty="0"/>
              <a:t> </a:t>
            </a:r>
            <a:r>
              <a:rPr lang="pl-PL" sz="1800" dirty="0" err="1"/>
              <a:t>kell</a:t>
            </a:r>
            <a:r>
              <a:rPr lang="pl-PL" sz="1800" dirty="0"/>
              <a:t> </a:t>
            </a:r>
            <a:r>
              <a:rPr lang="pl-PL" sz="1800" dirty="0" err="1"/>
              <a:t>emlékezni</a:t>
            </a:r>
            <a:r>
              <a:rPr lang="pl-PL" sz="1800" dirty="0"/>
              <a:t> </a:t>
            </a:r>
            <a:r>
              <a:rPr lang="pl-PL" sz="1800" dirty="0" err="1"/>
              <a:t>filmkészítés</a:t>
            </a:r>
            <a:r>
              <a:rPr lang="pl-PL" sz="1800" dirty="0"/>
              <a:t> </a:t>
            </a:r>
            <a:r>
              <a:rPr lang="pl-PL" sz="1800" dirty="0" err="1"/>
              <a:t>közben</a:t>
            </a:r>
            <a:r>
              <a:rPr lang="pl-PL" sz="1800" dirty="0"/>
              <a:t>?</a:t>
            </a:r>
          </a:p>
          <a:p>
            <a:endParaRPr lang="pl-PL" sz="1800" dirty="0"/>
          </a:p>
          <a:p>
            <a:r>
              <a:rPr lang="pl-PL" sz="1800" dirty="0"/>
              <a:t>a) Az </a:t>
            </a:r>
            <a:r>
              <a:rPr lang="pl-PL" sz="1800" dirty="0" err="1"/>
              <a:t>elején</a:t>
            </a:r>
            <a:r>
              <a:rPr lang="pl-PL" sz="1800" dirty="0"/>
              <a:t> a </a:t>
            </a:r>
            <a:r>
              <a:rPr lang="pl-PL" sz="1800" dirty="0" err="1"/>
              <a:t>logója</a:t>
            </a:r>
            <a:r>
              <a:rPr lang="pl-PL" sz="1800" dirty="0"/>
              <a:t>, </a:t>
            </a:r>
            <a:r>
              <a:rPr lang="pl-PL" sz="1800" dirty="0" err="1"/>
              <a:t>középen</a:t>
            </a:r>
            <a:r>
              <a:rPr lang="pl-PL" sz="1800" dirty="0"/>
              <a:t> a </a:t>
            </a:r>
            <a:r>
              <a:rPr lang="pl-PL" sz="1800" dirty="0" err="1"/>
              <a:t>gyerekkori</a:t>
            </a:r>
            <a:r>
              <a:rPr lang="pl-PL" sz="1800" dirty="0"/>
              <a:t> </a:t>
            </a:r>
            <a:r>
              <a:rPr lang="pl-PL" sz="1800" dirty="0" err="1"/>
              <a:t>képe</a:t>
            </a:r>
            <a:r>
              <a:rPr lang="pl-PL" sz="1800" dirty="0"/>
              <a:t>, a </a:t>
            </a:r>
            <a:r>
              <a:rPr lang="pl-PL" sz="1800" dirty="0" err="1"/>
              <a:t>végén</a:t>
            </a:r>
            <a:r>
              <a:rPr lang="pl-PL" sz="1800" dirty="0"/>
              <a:t> </a:t>
            </a:r>
            <a:r>
              <a:rPr lang="pl-PL" sz="1800" dirty="0" err="1"/>
              <a:t>partnerlogók</a:t>
            </a:r>
            <a:endParaRPr lang="pl-PL" sz="1800" dirty="0"/>
          </a:p>
          <a:p>
            <a:r>
              <a:rPr lang="pl-PL" sz="1800" dirty="0"/>
              <a:t>b) </a:t>
            </a:r>
            <a:r>
              <a:rPr lang="pl-PL" sz="1800" dirty="0" err="1"/>
              <a:t>Fény</a:t>
            </a:r>
            <a:r>
              <a:rPr lang="pl-PL" sz="1800" dirty="0"/>
              <a:t> </a:t>
            </a:r>
            <a:r>
              <a:rPr lang="pl-PL" sz="1800" dirty="0" err="1"/>
              <a:t>és</a:t>
            </a:r>
            <a:r>
              <a:rPr lang="pl-PL" sz="1800" dirty="0"/>
              <a:t> hang, </a:t>
            </a:r>
            <a:r>
              <a:rPr lang="pl-PL" sz="1800" dirty="0" err="1"/>
              <a:t>jó</a:t>
            </a:r>
            <a:r>
              <a:rPr lang="pl-PL" sz="1800" dirty="0"/>
              <a:t> </a:t>
            </a:r>
            <a:r>
              <a:rPr lang="pl-PL" sz="1800" dirty="0" err="1"/>
              <a:t>hozzáállás</a:t>
            </a:r>
            <a:r>
              <a:rPr lang="pl-PL" sz="1800" dirty="0"/>
              <a:t>, </a:t>
            </a:r>
            <a:r>
              <a:rPr lang="pl-PL" sz="1800" dirty="0" err="1"/>
              <a:t>ismeretségek</a:t>
            </a:r>
            <a:r>
              <a:rPr lang="pl-PL" sz="1800" dirty="0"/>
              <a:t> </a:t>
            </a:r>
            <a:r>
              <a:rPr lang="pl-PL" sz="1800" dirty="0" err="1"/>
              <a:t>tánciskolában</a:t>
            </a:r>
            <a:endParaRPr lang="pl-PL" sz="1800" dirty="0"/>
          </a:p>
          <a:p>
            <a:r>
              <a:rPr lang="pl-PL" sz="1800" dirty="0"/>
              <a:t>c) </a:t>
            </a:r>
            <a:r>
              <a:rPr lang="pl-PL" sz="1800" dirty="0" err="1"/>
              <a:t>Világítás</a:t>
            </a:r>
            <a:r>
              <a:rPr lang="pl-PL" sz="1800" dirty="0"/>
              <a:t> </a:t>
            </a:r>
            <a:r>
              <a:rPr lang="pl-PL" sz="1800" dirty="0" err="1"/>
              <a:t>és</a:t>
            </a:r>
            <a:r>
              <a:rPr lang="pl-PL" sz="1800" dirty="0"/>
              <a:t> hang, </a:t>
            </a:r>
            <a:r>
              <a:rPr lang="pl-PL" sz="1800" dirty="0" err="1"/>
              <a:t>Zene</a:t>
            </a:r>
            <a:r>
              <a:rPr lang="pl-PL" sz="1800" dirty="0"/>
              <a:t>, </a:t>
            </a:r>
            <a:r>
              <a:rPr lang="pl-PL" sz="1800" dirty="0" err="1"/>
              <a:t>fotók</a:t>
            </a:r>
            <a:r>
              <a:rPr lang="pl-PL" sz="1800" dirty="0"/>
              <a:t> </a:t>
            </a:r>
            <a:r>
              <a:rPr lang="pl-PL" sz="1800" dirty="0" err="1"/>
              <a:t>és</a:t>
            </a:r>
            <a:r>
              <a:rPr lang="pl-PL" sz="1800" dirty="0"/>
              <a:t> </a:t>
            </a:r>
            <a:r>
              <a:rPr lang="pl-PL" sz="1800" dirty="0" err="1"/>
              <a:t>feliratok</a:t>
            </a:r>
            <a:r>
              <a:rPr lang="pl-PL" sz="1800" dirty="0"/>
              <a:t>, </a:t>
            </a:r>
            <a:r>
              <a:rPr lang="pl-PL" sz="1800" dirty="0" err="1"/>
              <a:t>az</a:t>
            </a:r>
            <a:r>
              <a:rPr lang="pl-PL" sz="1800" dirty="0"/>
              <a:t> </a:t>
            </a:r>
            <a:r>
              <a:rPr lang="pl-PL" sz="1800" dirty="0" err="1"/>
              <a:t>Ön</a:t>
            </a:r>
            <a:r>
              <a:rPr lang="pl-PL" sz="1800" dirty="0"/>
              <a:t> </a:t>
            </a:r>
            <a:r>
              <a:rPr lang="pl-PL" sz="1800" dirty="0" err="1"/>
              <a:t>logója</a:t>
            </a:r>
            <a:r>
              <a:rPr lang="pl-PL" sz="1800" dirty="0"/>
              <a:t> </a:t>
            </a:r>
            <a:r>
              <a:rPr lang="pl-PL" sz="1800" dirty="0" err="1"/>
              <a:t>az</a:t>
            </a:r>
            <a:r>
              <a:rPr lang="pl-PL" sz="1800" dirty="0"/>
              <a:t> </a:t>
            </a:r>
            <a:r>
              <a:rPr lang="pl-PL" sz="1800" dirty="0" err="1"/>
              <a:t>elején</a:t>
            </a:r>
            <a:endParaRPr lang="pl-PL" sz="1800" dirty="0"/>
          </a:p>
        </p:txBody>
      </p:sp>
    </p:spTree>
    <p:extLst>
      <p:ext uri="{BB962C8B-B14F-4D97-AF65-F5344CB8AC3E}">
        <p14:creationId xmlns:p14="http://schemas.microsoft.com/office/powerpoint/2010/main" val="726861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5F3504-81EB-4603-9AE5-2B3E05206EFA}"/>
              </a:ext>
            </a:extLst>
          </p:cNvPr>
          <p:cNvSpPr>
            <a:spLocks noGrp="1"/>
          </p:cNvSpPr>
          <p:nvPr>
            <p:ph type="body" sz="quarter" idx="14"/>
          </p:nvPr>
        </p:nvSpPr>
        <p:spPr/>
        <p:txBody>
          <a:bodyPr>
            <a:normAutofit/>
          </a:bodyPr>
          <a:lstStyle/>
          <a:p>
            <a:endParaRPr lang="pl-PL" sz="1800" dirty="0"/>
          </a:p>
          <a:p>
            <a:endParaRPr lang="pl-PL" sz="1800" dirty="0"/>
          </a:p>
          <a:p>
            <a:r>
              <a:rPr lang="hu-HU" sz="1800" dirty="0"/>
              <a:t>7. Mit akarnak a látogatói a webhely kezdőlapjáról</a:t>
            </a:r>
          </a:p>
          <a:p>
            <a:endParaRPr lang="hu-HU" sz="1800" dirty="0"/>
          </a:p>
          <a:p>
            <a:r>
              <a:rPr lang="hu-HU" sz="1800" dirty="0"/>
              <a:t>a) Elérhetőségek, kapcsolatfelvétel a fogorvosával, jó minőségű fénykép</a:t>
            </a:r>
          </a:p>
          <a:p>
            <a:r>
              <a:rPr lang="hu-HU" sz="1800" dirty="0" err="1"/>
              <a:t>b</a:t>
            </a:r>
            <a:r>
              <a:rPr lang="hu-HU" sz="1800" dirty="0"/>
              <a:t>) Elérhetőségek, jó navigáció, bizonyítékok más ügyfelektől</a:t>
            </a:r>
          </a:p>
          <a:p>
            <a:r>
              <a:rPr lang="hu-HU" sz="1800" dirty="0"/>
              <a:t>c) Jó navigáció, elérhetőségek, fénykép a kutyájáról</a:t>
            </a:r>
          </a:p>
          <a:p>
            <a:endParaRPr lang="hu-HU" sz="1800" dirty="0"/>
          </a:p>
          <a:p>
            <a:r>
              <a:rPr lang="hu-HU" sz="1800" dirty="0"/>
              <a:t>8. Miért jó ötlet a bloggin?</a:t>
            </a:r>
          </a:p>
          <a:p>
            <a:endParaRPr lang="hu-HU" sz="1800" dirty="0"/>
          </a:p>
          <a:p>
            <a:r>
              <a:rPr lang="hu-HU" sz="1800" dirty="0"/>
              <a:t>a) Egy blog tekintélyévé tehet a szakterületén, A blog tökéletes hely a kedvenc dalainak jegyzeteihez, A blog jó a keresőoptimalizáláshoz (SEO)</a:t>
            </a:r>
          </a:p>
          <a:p>
            <a:r>
              <a:rPr lang="hu-HU" sz="1800" dirty="0" err="1"/>
              <a:t>b</a:t>
            </a:r>
            <a:r>
              <a:rPr lang="hu-HU" sz="1800" dirty="0"/>
              <a:t>) A blog növelheti az eladásokat, mindenképpen érdemes kipróbálni, A blog jó a keresőoptimalizáláshoz (SEO), A blog boldoggá tesz</a:t>
            </a:r>
          </a:p>
          <a:p>
            <a:r>
              <a:rPr lang="hu-HU" sz="1800" dirty="0"/>
              <a:t>c) A blog forgalmat hoz a webhelyére, egy blog tekintélyévé tehet a szakterületén, A blog növelheti az eladásokat, mindenképpen érdemes kipróbálni.</a:t>
            </a:r>
            <a:endParaRPr lang="pl-PL" sz="1800" dirty="0"/>
          </a:p>
        </p:txBody>
      </p:sp>
    </p:spTree>
    <p:extLst>
      <p:ext uri="{BB962C8B-B14F-4D97-AF65-F5344CB8AC3E}">
        <p14:creationId xmlns:p14="http://schemas.microsoft.com/office/powerpoint/2010/main" val="267591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953766-20A1-48C7-8C80-F3111469CC23}"/>
              </a:ext>
            </a:extLst>
          </p:cNvPr>
          <p:cNvSpPr>
            <a:spLocks noGrp="1"/>
          </p:cNvSpPr>
          <p:nvPr>
            <p:ph type="body" sz="quarter" idx="14"/>
          </p:nvPr>
        </p:nvSpPr>
        <p:spPr/>
        <p:txBody>
          <a:bodyPr>
            <a:normAutofit/>
          </a:bodyPr>
          <a:lstStyle/>
          <a:p>
            <a:endParaRPr lang="pl-PL" sz="1800" dirty="0"/>
          </a:p>
          <a:p>
            <a:endParaRPr lang="pl-PL" sz="1800" dirty="0"/>
          </a:p>
          <a:p>
            <a:r>
              <a:rPr lang="hu-HU" sz="1800" dirty="0"/>
              <a:t>9. Melyik a 3 legnépszerűbb közösségi média platform?</a:t>
            </a:r>
          </a:p>
          <a:p>
            <a:endParaRPr lang="hu-HU" sz="1800" dirty="0"/>
          </a:p>
          <a:p>
            <a:pPr marL="342900" indent="-342900">
              <a:buFont typeface="+mj-lt"/>
              <a:buAutoNum type="alphaLcParenR"/>
            </a:pPr>
            <a:r>
              <a:rPr lang="hu-HU" sz="1800" dirty="0"/>
              <a:t>Instagram, </a:t>
            </a:r>
            <a:r>
              <a:rPr lang="hu-HU" sz="1800" dirty="0" err="1"/>
              <a:t>Gadu-Gadu</a:t>
            </a:r>
            <a:r>
              <a:rPr lang="hu-HU" sz="1800" dirty="0"/>
              <a:t>, Facebook</a:t>
            </a:r>
          </a:p>
          <a:p>
            <a:pPr marL="342900" indent="-342900">
              <a:buFont typeface="+mj-lt"/>
              <a:buAutoNum type="alphaLcParenR"/>
            </a:pPr>
            <a:r>
              <a:rPr lang="hu-HU" sz="1800" dirty="0"/>
              <a:t>Facebook, Instagram, Snapchat</a:t>
            </a:r>
          </a:p>
          <a:p>
            <a:pPr marL="342900" indent="-342900">
              <a:buFont typeface="+mj-lt"/>
              <a:buAutoNum type="alphaLcParenR"/>
            </a:pPr>
            <a:r>
              <a:rPr lang="hu-HU" sz="1800" dirty="0" err="1"/>
              <a:t>Twetter</a:t>
            </a:r>
            <a:r>
              <a:rPr lang="hu-HU" sz="1800" dirty="0"/>
              <a:t>, Facebook, Instagram</a:t>
            </a:r>
          </a:p>
          <a:p>
            <a:endParaRPr lang="hu-HU" sz="1800" dirty="0"/>
          </a:p>
          <a:p>
            <a:endParaRPr lang="hu-HU" sz="1800" dirty="0"/>
          </a:p>
          <a:p>
            <a:r>
              <a:rPr lang="hu-HU" sz="1800" dirty="0"/>
              <a:t>10. Miért olyan fontos a közösségi média?</a:t>
            </a:r>
          </a:p>
          <a:p>
            <a:endParaRPr lang="hu-HU" sz="1800" dirty="0"/>
          </a:p>
          <a:p>
            <a:r>
              <a:rPr lang="hu-HU" sz="1800" dirty="0"/>
              <a:t>a) Költséghatékony, megtalálhatja barátait, meghívhatja barátait a márka szórakoztató oldalára</a:t>
            </a:r>
          </a:p>
          <a:p>
            <a:r>
              <a:rPr lang="hu-HU" sz="1800" dirty="0" err="1"/>
              <a:t>b</a:t>
            </a:r>
            <a:r>
              <a:rPr lang="hu-HU" sz="1800" dirty="0"/>
              <a:t>) Nagyon interaktív, kötődést hoznak létre a közönséggel, költséghatékony</a:t>
            </a:r>
          </a:p>
          <a:p>
            <a:r>
              <a:rPr lang="hu-HU" sz="1800" dirty="0"/>
              <a:t>c) Költséghatékony, rendkívül interaktív, sok kutyás fotót nézhet meg</a:t>
            </a:r>
            <a:endParaRPr lang="pl-PL" sz="1800" dirty="0"/>
          </a:p>
        </p:txBody>
      </p:sp>
    </p:spTree>
    <p:extLst>
      <p:ext uri="{BB962C8B-B14F-4D97-AF65-F5344CB8AC3E}">
        <p14:creationId xmlns:p14="http://schemas.microsoft.com/office/powerpoint/2010/main" val="116927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A1DA8ADF-6230-4053-81DC-A35A327A8E9E}"/>
              </a:ext>
            </a:extLst>
          </p:cNvPr>
          <p:cNvSpPr/>
          <p:nvPr/>
        </p:nvSpPr>
        <p:spPr>
          <a:xfrm>
            <a:off x="3822563" y="2405672"/>
            <a:ext cx="1663837" cy="1466891"/>
          </a:xfrm>
          <a:prstGeom prst="ellipse">
            <a:avLst/>
          </a:prstGeom>
          <a:solidFill>
            <a:srgbClr val="DC30B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69" dirty="0" err="1"/>
              <a:t>Felhasználói</a:t>
            </a:r>
            <a:r>
              <a:rPr lang="pl-PL" sz="1569" dirty="0"/>
              <a:t> profil</a:t>
            </a:r>
          </a:p>
        </p:txBody>
      </p:sp>
      <p:sp>
        <p:nvSpPr>
          <p:cNvPr id="4" name="Prostokąt 3">
            <a:extLst>
              <a:ext uri="{FF2B5EF4-FFF2-40B4-BE49-F238E27FC236}">
                <a16:creationId xmlns:a16="http://schemas.microsoft.com/office/drawing/2014/main" id="{C4AF6199-A235-4625-AB2F-2CAAED38D29E}"/>
              </a:ext>
            </a:extLst>
          </p:cNvPr>
          <p:cNvSpPr/>
          <p:nvPr/>
        </p:nvSpPr>
        <p:spPr>
          <a:xfrm>
            <a:off x="1914930" y="3298455"/>
            <a:ext cx="1352221"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Kor</a:t>
            </a:r>
          </a:p>
        </p:txBody>
      </p:sp>
      <p:sp>
        <p:nvSpPr>
          <p:cNvPr id="5" name="Prostokąt 4">
            <a:extLst>
              <a:ext uri="{FF2B5EF4-FFF2-40B4-BE49-F238E27FC236}">
                <a16:creationId xmlns:a16="http://schemas.microsoft.com/office/drawing/2014/main" id="{9E4A9A62-C824-4230-A582-738254D2AA3A}"/>
              </a:ext>
            </a:extLst>
          </p:cNvPr>
          <p:cNvSpPr/>
          <p:nvPr/>
        </p:nvSpPr>
        <p:spPr>
          <a:xfrm>
            <a:off x="5223708" y="1643433"/>
            <a:ext cx="173118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Bevétel</a:t>
            </a:r>
            <a:endParaRPr lang="pl-PL" sz="1662" dirty="0"/>
          </a:p>
        </p:txBody>
      </p:sp>
      <p:sp>
        <p:nvSpPr>
          <p:cNvPr id="6" name="Prostokąt 5">
            <a:extLst>
              <a:ext uri="{FF2B5EF4-FFF2-40B4-BE49-F238E27FC236}">
                <a16:creationId xmlns:a16="http://schemas.microsoft.com/office/drawing/2014/main" id="{67CBDB0B-45D3-414D-8636-FFC49DB5420B}"/>
              </a:ext>
            </a:extLst>
          </p:cNvPr>
          <p:cNvSpPr/>
          <p:nvPr/>
        </p:nvSpPr>
        <p:spPr>
          <a:xfrm>
            <a:off x="6235720" y="2500413"/>
            <a:ext cx="173118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Visszaforulás</a:t>
            </a:r>
            <a:endParaRPr lang="pl-PL" sz="1662" dirty="0"/>
          </a:p>
        </p:txBody>
      </p:sp>
      <p:sp>
        <p:nvSpPr>
          <p:cNvPr id="7" name="Prostokąt 6">
            <a:extLst>
              <a:ext uri="{FF2B5EF4-FFF2-40B4-BE49-F238E27FC236}">
                <a16:creationId xmlns:a16="http://schemas.microsoft.com/office/drawing/2014/main" id="{7082D148-CEFE-425C-809B-13379DFD5B41}"/>
              </a:ext>
            </a:extLst>
          </p:cNvPr>
          <p:cNvSpPr/>
          <p:nvPr/>
        </p:nvSpPr>
        <p:spPr>
          <a:xfrm>
            <a:off x="6089301" y="3298455"/>
            <a:ext cx="1136899"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Célok</a:t>
            </a:r>
            <a:endParaRPr lang="pl-PL" sz="1662" dirty="0"/>
          </a:p>
        </p:txBody>
      </p:sp>
      <p:sp>
        <p:nvSpPr>
          <p:cNvPr id="8" name="Prostokąt 7">
            <a:extLst>
              <a:ext uri="{FF2B5EF4-FFF2-40B4-BE49-F238E27FC236}">
                <a16:creationId xmlns:a16="http://schemas.microsoft.com/office/drawing/2014/main" id="{F6460E1B-42A0-4A3C-9C2A-ED68F8E9F705}"/>
              </a:ext>
            </a:extLst>
          </p:cNvPr>
          <p:cNvSpPr/>
          <p:nvPr/>
        </p:nvSpPr>
        <p:spPr>
          <a:xfrm>
            <a:off x="6425204" y="4212772"/>
            <a:ext cx="1800090"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Kihívások</a:t>
            </a:r>
            <a:endParaRPr lang="pl-PL" sz="1662" dirty="0"/>
          </a:p>
        </p:txBody>
      </p:sp>
      <p:sp>
        <p:nvSpPr>
          <p:cNvPr id="9" name="Prostokąt 8">
            <a:extLst>
              <a:ext uri="{FF2B5EF4-FFF2-40B4-BE49-F238E27FC236}">
                <a16:creationId xmlns:a16="http://schemas.microsoft.com/office/drawing/2014/main" id="{58797292-FA0F-448D-A021-9B3F193BC304}"/>
              </a:ext>
            </a:extLst>
          </p:cNvPr>
          <p:cNvSpPr/>
          <p:nvPr/>
        </p:nvSpPr>
        <p:spPr>
          <a:xfrm>
            <a:off x="3809761" y="4592836"/>
            <a:ext cx="1524478" cy="65457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Vásárlási</a:t>
            </a:r>
            <a:r>
              <a:rPr lang="pl-PL" sz="1662" dirty="0"/>
              <a:t> </a:t>
            </a:r>
            <a:r>
              <a:rPr lang="pl-PL" sz="1662" dirty="0" err="1"/>
              <a:t>szookások</a:t>
            </a:r>
            <a:endParaRPr lang="pl-PL" sz="1662" dirty="0"/>
          </a:p>
        </p:txBody>
      </p:sp>
      <p:sp>
        <p:nvSpPr>
          <p:cNvPr id="10" name="Prostokąt 9">
            <a:extLst>
              <a:ext uri="{FF2B5EF4-FFF2-40B4-BE49-F238E27FC236}">
                <a16:creationId xmlns:a16="http://schemas.microsoft.com/office/drawing/2014/main" id="{1557C62D-C1DE-4DBF-906B-A044FECEE4ED}"/>
              </a:ext>
            </a:extLst>
          </p:cNvPr>
          <p:cNvSpPr/>
          <p:nvPr/>
        </p:nvSpPr>
        <p:spPr>
          <a:xfrm>
            <a:off x="1177093" y="2528956"/>
            <a:ext cx="1798538"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Lakhely</a:t>
            </a:r>
            <a:endParaRPr lang="pl-PL" sz="1662" dirty="0"/>
          </a:p>
        </p:txBody>
      </p:sp>
      <p:sp>
        <p:nvSpPr>
          <p:cNvPr id="11" name="Prostokąt 10">
            <a:extLst>
              <a:ext uri="{FF2B5EF4-FFF2-40B4-BE49-F238E27FC236}">
                <a16:creationId xmlns:a16="http://schemas.microsoft.com/office/drawing/2014/main" id="{09A5F8BC-B6F7-4DBA-88CC-1334A815A12A}"/>
              </a:ext>
            </a:extLst>
          </p:cNvPr>
          <p:cNvSpPr/>
          <p:nvPr/>
        </p:nvSpPr>
        <p:spPr>
          <a:xfrm>
            <a:off x="2256457" y="1669271"/>
            <a:ext cx="166383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Hobbik</a:t>
            </a:r>
            <a:endParaRPr lang="pl-PL" sz="1662" dirty="0"/>
          </a:p>
        </p:txBody>
      </p:sp>
      <p:sp>
        <p:nvSpPr>
          <p:cNvPr id="12" name="Prostokąt 11">
            <a:extLst>
              <a:ext uri="{FF2B5EF4-FFF2-40B4-BE49-F238E27FC236}">
                <a16:creationId xmlns:a16="http://schemas.microsoft.com/office/drawing/2014/main" id="{A40AF177-F141-4206-87AB-C6BB73BA2E83}"/>
              </a:ext>
            </a:extLst>
          </p:cNvPr>
          <p:cNvSpPr/>
          <p:nvPr/>
        </p:nvSpPr>
        <p:spPr>
          <a:xfrm>
            <a:off x="1244443" y="4212772"/>
            <a:ext cx="166383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Beosztás</a:t>
            </a:r>
            <a:endParaRPr lang="pl-PL" sz="1662" dirty="0"/>
          </a:p>
        </p:txBody>
      </p:sp>
      <p:cxnSp>
        <p:nvCxnSpPr>
          <p:cNvPr id="14" name="Łącznik: łamany 13">
            <a:extLst>
              <a:ext uri="{FF2B5EF4-FFF2-40B4-BE49-F238E27FC236}">
                <a16:creationId xmlns:a16="http://schemas.microsoft.com/office/drawing/2014/main" id="{7C3AC745-9E67-4704-B6D3-F9108A1FDB0F}"/>
              </a:ext>
            </a:extLst>
          </p:cNvPr>
          <p:cNvCxnSpPr/>
          <p:nvPr/>
        </p:nvCxnSpPr>
        <p:spPr>
          <a:xfrm>
            <a:off x="3267151" y="2265164"/>
            <a:ext cx="555413" cy="37035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Łącznik: łamany 19">
            <a:extLst>
              <a:ext uri="{FF2B5EF4-FFF2-40B4-BE49-F238E27FC236}">
                <a16:creationId xmlns:a16="http://schemas.microsoft.com/office/drawing/2014/main" id="{669A43C3-F12C-4B93-8759-F6194690CCBC}"/>
              </a:ext>
            </a:extLst>
          </p:cNvPr>
          <p:cNvCxnSpPr/>
          <p:nvPr/>
        </p:nvCxnSpPr>
        <p:spPr>
          <a:xfrm>
            <a:off x="3186763" y="2806169"/>
            <a:ext cx="538187" cy="35072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Łącznik: łamany 21">
            <a:extLst>
              <a:ext uri="{FF2B5EF4-FFF2-40B4-BE49-F238E27FC236}">
                <a16:creationId xmlns:a16="http://schemas.microsoft.com/office/drawing/2014/main" id="{71CE6FAC-785A-4368-84B7-76A332683538}"/>
              </a:ext>
            </a:extLst>
          </p:cNvPr>
          <p:cNvCxnSpPr/>
          <p:nvPr/>
        </p:nvCxnSpPr>
        <p:spPr>
          <a:xfrm>
            <a:off x="3419311" y="3509470"/>
            <a:ext cx="500983" cy="21101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Łącznik: łamany 23">
            <a:extLst>
              <a:ext uri="{FF2B5EF4-FFF2-40B4-BE49-F238E27FC236}">
                <a16:creationId xmlns:a16="http://schemas.microsoft.com/office/drawing/2014/main" id="{6DCF476A-3204-4EE9-B1D9-1BF3DE2EE322}"/>
              </a:ext>
            </a:extLst>
          </p:cNvPr>
          <p:cNvCxnSpPr/>
          <p:nvPr/>
        </p:nvCxnSpPr>
        <p:spPr>
          <a:xfrm flipV="1">
            <a:off x="3148606" y="4013071"/>
            <a:ext cx="873606" cy="41071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6" name="Łącznik prosty ze strzałką 25">
            <a:extLst>
              <a:ext uri="{FF2B5EF4-FFF2-40B4-BE49-F238E27FC236}">
                <a16:creationId xmlns:a16="http://schemas.microsoft.com/office/drawing/2014/main" id="{26EF51AE-8831-40FE-AA1D-FB2136118289}"/>
              </a:ext>
            </a:extLst>
          </p:cNvPr>
          <p:cNvCxnSpPr/>
          <p:nvPr/>
        </p:nvCxnSpPr>
        <p:spPr>
          <a:xfrm flipV="1">
            <a:off x="4654482" y="4212772"/>
            <a:ext cx="0" cy="260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Łącznik: łamany 27">
            <a:extLst>
              <a:ext uri="{FF2B5EF4-FFF2-40B4-BE49-F238E27FC236}">
                <a16:creationId xmlns:a16="http://schemas.microsoft.com/office/drawing/2014/main" id="{0249F1BA-2E11-4054-A38D-7E473B11ED7B}"/>
              </a:ext>
            </a:extLst>
          </p:cNvPr>
          <p:cNvCxnSpPr/>
          <p:nvPr/>
        </p:nvCxnSpPr>
        <p:spPr>
          <a:xfrm rot="10800000">
            <a:off x="5486401" y="3795047"/>
            <a:ext cx="749320" cy="54805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Łącznik: łamany 29">
            <a:extLst>
              <a:ext uri="{FF2B5EF4-FFF2-40B4-BE49-F238E27FC236}">
                <a16:creationId xmlns:a16="http://schemas.microsoft.com/office/drawing/2014/main" id="{7B780CE0-37CE-4EDC-A5F8-D13C37CC562D}"/>
              </a:ext>
            </a:extLst>
          </p:cNvPr>
          <p:cNvCxnSpPr/>
          <p:nvPr/>
        </p:nvCxnSpPr>
        <p:spPr>
          <a:xfrm rot="10800000">
            <a:off x="5584013" y="3226599"/>
            <a:ext cx="305640" cy="28287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2" name="Łącznik: łamany 31">
            <a:extLst>
              <a:ext uri="{FF2B5EF4-FFF2-40B4-BE49-F238E27FC236}">
                <a16:creationId xmlns:a16="http://schemas.microsoft.com/office/drawing/2014/main" id="{BF4C3E5E-BBDA-4BA4-83AF-AB7CBDEDE1C7}"/>
              </a:ext>
            </a:extLst>
          </p:cNvPr>
          <p:cNvCxnSpPr/>
          <p:nvPr/>
        </p:nvCxnSpPr>
        <p:spPr>
          <a:xfrm rot="10800000">
            <a:off x="5584013" y="2540524"/>
            <a:ext cx="457800" cy="19944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4" name="Łącznik: łamany 33">
            <a:extLst>
              <a:ext uri="{FF2B5EF4-FFF2-40B4-BE49-F238E27FC236}">
                <a16:creationId xmlns:a16="http://schemas.microsoft.com/office/drawing/2014/main" id="{34335A11-4DA6-418F-B4A5-A7F6737662F2}"/>
              </a:ext>
            </a:extLst>
          </p:cNvPr>
          <p:cNvCxnSpPr/>
          <p:nvPr/>
        </p:nvCxnSpPr>
        <p:spPr>
          <a:xfrm rot="5400000">
            <a:off x="4774235" y="1975028"/>
            <a:ext cx="321885" cy="2583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6920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156B985-3F6C-4263-A716-6074FB84F6B6}"/>
              </a:ext>
            </a:extLst>
          </p:cNvPr>
          <p:cNvSpPr>
            <a:spLocks noGrp="1"/>
          </p:cNvSpPr>
          <p:nvPr>
            <p:ph type="body" sz="quarter" idx="14"/>
          </p:nvPr>
        </p:nvSpPr>
        <p:spPr/>
        <p:txBody>
          <a:bodyPr>
            <a:normAutofit/>
          </a:bodyPr>
          <a:lstStyle/>
          <a:p>
            <a:endParaRPr lang="pl-PL" sz="1800" dirty="0"/>
          </a:p>
          <a:p>
            <a:r>
              <a:rPr lang="pl-PL" sz="1800" dirty="0"/>
              <a:t>11. </a:t>
            </a:r>
            <a:r>
              <a:rPr lang="pl-PL" sz="1800" dirty="0" err="1"/>
              <a:t>Milyen</a:t>
            </a:r>
            <a:r>
              <a:rPr lang="pl-PL" sz="1800" dirty="0"/>
              <a:t> </a:t>
            </a:r>
            <a:r>
              <a:rPr lang="pl-PL" sz="1800" dirty="0" err="1"/>
              <a:t>kérdéseket</a:t>
            </a:r>
            <a:r>
              <a:rPr lang="pl-PL" sz="1800" dirty="0"/>
              <a:t> </a:t>
            </a:r>
            <a:r>
              <a:rPr lang="pl-PL" sz="1800" dirty="0" err="1"/>
              <a:t>tesz</a:t>
            </a:r>
            <a:r>
              <a:rPr lang="pl-PL" sz="1800" dirty="0"/>
              <a:t> </a:t>
            </a:r>
            <a:r>
              <a:rPr lang="pl-PL" sz="1800" dirty="0" err="1"/>
              <a:t>fel</a:t>
            </a:r>
            <a:r>
              <a:rPr lang="pl-PL" sz="1800" dirty="0"/>
              <a:t> </a:t>
            </a:r>
            <a:r>
              <a:rPr lang="pl-PL" sz="1800" dirty="0" err="1"/>
              <a:t>egy</a:t>
            </a:r>
            <a:r>
              <a:rPr lang="pl-PL" sz="1800" dirty="0"/>
              <a:t> </a:t>
            </a:r>
            <a:r>
              <a:rPr lang="pl-PL" sz="1800" dirty="0" err="1"/>
              <a:t>jó</a:t>
            </a:r>
            <a:r>
              <a:rPr lang="pl-PL" sz="1800" dirty="0"/>
              <a:t> </a:t>
            </a:r>
            <a:r>
              <a:rPr lang="pl-PL" sz="1800" dirty="0" err="1"/>
              <a:t>sajtóközlemény</a:t>
            </a:r>
            <a:r>
              <a:rPr lang="pl-PL" sz="1800" dirty="0"/>
              <a:t>?</a:t>
            </a:r>
          </a:p>
          <a:p>
            <a:endParaRPr lang="pl-PL" sz="1800" dirty="0"/>
          </a:p>
          <a:p>
            <a:r>
              <a:rPr lang="pl-PL" sz="1800" dirty="0"/>
              <a:t>a) Ki, hol, </a:t>
            </a:r>
            <a:r>
              <a:rPr lang="pl-PL" sz="1800" dirty="0" err="1"/>
              <a:t>miért</a:t>
            </a:r>
            <a:endParaRPr lang="pl-PL" sz="1800" dirty="0"/>
          </a:p>
          <a:p>
            <a:r>
              <a:rPr lang="pl-PL" sz="1800" dirty="0"/>
              <a:t>b) </a:t>
            </a:r>
            <a:r>
              <a:rPr lang="pl-PL" sz="1800" dirty="0" err="1"/>
              <a:t>Miért</a:t>
            </a:r>
            <a:r>
              <a:rPr lang="pl-PL" sz="1800" dirty="0"/>
              <a:t>, </a:t>
            </a:r>
            <a:r>
              <a:rPr lang="pl-PL" sz="1800" dirty="0" err="1"/>
              <a:t>mikor</a:t>
            </a:r>
            <a:r>
              <a:rPr lang="pl-PL" sz="1800" dirty="0"/>
              <a:t>, </a:t>
            </a:r>
            <a:r>
              <a:rPr lang="pl-PL" sz="1800" dirty="0" err="1"/>
              <a:t>jól</a:t>
            </a:r>
            <a:r>
              <a:rPr lang="pl-PL" sz="1800" dirty="0"/>
              <a:t> </a:t>
            </a:r>
            <a:r>
              <a:rPr lang="pl-PL" sz="1800" dirty="0" err="1"/>
              <a:t>vagy</a:t>
            </a:r>
            <a:r>
              <a:rPr lang="pl-PL" sz="1800" dirty="0"/>
              <a:t>?</a:t>
            </a:r>
          </a:p>
          <a:p>
            <a:r>
              <a:rPr lang="pl-PL" sz="1800" dirty="0"/>
              <a:t>c) </a:t>
            </a:r>
            <a:r>
              <a:rPr lang="pl-PL" sz="1800" dirty="0" err="1"/>
              <a:t>Hogyan</a:t>
            </a:r>
            <a:r>
              <a:rPr lang="pl-PL" sz="1800" dirty="0"/>
              <a:t>, </a:t>
            </a:r>
            <a:r>
              <a:rPr lang="pl-PL" sz="1800" dirty="0" err="1"/>
              <a:t>miért</a:t>
            </a:r>
            <a:r>
              <a:rPr lang="pl-PL" sz="1800" dirty="0"/>
              <a:t>, mi a </a:t>
            </a:r>
            <a:r>
              <a:rPr lang="pl-PL" sz="1800" dirty="0" err="1"/>
              <a:t>kedvenc</a:t>
            </a:r>
            <a:r>
              <a:rPr lang="pl-PL" sz="1800" dirty="0"/>
              <a:t> </a:t>
            </a:r>
            <a:r>
              <a:rPr lang="pl-PL" sz="1800" dirty="0" err="1"/>
              <a:t>kiegészítőd</a:t>
            </a:r>
            <a:r>
              <a:rPr lang="pl-PL" sz="1800" dirty="0"/>
              <a:t> a </a:t>
            </a:r>
            <a:r>
              <a:rPr lang="pl-PL" sz="1800" dirty="0" err="1"/>
              <a:t>pizzán</a:t>
            </a:r>
            <a:r>
              <a:rPr lang="pl-PL" sz="1800" dirty="0"/>
              <a:t>?</a:t>
            </a:r>
          </a:p>
          <a:p>
            <a:endParaRPr lang="pl-PL" sz="1800" dirty="0"/>
          </a:p>
          <a:p>
            <a:endParaRPr lang="pl-PL" sz="1800" dirty="0"/>
          </a:p>
          <a:p>
            <a:r>
              <a:rPr lang="pl-PL" sz="1800" dirty="0"/>
              <a:t>12. Mit </a:t>
            </a:r>
            <a:r>
              <a:rPr lang="pl-PL" sz="1800" dirty="0" err="1"/>
              <a:t>tartalmaz</a:t>
            </a:r>
            <a:r>
              <a:rPr lang="pl-PL" sz="1800" dirty="0"/>
              <a:t> a </a:t>
            </a:r>
            <a:r>
              <a:rPr lang="pl-PL" sz="1800" dirty="0" err="1"/>
              <a:t>marketingmix</a:t>
            </a:r>
            <a:endParaRPr lang="pl-PL" sz="1800" dirty="0"/>
          </a:p>
          <a:p>
            <a:endParaRPr lang="pl-PL" sz="1800" dirty="0"/>
          </a:p>
          <a:p>
            <a:r>
              <a:rPr lang="pl-PL" sz="1800" dirty="0"/>
              <a:t>a) </a:t>
            </a:r>
            <a:r>
              <a:rPr lang="pl-PL" sz="1800" dirty="0" err="1"/>
              <a:t>Termék</a:t>
            </a:r>
            <a:r>
              <a:rPr lang="pl-PL" sz="1800" dirty="0"/>
              <a:t>, </a:t>
            </a:r>
            <a:r>
              <a:rPr lang="pl-PL" sz="1800" dirty="0" err="1"/>
              <a:t>promóció</a:t>
            </a:r>
            <a:r>
              <a:rPr lang="pl-PL" sz="1800" dirty="0"/>
              <a:t>, </a:t>
            </a:r>
            <a:r>
              <a:rPr lang="pl-PL" sz="1800" dirty="0" err="1"/>
              <a:t>kellemes</a:t>
            </a:r>
            <a:r>
              <a:rPr lang="pl-PL" sz="1800" dirty="0"/>
              <a:t> </a:t>
            </a:r>
            <a:r>
              <a:rPr lang="pl-PL" sz="1800" dirty="0" err="1"/>
              <a:t>megjelenés</a:t>
            </a:r>
            <a:endParaRPr lang="pl-PL" sz="1800" dirty="0"/>
          </a:p>
          <a:p>
            <a:r>
              <a:rPr lang="pl-PL" sz="1800" dirty="0"/>
              <a:t>b) </a:t>
            </a:r>
            <a:r>
              <a:rPr lang="pl-PL" sz="1800" dirty="0" err="1"/>
              <a:t>Termék</a:t>
            </a:r>
            <a:r>
              <a:rPr lang="pl-PL" sz="1800" dirty="0"/>
              <a:t>, </a:t>
            </a:r>
            <a:r>
              <a:rPr lang="pl-PL" sz="1800" dirty="0" err="1"/>
              <a:t>jó</a:t>
            </a:r>
            <a:r>
              <a:rPr lang="pl-PL" sz="1800" dirty="0"/>
              <a:t> technika, </a:t>
            </a:r>
            <a:r>
              <a:rPr lang="pl-PL" sz="1800" dirty="0" err="1"/>
              <a:t>ár</a:t>
            </a:r>
            <a:endParaRPr lang="pl-PL" sz="1800" dirty="0"/>
          </a:p>
          <a:p>
            <a:r>
              <a:rPr lang="pl-PL" sz="1800" dirty="0"/>
              <a:t>c) </a:t>
            </a:r>
            <a:r>
              <a:rPr lang="pl-PL" sz="1800" dirty="0" err="1"/>
              <a:t>Termék</a:t>
            </a:r>
            <a:r>
              <a:rPr lang="pl-PL" sz="1800" dirty="0"/>
              <a:t>, </a:t>
            </a:r>
            <a:r>
              <a:rPr lang="pl-PL" sz="1800" dirty="0" err="1"/>
              <a:t>emberek</a:t>
            </a:r>
            <a:r>
              <a:rPr lang="pl-PL" sz="1800" dirty="0"/>
              <a:t>, </a:t>
            </a:r>
            <a:r>
              <a:rPr lang="pl-PL" sz="1800" dirty="0" err="1"/>
              <a:t>promóció</a:t>
            </a:r>
            <a:endParaRPr lang="pl-PL" sz="1800" dirty="0"/>
          </a:p>
        </p:txBody>
      </p:sp>
    </p:spTree>
    <p:extLst>
      <p:ext uri="{BB962C8B-B14F-4D97-AF65-F5344CB8AC3E}">
        <p14:creationId xmlns:p14="http://schemas.microsoft.com/office/powerpoint/2010/main" val="1797889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E9EE04-DE18-4BC1-9876-DE92E0D3A252}"/>
              </a:ext>
            </a:extLst>
          </p:cNvPr>
          <p:cNvSpPr>
            <a:spLocks noGrp="1"/>
          </p:cNvSpPr>
          <p:nvPr>
            <p:ph type="body" sz="quarter" idx="14"/>
          </p:nvPr>
        </p:nvSpPr>
        <p:spPr/>
        <p:txBody>
          <a:bodyPr>
            <a:normAutofit/>
          </a:bodyPr>
          <a:lstStyle/>
          <a:p>
            <a:r>
              <a:rPr lang="pl-PL" sz="1800" dirty="0" err="1"/>
              <a:t>Helyes</a:t>
            </a:r>
            <a:r>
              <a:rPr lang="pl-PL" sz="1800" dirty="0"/>
              <a:t> </a:t>
            </a:r>
            <a:r>
              <a:rPr lang="pl-PL" sz="1800"/>
              <a:t>válaszok:</a:t>
            </a:r>
            <a:endParaRPr lang="pl-PL" sz="1800" dirty="0"/>
          </a:p>
          <a:p>
            <a:endParaRPr lang="pl-PL" sz="1800" dirty="0"/>
          </a:p>
          <a:p>
            <a:r>
              <a:rPr lang="pl-PL" sz="1800" dirty="0"/>
              <a:t>1.    b</a:t>
            </a:r>
          </a:p>
          <a:p>
            <a:r>
              <a:rPr lang="pl-PL" sz="1800" dirty="0"/>
              <a:t>2.    a</a:t>
            </a:r>
          </a:p>
          <a:p>
            <a:r>
              <a:rPr lang="pl-PL" sz="1800" dirty="0"/>
              <a:t>3.    c</a:t>
            </a:r>
          </a:p>
          <a:p>
            <a:r>
              <a:rPr lang="pl-PL" sz="1800" dirty="0"/>
              <a:t>4.    a</a:t>
            </a:r>
          </a:p>
          <a:p>
            <a:r>
              <a:rPr lang="pl-PL" sz="1800" dirty="0"/>
              <a:t>5.    a</a:t>
            </a:r>
          </a:p>
          <a:p>
            <a:r>
              <a:rPr lang="pl-PL" sz="1800" dirty="0"/>
              <a:t>6.    c</a:t>
            </a:r>
          </a:p>
          <a:p>
            <a:r>
              <a:rPr lang="pl-PL" sz="1800" dirty="0"/>
              <a:t>7.    b</a:t>
            </a:r>
          </a:p>
          <a:p>
            <a:r>
              <a:rPr lang="pl-PL" sz="1800" dirty="0"/>
              <a:t>8.    c</a:t>
            </a:r>
          </a:p>
          <a:p>
            <a:r>
              <a:rPr lang="pl-PL" sz="1800" dirty="0"/>
              <a:t>9.    c</a:t>
            </a:r>
          </a:p>
          <a:p>
            <a:r>
              <a:rPr lang="pl-PL" sz="1800" dirty="0"/>
              <a:t>10.   b</a:t>
            </a:r>
          </a:p>
          <a:p>
            <a:r>
              <a:rPr lang="pl-PL" sz="1800" dirty="0"/>
              <a:t>11.   a</a:t>
            </a:r>
          </a:p>
          <a:p>
            <a:r>
              <a:rPr lang="pl-PL" sz="1800" dirty="0"/>
              <a:t>12.   c</a:t>
            </a:r>
          </a:p>
        </p:txBody>
      </p:sp>
    </p:spTree>
    <p:extLst>
      <p:ext uri="{BB962C8B-B14F-4D97-AF65-F5344CB8AC3E}">
        <p14:creationId xmlns:p14="http://schemas.microsoft.com/office/powerpoint/2010/main" val="423280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F4FB21-FDE5-4E1E-B588-AFA29295AF40}"/>
              </a:ext>
            </a:extLst>
          </p:cNvPr>
          <p:cNvSpPr>
            <a:spLocks noGrp="1"/>
          </p:cNvSpPr>
          <p:nvPr>
            <p:ph type="body" sz="quarter" idx="14"/>
          </p:nvPr>
        </p:nvSpPr>
        <p:spPr/>
        <p:txBody>
          <a:bodyPr>
            <a:normAutofit lnSpcReduction="10000"/>
          </a:bodyPr>
          <a:lstStyle/>
          <a:p>
            <a:pPr algn="ctr"/>
            <a:r>
              <a:rPr lang="hu-HU" sz="1600" dirty="0"/>
              <a:t>Hogyan gyűjti össze a megfelelő adatokat a potenciális ügyfelekről?</a:t>
            </a:r>
          </a:p>
          <a:p>
            <a:pPr algn="ctr"/>
            <a:endParaRPr lang="en-US" sz="1600" dirty="0"/>
          </a:p>
          <a:p>
            <a:endParaRPr lang="en-US" sz="1600" dirty="0"/>
          </a:p>
          <a:p>
            <a:r>
              <a:rPr lang="en-US" sz="1600" dirty="0" err="1"/>
              <a:t>Kövesse</a:t>
            </a:r>
            <a:r>
              <a:rPr lang="en-US" sz="1600" dirty="0"/>
              <a:t> </a:t>
            </a:r>
            <a:r>
              <a:rPr lang="en-US" sz="1600" dirty="0" err="1"/>
              <a:t>az</a:t>
            </a:r>
            <a:r>
              <a:rPr lang="en-US" sz="1600" dirty="0"/>
              <a:t> </a:t>
            </a:r>
            <a:r>
              <a:rPr lang="en-US" sz="1600" dirty="0" err="1"/>
              <a:t>alábbi</a:t>
            </a:r>
            <a:r>
              <a:rPr lang="en-US" sz="1600" dirty="0"/>
              <a:t> </a:t>
            </a:r>
            <a:r>
              <a:rPr lang="en-US" sz="1600" dirty="0" err="1"/>
              <a:t>három</a:t>
            </a:r>
            <a:r>
              <a:rPr lang="en-US" sz="1600" dirty="0"/>
              <a:t> </a:t>
            </a:r>
            <a:r>
              <a:rPr lang="en-US" sz="1600" dirty="0" err="1"/>
              <a:t>lépésből</a:t>
            </a:r>
            <a:r>
              <a:rPr lang="en-US" sz="1600" dirty="0"/>
              <a:t> </a:t>
            </a:r>
            <a:r>
              <a:rPr lang="en-US" sz="1600" dirty="0" err="1"/>
              <a:t>álló</a:t>
            </a:r>
            <a:r>
              <a:rPr lang="en-US" sz="1600" dirty="0"/>
              <a:t> </a:t>
            </a:r>
            <a:r>
              <a:rPr lang="en-US" sz="1600" dirty="0" err="1"/>
              <a:t>útmutatót</a:t>
            </a:r>
            <a:r>
              <a:rPr lang="en-US" sz="1600" dirty="0"/>
              <a:t> (</a:t>
            </a:r>
            <a:r>
              <a:rPr lang="en-US" sz="1600" dirty="0" err="1"/>
              <a:t>pontos</a:t>
            </a:r>
            <a:r>
              <a:rPr lang="en-US" sz="1600" dirty="0"/>
              <a:t>) </a:t>
            </a:r>
            <a:r>
              <a:rPr lang="en-US" sz="1600" dirty="0" err="1"/>
              <a:t>ügyfélprofilok</a:t>
            </a:r>
            <a:r>
              <a:rPr lang="en-US" sz="1600" dirty="0"/>
              <a:t> </a:t>
            </a:r>
            <a:r>
              <a:rPr lang="en-US" sz="1600" dirty="0" err="1"/>
              <a:t>létrehozásához</a:t>
            </a:r>
            <a:r>
              <a:rPr lang="en-US" sz="1600" dirty="0"/>
              <a:t>:</a:t>
            </a:r>
          </a:p>
          <a:p>
            <a:endParaRPr lang="en-US" sz="1600" dirty="0"/>
          </a:p>
          <a:p>
            <a:r>
              <a:rPr lang="en-US" sz="1600" dirty="0"/>
              <a:t>1. </a:t>
            </a:r>
            <a:r>
              <a:rPr lang="en-US" sz="1600" dirty="0" err="1"/>
              <a:t>Beszéljen</a:t>
            </a:r>
            <a:r>
              <a:rPr lang="en-US" sz="1600" dirty="0"/>
              <a:t> </a:t>
            </a:r>
            <a:r>
              <a:rPr lang="en-US" sz="1600" dirty="0" err="1"/>
              <a:t>ügyfeleivel</a:t>
            </a:r>
            <a:endParaRPr lang="en-US" sz="1600" dirty="0"/>
          </a:p>
          <a:p>
            <a:endParaRPr lang="en-US" sz="1600" dirty="0"/>
          </a:p>
          <a:p>
            <a:r>
              <a:rPr lang="en-US" sz="1600" dirty="0"/>
              <a:t>Ha </a:t>
            </a:r>
            <a:r>
              <a:rPr lang="en-US" sz="1600" dirty="0" err="1"/>
              <a:t>lehetősége</a:t>
            </a:r>
            <a:r>
              <a:rPr lang="en-US" sz="1600" dirty="0"/>
              <a:t> van </a:t>
            </a:r>
            <a:r>
              <a:rPr lang="en-US" sz="1600" dirty="0" err="1"/>
              <a:t>rá</a:t>
            </a:r>
            <a:r>
              <a:rPr lang="en-US" sz="1600" dirty="0"/>
              <a:t>, </a:t>
            </a:r>
            <a:r>
              <a:rPr lang="en-US" sz="1600" dirty="0" err="1"/>
              <a:t>beszéljen</a:t>
            </a:r>
            <a:r>
              <a:rPr lang="en-US" sz="1600" dirty="0"/>
              <a:t> </a:t>
            </a:r>
            <a:r>
              <a:rPr lang="en-US" sz="1600" dirty="0" err="1"/>
              <a:t>ügyfeleivel</a:t>
            </a:r>
            <a:r>
              <a:rPr lang="en-US" sz="1600" dirty="0"/>
              <a:t>, </a:t>
            </a:r>
            <a:r>
              <a:rPr lang="en-US" sz="1600" dirty="0" err="1"/>
              <a:t>és</a:t>
            </a:r>
            <a:r>
              <a:rPr lang="en-US" sz="1600" dirty="0"/>
              <a:t> </a:t>
            </a:r>
            <a:r>
              <a:rPr lang="en-US" sz="1600" dirty="0" err="1"/>
              <a:t>kérdezze</a:t>
            </a:r>
            <a:r>
              <a:rPr lang="en-US" sz="1600" dirty="0"/>
              <a:t> meg </a:t>
            </a:r>
            <a:r>
              <a:rPr lang="en-US" sz="1600" dirty="0" err="1"/>
              <a:t>őket</a:t>
            </a:r>
            <a:r>
              <a:rPr lang="en-US" sz="1600" dirty="0"/>
              <a:t> a </a:t>
            </a:r>
            <a:r>
              <a:rPr lang="en-US" sz="1600" dirty="0" err="1"/>
              <a:t>vállalkozása</a:t>
            </a:r>
            <a:r>
              <a:rPr lang="en-US" sz="1600" dirty="0"/>
              <a:t> </a:t>
            </a:r>
            <a:r>
              <a:rPr lang="en-US" sz="1600" dirty="0" err="1"/>
              <a:t>szempontjából</a:t>
            </a:r>
            <a:r>
              <a:rPr lang="en-US" sz="1600" dirty="0"/>
              <a:t> </a:t>
            </a:r>
            <a:r>
              <a:rPr lang="en-US" sz="1600" dirty="0" err="1"/>
              <a:t>legfontosabb</a:t>
            </a:r>
            <a:r>
              <a:rPr lang="en-US" sz="1600" dirty="0"/>
              <a:t> </a:t>
            </a:r>
            <a:r>
              <a:rPr lang="en-US" sz="1600" dirty="0" err="1"/>
              <a:t>információkról</a:t>
            </a:r>
            <a:r>
              <a:rPr lang="en-US" sz="1600" dirty="0"/>
              <a:t>. </a:t>
            </a:r>
            <a:r>
              <a:rPr lang="en-US" sz="1600" dirty="0" err="1"/>
              <a:t>Ez</a:t>
            </a:r>
            <a:r>
              <a:rPr lang="en-US" sz="1600" dirty="0"/>
              <a:t> </a:t>
            </a:r>
            <a:r>
              <a:rPr lang="en-US" sz="1600" dirty="0" err="1"/>
              <a:t>segít</a:t>
            </a:r>
            <a:r>
              <a:rPr lang="en-US" sz="1600" dirty="0"/>
              <a:t> </a:t>
            </a:r>
            <a:r>
              <a:rPr lang="en-US" sz="1600" dirty="0" err="1"/>
              <a:t>kiválasztani</a:t>
            </a:r>
            <a:r>
              <a:rPr lang="en-US" sz="1600" dirty="0"/>
              <a:t> a </a:t>
            </a:r>
            <a:r>
              <a:rPr lang="en-US" sz="1600" dirty="0" err="1"/>
              <a:t>számukra</a:t>
            </a:r>
            <a:r>
              <a:rPr lang="en-US" sz="1600" dirty="0"/>
              <a:t> </a:t>
            </a:r>
            <a:r>
              <a:rPr lang="en-US" sz="1600" dirty="0" err="1"/>
              <a:t>megfelelő</a:t>
            </a:r>
            <a:r>
              <a:rPr lang="en-US" sz="1600" dirty="0"/>
              <a:t> </a:t>
            </a:r>
            <a:r>
              <a:rPr lang="en-US" sz="1600" dirty="0" err="1"/>
              <a:t>hirdetéseket</a:t>
            </a:r>
            <a:r>
              <a:rPr lang="en-US" sz="1600" dirty="0"/>
              <a:t> a </a:t>
            </a:r>
            <a:r>
              <a:rPr lang="en-US" sz="1600" dirty="0" err="1"/>
              <a:t>leghatékonyabb</a:t>
            </a:r>
            <a:r>
              <a:rPr lang="en-US" sz="1600" dirty="0"/>
              <a:t> </a:t>
            </a:r>
            <a:r>
              <a:rPr lang="en-US" sz="1600" dirty="0" err="1"/>
              <a:t>kommunikáció</a:t>
            </a:r>
            <a:r>
              <a:rPr lang="en-US" sz="1600" dirty="0"/>
              <a:t> </a:t>
            </a:r>
            <a:r>
              <a:rPr lang="en-US" sz="1600" dirty="0" err="1"/>
              <a:t>révén</a:t>
            </a:r>
            <a:r>
              <a:rPr lang="en-US" sz="1600" dirty="0"/>
              <a:t>.</a:t>
            </a:r>
          </a:p>
          <a:p>
            <a:r>
              <a:rPr lang="en-US" sz="1600" dirty="0"/>
              <a:t> </a:t>
            </a:r>
          </a:p>
          <a:p>
            <a:r>
              <a:rPr lang="en-US" sz="1600" dirty="0" err="1"/>
              <a:t>Kérhet</a:t>
            </a:r>
            <a:r>
              <a:rPr lang="en-US" sz="1600" dirty="0"/>
              <a:t> </a:t>
            </a:r>
            <a:r>
              <a:rPr lang="en-US" sz="1600" dirty="0" err="1"/>
              <a:t>tőlük</a:t>
            </a:r>
            <a:r>
              <a:rPr lang="en-US" sz="1600" dirty="0"/>
              <a:t> </a:t>
            </a:r>
            <a:r>
              <a:rPr lang="en-US" sz="1600" dirty="0" err="1"/>
              <a:t>olyan</a:t>
            </a:r>
            <a:r>
              <a:rPr lang="en-US" sz="1600" dirty="0"/>
              <a:t> </a:t>
            </a:r>
            <a:r>
              <a:rPr lang="en-US" sz="1600" dirty="0" err="1"/>
              <a:t>alapvető</a:t>
            </a:r>
            <a:r>
              <a:rPr lang="en-US" sz="1600" dirty="0"/>
              <a:t> </a:t>
            </a:r>
            <a:r>
              <a:rPr lang="en-US" sz="1600" dirty="0" err="1"/>
              <a:t>információkat</a:t>
            </a:r>
            <a:r>
              <a:rPr lang="en-US" sz="1600" dirty="0"/>
              <a:t>, mint </a:t>
            </a:r>
            <a:r>
              <a:rPr lang="en-US" sz="1600" dirty="0" err="1"/>
              <a:t>az</a:t>
            </a:r>
            <a:r>
              <a:rPr lang="en-US" sz="1600" dirty="0"/>
              <a:t> </a:t>
            </a:r>
            <a:r>
              <a:rPr lang="en-US" sz="1600" dirty="0" err="1"/>
              <a:t>életkor</a:t>
            </a:r>
            <a:r>
              <a:rPr lang="en-US" sz="1600" dirty="0"/>
              <a:t>, </a:t>
            </a:r>
            <a:r>
              <a:rPr lang="en-US" sz="1600" dirty="0" err="1"/>
              <a:t>nem</a:t>
            </a:r>
            <a:r>
              <a:rPr lang="en-US" sz="1600" dirty="0"/>
              <a:t> </a:t>
            </a:r>
            <a:r>
              <a:rPr lang="en-US" sz="1600" dirty="0" err="1"/>
              <a:t>stb</a:t>
            </a:r>
            <a:r>
              <a:rPr lang="en-US" sz="1600" dirty="0"/>
              <a:t>. De a </a:t>
            </a:r>
            <a:r>
              <a:rPr lang="en-US" sz="1600" dirty="0" err="1"/>
              <a:t>következőkről</a:t>
            </a:r>
            <a:r>
              <a:rPr lang="en-US" sz="1600" dirty="0"/>
              <a:t> is:</a:t>
            </a:r>
          </a:p>
          <a:p>
            <a:endParaRPr lang="en-US" sz="1600" dirty="0"/>
          </a:p>
          <a:p>
            <a:pPr marL="285750" indent="-285750">
              <a:buFont typeface="Arial" panose="020B0604020202020204" pitchFamily="34" charset="0"/>
              <a:buChar char="•"/>
            </a:pPr>
            <a:r>
              <a:rPr lang="en-US" sz="1600" dirty="0" err="1"/>
              <a:t>Hogy</a:t>
            </a:r>
            <a:r>
              <a:rPr lang="en-US" sz="1600" dirty="0"/>
              <a:t> </a:t>
            </a:r>
            <a:r>
              <a:rPr lang="en-US" sz="1600" dirty="0" err="1"/>
              <a:t>néz</a:t>
            </a:r>
            <a:r>
              <a:rPr lang="en-US" sz="1600" dirty="0"/>
              <a:t> ki </a:t>
            </a:r>
            <a:r>
              <a:rPr lang="en-US" sz="1600" dirty="0" err="1"/>
              <a:t>számodra</a:t>
            </a:r>
            <a:r>
              <a:rPr lang="en-US" sz="1600" dirty="0"/>
              <a:t> </a:t>
            </a:r>
            <a:r>
              <a:rPr lang="en-US" sz="1600" dirty="0" err="1"/>
              <a:t>egy</a:t>
            </a:r>
            <a:r>
              <a:rPr lang="en-US" sz="1600" dirty="0"/>
              <a:t> </a:t>
            </a:r>
            <a:r>
              <a:rPr lang="en-US" sz="1600" dirty="0" err="1"/>
              <a:t>átlagos</a:t>
            </a:r>
            <a:r>
              <a:rPr lang="en-US" sz="1600" dirty="0"/>
              <a:t> nap?</a:t>
            </a:r>
          </a:p>
          <a:p>
            <a:pPr marL="285750" indent="-285750">
              <a:buFont typeface="Arial" panose="020B0604020202020204" pitchFamily="34" charset="0"/>
              <a:buChar char="•"/>
            </a:pPr>
            <a:r>
              <a:rPr lang="en-US" sz="1600" dirty="0" err="1"/>
              <a:t>Milyen</a:t>
            </a:r>
            <a:r>
              <a:rPr lang="en-US" sz="1600" dirty="0"/>
              <a:t> online </a:t>
            </a:r>
            <a:r>
              <a:rPr lang="en-US" sz="1600" dirty="0" err="1"/>
              <a:t>fórumokat</a:t>
            </a:r>
            <a:r>
              <a:rPr lang="en-US" sz="1600" dirty="0"/>
              <a:t> </a:t>
            </a:r>
            <a:r>
              <a:rPr lang="en-US" sz="1600" dirty="0" err="1"/>
              <a:t>használsz</a:t>
            </a:r>
            <a:r>
              <a:rPr lang="en-US" sz="1600" dirty="0"/>
              <a:t>?</a:t>
            </a:r>
          </a:p>
          <a:p>
            <a:pPr marL="285750" indent="-285750">
              <a:buFont typeface="Arial" panose="020B0604020202020204" pitchFamily="34" charset="0"/>
              <a:buChar char="•"/>
            </a:pPr>
            <a:r>
              <a:rPr lang="en-US" sz="1600" dirty="0" err="1"/>
              <a:t>Milyen</a:t>
            </a:r>
            <a:r>
              <a:rPr lang="en-US" sz="1600" dirty="0"/>
              <a:t> </a:t>
            </a:r>
            <a:r>
              <a:rPr lang="en-US" sz="1600" dirty="0" err="1"/>
              <a:t>influencereket</a:t>
            </a:r>
            <a:r>
              <a:rPr lang="en-US" sz="1600" dirty="0"/>
              <a:t> </a:t>
            </a:r>
            <a:r>
              <a:rPr lang="en-US" sz="1600" dirty="0" err="1"/>
              <a:t>követsz</a:t>
            </a:r>
            <a:r>
              <a:rPr lang="en-US" sz="1600" dirty="0"/>
              <a:t>?</a:t>
            </a:r>
          </a:p>
          <a:p>
            <a:pPr marL="285750" indent="-285750">
              <a:buFont typeface="Arial" panose="020B0604020202020204" pitchFamily="34" charset="0"/>
              <a:buChar char="•"/>
            </a:pPr>
            <a:r>
              <a:rPr lang="en-US" sz="1600" dirty="0" err="1"/>
              <a:t>Milyen</a:t>
            </a:r>
            <a:r>
              <a:rPr lang="en-US" sz="1600" dirty="0"/>
              <a:t> </a:t>
            </a:r>
            <a:r>
              <a:rPr lang="en-US" sz="1600" dirty="0" err="1"/>
              <a:t>probléma</a:t>
            </a:r>
            <a:r>
              <a:rPr lang="en-US" sz="1600" dirty="0"/>
              <a:t>(k) </a:t>
            </a:r>
            <a:r>
              <a:rPr lang="en-US" sz="1600" dirty="0" err="1"/>
              <a:t>megoldásában</a:t>
            </a:r>
            <a:r>
              <a:rPr lang="en-US" sz="1600" dirty="0"/>
              <a:t> </a:t>
            </a:r>
            <a:r>
              <a:rPr lang="en-US" sz="1600" dirty="0" err="1"/>
              <a:t>segítettünk</a:t>
            </a:r>
            <a:r>
              <a:rPr lang="en-US" sz="1600" dirty="0"/>
              <a:t>?</a:t>
            </a:r>
          </a:p>
          <a:p>
            <a:pPr marL="285750" indent="-285750">
              <a:buFont typeface="Arial" panose="020B0604020202020204" pitchFamily="34" charset="0"/>
              <a:buChar char="•"/>
            </a:pPr>
            <a:r>
              <a:rPr lang="en-US" sz="1600" dirty="0" err="1"/>
              <a:t>Mit</a:t>
            </a:r>
            <a:r>
              <a:rPr lang="en-US" sz="1600" dirty="0"/>
              <a:t> </a:t>
            </a:r>
            <a:r>
              <a:rPr lang="en-US" sz="1600" dirty="0" err="1"/>
              <a:t>esznek</a:t>
            </a:r>
            <a:r>
              <a:rPr lang="en-US" sz="1600" dirty="0"/>
              <a:t> </a:t>
            </a:r>
            <a:r>
              <a:rPr lang="en-US" sz="1600" dirty="0" err="1"/>
              <a:t>leginkább</a:t>
            </a:r>
            <a:r>
              <a:rPr lang="en-US" sz="1600" dirty="0"/>
              <a:t>?</a:t>
            </a:r>
          </a:p>
          <a:p>
            <a:pPr marL="285750" indent="-285750">
              <a:buFont typeface="Arial" panose="020B0604020202020204" pitchFamily="34" charset="0"/>
              <a:buChar char="•"/>
            </a:pPr>
            <a:r>
              <a:rPr lang="en-US" sz="1600" dirty="0"/>
              <a:t>Mi a </a:t>
            </a:r>
            <a:r>
              <a:rPr lang="en-US" sz="1600" dirty="0" err="1"/>
              <a:t>fontos</a:t>
            </a:r>
            <a:r>
              <a:rPr lang="en-US" sz="1600" dirty="0"/>
              <a:t> </a:t>
            </a:r>
            <a:r>
              <a:rPr lang="en-US" sz="1600" dirty="0" err="1"/>
              <a:t>nekik</a:t>
            </a:r>
            <a:r>
              <a:rPr lang="en-US" sz="1600" dirty="0"/>
              <a:t>?</a:t>
            </a:r>
            <a:endParaRPr lang="pl-PL" sz="1600" dirty="0"/>
          </a:p>
        </p:txBody>
      </p:sp>
    </p:spTree>
    <p:extLst>
      <p:ext uri="{BB962C8B-B14F-4D97-AF65-F5344CB8AC3E}">
        <p14:creationId xmlns:p14="http://schemas.microsoft.com/office/powerpoint/2010/main" val="127723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022A9F-26C1-4439-BADD-A7E17629F957}"/>
              </a:ext>
            </a:extLst>
          </p:cNvPr>
          <p:cNvSpPr>
            <a:spLocks noGrp="1"/>
          </p:cNvSpPr>
          <p:nvPr>
            <p:ph type="body" sz="quarter" idx="14"/>
          </p:nvPr>
        </p:nvSpPr>
        <p:spPr/>
        <p:txBody>
          <a:bodyPr>
            <a:noAutofit/>
          </a:bodyPr>
          <a:lstStyle/>
          <a:p>
            <a:r>
              <a:rPr lang="hu-HU" sz="1600" dirty="0"/>
              <a:t>2. Elemezze az adatbázist</a:t>
            </a:r>
          </a:p>
          <a:p>
            <a:endParaRPr lang="hu-HU" sz="1600" dirty="0"/>
          </a:p>
          <a:p>
            <a:endParaRPr lang="hu-HU" sz="1600" dirty="0"/>
          </a:p>
          <a:p>
            <a:r>
              <a:rPr lang="hu-HU" sz="1600" dirty="0"/>
              <a:t>Kezdje az alapvető részletek megtekintésével, például:</a:t>
            </a:r>
          </a:p>
          <a:p>
            <a:endParaRPr lang="hu-HU" sz="1600" dirty="0"/>
          </a:p>
          <a:p>
            <a:r>
              <a:rPr lang="hu-HU" sz="1600" dirty="0"/>
              <a:t>     Életkor: Milyen korosztályba tartozik a legtöbb ügyfél?</a:t>
            </a:r>
          </a:p>
          <a:p>
            <a:r>
              <a:rPr lang="hu-HU" sz="1600" dirty="0"/>
              <a:t>     Nem: egyenletesen oszlik el a százalék, vagy az egyik nem a többség?</a:t>
            </a:r>
          </a:p>
          <a:p>
            <a:r>
              <a:rPr lang="hu-HU" sz="1600" dirty="0"/>
              <a:t>     Helyszín: Melyik városban, államban, országban vagy kontinensen találhatók?</a:t>
            </a:r>
          </a:p>
          <a:p>
            <a:r>
              <a:rPr lang="hu-HU" sz="1600" dirty="0"/>
              <a:t>     Eszköz: a legtöbben mobileszközön vagy asztali számítógépen keresik fel webhelyét?</a:t>
            </a:r>
          </a:p>
          <a:p>
            <a:endParaRPr lang="hu-HU" sz="1600" dirty="0"/>
          </a:p>
          <a:p>
            <a:r>
              <a:rPr lang="hu-HU" sz="1600" dirty="0"/>
              <a:t>Ezután gyűjtsön információkat a második kategóriából, és készítsen egy táblázatot a válaszokkal százalékban.</a:t>
            </a:r>
          </a:p>
          <a:p>
            <a:endParaRPr lang="hu-HU" sz="1600" dirty="0"/>
          </a:p>
          <a:p>
            <a:r>
              <a:rPr lang="hu-HU" sz="1600" dirty="0"/>
              <a:t>Ezután gondolja át ezeket az adatokat a vállalkozásával összefüggésben. Hogyan segíthetnek Önnek, hogyan erősíthetik ügyfelei érdeklődését és elkötelezettségét?</a:t>
            </a:r>
            <a:endParaRPr lang="pl-PL" sz="1600" dirty="0"/>
          </a:p>
        </p:txBody>
      </p:sp>
    </p:spTree>
    <p:extLst>
      <p:ext uri="{BB962C8B-B14F-4D97-AF65-F5344CB8AC3E}">
        <p14:creationId xmlns:p14="http://schemas.microsoft.com/office/powerpoint/2010/main" val="734171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15528D5E10BA49B6643C35E826D0AA" ma:contentTypeVersion="17" ma:contentTypeDescription="Create a new document." ma:contentTypeScope="" ma:versionID="dde5a2b2e717748552c702a8b0aa1378">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20cddff7c090a5822eab3b5467930ab6"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E9D5D7-AE03-4D10-9A11-E4A93AB82CE7}">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2.xml><?xml version="1.0" encoding="utf-8"?>
<ds:datastoreItem xmlns:ds="http://schemas.openxmlformats.org/officeDocument/2006/customXml" ds:itemID="{8312EF40-35C1-4DA7-A422-8774463760A2}"/>
</file>

<file path=customXml/itemProps3.xml><?xml version="1.0" encoding="utf-8"?>
<ds:datastoreItem xmlns:ds="http://schemas.openxmlformats.org/officeDocument/2006/customXml" ds:itemID="{AA69C323-4DE6-44BE-8571-2A3D4A171C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1579</TotalTime>
  <Words>5908</Words>
  <Application>Microsoft Macintosh PowerPoint</Application>
  <PresentationFormat>Diavetítés a képernyőre (4:3 oldalarány)</PresentationFormat>
  <Paragraphs>850</Paragraphs>
  <Slides>71</Slides>
  <Notes>0</Notes>
  <HiddenSlides>0</HiddenSlides>
  <MMClips>0</MMClips>
  <ScaleCrop>false</ScaleCrop>
  <HeadingPairs>
    <vt:vector size="6" baseType="variant">
      <vt:variant>
        <vt:lpstr>Használt betűtípusok</vt:lpstr>
      </vt:variant>
      <vt:variant>
        <vt:i4>7</vt:i4>
      </vt:variant>
      <vt:variant>
        <vt:lpstr>Téma</vt:lpstr>
      </vt:variant>
      <vt:variant>
        <vt:i4>3</vt:i4>
      </vt:variant>
      <vt:variant>
        <vt:lpstr>Diacímek</vt:lpstr>
      </vt:variant>
      <vt:variant>
        <vt:i4>71</vt:i4>
      </vt:variant>
    </vt:vector>
  </HeadingPairs>
  <TitlesOfParts>
    <vt:vector size="81" baseType="lpstr">
      <vt:lpstr>Arial</vt:lpstr>
      <vt:lpstr>Bookman Old Style</vt:lpstr>
      <vt:lpstr>Calibri</vt:lpstr>
      <vt:lpstr>Calibri Light</vt:lpstr>
      <vt:lpstr>Times New Roman</vt:lpstr>
      <vt:lpstr>Trebuchet MS</vt:lpstr>
      <vt:lpstr>Wingdings</vt:lpstr>
      <vt:lpstr>Motyw pakietu Office</vt:lpstr>
      <vt:lpstr>Projekt niestandardowy</vt:lpstr>
      <vt:lpstr>1_Projekt niestandardowy</vt:lpstr>
      <vt:lpstr>Module 3</vt:lpstr>
      <vt:lpstr>A 3.modul tanulási céljai</vt:lpstr>
      <vt:lpstr>A 3.modul tanulási céljai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Ola</dc:creator>
  <cp:lastModifiedBy>Microsoft Office User</cp:lastModifiedBy>
  <cp:revision>110</cp:revision>
  <dcterms:created xsi:type="dcterms:W3CDTF">2019-11-16T17:02:36Z</dcterms:created>
  <dcterms:modified xsi:type="dcterms:W3CDTF">2023-01-22T14:59:10Z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