
<file path=[Content_Types].xml><?xml version="1.0" encoding="utf-8"?>
<Types xmlns="http://schemas.openxmlformats.org/package/2006/content-types">
  <Default Extension="jpeg" ContentType="image/jpeg"/>
  <Default Extension="jpg&amp;ehk=ZsU9tVf0XQetpoWKMjrG1A&amp;r=0&amp;pid=OfficeInsert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65"/>
  </p:notesMasterIdLst>
  <p:handoutMasterIdLst>
    <p:handoutMasterId r:id="rId66"/>
  </p:handoutMasterIdLst>
  <p:sldIdLst>
    <p:sldId id="382" r:id="rId5"/>
    <p:sldId id="381" r:id="rId6"/>
    <p:sldId id="284" r:id="rId7"/>
    <p:sldId id="320" r:id="rId8"/>
    <p:sldId id="287" r:id="rId9"/>
    <p:sldId id="288" r:id="rId10"/>
    <p:sldId id="290" r:id="rId11"/>
    <p:sldId id="292" r:id="rId12"/>
    <p:sldId id="294" r:id="rId13"/>
    <p:sldId id="296" r:id="rId14"/>
    <p:sldId id="299" r:id="rId15"/>
    <p:sldId id="301" r:id="rId16"/>
    <p:sldId id="302" r:id="rId17"/>
    <p:sldId id="304" r:id="rId18"/>
    <p:sldId id="305" r:id="rId19"/>
    <p:sldId id="307" r:id="rId20"/>
    <p:sldId id="309" r:id="rId21"/>
    <p:sldId id="310" r:id="rId22"/>
    <p:sldId id="312" r:id="rId23"/>
    <p:sldId id="315" r:id="rId24"/>
    <p:sldId id="318" r:id="rId25"/>
    <p:sldId id="319" r:id="rId26"/>
    <p:sldId id="321" r:id="rId27"/>
    <p:sldId id="322" r:id="rId28"/>
    <p:sldId id="325" r:id="rId29"/>
    <p:sldId id="323" r:id="rId30"/>
    <p:sldId id="326" r:id="rId31"/>
    <p:sldId id="328" r:id="rId32"/>
    <p:sldId id="330" r:id="rId33"/>
    <p:sldId id="331" r:id="rId34"/>
    <p:sldId id="332" r:id="rId35"/>
    <p:sldId id="333" r:id="rId36"/>
    <p:sldId id="335" r:id="rId37"/>
    <p:sldId id="337" r:id="rId38"/>
    <p:sldId id="339" r:id="rId39"/>
    <p:sldId id="341" r:id="rId40"/>
    <p:sldId id="343" r:id="rId41"/>
    <p:sldId id="345" r:id="rId42"/>
    <p:sldId id="346" r:id="rId43"/>
    <p:sldId id="348" r:id="rId44"/>
    <p:sldId id="349" r:id="rId45"/>
    <p:sldId id="350" r:id="rId46"/>
    <p:sldId id="351" r:id="rId47"/>
    <p:sldId id="353" r:id="rId48"/>
    <p:sldId id="354" r:id="rId49"/>
    <p:sldId id="355" r:id="rId50"/>
    <p:sldId id="358" r:id="rId51"/>
    <p:sldId id="359" r:id="rId52"/>
    <p:sldId id="360" r:id="rId53"/>
    <p:sldId id="361" r:id="rId54"/>
    <p:sldId id="362" r:id="rId55"/>
    <p:sldId id="364" r:id="rId56"/>
    <p:sldId id="366" r:id="rId57"/>
    <p:sldId id="369" r:id="rId58"/>
    <p:sldId id="371" r:id="rId59"/>
    <p:sldId id="373" r:id="rId60"/>
    <p:sldId id="374" r:id="rId61"/>
    <p:sldId id="376" r:id="rId62"/>
    <p:sldId id="377" r:id="rId63"/>
    <p:sldId id="380" r:id="rId64"/>
  </p:sldIdLst>
  <p:sldSz cx="9906000" cy="6858000" type="A4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006600"/>
    <a:srgbClr val="003300"/>
    <a:srgbClr val="47C836"/>
    <a:srgbClr val="78D76B"/>
    <a:srgbClr val="FF66FF"/>
    <a:srgbClr val="33CCFF"/>
    <a:srgbClr val="66CCFF"/>
    <a:srgbClr val="66FF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Štýl s motívom 1 - zvýrazneni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105" d="100"/>
          <a:sy n="105" d="100"/>
        </p:scale>
        <p:origin x="928" y="2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3130" y="-77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FCF0096-DD09-4F94-B125-D2F10671D3CC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5111B9C-89B8-4F29-A3B3-FDA73E31F1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50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CEE0EE-A52D-46AF-A07C-3EEC64895839}" type="datetimeFigureOut">
              <a:rPr lang="pl-PL"/>
              <a:pPr>
                <a:defRPr/>
              </a:pPr>
              <a:t>22.01.2023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A41F5C-4A6D-432A-B932-774DE37C8E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926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worldbank.org/WBSITE/EXTERNAL/PROJECTS/PROCUREMENT/0,,contentMDK:20063133~pagePK:84269~piPK:84286~theSitePK:84266,00.html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ikieducator.org/Building_and_construction/Variation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1" i="0" u="none" strike="noStrike" kern="1200" dirty="0">
                <a:solidFill>
                  <a:srgbClr val="006600"/>
                </a:solidFill>
                <a:effectLst/>
                <a:latin typeface="Trebuchet MS" panose="020B0603020202020204" pitchFamily="34" charset="0"/>
              </a:rPr>
              <a:t>OTHER CONSULTANTS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ctr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1" i="0" u="none" strike="noStrike" kern="1200" dirty="0">
                <a:solidFill>
                  <a:srgbClr val="006600"/>
                </a:solidFill>
                <a:effectLst/>
                <a:latin typeface="Trebuchet MS" panose="020B0603020202020204" pitchFamily="34" charset="0"/>
              </a:rPr>
              <a:t>QUANTITY SURVEYOR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Food technologist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Services engineers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pPr marL="283464" marR="0" indent="-283464" algn="l" rtl="0" eaLnBrk="1" fontAlgn="base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Interior Design / Lighting/ Landscape/ Specialist – as Applicable.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On completion of all the design drawings and specifications from the other consultants, the Quantity Surveyor will measure each and every element in the building and create </a:t>
            </a:r>
            <a:r>
              <a:rPr lang="en-IE" sz="1800" b="1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3"/>
              </a:rPr>
              <a:t>The Bill of Quantities </a:t>
            </a: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 This will be the basis for the tender and ensure that all contractors price on a ‘like for like basis’. It is also used to cost</a:t>
            </a:r>
            <a:r>
              <a:rPr lang="en-IE" sz="1800" b="1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  <a:hlinkClick r:id="rId4"/>
              </a:rPr>
              <a:t> Variations</a:t>
            </a:r>
            <a:r>
              <a:rPr lang="en-IE" sz="1800" b="0" i="0" u="none" strike="noStrike" kern="120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or changes in the scope of the works during the construction phase .</a:t>
            </a:r>
            <a:endParaRPr lang="sk-SK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A41F5C-4A6D-432A-B932-774DE37C8E42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72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73" y="5044044"/>
            <a:ext cx="3755744" cy="86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 userDrawn="1"/>
        </p:nvSpPr>
        <p:spPr>
          <a:xfrm>
            <a:off x="522514" y="2360182"/>
            <a:ext cx="862148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0" dirty="0">
                <a:solidFill>
                  <a:srgbClr val="003300"/>
                </a:solidFill>
                <a:ea typeface="Calibri"/>
                <a:cs typeface="Calibri"/>
              </a:rPr>
              <a:t>Activating agricultural and tourism specializations through Center of Taste </a:t>
            </a:r>
          </a:p>
          <a:p>
            <a:pPr algn="ctr"/>
            <a:br>
              <a:rPr lang="el-GR" sz="1400" dirty="0">
                <a:ea typeface="Calibri"/>
                <a:cs typeface="Times New Roman"/>
              </a:rPr>
            </a:br>
            <a:endParaRPr lang="pl-PL" sz="1400" dirty="0">
              <a:ea typeface="Calibri"/>
              <a:cs typeface="Times New Roman"/>
            </a:endParaRPr>
          </a:p>
          <a:p>
            <a:pPr algn="ctr"/>
            <a:r>
              <a:rPr lang="pl-PL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4</a:t>
            </a:r>
          </a:p>
          <a:p>
            <a:pPr algn="ctr"/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resources - training in innovative access to public finance, crowd funding potential and attracting corporate sponsors</a:t>
            </a:r>
            <a:endParaRPr lang="pl-PL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89" y="493794"/>
            <a:ext cx="2602275" cy="15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7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8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ESA chapter title +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0" y="126000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18 p., </a:t>
            </a:r>
            <a:r>
              <a:rPr lang="pl-PL" dirty="0" err="1"/>
              <a:t>bold</a:t>
            </a:r>
            <a:r>
              <a:rPr lang="pl-PL" dirty="0"/>
              <a:t>)</a:t>
            </a:r>
          </a:p>
        </p:txBody>
      </p:sp>
      <p:sp>
        <p:nvSpPr>
          <p:cNvPr id="21" name="Symbol zastępczy tekstu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3000" y="1710690"/>
            <a:ext cx="8820000" cy="36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pl-PL" dirty="0"/>
              <a:t>1.1. </a:t>
            </a:r>
            <a:r>
              <a:rPr lang="pl-PL" dirty="0" err="1"/>
              <a:t>Title</a:t>
            </a:r>
            <a:r>
              <a:rPr lang="pl-PL" dirty="0"/>
              <a:t> of the </a:t>
            </a:r>
            <a:r>
              <a:rPr lang="pl-PL" dirty="0" err="1"/>
              <a:t>sub-chapter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16 p.)</a:t>
            </a:r>
          </a:p>
        </p:txBody>
      </p:sp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2164079"/>
            <a:ext cx="8820000" cy="39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lang="pl-P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0"/>
            <a:endParaRPr lang="pl-PL" dirty="0"/>
          </a:p>
          <a:p>
            <a:pPr lvl="1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3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pl-PL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pl-PL" dirty="0"/>
          </a:p>
          <a:p>
            <a:pPr lvl="3"/>
            <a:endParaRPr lang="pl-PL" dirty="0"/>
          </a:p>
          <a:p>
            <a:pPr lvl="0"/>
            <a:endParaRPr lang="pl-PL" dirty="0"/>
          </a:p>
          <a:p>
            <a:pPr lvl="1"/>
            <a:endParaRPr lang="pl-PL" dirty="0"/>
          </a:p>
          <a:p>
            <a:pPr lvl="2"/>
            <a:endParaRPr lang="pl-PL" dirty="0"/>
          </a:p>
          <a:p>
            <a:pPr lvl="3"/>
            <a:endParaRPr lang="pl-PL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RESA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versat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2pPr marL="808038" indent="-180000" algn="just">
              <a:spcBef>
                <a:spcPts val="0"/>
              </a:spcBef>
              <a:buFont typeface="Arial" panose="020B0604020202020204" pitchFamily="34" charset="0"/>
              <a:buChar char="•"/>
              <a:defRPr sz="1200" baseline="0"/>
            </a:lvl2pPr>
            <a:lvl3pPr marL="1170000" indent="-180000" algn="just">
              <a:spcBef>
                <a:spcPts val="0"/>
              </a:spcBef>
              <a:buFont typeface="Trebuchet MS" panose="020B0603020202020204" pitchFamily="34" charset="0"/>
              <a:buChar char="—"/>
              <a:defRPr sz="1200"/>
            </a:lvl3pPr>
            <a:lvl4pPr marL="1530000" indent="-180000" algn="just">
              <a:spcBef>
                <a:spcPts val="0"/>
              </a:spcBef>
              <a:buFont typeface="Trebuchet MS" panose="020B0603020202020204" pitchFamily="34" charset="0"/>
              <a:buChar char="›"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0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versatile 2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1" hasCustomPrompt="1"/>
          </p:nvPr>
        </p:nvSpPr>
        <p:spPr>
          <a:xfrm>
            <a:off x="543000" y="1260000"/>
            <a:ext cx="882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/>
            </a:lvl1pPr>
            <a:lvl2pPr marL="808038" indent="-180000" algn="just">
              <a:spcBef>
                <a:spcPts val="0"/>
              </a:spcBef>
              <a:buFont typeface="+mj-lt"/>
              <a:buAutoNum type="arabicPeriod"/>
              <a:defRPr sz="1200" baseline="0"/>
            </a:lvl2pPr>
            <a:lvl3pPr marL="1170000" indent="-180000" algn="just">
              <a:spcBef>
                <a:spcPts val="0"/>
              </a:spcBef>
              <a:buFont typeface="+mj-lt"/>
              <a:buAutoNum type="alphaLcParenR"/>
              <a:defRPr sz="1200"/>
            </a:lvl3pPr>
            <a:lvl4pPr marL="1530000" indent="-180000" algn="just">
              <a:spcBef>
                <a:spcPts val="0"/>
              </a:spcBef>
              <a:buFont typeface="+mj-lt"/>
              <a:buAutoNum type="romanLcPeriod"/>
              <a:defRPr sz="1200" baseline="0"/>
            </a:lvl4pPr>
            <a:lvl5pPr>
              <a:defRPr sz="1200"/>
            </a:lvl5pPr>
          </a:lstStyle>
          <a:p>
            <a:pPr lvl="0"/>
            <a:r>
              <a:rPr lang="pl-PL" dirty="0"/>
              <a:t>Basic </a:t>
            </a:r>
            <a:r>
              <a:rPr lang="pl-PL" dirty="0" err="1"/>
              <a:t>level</a:t>
            </a:r>
            <a:r>
              <a:rPr lang="pl-PL" dirty="0"/>
              <a:t> of the </a:t>
            </a:r>
            <a:r>
              <a:rPr lang="pl-PL" dirty="0" err="1"/>
              <a:t>text</a:t>
            </a:r>
            <a:endParaRPr lang="pl-PL" dirty="0"/>
          </a:p>
          <a:p>
            <a:pPr lvl="1"/>
            <a:r>
              <a:rPr lang="pl-PL" dirty="0"/>
              <a:t>Second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3"/>
            <a:endParaRPr lang="pl-PL" dirty="0"/>
          </a:p>
          <a:p>
            <a:pPr lvl="1"/>
            <a:endParaRPr lang="pl-PL" dirty="0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6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RESA 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text + image + interactiv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5" hasCustomPrompt="1"/>
          </p:nvPr>
        </p:nvSpPr>
        <p:spPr>
          <a:xfrm>
            <a:off x="5133975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</a:t>
            </a:r>
            <a:r>
              <a:rPr lang="pl-PL" dirty="0" err="1"/>
              <a:t>picture</a:t>
            </a:r>
            <a:endParaRPr lang="pl-PL" dirty="0"/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1. Image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17" hasCustomPrompt="1"/>
          </p:nvPr>
        </p:nvSpPr>
        <p:spPr>
          <a:xfrm>
            <a:off x="2689225" y="2011363"/>
            <a:ext cx="3600000" cy="3600000"/>
          </a:xfrm>
          <a:prstGeom prst="roundRect">
            <a:avLst>
              <a:gd name="adj" fmla="val 5025"/>
            </a:avLst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27000" dist="101600" dir="2700000" algn="tl" rotWithShape="0">
              <a:prstClr val="black">
                <a:alpha val="35000"/>
              </a:prstClr>
            </a:outerShdw>
          </a:effectLst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200" baseline="0"/>
            </a:lvl1pPr>
            <a:lvl5pPr marL="1828800" indent="0">
              <a:buNone/>
              <a:defRPr baseline="0"/>
            </a:lvl5pPr>
          </a:lstStyle>
          <a:p>
            <a:pPr lvl="0"/>
            <a:r>
              <a:rPr lang="pl-PL" dirty="0" err="1"/>
              <a:t>Additional</a:t>
            </a:r>
            <a:r>
              <a:rPr lang="pl-PL" dirty="0"/>
              <a:t> info (</a:t>
            </a:r>
            <a:r>
              <a:rPr lang="pl-PL" dirty="0" err="1"/>
              <a:t>text</a:t>
            </a:r>
            <a:r>
              <a:rPr lang="pl-PL" dirty="0"/>
              <a:t>, </a:t>
            </a:r>
            <a:r>
              <a:rPr lang="pl-PL" dirty="0" err="1"/>
              <a:t>picture</a:t>
            </a:r>
            <a:r>
              <a:rPr lang="pl-PL" dirty="0"/>
              <a:t>, multimedia), </a:t>
            </a:r>
            <a:r>
              <a:rPr lang="pl-PL" dirty="0" err="1"/>
              <a:t>visible</a:t>
            </a:r>
            <a:r>
              <a:rPr lang="pl-PL" dirty="0"/>
              <a:t> </a:t>
            </a:r>
            <a:r>
              <a:rPr lang="pl-PL" dirty="0" err="1"/>
              <a:t>when</a:t>
            </a:r>
            <a:r>
              <a:rPr lang="pl-PL" dirty="0"/>
              <a:t> the </a:t>
            </a:r>
            <a:r>
              <a:rPr lang="pl-PL" dirty="0" err="1"/>
              <a:t>cursor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over</a:t>
            </a:r>
            <a:r>
              <a:rPr lang="pl-PL" dirty="0"/>
              <a:t> the </a:t>
            </a:r>
            <a:r>
              <a:rPr lang="pl-PL" dirty="0" err="1"/>
              <a:t>source</a:t>
            </a:r>
            <a:r>
              <a:rPr lang="pl-PL" dirty="0"/>
              <a:t> </a:t>
            </a:r>
            <a:r>
              <a:rPr lang="pl-PL" dirty="0" err="1"/>
              <a:t>text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picture</a:t>
            </a:r>
            <a:r>
              <a:rPr lang="pl-PL" dirty="0"/>
              <a:t>. </a:t>
            </a:r>
            <a:r>
              <a:rPr lang="pl-PL" dirty="0" err="1"/>
              <a:t>Trebuchet</a:t>
            </a:r>
            <a:r>
              <a:rPr lang="pl-PL" dirty="0"/>
              <a:t> MS p.12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9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RESA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2847000" y="5838825"/>
            <a:ext cx="4212000" cy="3960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43000" y="1260000"/>
            <a:ext cx="8820000" cy="45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RESA text + multi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ekstu 18"/>
          <p:cNvSpPr>
            <a:spLocks noGrp="1"/>
          </p:cNvSpPr>
          <p:nvPr>
            <p:ph type="body" sz="quarter" idx="14" hasCustomPrompt="1"/>
          </p:nvPr>
        </p:nvSpPr>
        <p:spPr>
          <a:xfrm>
            <a:off x="543000" y="1260000"/>
            <a:ext cx="4410000" cy="4860000"/>
          </a:xfrm>
          <a:prstGeom prst="rect">
            <a:avLst/>
          </a:prstGeom>
        </p:spPr>
        <p:txBody>
          <a:bodyPr/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Block of </a:t>
            </a:r>
            <a:r>
              <a:rPr lang="pl-PL" dirty="0" err="1"/>
              <a:t>text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12 p.)</a:t>
            </a:r>
          </a:p>
        </p:txBody>
      </p:sp>
      <p:sp>
        <p:nvSpPr>
          <p:cNvPr id="11" name="Symbol zastępczy tekstu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5572124"/>
            <a:ext cx="4212000" cy="50482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Multimedia </a:t>
            </a:r>
            <a:r>
              <a:rPr lang="pl-PL" dirty="0" err="1"/>
              <a:t>title</a:t>
            </a:r>
            <a:r>
              <a:rPr lang="pl-PL" dirty="0"/>
              <a:t> (</a:t>
            </a:r>
            <a:r>
              <a:rPr lang="pl-PL" dirty="0" err="1"/>
              <a:t>Trebuchet</a:t>
            </a:r>
            <a:r>
              <a:rPr lang="pl-PL" dirty="0"/>
              <a:t> MS Font, 10 p.)</a:t>
            </a:r>
          </a:p>
        </p:txBody>
      </p:sp>
      <p:sp>
        <p:nvSpPr>
          <p:cNvPr id="4" name="Symbol zastępczy obiektu multimediów 3"/>
          <p:cNvSpPr>
            <a:spLocks noGrp="1"/>
          </p:cNvSpPr>
          <p:nvPr>
            <p:ph type="media" sz="quarter" idx="17" hasCustomPrompt="1"/>
          </p:nvPr>
        </p:nvSpPr>
        <p:spPr>
          <a:xfrm>
            <a:off x="5143500" y="1260000"/>
            <a:ext cx="4212000" cy="41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add</a:t>
            </a:r>
            <a:r>
              <a:rPr lang="pl-PL" dirty="0"/>
              <a:t> multimedia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8351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05" y="195983"/>
            <a:ext cx="1544341" cy="94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2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 userDrawn="1"/>
        </p:nvSpPr>
        <p:spPr>
          <a:xfrm>
            <a:off x="3424415" y="6494168"/>
            <a:ext cx="3247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200" i="0" dirty="0">
                <a:ea typeface="Calibri"/>
                <a:cs typeface="Times New Roman"/>
              </a:rPr>
              <a:t>Project Number: 2020-1-SK01-KA202-078207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2" r:id="rId2"/>
    <p:sldLayoutId id="2147483655" r:id="rId3"/>
    <p:sldLayoutId id="2147483660" r:id="rId4"/>
    <p:sldLayoutId id="2147483661" r:id="rId5"/>
    <p:sldLayoutId id="2147483656" r:id="rId6"/>
    <p:sldLayoutId id="2147483659" r:id="rId7"/>
    <p:sldLayoutId id="2147483657" r:id="rId8"/>
    <p:sldLayoutId id="2147483658" r:id="rId9"/>
    <p:sldLayoutId id="2147483653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repreneur.com/encyclopedia/undercapitalization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localenterprise.ie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g8AbkHvtE00" TargetMode="External"/><Relationship Id="rId6" Type="http://schemas.openxmlformats.org/officeDocument/2006/relationships/hyperlink" Target="https://www.youtube.com/watch?v=g8AbkHvtE00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pobal.ie/Publications/Documents/Local%20Action%20Groups.xls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oodcloud.com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QAh1j6OTA9s" TargetMode="External"/><Relationship Id="rId5" Type="http://schemas.openxmlformats.org/officeDocument/2006/relationships/hyperlink" Target="https://www.youtube.com/watch?v=QAh1j6OTA9s" TargetMode="Externa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terprise-ireland.com/en/Invest-in-Emerging-Companies/Source-of-Private-Capital/Business-Angels-BES,-Angel-Networks-.html#sthash.iRxug024.dpuf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barnraiser.us/projects/help-enroll-tomorrow-s-butchers" TargetMode="Externa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&amp;ehk=ZsU9tVf0XQetpoWKMjrG1A&amp;r=0&amp;pid=OfficeInsert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www.icrowdfund.ie/" TargetMode="External"/><Relationship Id="rId4" Type="http://schemas.openxmlformats.org/officeDocument/2006/relationships/hyperlink" Target="http://www.linkedfinance.com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tingblock.biz/" TargetMode="Externa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MEdDPDam-6U" TargetMode="External"/><Relationship Id="rId4" Type="http://schemas.openxmlformats.org/officeDocument/2006/relationships/hyperlink" Target="https://www.youtube.com/watch?v=MEdDPDam-6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9AECFA6-D9BB-7CEF-F133-AA4B18B2C243}"/>
              </a:ext>
            </a:extLst>
          </p:cNvPr>
          <p:cNvSpPr txBox="1"/>
          <p:nvPr/>
        </p:nvSpPr>
        <p:spPr>
          <a:xfrm>
            <a:off x="792480" y="3742944"/>
            <a:ext cx="81564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Hozzáférés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az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erőforrásokhoz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képzés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közfinanszírozáshoz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való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innovatív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hozzáférésről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közösségi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finanszírozási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lehetőségekről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és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vállalati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szponzorok</a:t>
            </a:r>
            <a:r>
              <a:rPr lang="en-GB" sz="2400" b="1" dirty="0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7692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bevonzásáról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3816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42802FFD-23BC-48B1-813C-E784BA4DEE0F}"/>
              </a:ext>
            </a:extLst>
          </p:cNvPr>
          <p:cNvSpPr txBox="1"/>
          <p:nvPr/>
        </p:nvSpPr>
        <p:spPr>
          <a:xfrm>
            <a:off x="292229" y="1089898"/>
            <a:ext cx="8964891" cy="611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400" b="1" dirty="0" err="1">
                <a:solidFill>
                  <a:srgbClr val="006600"/>
                </a:solidFill>
                <a:latin typeface="+mj-lt"/>
              </a:rPr>
              <a:t>Pályázatok</a:t>
            </a:r>
            <a:r>
              <a:rPr lang="en-IE" altLang="en-US" sz="1400" b="1" dirty="0">
                <a:solidFill>
                  <a:srgbClr val="006600"/>
                </a:solidFill>
                <a:latin typeface="+mj-lt"/>
              </a:rPr>
              <a:t> </a:t>
            </a:r>
            <a:r>
              <a:rPr lang="en-IE" altLang="en-US" sz="1400" b="1" dirty="0" err="1">
                <a:solidFill>
                  <a:srgbClr val="006600"/>
                </a:solidFill>
                <a:latin typeface="+mj-lt"/>
              </a:rPr>
              <a:t>kiírása</a:t>
            </a:r>
            <a:endParaRPr lang="en-IE" altLang="en-US" sz="1400" b="1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b="1" dirty="0">
              <a:solidFill>
                <a:srgbClr val="B2CF3F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projekt pályázati szakasza egy projekt valódi része, ahol az épület minden részének minden anyagát és konstrukcióját, szerkezetét és szolgáltatásait számos vállalkozó egyesíti </a:t>
            </a:r>
            <a:r>
              <a:rPr lang="hu-HU" altLang="en-US" sz="1200" dirty="0" err="1">
                <a:latin typeface="+mj-lt"/>
              </a:rPr>
              <a:t>árképzés</a:t>
            </a:r>
            <a:r>
              <a:rPr lang="hu-HU" altLang="en-US" sz="1200" dirty="0">
                <a:latin typeface="+mj-lt"/>
              </a:rPr>
              <a:t> céljából. Noha számos tényező miatt nem mindig a legalacsonyabb ajánlatot választják, az </a:t>
            </a:r>
            <a:r>
              <a:rPr lang="hu-HU" altLang="en-US" sz="1200" dirty="0" err="1">
                <a:latin typeface="+mj-lt"/>
              </a:rPr>
              <a:t>esetenként</a:t>
            </a:r>
            <a:r>
              <a:rPr lang="hu-HU" altLang="en-US" sz="1200" dirty="0">
                <a:latin typeface="+mj-lt"/>
              </a:rPr>
              <a:t> irreálisan alacsony lehet, ami az építkezés során pénzügyi és programozási problémákhoz vezethet.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Az összes tervezési/építési projekt kulcsfontosságú tényezői: </a:t>
            </a:r>
            <a:r>
              <a:rPr lang="hu-HU" altLang="en-US" sz="1200" dirty="0">
                <a:solidFill>
                  <a:srgbClr val="006600"/>
                </a:solidFill>
                <a:latin typeface="+mj-lt"/>
              </a:rPr>
              <a:t>IDŐ/KÖLTSÉG/HATÓKÖR</a:t>
            </a:r>
            <a:r>
              <a:rPr lang="hu-HU" altLang="en-US" sz="1200" dirty="0">
                <a:latin typeface="+mj-lt"/>
              </a:rPr>
              <a:t>. A Tervek (beleértve a rajzokat és a specifikációkat) és a Munkaterv határozza meg, hogy mely konkrét anyagokat kell használni, hol és hogyan felelnek meg az Ön országában az élelmiszergyártás speciális kritériumainak.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többi kísérődokumentációnak meg kell határoznia a munkálatok elvégzésének konkrét feltételeit, valamint az épületben vagy projektben felhasználandó egyes tételek mennyiségét.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Hogyan történik ez?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mérnököknek együtt kell működniük az Ön építészével, hogy a leghatékonyabb (és költséghatékonyabb) tervezési megoldásokat biztosítsák a szerkezeti vízelvezetéshez és szolgáltatásokhoz.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Hatóságok által támasztott összes feltétel módosításként beépül a Pályázati tervbe és a Kiírásokba (pl. tűz, hozzáférés stb.). Ne bízza ezt a folyamatot kizárólag a tervezőcsapatára. Mint az ízlés középpontjának fejlesztője, ebben a fázisban sok hozzájárulásra van szükséged, különösen a belső és külső anyagok, valamint a források/költségtartományok stb. preferenciái tekintetében.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Ehhez szükség lehet egy mennyiségfelmérő közreműködésére is, aki tanácsot ad a költség/választási lehetőségekről. Bölcs dolog belefoglalni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Az előre nem látható eseményekre szánt készenléti összegek 5-10% között változnak a projekt jellegétől függően, de a meglévő régebbi épületekben 10% körüli összeg javasolt.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Pályázati költségszámítás elkészítésekor használt egyéb kifejezések a következők: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006600"/>
                </a:solidFill>
                <a:latin typeface="+mj-lt"/>
              </a:rPr>
              <a:t>AZ ELŐKÖLTSÉG (PC) ÖSSZEGE és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006600"/>
                </a:solidFill>
                <a:latin typeface="+mj-lt"/>
              </a:rPr>
              <a:t>IDEIGLENES ÖSSZEGEK</a:t>
            </a:r>
            <a:endParaRPr lang="en-IE" altLang="en-US" sz="1200" dirty="0">
              <a:solidFill>
                <a:srgbClr val="006600"/>
              </a:solidFill>
              <a:latin typeface="+mj-lt"/>
            </a:endParaRPr>
          </a:p>
          <a:p>
            <a:endParaRPr lang="sk-SK" altLang="en-US" sz="1200" dirty="0">
              <a:latin typeface="+mj-lt"/>
            </a:endParaRPr>
          </a:p>
          <a:p>
            <a:endParaRPr lang="en-IE" altLang="en-US" sz="700" b="1" dirty="0">
              <a:solidFill>
                <a:srgbClr val="B2CF3F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05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4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EDFDA4E5-B44E-48F4-904F-B7A389D580B2}"/>
              </a:ext>
            </a:extLst>
          </p:cNvPr>
          <p:cNvSpPr txBox="1"/>
          <p:nvPr/>
        </p:nvSpPr>
        <p:spPr>
          <a:xfrm>
            <a:off x="395926" y="1411259"/>
            <a:ext cx="8889476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Forgótőke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Most megteremtette az ízlésközpont felépítéséhez/módosításához szükséges tőkebefektetést, és ki kell dolgoznia a forgótőke-szükségletet. Azt mondják, hogy minden vállalkozás éltető eleme a nettó működő tőke (WC).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Forgótőke – leegyszerűsítve egy vállalkozás forgótőkéje az, amelyet a napi kereskedési műveletei során használnak fel. Definíció szerint a forgótőke az az összeg, amellyel a forgóeszközök meghaladják a rövid lejáratú kötelezettségeket.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forgóeszközök a pénzeszközöket, a készleteket, a vevőköveteléseket és az éven belüli felhasználásra szánt egyéb rövid lejáratú eszközöket tartalmazzák.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Működő tőke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rövid lejáratú kötelezettségek tartalmazzák a szállítói kötelezettségeket és a hosszú lejáratú adósság rövid lejáratú részét. Ezek egy éven belül esedékes tartozások.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forgóeszközök és a rövid lejáratú kötelezettségek különbözete a vállalat rövid távú készpénzszükségletét vagy többletét jelenti. Ha forgótőkéje túl alacsonyra süllyed, fennáll a veszélye, hogy elfogy a készpénze. A pozitív működőtőke-egyenleg azt jelenti, hogy a forgóeszközök fedezik a rövid lejáratú kötelezettségeket. A negatív forgótőke-egyenleg azt jelenti, hogy a vállalkozásnak szüksége van ennek finanszírozására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48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63AE0ABD-3A7A-4DB0-B89A-B09949E46EA4}"/>
              </a:ext>
            </a:extLst>
          </p:cNvPr>
          <p:cNvSpPr txBox="1"/>
          <p:nvPr/>
        </p:nvSpPr>
        <p:spPr>
          <a:xfrm>
            <a:off x="418707" y="1569014"/>
            <a:ext cx="9068586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Forgótőke-arány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latin typeface="+mj-lt"/>
                <a:cs typeface="Arial"/>
              </a:rPr>
              <a:t>A forgótőke-mutató egy olyan likviditási mutató, amely azt méri, hogy az üzleti vállalkozás mennyire képes rövid lejáratú kötelezettségeit forgóeszközökkel kifizetni. A működő tőke aránya azért fontos a hitelezők számára, mert a vállalat likviditását mutatja.</a:t>
            </a:r>
            <a:endParaRPr lang="en-IE" sz="1200" dirty="0"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A30C884-C3AE-4DFC-97FF-E66C4581BBCA}"/>
              </a:ext>
            </a:extLst>
          </p:cNvPr>
          <p:cNvSpPr txBox="1"/>
          <p:nvPr/>
        </p:nvSpPr>
        <p:spPr>
          <a:xfrm>
            <a:off x="418708" y="3642715"/>
            <a:ext cx="906858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3.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gyakorlat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: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Töltse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le Excel-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kalkulátorunkat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a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forgótőke-arány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meghatározásához</a:t>
            </a:r>
            <a:endParaRPr lang="en-IE" altLang="en-US" sz="1600" b="1" dirty="0">
              <a:solidFill>
                <a:schemeClr val="bg1"/>
              </a:solidFill>
              <a:highlight>
                <a:srgbClr val="006600"/>
              </a:highlight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714AAF02-A214-48AB-ACAF-064307EA3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55350"/>
              </p:ext>
            </p:extLst>
          </p:nvPr>
        </p:nvGraphicFramePr>
        <p:xfrm>
          <a:off x="2613025" y="4412156"/>
          <a:ext cx="4679950" cy="2128772"/>
        </p:xfrm>
        <a:graphic>
          <a:graphicData uri="http://schemas.openxmlformats.org/drawingml/2006/table">
            <a:tbl>
              <a:tblPr/>
              <a:tblGrid>
                <a:gridCol w="3412182">
                  <a:extLst>
                    <a:ext uri="{9D8B030D-6E8A-4147-A177-3AD203B41FA5}">
                      <a16:colId xmlns:a16="http://schemas.microsoft.com/office/drawing/2014/main" val="3374780070"/>
                    </a:ext>
                  </a:extLst>
                </a:gridCol>
                <a:gridCol w="1267768">
                  <a:extLst>
                    <a:ext uri="{9D8B030D-6E8A-4147-A177-3AD203B41FA5}">
                      <a16:colId xmlns:a16="http://schemas.microsoft.com/office/drawing/2014/main" val="1277407867"/>
                    </a:ext>
                  </a:extLst>
                </a:gridCol>
              </a:tblGrid>
              <a:tr h="1795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Forgótőke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kalkulátor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272159"/>
                  </a:ext>
                </a:extLst>
              </a:tr>
              <a:tr h="179555">
                <a:tc gridSpan="2"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917960"/>
                  </a:ext>
                </a:extLst>
              </a:tr>
              <a:tr h="2502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Adatok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D7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29452"/>
                  </a:ext>
                </a:extLst>
              </a:tr>
              <a:tr h="179555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Forgóeszközök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összesen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50,000.00 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91535"/>
                  </a:ext>
                </a:extLst>
              </a:tr>
              <a:tr h="44720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Rövid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lejáratú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kötelezettségek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összesen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24,000.00 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925601"/>
                  </a:ext>
                </a:extLst>
              </a:tr>
              <a:tr h="179555">
                <a:tc gridSpan="2">
                  <a:txBody>
                    <a:bodyPr/>
                    <a:lstStyle/>
                    <a:p>
                      <a:pPr algn="l" fontAlgn="b"/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67018"/>
                  </a:ext>
                </a:extLst>
              </a:tr>
              <a:tr h="17955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Eredmény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(ne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szerkessze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lenti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cellákat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C8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832445"/>
                  </a:ext>
                </a:extLst>
              </a:tr>
              <a:tr h="179555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Forgótők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26,000.00 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711205"/>
                  </a:ext>
                </a:extLst>
              </a:tr>
              <a:tr h="179555">
                <a:tc>
                  <a:txBody>
                    <a:bodyPr/>
                    <a:lstStyle/>
                    <a:p>
                      <a:pPr algn="l" fontAlgn="b"/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Jelenlegi</a:t>
                      </a:r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E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arány</a:t>
                      </a:r>
                      <a:endParaRPr lang="en-I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2.08 </a:t>
                      </a:r>
                    </a:p>
                  </a:txBody>
                  <a:tcPr marL="6349" marR="6349" marT="6351" marB="45727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493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49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6B694D13-F0DE-419D-92DC-1E0CF597EA3F}"/>
              </a:ext>
            </a:extLst>
          </p:cNvPr>
          <p:cNvSpPr txBox="1"/>
          <p:nvPr/>
        </p:nvSpPr>
        <p:spPr>
          <a:xfrm>
            <a:off x="261593" y="1076865"/>
            <a:ext cx="495378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Alultőkésítettség</a:t>
            </a:r>
            <a:endParaRPr lang="en-IE" altLang="en-US" sz="1600" b="1" dirty="0">
              <a:solidFill>
                <a:srgbClr val="0066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40A5C0E-E8D9-4053-B976-FF914200FC00}"/>
              </a:ext>
            </a:extLst>
          </p:cNvPr>
          <p:cNvSpPr txBox="1"/>
          <p:nvPr/>
        </p:nvSpPr>
        <p:spPr>
          <a:xfrm>
            <a:off x="358218" y="1687707"/>
            <a:ext cx="886119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altLang="en-US" sz="1200" dirty="0">
                <a:latin typeface="+mj-lt"/>
                <a:cs typeface="Arial"/>
              </a:rPr>
              <a:t>Az </a:t>
            </a:r>
            <a:r>
              <a:rPr lang="hu-HU" altLang="en-US" sz="1200" dirty="0" err="1">
                <a:latin typeface="+mj-lt"/>
                <a:cs typeface="Arial"/>
              </a:rPr>
              <a:t>enterpreur.com</a:t>
            </a:r>
            <a:r>
              <a:rPr lang="hu-HU" altLang="en-US" sz="1200" dirty="0">
                <a:latin typeface="+mj-lt"/>
                <a:cs typeface="Arial"/>
              </a:rPr>
              <a:t> szerint az </a:t>
            </a:r>
            <a:r>
              <a:rPr lang="hu-HU" altLang="en-US" sz="1200" dirty="0" err="1">
                <a:latin typeface="+mj-lt"/>
                <a:cs typeface="Arial"/>
              </a:rPr>
              <a:t>alultőkésítés</a:t>
            </a:r>
            <a:r>
              <a:rPr lang="hu-HU" altLang="en-US" sz="1200" dirty="0">
                <a:latin typeface="+mj-lt"/>
                <a:cs typeface="Arial"/>
              </a:rPr>
              <a:t> „az az állapot, amely akkor áll fenn, ha egy vállalatnak nincs elég készpénze az üzleti tevékenység folytatásához és a hitelezők kifizetéséhez”. „Az induló vállalkozások első számú gyilkosának” nevezi.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 vállalkozások kezdettől fogva tőkehiányosak lehetnek. Tekintettel az élelmiszer-infrastruktúra magas tőkeköltségére, a projektgazdák alábecsülhetik a vállalkozás tőkeszükségletét, és ez a tőkehiány a későbbiekben nyomást jelenthet, aminek a figyelmen kívül hagyása nehézségeket okozhat.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 Sydney-i Műszaki Egyetem tanulmánya a következő okokra hivatkozott, amelyek az induló vállalkozások meghiúsulását okozzák. 32% kudarcot vall a rossz pénzügyi gazdálkodás miatt, az okok 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kezdetben alultőkésített,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túlzott magánrajzok,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túlzott hitelhasználat,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nincs vagy gyenge költségvetés,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nem megfelelő az adófizetési kötelezettség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rossz készpénz-ellenőrzés.</a:t>
            </a:r>
            <a:endParaRPr lang="sk-SK" altLang="en-US" sz="1200" dirty="0">
              <a:latin typeface="+mj-lt"/>
            </a:endParaRPr>
          </a:p>
          <a:p>
            <a:pPr>
              <a:buFontTx/>
              <a:buNone/>
            </a:pPr>
            <a:endParaRPr lang="sk-SK" altLang="en-US" sz="1200" dirty="0">
              <a:latin typeface="+mj-lt"/>
            </a:endParaRPr>
          </a:p>
          <a:p>
            <a:r>
              <a:rPr lang="en-IE" altLang="en-US" sz="1200" b="1" dirty="0">
                <a:latin typeface="+mj-lt"/>
                <a:cs typeface="Arial"/>
                <a:hlinkClick r:id="rId2"/>
              </a:rPr>
              <a:t>Forrás:  https://www.entrepreneur.com/encyclopedia/undercapitalization</a:t>
            </a:r>
            <a:endParaRPr lang="en-IE" altLang="en-US" sz="1200" b="1" dirty="0">
              <a:latin typeface="+mj-lt"/>
              <a:cs typeface="Arial"/>
            </a:endParaRPr>
          </a:p>
          <a:p>
            <a:r>
              <a:rPr lang="en-IE" altLang="en-US" sz="1200" dirty="0">
                <a:latin typeface="+mj-lt"/>
                <a:cs typeface="Arial"/>
              </a:rPr>
              <a:t>  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508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A77231DE-0ACE-406D-BC31-93E3694F1A58}"/>
              </a:ext>
            </a:extLst>
          </p:cNvPr>
          <p:cNvSpPr txBox="1"/>
          <p:nvPr/>
        </p:nvSpPr>
        <p:spPr>
          <a:xfrm>
            <a:off x="188536" y="1124222"/>
            <a:ext cx="8908330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4.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gyakorlat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: Van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elég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tőkéje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a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letelepedéshez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,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túléléshez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és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gyarapodáshoz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IE" altLang="en-US" sz="1600" b="1" dirty="0">
              <a:solidFill>
                <a:schemeClr val="bg1"/>
              </a:solidFill>
              <a:highlight>
                <a:srgbClr val="006600"/>
              </a:highlight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Töltse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le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és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töltse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ki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sablonunkat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,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hogy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megértse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az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induló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alapra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vonatkozó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teljes</a:t>
            </a:r>
            <a:r>
              <a:rPr lang="en-IE" altLang="en-US" sz="16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követelményt</a:t>
            </a:r>
            <a:endParaRPr lang="en-IE" altLang="en-US" sz="1600" b="1" dirty="0">
              <a:highlight>
                <a:srgbClr val="006600"/>
              </a:highlight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49E8CA7-2D9C-4C0F-9EA2-CD185C33D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50" y="2857228"/>
            <a:ext cx="743570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47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380FE3B-4658-4EC6-BF31-DFFB6E8A8CC7}"/>
              </a:ext>
            </a:extLst>
          </p:cNvPr>
          <p:cNvSpPr txBox="1"/>
          <p:nvPr/>
        </p:nvSpPr>
        <p:spPr>
          <a:xfrm>
            <a:off x="282804" y="1031077"/>
            <a:ext cx="714708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altLang="en-US" sz="1600" b="1" dirty="0">
                <a:solidFill>
                  <a:srgbClr val="006600"/>
                </a:solidFill>
                <a:latin typeface="+mj-lt"/>
                <a:cs typeface="Arial"/>
              </a:rPr>
              <a:t>4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.3	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Innovatív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hozzáférés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az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állami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finanszírozáshoz</a:t>
            </a:r>
            <a:endParaRPr lang="en-IE" altLang="en-US" sz="1600" b="1" dirty="0">
              <a:solidFill>
                <a:srgbClr val="006600"/>
              </a:solidFill>
              <a:latin typeface="+mj-lt"/>
            </a:endParaRPr>
          </a:p>
          <a:p>
            <a:r>
              <a:rPr lang="en-IE" altLang="en-US" sz="1600" dirty="0">
                <a:latin typeface="+mj-lt"/>
                <a:cs typeface="Arial"/>
              </a:rPr>
              <a:t>A </a:t>
            </a:r>
            <a:r>
              <a:rPr lang="en-IE" altLang="en-US" sz="1600" dirty="0" err="1">
                <a:latin typeface="+mj-lt"/>
                <a:cs typeface="Arial"/>
              </a:rPr>
              <a:t>közfinanszírozással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kapcsolatos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tudásbázisának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kiépítése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irányadó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lesz</a:t>
            </a:r>
            <a:r>
              <a:rPr lang="en-IE" altLang="en-US" sz="1600" dirty="0">
                <a:latin typeface="+mj-lt"/>
                <a:cs typeface="Arial"/>
              </a:rPr>
              <a:t> a </a:t>
            </a:r>
            <a:r>
              <a:rPr lang="en-IE" altLang="en-US" sz="1600" dirty="0" err="1">
                <a:latin typeface="+mj-lt"/>
                <a:cs typeface="Arial"/>
              </a:rPr>
              <a:t>teljes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finanszírozási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csomag</a:t>
            </a:r>
            <a:r>
              <a:rPr lang="en-IE" altLang="en-US" sz="1600" dirty="0">
                <a:latin typeface="+mj-lt"/>
                <a:cs typeface="Arial"/>
              </a:rPr>
              <a:t> </a:t>
            </a:r>
            <a:r>
              <a:rPr lang="en-IE" altLang="en-US" sz="1600" dirty="0" err="1">
                <a:latin typeface="+mj-lt"/>
                <a:cs typeface="Arial"/>
              </a:rPr>
              <a:t>kialakításában</a:t>
            </a:r>
            <a:r>
              <a:rPr lang="en-IE" altLang="en-US" sz="1600" dirty="0">
                <a:latin typeface="+mj-lt"/>
                <a:cs typeface="Arial"/>
              </a:rPr>
              <a:t>.  </a:t>
            </a:r>
            <a:endParaRPr lang="en-IE" altLang="en-US" sz="1600" dirty="0"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E32B2C2-4E68-4EEE-AD94-49EA60DB3BA6}"/>
              </a:ext>
            </a:extLst>
          </p:cNvPr>
          <p:cNvSpPr txBox="1"/>
          <p:nvPr/>
        </p:nvSpPr>
        <p:spPr>
          <a:xfrm>
            <a:off x="4371681" y="2244060"/>
            <a:ext cx="3867347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defRPr/>
            </a:pP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SIKER A TÁMOGATÁS FINANSZÍROZÁSÁNAK BIZTOSÍTÁSÁBAN</a:t>
            </a:r>
            <a:endParaRPr lang="en-IE" sz="1200" dirty="0">
              <a:latin typeface="+mj-lt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Mint </a:t>
            </a:r>
            <a:r>
              <a:rPr lang="en-IE" sz="1200" dirty="0" err="1">
                <a:latin typeface="+mj-lt"/>
                <a:cs typeface="Arial"/>
              </a:rPr>
              <a:t>egy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sütemény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elkészítése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ez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összetevőktől</a:t>
            </a:r>
            <a:r>
              <a:rPr lang="en-IE" sz="1200" dirty="0">
                <a:latin typeface="+mj-lt"/>
                <a:cs typeface="Arial"/>
              </a:rPr>
              <a:t> (</a:t>
            </a:r>
            <a:r>
              <a:rPr lang="en-IE" sz="1200" dirty="0" err="1">
                <a:latin typeface="+mj-lt"/>
                <a:cs typeface="Arial"/>
              </a:rPr>
              <a:t>öntől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projekttől</a:t>
            </a:r>
            <a:r>
              <a:rPr lang="en-IE" sz="1200" dirty="0">
                <a:latin typeface="+mj-lt"/>
                <a:cs typeface="Arial"/>
              </a:rPr>
              <a:t>)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jó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recepttől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függ</a:t>
            </a:r>
            <a:r>
              <a:rPr lang="en-IE" sz="1200" dirty="0">
                <a:latin typeface="+mj-lt"/>
                <a:cs typeface="Arial"/>
              </a:rPr>
              <a:t>!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8A76CDD2-45A0-4701-B391-8B37C056A0CB}"/>
              </a:ext>
            </a:extLst>
          </p:cNvPr>
          <p:cNvSpPr txBox="1"/>
          <p:nvPr/>
        </p:nvSpPr>
        <p:spPr>
          <a:xfrm>
            <a:off x="282804" y="3684014"/>
            <a:ext cx="830226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következő diákon megosztjuk a bevált gyakorlatainkat, tippjeinket és trükkjeinket a sikeres támogatáshoz. Ha megvannak az alapanyagok és a recept, akkor helyi, nemzeti vagy akár európai szinten is finanszírozást kérhet.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solidFill>
                  <a:srgbClr val="70AC2E"/>
                </a:solidFill>
                <a:latin typeface="+mj-lt"/>
              </a:rPr>
              <a:t>A felkészülés kulcsfontosságú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Alaposan meg kell vizsgálnia a finanszírozási célt. Alapvető fontosságú, hogy foglalkozzon azzal, hogyan teljesíti projektje a finanszírozó céljait?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Kapcsolja össze projektjét a finanszírozó kulcsfontosságú kritériumaival, és mutassa meg, hogyan segíti elő projektje céljait és célkitűzéseit.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solidFill>
                  <a:srgbClr val="70AC2E"/>
                </a:solidFill>
                <a:latin typeface="+mj-lt"/>
              </a:rPr>
              <a:t>Miért?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 finanszírozókhoz beérkezett pályázatok legfeljebb 50%-a nem felel meg a közzétett kritériumoknak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</a:rPr>
              <a:t>Alapvetően érdemes elolvasni a finanszírozó által közzétett irányelveket. Vegye figyelembe: a finanszírozó motivációját, a jelentkezés formáját, a finanszírozás mértékét, a benyújtási határidőket, a jogosultságot és a döntéshozatali folyamatot.</a:t>
            </a:r>
            <a:endParaRPr lang="en-IE" altLang="en-US" sz="1200" dirty="0">
              <a:latin typeface="+mj-lt"/>
            </a:endParaRPr>
          </a:p>
        </p:txBody>
      </p:sp>
      <p:pic>
        <p:nvPicPr>
          <p:cNvPr id="8" name="Picture 3" descr="C:\Documents and Settings\ocasey\Local Settings\Temporary Internet Files\Content.IE5\O34IBRWD\MPj04276910000[1].jpg">
            <a:extLst>
              <a:ext uri="{FF2B5EF4-FFF2-40B4-BE49-F238E27FC236}">
                <a16:creationId xmlns:a16="http://schemas.microsoft.com/office/drawing/2014/main" id="{0C0C50E1-44E7-41E0-BF0E-93828C728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3" y="2108295"/>
            <a:ext cx="2096286" cy="157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2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B12E6AD1-496F-4BB2-B6FF-0E7070C896A0}"/>
              </a:ext>
            </a:extLst>
          </p:cNvPr>
          <p:cNvSpPr txBox="1"/>
          <p:nvPr/>
        </p:nvSpPr>
        <p:spPr>
          <a:xfrm>
            <a:off x="527115" y="1348557"/>
            <a:ext cx="8851769" cy="35117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Legjobb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tippek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kérelem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megírásához</a:t>
            </a:r>
            <a:endParaRPr 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1200" b="1" dirty="0">
              <a:solidFill>
                <a:srgbClr val="B2CF3F"/>
              </a:solidFill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Fogalmazza meg, milyen valós és pozitív különbségeket fog okozni a finanszírozás az Ön központjában. Az </a:t>
            </a:r>
            <a:r>
              <a:rPr lang="hu-HU" sz="1200" dirty="0" err="1">
                <a:latin typeface="+mj-lt"/>
                <a:cs typeface="Arial"/>
              </a:rPr>
              <a:t>infografikák</a:t>
            </a:r>
            <a:r>
              <a:rPr lang="hu-HU" sz="1200" dirty="0">
                <a:latin typeface="+mj-lt"/>
                <a:cs typeface="Arial"/>
              </a:rPr>
              <a:t> használata hatással lehet arra, hogy a projekt milyen alapvető hatást érjen el az olyan kulcsfontosságú mérőszámokon keresztül, mint pl.</a:t>
            </a: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A 2. modulban kidolgozott vidéki üzleti stratégiájának teret kell adnia arra, hogy kreatív, kihívást jelentő és vonzó legyen az ötletével kapcsolatban. Ez a lehetőség, hogy </a:t>
            </a:r>
            <a:r>
              <a:rPr lang="hu-HU" sz="1200" dirty="0" err="1">
                <a:latin typeface="+mj-lt"/>
                <a:cs typeface="Arial"/>
              </a:rPr>
              <a:t>kitűnjön</a:t>
            </a:r>
            <a:r>
              <a:rPr lang="hu-HU" sz="1200" dirty="0">
                <a:latin typeface="+mj-lt"/>
                <a:cs typeface="Arial"/>
              </a:rPr>
              <a:t> önmaga és központja változáscsökkentő potenciálja.</a:t>
            </a: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Növelje hitelességét és legyen professzionális! Magas fokú professzionalizmussal közelítse meg a pályázatot</a:t>
            </a: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A pályázatok támogatásának egyik elsődleges oka az, hogy a finanszírozók meg vannak győződve arról, hogy a pályázó szervezet jól szervezett, jó múlttal rendelkezik, és van egy alkalmas támogatója vagy csapata a javasolt projekt végrehajtásához.</a:t>
            </a: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Ne feltételezze, hogy a finanszírozó ismeri az Ön vállalkozását, hátterét vagy új projektjét. Írja le a projektjét őszintén és tömören. Bontsa le az alkalmazás követelményeit falatnyi darabokra</a:t>
            </a: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Gondosan gondolja át a prezentációt; a legtöbb finanszírozó sok pályázatot elolvas, és ha egy pályázat könnyen olvasható és jól bemutatott, az megkönnyíti az életét.</a:t>
            </a:r>
            <a:endParaRPr lang="sk-SK" sz="1200" dirty="0">
              <a:latin typeface="+mj-lt"/>
            </a:endParaRPr>
          </a:p>
          <a:p>
            <a:pPr marL="342900" indent="-342900">
              <a:spcAft>
                <a:spcPts val="600"/>
              </a:spcAft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555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58A0136-EC20-4B1F-901E-A8D6776975C9}"/>
              </a:ext>
            </a:extLst>
          </p:cNvPr>
          <p:cNvSpPr txBox="1"/>
          <p:nvPr/>
        </p:nvSpPr>
        <p:spPr>
          <a:xfrm>
            <a:off x="503548" y="1176445"/>
            <a:ext cx="8898903" cy="19020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Legjobb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tippek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kérelem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megírásához</a:t>
            </a:r>
            <a:endParaRPr 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latin typeface="+mj-lt"/>
              <a:cs typeface="Arial"/>
            </a:endParaRP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Mindig sokkal tovább tart egy pénzkérelem összeállítása, mint gondolná! Ne feledje, hogy versenyképes – tegye a legjobbat</a:t>
            </a: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Írjon érdekes módon, amely megragadja a projekt energiáját és szellemiségét (újságírói stílus)</a:t>
            </a: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A szükség bizonyítékának ereje. Nem elég azt mondani: „tudjuk… gondoljuk…”. releváns kutatásokkal támassza alá. Ezt részletesen kifejtettük az 1. modulban.</a:t>
            </a: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Mutasd meg, hogy a projekted kiegészítő jellegű – nem versenyez másokkal (a finanszírozók ezt kiszorításnak nevezik)</a:t>
            </a: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Ne ígérjen túlzásba – egy napon teljesítenie kell</a:t>
            </a:r>
          </a:p>
          <a:p>
            <a:pPr marL="342900" indent="-342900">
              <a:buClr>
                <a:srgbClr val="084C5F"/>
              </a:buClr>
              <a:buFont typeface="Wingdings" panose="05000000000000000000" pitchFamily="2" charset="2"/>
              <a:buChar char="Ø"/>
              <a:defRPr/>
            </a:pPr>
            <a:r>
              <a:rPr lang="hu-HU" sz="1200" dirty="0">
                <a:latin typeface="+mj-lt"/>
                <a:cs typeface="Arial"/>
              </a:rPr>
              <a:t>És végül, de nem utolsósorban, feltétlenül beszéljen a finanszírozó ügynökséggel, mielőtt jelentkezik</a:t>
            </a:r>
            <a:endParaRPr lang="en-US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8120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65262F0-7634-4F43-8369-43FFE92E2F6D}"/>
              </a:ext>
            </a:extLst>
          </p:cNvPr>
          <p:cNvSpPr txBox="1"/>
          <p:nvPr/>
        </p:nvSpPr>
        <p:spPr>
          <a:xfrm>
            <a:off x="252168" y="1238200"/>
            <a:ext cx="4953784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5B1E3D4D-F838-4A7B-93CE-2734E932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72" y="700485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62A8A5A-2A93-4222-ADC6-984185EA1F4B}"/>
              </a:ext>
            </a:extLst>
          </p:cNvPr>
          <p:cNvSpPr txBox="1"/>
          <p:nvPr/>
        </p:nvSpPr>
        <p:spPr>
          <a:xfrm>
            <a:off x="252168" y="2083572"/>
            <a:ext cx="901438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dirty="0">
                <a:latin typeface="+mj-lt"/>
                <a:cs typeface="Arial"/>
              </a:rPr>
              <a:t>Most </a:t>
            </a:r>
            <a:r>
              <a:rPr lang="en-IE" altLang="en-US" sz="1200" dirty="0" err="1">
                <a:latin typeface="+mj-lt"/>
                <a:cs typeface="Arial"/>
              </a:rPr>
              <a:t>megvizsgáljuk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azokat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kulcsfontosságú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programokat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pályázhatnak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Írország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ízlésfejlesztési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központjaira</a:t>
            </a:r>
            <a:endParaRPr lang="sk-SK" sz="1200" dirty="0">
              <a:latin typeface="+mj-lt"/>
              <a:cs typeface="Arial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C4A0DF99-6451-421F-8D92-95BD2FC854FD}"/>
              </a:ext>
            </a:extLst>
          </p:cNvPr>
          <p:cNvSpPr txBox="1"/>
          <p:nvPr/>
        </p:nvSpPr>
        <p:spPr>
          <a:xfrm>
            <a:off x="252168" y="3389401"/>
            <a:ext cx="9165209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dirty="0">
                <a:latin typeface="+mj-lt"/>
                <a:cs typeface="Arial"/>
              </a:rPr>
              <a:t>Az Enterprise Ireland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állami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ügynökség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gyártó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kereskedelmet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szolgáltató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vállalatok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fejlesztésének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támogatásáért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felelős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vállalatok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finanszírozásán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támogatásán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keresztül</a:t>
            </a:r>
            <a:r>
              <a:rPr lang="en-IE" altLang="en-US" sz="1200" dirty="0">
                <a:latin typeface="+mj-lt"/>
                <a:cs typeface="Arial"/>
              </a:rPr>
              <a:t> – a </a:t>
            </a:r>
            <a:r>
              <a:rPr lang="en-IE" altLang="en-US" sz="1200" dirty="0" err="1">
                <a:latin typeface="+mj-lt"/>
                <a:cs typeface="Arial"/>
              </a:rPr>
              <a:t>nagy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potenciállal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induló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vállalkozásokat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kínáló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vállalkozóktól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tevékenységüket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bővítő</a:t>
            </a:r>
            <a:r>
              <a:rPr lang="en-IE" altLang="en-US" sz="1200" dirty="0">
                <a:latin typeface="+mj-lt"/>
                <a:cs typeface="Arial"/>
              </a:rPr>
              <a:t>, a </a:t>
            </a:r>
            <a:r>
              <a:rPr lang="en-IE" altLang="en-US" sz="1200" dirty="0" err="1">
                <a:latin typeface="+mj-lt"/>
                <a:cs typeface="Arial"/>
              </a:rPr>
              <a:t>hatékonyságot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javító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növekedést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elősegítő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nagyvállalatokig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értékesítés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endParaRPr lang="en-IE" altLang="en-US" sz="1200" dirty="0">
              <a:latin typeface="+mj-lt"/>
              <a:cs typeface="Arial"/>
            </a:endParaRPr>
          </a:p>
          <a:p>
            <a:r>
              <a:rPr lang="en-IE" altLang="en-US" sz="1200" dirty="0">
                <a:latin typeface="+mj-lt"/>
                <a:cs typeface="Arial"/>
              </a:rPr>
              <a:t>Az </a:t>
            </a:r>
            <a:r>
              <a:rPr lang="en-IE" altLang="en-US" sz="1200" dirty="0" err="1">
                <a:latin typeface="+mj-lt"/>
                <a:cs typeface="Arial"/>
              </a:rPr>
              <a:t>Ízközpont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szempontjából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kiemelten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fontos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latin typeface="+mj-lt"/>
                <a:cs typeface="Arial"/>
              </a:rPr>
              <a:t>Regionális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Vállalkozásfejlesztési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Alapból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kiemelt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kormányzati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forrásokat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kezelnek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en-IE" altLang="en-US" sz="1200" b="1" dirty="0">
              <a:latin typeface="+mj-lt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B3A3BE4-3438-43F3-B5B4-C05FEFC48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65" y="2708907"/>
            <a:ext cx="19288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40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BB263C42-6196-4C21-A68D-3E94F29640B2}"/>
              </a:ext>
            </a:extLst>
          </p:cNvPr>
          <p:cNvSpPr txBox="1"/>
          <p:nvPr/>
        </p:nvSpPr>
        <p:spPr>
          <a:xfrm>
            <a:off x="186179" y="1175696"/>
            <a:ext cx="692163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Regionális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Vállalkozásfejlesztési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Alap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2017–2020</a:t>
            </a:r>
            <a:endParaRPr lang="en-IE" sz="1200" b="1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DAAF85DD-AD11-4BFF-8217-0C211CEF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352" y="1175696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24F5CE0D-D3AE-4043-BA3F-B92B7D79D2A1}"/>
              </a:ext>
            </a:extLst>
          </p:cNvPr>
          <p:cNvSpPr txBox="1"/>
          <p:nvPr/>
        </p:nvSpPr>
        <p:spPr>
          <a:xfrm>
            <a:off x="186179" y="2265984"/>
            <a:ext cx="8986101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Az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ízközpontnak</a:t>
            </a:r>
            <a:r>
              <a:rPr lang="sk-SK" altLang="en-US" sz="1200" dirty="0">
                <a:latin typeface="+mj-lt"/>
                <a:cs typeface="Arial"/>
              </a:rPr>
              <a:t> 2 </a:t>
            </a:r>
            <a:r>
              <a:rPr lang="sk-SK" altLang="en-US" sz="1200" dirty="0" err="1">
                <a:latin typeface="+mj-lt"/>
                <a:cs typeface="Arial"/>
              </a:rPr>
              <a:t>finanszírozási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forrása</a:t>
            </a:r>
            <a:r>
              <a:rPr lang="sk-SK" altLang="en-US" sz="1200" dirty="0">
                <a:latin typeface="+mj-lt"/>
                <a:cs typeface="Arial"/>
              </a:rPr>
              <a:t> van, </a:t>
            </a:r>
            <a:r>
              <a:rPr lang="sk-SK" altLang="en-US" sz="1200" dirty="0" err="1">
                <a:latin typeface="+mj-lt"/>
                <a:cs typeface="Arial"/>
              </a:rPr>
              <a:t>amelyek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mindegyike</a:t>
            </a:r>
            <a:r>
              <a:rPr lang="sk-SK" altLang="en-US" sz="1200" dirty="0">
                <a:latin typeface="+mj-lt"/>
                <a:cs typeface="Arial"/>
              </a:rPr>
              <a:t> 80%-os </a:t>
            </a:r>
            <a:r>
              <a:rPr lang="sk-SK" altLang="en-US" sz="1200" dirty="0" err="1">
                <a:latin typeface="+mj-lt"/>
                <a:cs typeface="Arial"/>
              </a:rPr>
              <a:t>támogatási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rátával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jár</a:t>
            </a:r>
            <a:r>
              <a:rPr lang="sk-SK" altLang="en-US" sz="1200" dirty="0">
                <a:latin typeface="+mj-lt"/>
                <a:cs typeface="Aria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b="1" dirty="0">
                <a:latin typeface="+mj-lt"/>
                <a:cs typeface="Arial"/>
              </a:rPr>
              <a:t>Stream </a:t>
            </a:r>
            <a:r>
              <a:rPr lang="sk-SK" altLang="en-US" sz="1200" b="1" dirty="0" err="1">
                <a:latin typeface="+mj-lt"/>
                <a:cs typeface="Arial"/>
              </a:rPr>
              <a:t>One</a:t>
            </a:r>
            <a:r>
              <a:rPr lang="sk-SK" altLang="en-US" sz="1200" b="1" dirty="0">
                <a:latin typeface="+mj-lt"/>
                <a:cs typeface="Arial"/>
              </a:rPr>
              <a:t> </a:t>
            </a:r>
            <a:r>
              <a:rPr lang="sk-SK" altLang="en-US" sz="1200" dirty="0">
                <a:latin typeface="+mj-lt"/>
                <a:cs typeface="Arial"/>
              </a:rPr>
              <a:t>– </a:t>
            </a:r>
            <a:r>
              <a:rPr lang="sk-SK" altLang="en-US" sz="1200" dirty="0" err="1">
                <a:latin typeface="+mj-lt"/>
                <a:cs typeface="Arial"/>
              </a:rPr>
              <a:t>Főbb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regionális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változási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projektek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>
                <a:latin typeface="+mj-lt"/>
                <a:cs typeface="Arial"/>
              </a:rPr>
              <a:t>Nagy </a:t>
            </a:r>
            <a:r>
              <a:rPr lang="sk-SK" altLang="en-US" sz="1200" dirty="0" err="1">
                <a:latin typeface="+mj-lt"/>
                <a:cs typeface="Arial"/>
              </a:rPr>
              <a:t>hatású</a:t>
            </a:r>
            <a:r>
              <a:rPr lang="sk-SK" altLang="en-US" sz="1200" dirty="0">
                <a:latin typeface="+mj-lt"/>
                <a:cs typeface="Arial"/>
              </a:rPr>
              <a:t> – </a:t>
            </a:r>
            <a:r>
              <a:rPr lang="sk-SK" altLang="en-US" sz="1200" dirty="0" err="1">
                <a:latin typeface="+mj-lt"/>
                <a:cs typeface="Arial"/>
              </a:rPr>
              <a:t>regionális</a:t>
            </a:r>
            <a:r>
              <a:rPr lang="sk-SK" altLang="en-US" sz="1200" dirty="0">
                <a:latin typeface="+mj-lt"/>
                <a:cs typeface="Arial"/>
              </a:rPr>
              <a:t>/</a:t>
            </a:r>
            <a:r>
              <a:rPr lang="sk-SK" altLang="en-US" sz="1200" dirty="0" err="1">
                <a:latin typeface="+mj-lt"/>
                <a:cs typeface="Arial"/>
              </a:rPr>
              <a:t>multiregionális</a:t>
            </a:r>
            <a:r>
              <a:rPr lang="sk-SK" altLang="en-US" sz="1200" dirty="0">
                <a:latin typeface="+mj-lt"/>
                <a:cs typeface="Arial"/>
              </a:rPr>
              <a:t>, </a:t>
            </a:r>
            <a:r>
              <a:rPr lang="sk-SK" altLang="en-US" sz="1200" dirty="0" err="1">
                <a:latin typeface="+mj-lt"/>
                <a:cs typeface="Arial"/>
              </a:rPr>
              <a:t>országos</a:t>
            </a:r>
            <a:r>
              <a:rPr lang="sk-SK" altLang="en-US" sz="1200" dirty="0">
                <a:latin typeface="+mj-lt"/>
                <a:cs typeface="Arial"/>
              </a:rPr>
              <a:t> – </a:t>
            </a:r>
            <a:r>
              <a:rPr lang="sk-SK" altLang="en-US" sz="1200" dirty="0" err="1">
                <a:latin typeface="+mj-lt"/>
                <a:cs typeface="Arial"/>
              </a:rPr>
              <a:t>kezdeményezések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támogatása</a:t>
            </a:r>
            <a:r>
              <a:rPr lang="sk-SK" altLang="en-US" sz="1200" dirty="0">
                <a:latin typeface="+mj-lt"/>
                <a:cs typeface="Aria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Támogatás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nyújtása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projektenként</a:t>
            </a:r>
            <a:r>
              <a:rPr lang="sk-SK" altLang="en-US" sz="1200" dirty="0">
                <a:latin typeface="+mj-lt"/>
                <a:cs typeface="Arial"/>
              </a:rPr>
              <a:t> 2 </a:t>
            </a:r>
            <a:r>
              <a:rPr lang="sk-SK" altLang="en-US" sz="1200" dirty="0" err="1">
                <a:latin typeface="+mj-lt"/>
                <a:cs typeface="Arial"/>
              </a:rPr>
              <a:t>millió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eurótól</a:t>
            </a:r>
            <a:r>
              <a:rPr lang="sk-SK" altLang="en-US" sz="1200" dirty="0">
                <a:latin typeface="+mj-lt"/>
                <a:cs typeface="Arial"/>
              </a:rPr>
              <a:t> 5 </a:t>
            </a:r>
            <a:r>
              <a:rPr lang="sk-SK" altLang="en-US" sz="1200" dirty="0" err="1">
                <a:latin typeface="+mj-lt"/>
                <a:cs typeface="Arial"/>
              </a:rPr>
              <a:t>millió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euróig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terjedő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összegben</a:t>
            </a:r>
            <a:r>
              <a:rPr lang="sk-SK" altLang="en-US" sz="1200" dirty="0">
                <a:latin typeface="+mj-lt"/>
                <a:cs typeface="Arial"/>
              </a:rPr>
              <a:t> – </a:t>
            </a:r>
            <a:r>
              <a:rPr lang="sk-SK" altLang="en-US" sz="1200" dirty="0" err="1">
                <a:latin typeface="+mj-lt"/>
                <a:cs typeface="Arial"/>
              </a:rPr>
              <a:t>finanszírozás</a:t>
            </a:r>
            <a:r>
              <a:rPr lang="sk-SK" altLang="en-US" sz="1200" dirty="0">
                <a:latin typeface="+mj-lt"/>
                <a:cs typeface="Arial"/>
              </a:rPr>
              <a:t> a </a:t>
            </a:r>
            <a:r>
              <a:rPr lang="sk-SK" altLang="en-US" sz="1200" dirty="0" err="1">
                <a:latin typeface="+mj-lt"/>
                <a:cs typeface="Arial"/>
              </a:rPr>
              <a:t>tőke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és</a:t>
            </a:r>
            <a:r>
              <a:rPr lang="sk-SK" altLang="en-US" sz="1200" dirty="0">
                <a:latin typeface="+mj-lt"/>
                <a:cs typeface="Arial"/>
              </a:rPr>
              <a:t> a </a:t>
            </a:r>
            <a:r>
              <a:rPr lang="sk-SK" altLang="en-US" sz="1200" dirty="0" err="1">
                <a:latin typeface="+mj-lt"/>
                <a:cs typeface="Arial"/>
              </a:rPr>
              <a:t>folyó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költségek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fedezésére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>
                <a:latin typeface="+mj-lt"/>
                <a:cs typeface="Arial"/>
              </a:rPr>
              <a:t>A </a:t>
            </a:r>
            <a:r>
              <a:rPr lang="sk-SK" altLang="en-US" sz="1200" dirty="0" err="1">
                <a:latin typeface="+mj-lt"/>
                <a:cs typeface="Arial"/>
              </a:rPr>
              <a:t>gazdasági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fejlődésre</a:t>
            </a:r>
            <a:r>
              <a:rPr lang="sk-SK" altLang="en-US" sz="1200" dirty="0">
                <a:latin typeface="+mj-lt"/>
                <a:cs typeface="Arial"/>
              </a:rPr>
              <a:t>/</a:t>
            </a:r>
            <a:r>
              <a:rPr lang="sk-SK" altLang="en-US" sz="1200" dirty="0" err="1">
                <a:latin typeface="+mj-lt"/>
                <a:cs typeface="Arial"/>
              </a:rPr>
              <a:t>munkahelyteremtésre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gyakorolt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nagy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hatás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elérését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célzó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projektek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Az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ízlésközpontnak</a:t>
            </a:r>
            <a:r>
              <a:rPr lang="sk-SK" altLang="en-US" sz="1200" dirty="0">
                <a:latin typeface="+mj-lt"/>
                <a:cs typeface="Arial"/>
              </a:rPr>
              <a:t> 2 </a:t>
            </a:r>
            <a:r>
              <a:rPr lang="sk-SK" altLang="en-US" sz="1200" dirty="0" err="1">
                <a:latin typeface="+mj-lt"/>
                <a:cs typeface="Arial"/>
              </a:rPr>
              <a:t>finanszírozási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forrása</a:t>
            </a:r>
            <a:r>
              <a:rPr lang="sk-SK" altLang="en-US" sz="1200" dirty="0">
                <a:latin typeface="+mj-lt"/>
                <a:cs typeface="Arial"/>
              </a:rPr>
              <a:t> van, </a:t>
            </a:r>
            <a:r>
              <a:rPr lang="sk-SK" altLang="en-US" sz="1200" dirty="0" err="1">
                <a:latin typeface="+mj-lt"/>
                <a:cs typeface="Arial"/>
              </a:rPr>
              <a:t>amelyek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mindegyike</a:t>
            </a:r>
            <a:r>
              <a:rPr lang="sk-SK" altLang="en-US" sz="1200" dirty="0">
                <a:latin typeface="+mj-lt"/>
                <a:cs typeface="Arial"/>
              </a:rPr>
              <a:t> 80%-os </a:t>
            </a:r>
            <a:r>
              <a:rPr lang="sk-SK" altLang="en-US" sz="1200" dirty="0" err="1">
                <a:latin typeface="+mj-lt"/>
                <a:cs typeface="Arial"/>
              </a:rPr>
              <a:t>támogatási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rátával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jár</a:t>
            </a:r>
            <a:r>
              <a:rPr lang="sk-SK" altLang="en-US" sz="1200" dirty="0">
                <a:latin typeface="+mj-lt"/>
                <a:cs typeface="Aria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b="1" dirty="0">
                <a:latin typeface="+mj-lt"/>
                <a:cs typeface="Arial"/>
              </a:rPr>
              <a:t>Stream </a:t>
            </a:r>
            <a:r>
              <a:rPr lang="sk-SK" altLang="en-US" sz="1200" b="1" dirty="0" err="1">
                <a:latin typeface="+mj-lt"/>
                <a:cs typeface="Arial"/>
              </a:rPr>
              <a:t>Two</a:t>
            </a:r>
            <a:r>
              <a:rPr lang="sk-SK" altLang="en-US" sz="1200" dirty="0">
                <a:latin typeface="+mj-lt"/>
                <a:cs typeface="Arial"/>
              </a:rPr>
              <a:t>– </a:t>
            </a:r>
            <a:r>
              <a:rPr lang="sk-SK" altLang="en-US" sz="1200" dirty="0" err="1">
                <a:latin typeface="+mj-lt"/>
                <a:cs typeface="Arial"/>
              </a:rPr>
              <a:t>Regionálisan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jelentős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változási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projektek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Támogassa</a:t>
            </a:r>
            <a:r>
              <a:rPr lang="sk-SK" altLang="en-US" sz="1200" dirty="0">
                <a:latin typeface="+mj-lt"/>
                <a:cs typeface="Arial"/>
              </a:rPr>
              <a:t> a </a:t>
            </a:r>
            <a:r>
              <a:rPr lang="sk-SK" altLang="en-US" sz="1200" dirty="0" err="1">
                <a:latin typeface="+mj-lt"/>
                <a:cs typeface="Arial"/>
              </a:rPr>
              <a:t>jelentős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hatású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kezdeményezéseket</a:t>
            </a:r>
            <a:r>
              <a:rPr lang="sk-SK" altLang="en-US" sz="1200" dirty="0">
                <a:latin typeface="+mj-lt"/>
                <a:cs typeface="Arial"/>
              </a:rPr>
              <a:t> – </a:t>
            </a:r>
            <a:r>
              <a:rPr lang="sk-SK" altLang="en-US" sz="1200" dirty="0" err="1">
                <a:latin typeface="+mj-lt"/>
                <a:cs typeface="Arial"/>
              </a:rPr>
              <a:t>regionális</a:t>
            </a:r>
            <a:r>
              <a:rPr lang="sk-SK" altLang="en-US" sz="1200" dirty="0">
                <a:latin typeface="+mj-lt"/>
                <a:cs typeface="Arial"/>
              </a:rPr>
              <a:t>/</a:t>
            </a:r>
            <a:r>
              <a:rPr lang="sk-SK" altLang="en-US" sz="1200" dirty="0" err="1">
                <a:latin typeface="+mj-lt"/>
                <a:cs typeface="Arial"/>
              </a:rPr>
              <a:t>multiregionális</a:t>
            </a:r>
            <a:r>
              <a:rPr lang="sk-SK" altLang="en-US" sz="1200" dirty="0">
                <a:latin typeface="+mj-lt"/>
                <a:cs typeface="Arial"/>
              </a:rPr>
              <a:t>, </a:t>
            </a:r>
            <a:r>
              <a:rPr lang="sk-SK" altLang="en-US" sz="1200" dirty="0" err="1">
                <a:latin typeface="+mj-lt"/>
                <a:cs typeface="Arial"/>
              </a:rPr>
              <a:t>országos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szinten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Támogatás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projektenként</a:t>
            </a:r>
            <a:r>
              <a:rPr lang="sk-SK" altLang="en-US" sz="1200" dirty="0">
                <a:latin typeface="+mj-lt"/>
                <a:cs typeface="Arial"/>
              </a:rPr>
              <a:t> 250 000 </a:t>
            </a:r>
            <a:r>
              <a:rPr lang="sk-SK" altLang="en-US" sz="1200" dirty="0" err="1">
                <a:latin typeface="+mj-lt"/>
                <a:cs typeface="Arial"/>
              </a:rPr>
              <a:t>eurótól</a:t>
            </a:r>
            <a:r>
              <a:rPr lang="sk-SK" altLang="en-US" sz="1200" dirty="0">
                <a:latin typeface="+mj-lt"/>
                <a:cs typeface="Arial"/>
              </a:rPr>
              <a:t> 2 </a:t>
            </a:r>
            <a:r>
              <a:rPr lang="sk-SK" altLang="en-US" sz="1200" dirty="0" err="1">
                <a:latin typeface="+mj-lt"/>
                <a:cs typeface="Arial"/>
              </a:rPr>
              <a:t>millió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euróig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terjedő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tartományban</a:t>
            </a:r>
            <a:r>
              <a:rPr lang="sk-SK" altLang="en-US" sz="1200" dirty="0">
                <a:latin typeface="+mj-lt"/>
                <a:cs typeface="Arial"/>
              </a:rPr>
              <a:t> – </a:t>
            </a:r>
            <a:r>
              <a:rPr lang="sk-SK" altLang="en-US" sz="1200" dirty="0" err="1">
                <a:latin typeface="+mj-lt"/>
                <a:cs typeface="Arial"/>
              </a:rPr>
              <a:t>finanszírozás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tőke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és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folyó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költségek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fedezésére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k-SK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k-SK" altLang="en-US" sz="1200" dirty="0" err="1">
                <a:latin typeface="+mj-lt"/>
                <a:cs typeface="Arial"/>
              </a:rPr>
              <a:t>Regionális</a:t>
            </a:r>
            <a:r>
              <a:rPr lang="sk-SK" altLang="en-US" sz="1200" dirty="0">
                <a:latin typeface="+mj-lt"/>
                <a:cs typeface="Arial"/>
              </a:rPr>
              <a:t>/</a:t>
            </a:r>
            <a:r>
              <a:rPr lang="sk-SK" altLang="en-US" sz="1200" dirty="0" err="1">
                <a:latin typeface="+mj-lt"/>
                <a:cs typeface="Arial"/>
              </a:rPr>
              <a:t>megyei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szinten</a:t>
            </a:r>
            <a:r>
              <a:rPr lang="sk-SK" altLang="en-US" sz="1200" dirty="0">
                <a:latin typeface="+mj-lt"/>
                <a:cs typeface="Arial"/>
              </a:rPr>
              <a:t> a </a:t>
            </a:r>
            <a:r>
              <a:rPr lang="sk-SK" altLang="en-US" sz="1200" dirty="0" err="1">
                <a:latin typeface="+mj-lt"/>
                <a:cs typeface="Arial"/>
              </a:rPr>
              <a:t>gazdaságfejlesztésre</a:t>
            </a:r>
            <a:r>
              <a:rPr lang="sk-SK" altLang="en-US" sz="1200" dirty="0">
                <a:latin typeface="+mj-lt"/>
                <a:cs typeface="Arial"/>
              </a:rPr>
              <a:t>/</a:t>
            </a:r>
            <a:r>
              <a:rPr lang="sk-SK" altLang="en-US" sz="1200" dirty="0" err="1">
                <a:latin typeface="+mj-lt"/>
                <a:cs typeface="Arial"/>
              </a:rPr>
              <a:t>munkahelyteremtésre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gyakorolt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nagy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hatás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elérését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célzó</a:t>
            </a:r>
            <a:r>
              <a:rPr lang="sk-SK" altLang="en-US" sz="1200" dirty="0">
                <a:latin typeface="+mj-lt"/>
                <a:cs typeface="Arial"/>
              </a:rPr>
              <a:t> </a:t>
            </a:r>
            <a:r>
              <a:rPr lang="sk-SK" altLang="en-US" sz="1200" dirty="0" err="1">
                <a:latin typeface="+mj-lt"/>
                <a:cs typeface="Arial"/>
              </a:rPr>
              <a:t>projektek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221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9EEC0C5-F7F1-4D1D-B307-F13560A19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Activating agricultural and tourism specializations through Center of Taste AGATA</a:t>
            </a: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7F4CEA-3B4B-4C3D-AEAF-C8A6EBE63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Ebben a </a:t>
            </a:r>
            <a:r>
              <a:rPr lang="en-IE" altLang="en-US" dirty="0" err="1">
                <a:latin typeface="+mj-lt"/>
              </a:rPr>
              <a:t>modulban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megtudhatja</a:t>
            </a:r>
            <a:r>
              <a:rPr lang="en-IE" altLang="en-US" dirty="0">
                <a:latin typeface="+mj-lt"/>
              </a:rPr>
              <a:t>, </a:t>
            </a:r>
            <a:r>
              <a:rPr lang="en-IE" altLang="en-US" dirty="0" err="1">
                <a:latin typeface="+mj-lt"/>
              </a:rPr>
              <a:t>hogyan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értékelheti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az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Ízlésközpont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terveit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előmozdító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erőforrásokat</a:t>
            </a:r>
            <a:r>
              <a:rPr lang="en-IE" altLang="en-US" dirty="0">
                <a:latin typeface="+mj-lt"/>
              </a:rPr>
              <a:t>. </a:t>
            </a:r>
            <a:r>
              <a:rPr lang="en-IE" altLang="en-US" dirty="0" err="1">
                <a:latin typeface="+mj-lt"/>
              </a:rPr>
              <a:t>Hasznos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lesz</a:t>
            </a:r>
            <a:r>
              <a:rPr lang="en-IE" altLang="en-US" dirty="0">
                <a:latin typeface="+mj-lt"/>
              </a:rPr>
              <a:t> a </a:t>
            </a:r>
            <a:r>
              <a:rPr lang="en-IE" altLang="en-US" dirty="0" err="1">
                <a:latin typeface="+mj-lt"/>
              </a:rPr>
              <a:t>képzés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4.1 A </a:t>
            </a:r>
            <a:r>
              <a:rPr lang="en-IE" altLang="en-US" dirty="0" err="1">
                <a:latin typeface="+mj-lt"/>
              </a:rPr>
              <a:t>finanszírozási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környezet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megértése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4.2 </a:t>
            </a:r>
            <a:r>
              <a:rPr lang="en-IE" altLang="en-US" dirty="0" err="1">
                <a:latin typeface="+mj-lt"/>
              </a:rPr>
              <a:t>Óvatosan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számolja</a:t>
            </a:r>
            <a:r>
              <a:rPr lang="en-IE" altLang="en-US" dirty="0">
                <a:latin typeface="+mj-lt"/>
              </a:rPr>
              <a:t> be </a:t>
            </a:r>
            <a:r>
              <a:rPr lang="en-IE" altLang="en-US" dirty="0" err="1">
                <a:latin typeface="+mj-lt"/>
              </a:rPr>
              <a:t>befektetési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igényeit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4.3 </a:t>
            </a:r>
            <a:r>
              <a:rPr lang="en-IE" altLang="en-US" dirty="0" err="1">
                <a:latin typeface="+mj-lt"/>
              </a:rPr>
              <a:t>Innovatív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hozzáférés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az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államháztartáshoz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4.4 </a:t>
            </a:r>
            <a:r>
              <a:rPr lang="en-IE" altLang="en-US" dirty="0" err="1">
                <a:latin typeface="+mj-lt"/>
              </a:rPr>
              <a:t>Sikerének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maximalizálása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támogatások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vagy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tőkefinanszírozás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biztosítása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terén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4,5 Crowd </a:t>
            </a:r>
            <a:r>
              <a:rPr lang="en-IE" altLang="en-US" dirty="0" err="1">
                <a:latin typeface="+mj-lt"/>
              </a:rPr>
              <a:t>finanszírozási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lehetőség</a:t>
            </a:r>
            <a:endParaRPr lang="en-IE" altLang="en-US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IE" altLang="en-US" dirty="0">
                <a:latin typeface="+mj-lt"/>
              </a:rPr>
              <a:t>4.6 </a:t>
            </a:r>
            <a:r>
              <a:rPr lang="en-IE" altLang="en-US" dirty="0" err="1">
                <a:latin typeface="+mj-lt"/>
              </a:rPr>
              <a:t>Vállalati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szponzorok</a:t>
            </a:r>
            <a:r>
              <a:rPr lang="en-IE" altLang="en-US" dirty="0">
                <a:latin typeface="+mj-lt"/>
              </a:rPr>
              <a:t> </a:t>
            </a:r>
            <a:r>
              <a:rPr lang="en-IE" altLang="en-US" dirty="0" err="1">
                <a:latin typeface="+mj-lt"/>
              </a:rPr>
              <a:t>vonzása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0952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AD11E11-AEB7-4253-A983-879173BA1C27}"/>
              </a:ext>
            </a:extLst>
          </p:cNvPr>
          <p:cNvSpPr txBox="1"/>
          <p:nvPr/>
        </p:nvSpPr>
        <p:spPr>
          <a:xfrm>
            <a:off x="205033" y="1285335"/>
            <a:ext cx="4953784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839E063F-A5AA-4F50-985F-768804E3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04" y="1016477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LEO">
            <a:extLst>
              <a:ext uri="{FF2B5EF4-FFF2-40B4-BE49-F238E27FC236}">
                <a16:creationId xmlns:a16="http://schemas.microsoft.com/office/drawing/2014/main" id="{3A6B3659-7CD6-4118-8CF2-82159ED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8" y="1742584"/>
            <a:ext cx="25288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DA90691-0CF6-4D6C-9078-ED41DE1EE67F}"/>
              </a:ext>
            </a:extLst>
          </p:cNvPr>
          <p:cNvSpPr txBox="1"/>
          <p:nvPr/>
        </p:nvSpPr>
        <p:spPr>
          <a:xfrm>
            <a:off x="364618" y="2794433"/>
            <a:ext cx="891775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Helyi Vállalati Irodák (LEO-</a:t>
            </a:r>
            <a:r>
              <a:rPr lang="hu-HU" altLang="en-US" sz="1200" dirty="0" err="1">
                <a:latin typeface="+mj-lt"/>
                <a:cs typeface="Arial"/>
              </a:rPr>
              <a:t>k</a:t>
            </a:r>
            <a:r>
              <a:rPr lang="hu-HU" altLang="en-US" sz="1200" dirty="0">
                <a:latin typeface="+mj-lt"/>
                <a:cs typeface="Arial"/>
              </a:rPr>
              <a:t>) a </a:t>
            </a:r>
            <a:r>
              <a:rPr lang="hu-HU" altLang="en-US" sz="1200" dirty="0" err="1">
                <a:latin typeface="+mj-lt"/>
                <a:cs typeface="Arial"/>
              </a:rPr>
              <a:t>First</a:t>
            </a:r>
            <a:r>
              <a:rPr lang="hu-HU" altLang="en-US" sz="1200" dirty="0">
                <a:latin typeface="+mj-lt"/>
                <a:cs typeface="Arial"/>
              </a:rPr>
              <a:t> Stop Shop mindenki számára, aki információt és támogatást keres vállalkozása indításához vagy bővítéséhez Írországban. A helyi hatóságok hálózatán belül működnek (és részei az Enterprise </a:t>
            </a:r>
            <a:r>
              <a:rPr lang="hu-HU" altLang="en-US" sz="1200" dirty="0" err="1">
                <a:latin typeface="+mj-lt"/>
                <a:cs typeface="Arial"/>
              </a:rPr>
              <a:t>Ireland</a:t>
            </a:r>
            <a:r>
              <a:rPr lang="hu-HU" altLang="en-US" sz="1200" dirty="0">
                <a:latin typeface="+mj-lt"/>
                <a:cs typeface="Arial"/>
              </a:rPr>
              <a:t> „családjának”, ezért vezető szerepet töltenek be a helyi és regionális gazdasági fejlődés ösztönzésében. Számos projektjük révén az élelmiszerszektort képviselik, és sokan vezető szerepet is játszottak íz- és élelmiszeripari vállalkozási központok kialakításában.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Az ízlés középpontjában a LEO-</a:t>
            </a:r>
            <a:r>
              <a:rPr lang="hu-HU" altLang="en-US" sz="1200" dirty="0" err="1">
                <a:latin typeface="+mj-lt"/>
                <a:cs typeface="Arial"/>
              </a:rPr>
              <a:t>k</a:t>
            </a:r>
            <a:r>
              <a:rPr lang="hu-HU" altLang="en-US" sz="1200" dirty="0">
                <a:latin typeface="+mj-lt"/>
                <a:cs typeface="Arial"/>
              </a:rPr>
              <a:t> számos pénzügyi támogatást nyújtanak, amelyek célja a legfeljebb tíz főt foglalkoztató vállalkozások (korlátolt felelősségű társaságok, magánszemélyek/egyéni kereskedők, szövetkezetek és partnerségek) létrehozásának és/vagy növekedésének elősegítése.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Az inkubátorok érdeklődhetnek a megvalósíthatósági tanulmány/innovációs támogatás iránt azok számára, akik új innovatív üzleti projekteket vizsgálnak a kutatási, tervezési és prototípusfejlesztési költségek legfeljebb 60%-</a:t>
            </a:r>
            <a:r>
              <a:rPr lang="hu-HU" altLang="en-US" sz="1200" dirty="0" err="1">
                <a:latin typeface="+mj-lt"/>
                <a:cs typeface="Arial"/>
              </a:rPr>
              <a:t>ának</a:t>
            </a:r>
            <a:r>
              <a:rPr lang="hu-HU" altLang="en-US" sz="1200" dirty="0">
                <a:latin typeface="+mj-lt"/>
                <a:cs typeface="Arial"/>
              </a:rPr>
              <a:t> támogatásával, legfeljebb 10 000 eurós támogatás mellett*.</a:t>
            </a:r>
            <a:endParaRPr lang="en-IE" altLang="en-US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r>
              <a:rPr lang="en-IE" altLang="en-US" sz="1200" dirty="0">
                <a:latin typeface="+mj-lt"/>
                <a:cs typeface="Arial"/>
                <a:hlinkClick r:id="rId4"/>
              </a:rPr>
              <a:t>www.localenterprise.ie</a:t>
            </a:r>
            <a:r>
              <a:rPr lang="en-IE" altLang="en-US" sz="1200" dirty="0">
                <a:latin typeface="+mj-lt"/>
                <a:cs typeface="Arial"/>
              </a:rPr>
              <a:t> 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421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AD11E11-AEB7-4253-A983-879173BA1C27}"/>
              </a:ext>
            </a:extLst>
          </p:cNvPr>
          <p:cNvSpPr txBox="1"/>
          <p:nvPr/>
        </p:nvSpPr>
        <p:spPr>
          <a:xfrm>
            <a:off x="205033" y="1285335"/>
            <a:ext cx="4953784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839E063F-A5AA-4F50-985F-768804E3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04" y="1016477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LEO">
            <a:extLst>
              <a:ext uri="{FF2B5EF4-FFF2-40B4-BE49-F238E27FC236}">
                <a16:creationId xmlns:a16="http://schemas.microsoft.com/office/drawing/2014/main" id="{3A6B3659-7CD6-4118-8CF2-82159ED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8" y="1742584"/>
            <a:ext cx="25288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DA90691-0CF6-4D6C-9078-ED41DE1EE67F}"/>
              </a:ext>
            </a:extLst>
          </p:cNvPr>
          <p:cNvSpPr txBox="1"/>
          <p:nvPr/>
        </p:nvSpPr>
        <p:spPr>
          <a:xfrm>
            <a:off x="364618" y="2794433"/>
            <a:ext cx="891775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dirty="0" err="1">
                <a:latin typeface="+mj-lt"/>
                <a:cs typeface="TH SarabunPSK"/>
              </a:rPr>
              <a:t>Egyéb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támogatások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közé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tartozik</a:t>
            </a:r>
            <a:endParaRPr lang="en-IE" altLang="en-US" sz="1200" dirty="0">
              <a:latin typeface="+mj-lt"/>
              <a:cs typeface="TH SarabunPSK"/>
            </a:endParaRPr>
          </a:p>
          <a:p>
            <a:endParaRPr lang="en-IE" altLang="en-US" sz="1200" dirty="0">
              <a:latin typeface="+mj-lt"/>
              <a:cs typeface="TH SarabunPSK"/>
            </a:endParaRPr>
          </a:p>
          <a:p>
            <a:pPr algn="ctr"/>
            <a:r>
              <a:rPr lang="en-IE" altLang="en-US" sz="1200" dirty="0" err="1">
                <a:latin typeface="+mj-lt"/>
                <a:cs typeface="TH SarabunPSK"/>
              </a:rPr>
              <a:t>Alapozó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támogatások</a:t>
            </a:r>
            <a:endParaRPr lang="en-IE" altLang="en-US" sz="1200" dirty="0">
              <a:latin typeface="+mj-lt"/>
              <a:cs typeface="TH SarabunPSK"/>
            </a:endParaRPr>
          </a:p>
          <a:p>
            <a:pPr algn="ctr"/>
            <a:r>
              <a:rPr lang="en-IE" altLang="en-US" sz="1200" dirty="0" err="1">
                <a:latin typeface="+mj-lt"/>
                <a:cs typeface="TH SarabunPSK"/>
              </a:rPr>
              <a:t>Vállalkozásbővítési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támogatások</a:t>
            </a:r>
            <a:endParaRPr lang="en-IE" altLang="en-US" sz="1200" dirty="0">
              <a:latin typeface="+mj-lt"/>
              <a:cs typeface="TH SarabunPSK"/>
            </a:endParaRPr>
          </a:p>
          <a:p>
            <a:endParaRPr lang="en-IE" altLang="en-US" sz="1200" dirty="0">
              <a:latin typeface="+mj-lt"/>
              <a:cs typeface="TH SarabunPSK"/>
            </a:endParaRPr>
          </a:p>
          <a:p>
            <a:r>
              <a:rPr lang="en-IE" altLang="en-US" sz="1200" dirty="0" err="1">
                <a:latin typeface="+mj-lt"/>
                <a:cs typeface="TH SarabunPSK"/>
              </a:rPr>
              <a:t>Ezeket</a:t>
            </a:r>
            <a:r>
              <a:rPr lang="en-IE" altLang="en-US" sz="1200" dirty="0">
                <a:latin typeface="+mj-lt"/>
                <a:cs typeface="TH SarabunPSK"/>
              </a:rPr>
              <a:t> a </a:t>
            </a:r>
            <a:r>
              <a:rPr lang="en-IE" altLang="en-US" sz="1200" dirty="0" err="1">
                <a:latin typeface="+mj-lt"/>
                <a:cs typeface="TH SarabunPSK"/>
              </a:rPr>
              <a:t>pénzügyi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támogatásokat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úgy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alakították</a:t>
            </a:r>
            <a:r>
              <a:rPr lang="en-IE" altLang="en-US" sz="1200" dirty="0">
                <a:latin typeface="+mj-lt"/>
                <a:cs typeface="TH SarabunPSK"/>
              </a:rPr>
              <a:t> ki, </a:t>
            </a:r>
            <a:r>
              <a:rPr lang="en-IE" altLang="en-US" sz="1200" dirty="0" err="1">
                <a:latin typeface="+mj-lt"/>
                <a:cs typeface="TH SarabunPSK"/>
              </a:rPr>
              <a:t>hogy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rugalmas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támogatási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csomagot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nyújtsanak</a:t>
            </a:r>
            <a:r>
              <a:rPr lang="en-IE" altLang="en-US" sz="1200" dirty="0">
                <a:latin typeface="+mj-lt"/>
                <a:cs typeface="TH SarabunPSK"/>
              </a:rPr>
              <a:t> a LEO </a:t>
            </a:r>
            <a:r>
              <a:rPr lang="en-IE" altLang="en-US" sz="1200" dirty="0" err="1">
                <a:latin typeface="+mj-lt"/>
                <a:cs typeface="TH SarabunPSK"/>
              </a:rPr>
              <a:t>ügyfeleknek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és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potenciális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ügyfeleknek</a:t>
            </a:r>
            <a:r>
              <a:rPr lang="en-IE" altLang="en-US" sz="1200" dirty="0">
                <a:latin typeface="+mj-lt"/>
                <a:cs typeface="TH SarabunPSK"/>
              </a:rPr>
              <a:t>. </a:t>
            </a:r>
            <a:r>
              <a:rPr lang="en-IE" altLang="en-US" sz="1200" dirty="0" err="1">
                <a:latin typeface="+mj-lt"/>
                <a:cs typeface="TH SarabunPSK"/>
              </a:rPr>
              <a:t>Töltse</a:t>
            </a:r>
            <a:r>
              <a:rPr lang="en-IE" altLang="en-US" sz="1200" dirty="0">
                <a:latin typeface="+mj-lt"/>
                <a:cs typeface="TH SarabunPSK"/>
              </a:rPr>
              <a:t> le a LEO </a:t>
            </a:r>
            <a:r>
              <a:rPr lang="en-IE" altLang="en-US" sz="1200" dirty="0" err="1">
                <a:latin typeface="+mj-lt"/>
                <a:cs typeface="TH SarabunPSK"/>
              </a:rPr>
              <a:t>pénzügyi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támogatásokról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szóló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brosúrát</a:t>
            </a:r>
            <a:r>
              <a:rPr lang="en-IE" altLang="en-US" sz="1200" dirty="0">
                <a:latin typeface="+mj-lt"/>
                <a:cs typeface="TH SarabunPSK"/>
              </a:rPr>
              <a:t>.</a:t>
            </a:r>
          </a:p>
          <a:p>
            <a:endParaRPr lang="en-IE" altLang="en-US" sz="1200" dirty="0">
              <a:latin typeface="+mj-lt"/>
              <a:cs typeface="TH SarabunPSK"/>
            </a:endParaRPr>
          </a:p>
          <a:p>
            <a:r>
              <a:rPr lang="en-IE" altLang="en-US" sz="1200" dirty="0" err="1">
                <a:latin typeface="+mj-lt"/>
                <a:cs typeface="TH SarabunPSK"/>
              </a:rPr>
              <a:t>Lépjen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kapcsolatba</a:t>
            </a:r>
            <a:r>
              <a:rPr lang="en-IE" altLang="en-US" sz="1200" dirty="0">
                <a:latin typeface="+mj-lt"/>
                <a:cs typeface="TH SarabunPSK"/>
              </a:rPr>
              <a:t> a LEO-</a:t>
            </a:r>
            <a:r>
              <a:rPr lang="en-IE" altLang="en-US" sz="1200" dirty="0" err="1">
                <a:latin typeface="+mj-lt"/>
                <a:cs typeface="TH SarabunPSK"/>
              </a:rPr>
              <a:t>val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az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első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megbeszéléshez</a:t>
            </a:r>
            <a:r>
              <a:rPr lang="en-IE" altLang="en-US" sz="1200" dirty="0">
                <a:latin typeface="+mj-lt"/>
                <a:cs typeface="TH SarabunPSK"/>
              </a:rPr>
              <a:t>: </a:t>
            </a:r>
            <a:r>
              <a:rPr lang="en-IE" altLang="en-US" sz="1200" dirty="0" err="1">
                <a:latin typeface="+mj-lt"/>
                <a:cs typeface="TH SarabunPSK"/>
              </a:rPr>
              <a:t>www.localenterprise.ie</a:t>
            </a:r>
            <a:r>
              <a:rPr lang="en-IE" altLang="en-US" sz="1200" dirty="0">
                <a:latin typeface="+mj-lt"/>
                <a:cs typeface="TH SarabunPSK"/>
              </a:rPr>
              <a:t>/insert</a:t>
            </a:r>
          </a:p>
        </p:txBody>
      </p:sp>
    </p:spTree>
    <p:extLst>
      <p:ext uri="{BB962C8B-B14F-4D97-AF65-F5344CB8AC3E}">
        <p14:creationId xmlns:p14="http://schemas.microsoft.com/office/powerpoint/2010/main" val="139140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AD11E11-AEB7-4253-A983-879173BA1C27}"/>
              </a:ext>
            </a:extLst>
          </p:cNvPr>
          <p:cNvSpPr txBox="1"/>
          <p:nvPr/>
        </p:nvSpPr>
        <p:spPr>
          <a:xfrm>
            <a:off x="205033" y="1285335"/>
            <a:ext cx="4953784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839E063F-A5AA-4F50-985F-768804E3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04" y="1016477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LEO">
            <a:extLst>
              <a:ext uri="{FF2B5EF4-FFF2-40B4-BE49-F238E27FC236}">
                <a16:creationId xmlns:a16="http://schemas.microsoft.com/office/drawing/2014/main" id="{3A6B3659-7CD6-4118-8CF2-82159ED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8" y="1742584"/>
            <a:ext cx="2528887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DA90691-0CF6-4D6C-9078-ED41DE1EE67F}"/>
              </a:ext>
            </a:extLst>
          </p:cNvPr>
          <p:cNvSpPr txBox="1"/>
          <p:nvPr/>
        </p:nvSpPr>
        <p:spPr>
          <a:xfrm>
            <a:off x="364618" y="2794433"/>
            <a:ext cx="891775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latin typeface="+mj-lt"/>
                <a:cs typeface="Arial"/>
              </a:rPr>
              <a:t>35 </a:t>
            </a:r>
            <a:r>
              <a:rPr lang="en-IE" altLang="en-US" sz="1200" b="1" dirty="0" err="1">
                <a:latin typeface="+mj-lt"/>
                <a:cs typeface="Arial"/>
              </a:rPr>
              <a:t>év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alatti</a:t>
            </a:r>
            <a:r>
              <a:rPr lang="en-IE" altLang="en-US" sz="1200" b="1" dirty="0">
                <a:latin typeface="+mj-lt"/>
                <a:cs typeface="Arial"/>
              </a:rPr>
              <a:t>? </a:t>
            </a:r>
            <a:r>
              <a:rPr lang="en-IE" altLang="en-US" sz="1200" b="1" dirty="0" err="1">
                <a:latin typeface="+mj-lt"/>
                <a:cs typeface="Arial"/>
              </a:rPr>
              <a:t>Nagyon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jó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ötlet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az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írországi</a:t>
            </a:r>
            <a:r>
              <a:rPr lang="en-IE" altLang="en-US" sz="1200" b="1" dirty="0">
                <a:latin typeface="+mj-lt"/>
                <a:cs typeface="Arial"/>
              </a:rPr>
              <a:t> </a:t>
            </a:r>
            <a:r>
              <a:rPr lang="en-IE" altLang="en-US" sz="1200" b="1" dirty="0" err="1">
                <a:latin typeface="+mj-lt"/>
                <a:cs typeface="Arial"/>
              </a:rPr>
              <a:t>Írország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legjobb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fiatal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vállalkozója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versenyére</a:t>
            </a:r>
            <a:r>
              <a:rPr lang="en-IE" altLang="en-US" sz="1200" b="1" dirty="0">
                <a:latin typeface="+mj-lt"/>
                <a:cs typeface="Arial"/>
              </a:rPr>
              <a:t>  http://</a:t>
            </a:r>
            <a:r>
              <a:rPr lang="en-IE" altLang="en-US" sz="1200" b="1" dirty="0" err="1">
                <a:latin typeface="+mj-lt"/>
                <a:cs typeface="Arial"/>
              </a:rPr>
              <a:t>www.ibye.ie</a:t>
            </a:r>
            <a:r>
              <a:rPr lang="en-IE" altLang="en-US" sz="1200" b="1" dirty="0">
                <a:latin typeface="+mj-lt"/>
                <a:cs typeface="Arial"/>
              </a:rPr>
              <a:t>/. Minden </a:t>
            </a:r>
            <a:r>
              <a:rPr lang="en-IE" altLang="en-US" sz="1200" b="1" dirty="0" err="1">
                <a:latin typeface="+mj-lt"/>
                <a:cs typeface="Arial"/>
              </a:rPr>
              <a:t>megyében</a:t>
            </a:r>
            <a:r>
              <a:rPr lang="en-IE" altLang="en-US" sz="1200" b="1" dirty="0">
                <a:latin typeface="+mj-lt"/>
                <a:cs typeface="Arial"/>
              </a:rPr>
              <a:t> van </a:t>
            </a:r>
            <a:r>
              <a:rPr lang="en-IE" altLang="en-US" sz="1200" b="1" dirty="0" err="1">
                <a:latin typeface="+mj-lt"/>
                <a:cs typeface="Arial"/>
              </a:rPr>
              <a:t>egy</a:t>
            </a:r>
            <a:r>
              <a:rPr lang="en-IE" altLang="en-US" sz="1200" b="1" dirty="0">
                <a:latin typeface="+mj-lt"/>
                <a:cs typeface="Arial"/>
              </a:rPr>
              <a:t> 50 000 </a:t>
            </a:r>
            <a:r>
              <a:rPr lang="en-IE" altLang="en-US" sz="1200" b="1" dirty="0" err="1">
                <a:latin typeface="+mj-lt"/>
                <a:cs typeface="Arial"/>
              </a:rPr>
              <a:t>eurós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befektetési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alap</a:t>
            </a:r>
            <a:r>
              <a:rPr lang="en-IE" altLang="en-US" sz="1200" b="1" dirty="0"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latin typeface="+mj-lt"/>
                <a:cs typeface="Arial"/>
              </a:rPr>
              <a:t>kategóriában</a:t>
            </a:r>
            <a:r>
              <a:rPr lang="en-IE" altLang="en-US" sz="1200" b="1" dirty="0">
                <a:latin typeface="+mj-lt"/>
                <a:cs typeface="Arial"/>
              </a:rPr>
              <a:t>.</a:t>
            </a:r>
            <a:r>
              <a:rPr lang="en-IE" altLang="en-US" sz="1200" dirty="0">
                <a:latin typeface="+mj-lt"/>
                <a:cs typeface="Arial"/>
              </a:rPr>
              <a:t>  </a:t>
            </a:r>
            <a:endParaRPr lang="en-IE" altLang="en-US" sz="1200" dirty="0">
              <a:solidFill>
                <a:srgbClr val="636EA6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  <a:cs typeface="TH SarabunPSK" panose="020B0500040200020003" pitchFamily="34" charset="-34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3502E6F3-21A0-4725-85DE-6341A3BF0A35}"/>
              </a:ext>
            </a:extLst>
          </p:cNvPr>
          <p:cNvSpPr txBox="1"/>
          <p:nvPr/>
        </p:nvSpPr>
        <p:spPr>
          <a:xfrm>
            <a:off x="6136848" y="4210307"/>
            <a:ext cx="304183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dirty="0">
                <a:latin typeface="+mj-lt"/>
                <a:cs typeface="TH SarabunPSK"/>
              </a:rPr>
              <a:t>Shane Bonner, a </a:t>
            </a:r>
            <a:r>
              <a:rPr lang="en-IE" altLang="en-US" sz="1200" dirty="0" err="1">
                <a:latin typeface="+mj-lt"/>
                <a:cs typeface="TH SarabunPSK"/>
              </a:rPr>
              <a:t>wicklowi</a:t>
            </a:r>
            <a:r>
              <a:rPr lang="en-IE" altLang="en-US" sz="1200" dirty="0">
                <a:latin typeface="+mj-lt"/>
                <a:cs typeface="TH SarabunPSK"/>
              </a:rPr>
              <a:t> Newmarket Kitchen </a:t>
            </a:r>
            <a:r>
              <a:rPr lang="en-IE" altLang="en-US" sz="1200" dirty="0" err="1">
                <a:latin typeface="+mj-lt"/>
                <a:cs typeface="TH SarabunPSK"/>
              </a:rPr>
              <a:t>munkatársa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országos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döntős</a:t>
            </a:r>
            <a:r>
              <a:rPr lang="en-IE" altLang="en-US" sz="1200" dirty="0">
                <a:latin typeface="+mj-lt"/>
                <a:cs typeface="TH SarabunPSK"/>
              </a:rPr>
              <a:t> volt a </a:t>
            </a:r>
            <a:r>
              <a:rPr lang="en-IE" altLang="en-US" sz="1200" dirty="0" err="1">
                <a:latin typeface="+mj-lt"/>
                <a:cs typeface="TH SarabunPSK"/>
              </a:rPr>
              <a:t>legjobb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induló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vállalkozás</a:t>
            </a:r>
            <a:r>
              <a:rPr lang="en-IE" altLang="en-US" sz="1200" dirty="0">
                <a:latin typeface="+mj-lt"/>
                <a:cs typeface="TH SarabunPSK"/>
              </a:rPr>
              <a:t> </a:t>
            </a:r>
            <a:r>
              <a:rPr lang="en-IE" altLang="en-US" sz="1200" dirty="0" err="1">
                <a:latin typeface="+mj-lt"/>
                <a:cs typeface="TH SarabunPSK"/>
              </a:rPr>
              <a:t>kategóriában</a:t>
            </a:r>
            <a:r>
              <a:rPr lang="en-IE" altLang="en-US" sz="1200" dirty="0">
                <a:latin typeface="+mj-lt"/>
                <a:cs typeface="TH SarabunPSK"/>
              </a:rPr>
              <a:t>.</a:t>
            </a:r>
            <a:endParaRPr lang="en-IE" altLang="en-US" sz="1200" dirty="0">
              <a:latin typeface="+mj-lt"/>
              <a:cs typeface="TH SarabunPSK" panose="020B0500040200020003" pitchFamily="34" charset="-34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23A828-E622-47C5-9480-664553D5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20" y="3839944"/>
            <a:ext cx="4263142" cy="254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43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DFD1E277-91DC-40BF-A11B-4B6BC46569AB}"/>
              </a:ext>
            </a:extLst>
          </p:cNvPr>
          <p:cNvSpPr txBox="1"/>
          <p:nvPr/>
        </p:nvSpPr>
        <p:spPr>
          <a:xfrm>
            <a:off x="271021" y="1112611"/>
            <a:ext cx="698761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5. GYAKORLAT: NÉZD MEG Shane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Bonnert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, a Newmarket Kitchen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nemzeti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döntősét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legjobb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induló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üzleti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kategóriában</a:t>
            </a:r>
            <a:endParaRPr lang="en-IE" altLang="en-US" sz="1200" dirty="0">
              <a:solidFill>
                <a:schemeClr val="bg1"/>
              </a:solidFill>
              <a:highlight>
                <a:srgbClr val="006600"/>
              </a:highlight>
              <a:latin typeface="+mj-lt"/>
            </a:endParaRP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69ED8FD2-6488-4798-8B9A-BE38CB79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06" y="1210016"/>
            <a:ext cx="1479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ogo LEO">
            <a:extLst>
              <a:ext uri="{FF2B5EF4-FFF2-40B4-BE49-F238E27FC236}">
                <a16:creationId xmlns:a16="http://schemas.microsoft.com/office/drawing/2014/main" id="{6ADBEFC6-2501-4AB9-9D86-97E61459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85" y="2312940"/>
            <a:ext cx="25288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8AbkHvtE00">
            <a:hlinkClick r:id="" action="ppaction://media"/>
            <a:extLst>
              <a:ext uri="{FF2B5EF4-FFF2-40B4-BE49-F238E27FC236}">
                <a16:creationId xmlns:a16="http://schemas.microsoft.com/office/drawing/2014/main" id="{76B0DA2B-F641-4F1A-976D-3915125AAC5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6" y="2312940"/>
            <a:ext cx="5151519" cy="38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373B19CA-A8FC-4856-A7B9-9A8E053A86BC}"/>
              </a:ext>
            </a:extLst>
          </p:cNvPr>
          <p:cNvSpPr txBox="1"/>
          <p:nvPr/>
        </p:nvSpPr>
        <p:spPr>
          <a:xfrm>
            <a:off x="6660243" y="3482153"/>
            <a:ext cx="2528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800" dirty="0" err="1">
                <a:latin typeface="Bookman Old Style" panose="02050604050505020204" pitchFamily="18" charset="0"/>
              </a:rPr>
              <a:t>Videó</a:t>
            </a:r>
            <a:r>
              <a:rPr lang="en-IE" altLang="en-US" sz="1800" dirty="0">
                <a:latin typeface="Bookman Old Style" panose="02050604050505020204" pitchFamily="18" charset="0"/>
              </a:rPr>
              <a:t> link: </a:t>
            </a:r>
            <a:r>
              <a:rPr lang="en-IE" altLang="en-US" sz="1800" dirty="0">
                <a:latin typeface="Bookman Old Style" panose="02050604050505020204" pitchFamily="18" charset="0"/>
                <a:hlinkClick r:id="rId6"/>
              </a:rPr>
              <a:t>www.youtube.com/watch?v=g8AbkHvtE00</a:t>
            </a:r>
            <a:r>
              <a:rPr lang="en-IE" altLang="en-US" sz="1800" dirty="0">
                <a:latin typeface="Bookman Old Style" panose="02050604050505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7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BA83FD2-A667-4441-90CD-5DBFA91648BD}"/>
              </a:ext>
            </a:extLst>
          </p:cNvPr>
          <p:cNvSpPr txBox="1"/>
          <p:nvPr/>
        </p:nvSpPr>
        <p:spPr>
          <a:xfrm>
            <a:off x="195607" y="1061414"/>
            <a:ext cx="4953784" cy="387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1200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21BF73FE-7F9B-464F-A2F9-91F20B43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89" y="1281921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B45A0756-AB3F-40F3-857D-9995766A0C89}"/>
              </a:ext>
            </a:extLst>
          </p:cNvPr>
          <p:cNvSpPr txBox="1"/>
          <p:nvPr/>
        </p:nvSpPr>
        <p:spPr>
          <a:xfrm>
            <a:off x="195606" y="1694817"/>
            <a:ext cx="7477583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Egyéb értékes támogatások közé tartozik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MENTORING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Üzleti szakértőkből álló testület – pénzügyi, marketing, műszaki stb., akik független, tájékozott megfigyeléssel és tanácsokkal segítik a döntéshozatalt.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ONLINE KERESKEDÉSI UTALVÉNY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Az ír kisvállalkozások támogatása érdekében online kereskedési jelenlétük fokozásában az online kereskedési utalványok a kormány Nemzeti Digitális Stratégiája értelmében állnak rendelkezésre, és LEO-</a:t>
            </a:r>
            <a:r>
              <a:rPr lang="hu-HU" altLang="en-US" sz="1200" dirty="0" err="1">
                <a:latin typeface="+mj-lt"/>
                <a:cs typeface="Arial"/>
              </a:rPr>
              <a:t>k</a:t>
            </a:r>
            <a:r>
              <a:rPr lang="hu-HU" altLang="en-US" sz="1200" dirty="0">
                <a:latin typeface="+mj-lt"/>
                <a:cs typeface="Arial"/>
              </a:rPr>
              <a:t> szállítják.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További információ az online kereskedési utalványokról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Az utalványok legfeljebb 2500 euró értékben vagy az elszámolható költségek 50%-</a:t>
            </a:r>
            <a:r>
              <a:rPr lang="hu-HU" altLang="en-US" sz="1200" dirty="0" err="1">
                <a:latin typeface="+mj-lt"/>
                <a:cs typeface="Arial"/>
              </a:rPr>
              <a:t>áig</a:t>
            </a:r>
            <a:r>
              <a:rPr lang="hu-HU" altLang="en-US" sz="1200" dirty="0">
                <a:latin typeface="+mj-lt"/>
                <a:cs typeface="Arial"/>
              </a:rPr>
              <a:t> (áfa nélkül) állnak rendelkezésre, attól függően, hogy melyik a kisebb;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pályázóknak részt kell venniük egy tájékoztatón, és az utalvány jóváhagyását meg kell szerezni a költségek felmerülése előtt;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saját munkaerő nem elszámolható költség;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Csak a harmadik fél költségeit veszik figyelembe.</a:t>
            </a:r>
            <a:endParaRPr lang="en-US" altLang="en-US" sz="1200" dirty="0">
              <a:latin typeface="+mj-lt"/>
            </a:endParaRPr>
          </a:p>
        </p:txBody>
      </p:sp>
      <p:pic>
        <p:nvPicPr>
          <p:cNvPr id="7" name="Picture 2" descr="logo LEO">
            <a:extLst>
              <a:ext uri="{FF2B5EF4-FFF2-40B4-BE49-F238E27FC236}">
                <a16:creationId xmlns:a16="http://schemas.microsoft.com/office/drawing/2014/main" id="{0C11C369-DFC7-4825-ADBF-16C0D097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337" y="1530707"/>
            <a:ext cx="2311906" cy="7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85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BA83FD2-A667-4441-90CD-5DBFA91648BD}"/>
              </a:ext>
            </a:extLst>
          </p:cNvPr>
          <p:cNvSpPr txBox="1"/>
          <p:nvPr/>
        </p:nvSpPr>
        <p:spPr>
          <a:xfrm>
            <a:off x="129618" y="1056043"/>
            <a:ext cx="4953784" cy="5355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, de a LEAADER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egész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Európában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elérhető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sz="1200" b="1" dirty="0">
              <a:solidFill>
                <a:srgbClr val="006600"/>
              </a:solidFill>
              <a:latin typeface="+mj-lt"/>
            </a:endParaRP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21BF73FE-7F9B-464F-A2F9-91F20B430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89" y="1281921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www.dergisle.com/wp-content/uploads/LEADER-logo-Jul09-32.jpg">
            <a:extLst>
              <a:ext uri="{FF2B5EF4-FFF2-40B4-BE49-F238E27FC236}">
                <a16:creationId xmlns:a16="http://schemas.microsoft.com/office/drawing/2014/main" id="{ED579E3E-972B-4B3C-8A90-8D6B77C9D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 b="4359"/>
          <a:stretch>
            <a:fillRect/>
          </a:stretch>
        </p:blipFill>
        <p:spPr bwMode="auto">
          <a:xfrm>
            <a:off x="7822414" y="2430462"/>
            <a:ext cx="13303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DB8E706A-6E99-4B4B-902E-D9C1A28FE191}"/>
              </a:ext>
            </a:extLst>
          </p:cNvPr>
          <p:cNvSpPr txBox="1"/>
          <p:nvPr/>
        </p:nvSpPr>
        <p:spPr>
          <a:xfrm>
            <a:off x="129618" y="2032063"/>
            <a:ext cx="7374118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 Művészeti, Örökségvédelmi, Regionális, Vidéki és </a:t>
            </a:r>
            <a:r>
              <a:rPr lang="hu-HU" altLang="en-US" sz="1200" dirty="0" err="1">
                <a:latin typeface="+mj-lt"/>
                <a:cs typeface="Arial"/>
              </a:rPr>
              <a:t>Gaeltacht</a:t>
            </a:r>
            <a:r>
              <a:rPr lang="hu-HU" altLang="en-US" sz="1200" dirty="0">
                <a:latin typeface="+mj-lt"/>
                <a:cs typeface="Arial"/>
              </a:rPr>
              <a:t> Ügyek Minisztériuma a LEADER programmenedzsere, ahol a LEADER teljes költségvetése 250 millió euró, és a „társadalmi befogadás, a szegénység csökkentése és a gazdasági fejlődés előmozdítása a vidéki területeken” összpontosít.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FontTx/>
              <a:buNone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Helyi akciócsoportokon keresztül valósul meg – keresse meg a sajátját itt</a:t>
            </a:r>
            <a:r>
              <a:rPr lang="en-US" altLang="en-US" sz="1200" dirty="0">
                <a:latin typeface="+mj-lt"/>
                <a:cs typeface="Arial"/>
              </a:rPr>
              <a:t>  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2000137-CB94-40F0-B5F0-2D25B0461A41}"/>
              </a:ext>
            </a:extLst>
          </p:cNvPr>
          <p:cNvSpPr txBox="1"/>
          <p:nvPr/>
        </p:nvSpPr>
        <p:spPr>
          <a:xfrm>
            <a:off x="129617" y="5444172"/>
            <a:ext cx="7543571" cy="2410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altLang="en-US" sz="1200" dirty="0">
                <a:latin typeface="Bookman Old Style"/>
                <a:cs typeface="Arial"/>
                <a:hlinkClick r:id="rId4"/>
              </a:rPr>
              <a:t>https://www.pobal.ie/Publications/Documents/Local%20Action%20Groups.xlsx</a:t>
            </a:r>
            <a:r>
              <a:rPr lang="en-US" altLang="en-US" sz="1200" dirty="0">
                <a:latin typeface="Bookman Old Style"/>
                <a:cs typeface="Arial"/>
              </a:rPr>
              <a:t> </a:t>
            </a:r>
            <a:endParaRPr lang="en-US" altLang="en-US" sz="1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315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657921E-9565-4D35-9A1A-1823A7C9193E}"/>
              </a:ext>
            </a:extLst>
          </p:cNvPr>
          <p:cNvSpPr txBox="1"/>
          <p:nvPr/>
        </p:nvSpPr>
        <p:spPr>
          <a:xfrm>
            <a:off x="207389" y="1026261"/>
            <a:ext cx="498913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, de a LEAADER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egész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Európában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elérhető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+mj-lt"/>
                <a:cs typeface="Arial"/>
              </a:rPr>
              <a:t>Az Ízközpont szempontjából</a:t>
            </a:r>
            <a:r>
              <a:rPr lang="en-US" altLang="en-US" sz="1200" dirty="0">
                <a:latin typeface="+mj-lt"/>
                <a:cs typeface="Arial"/>
              </a:rPr>
              <a:t>…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</p:txBody>
      </p:sp>
      <p:pic>
        <p:nvPicPr>
          <p:cNvPr id="4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5E21707D-22CE-4BC8-8586-47897B5F6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89" y="1281921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0B8B698E-B21A-44EF-B032-6F20EB6C5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44197"/>
              </p:ext>
            </p:extLst>
          </p:nvPr>
        </p:nvGraphicFramePr>
        <p:xfrm>
          <a:off x="282803" y="2280405"/>
          <a:ext cx="9144000" cy="428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92602153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031498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40018395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734479626"/>
                    </a:ext>
                  </a:extLst>
                </a:gridCol>
              </a:tblGrid>
              <a:tr h="1116825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Leader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Téma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>
                    <a:solidFill>
                      <a:srgbClr val="70AC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Gazdaságfejlesztés</a:t>
                      </a:r>
                      <a:r>
                        <a:rPr lang="en-IE" sz="16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en-IE" sz="16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vállalkozásfejlesztés</a:t>
                      </a:r>
                      <a:r>
                        <a:rPr lang="en-IE" sz="16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és</a:t>
                      </a:r>
                      <a:r>
                        <a:rPr lang="en-IE" sz="1600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munkahelyteremtés</a:t>
                      </a:r>
                      <a:endParaRPr lang="en-IE" sz="1600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>
                    <a:solidFill>
                      <a:srgbClr val="70AC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Társadalmi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befogadás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>
                    <a:solidFill>
                      <a:srgbClr val="70AC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Vidéki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környezet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>
                    <a:solidFill>
                      <a:srgbClr val="70A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646281"/>
                  </a:ext>
                </a:extLst>
              </a:tr>
              <a:tr h="905142"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Leader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Altéma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Vidéki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turizmus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A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nehezen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elérhető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közösségeket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célzó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alapszolgáltatások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A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vízkészletek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védelme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és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fenntartható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használata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915406323"/>
                  </a:ext>
                </a:extLst>
              </a:tr>
              <a:tr h="7538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Leader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Altéma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b="1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Enterprise Development</a:t>
                      </a: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Vidéki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fiatalok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A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helyi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biodiverzitás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védelme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és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javítása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2578477817"/>
                  </a:ext>
                </a:extLst>
              </a:tr>
              <a:tr h="5305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Leader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Altéma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Vidéki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falvak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b="1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Megújuló</a:t>
                      </a:r>
                      <a:r>
                        <a:rPr lang="en-IE" sz="1600" b="1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b="1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energia</a:t>
                      </a:r>
                      <a:r>
                        <a:rPr lang="en-IE" sz="1600" b="1" dirty="0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en-IE" sz="1600" b="1" dirty="0" err="1">
                          <a:solidFill>
                            <a:srgbClr val="006600"/>
                          </a:solidFill>
                          <a:latin typeface="Bookman Old Style" panose="02050604050505020204" pitchFamily="18" charset="0"/>
                        </a:rPr>
                        <a:t>fejlesztése</a:t>
                      </a:r>
                      <a:endParaRPr lang="en-IE" sz="1600" b="1" dirty="0">
                        <a:solidFill>
                          <a:srgbClr val="0066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3580534621"/>
                  </a:ext>
                </a:extLst>
              </a:tr>
              <a:tr h="4935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Leader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Altéma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Hozzáférés</a:t>
                      </a:r>
                      <a:r>
                        <a:rPr lang="en-IE" sz="1600" dirty="0">
                          <a:latin typeface="Bookman Old Style" panose="02050604050505020204" pitchFamily="18" charset="0"/>
                        </a:rPr>
                        <a:t> a </a:t>
                      </a:r>
                      <a:r>
                        <a:rPr lang="en-IE" sz="1600" dirty="0" err="1">
                          <a:latin typeface="Bookman Old Style" panose="02050604050505020204" pitchFamily="18" charset="0"/>
                        </a:rPr>
                        <a:t>szélessávhoz</a:t>
                      </a:r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tc>
                  <a:txBody>
                    <a:bodyPr/>
                    <a:lstStyle/>
                    <a:p>
                      <a:endParaRPr lang="en-IE" sz="1600" dirty="0">
                        <a:latin typeface="Bookman Old Style" panose="02050604050505020204" pitchFamily="18" charset="0"/>
                      </a:endParaRPr>
                    </a:p>
                  </a:txBody>
                  <a:tcPr marL="91439" marR="91439" marT="45730" marB="45730"/>
                </a:tc>
                <a:extLst>
                  <a:ext uri="{0D108BD9-81ED-4DB2-BD59-A6C34878D82A}">
                    <a16:rowId xmlns:a16="http://schemas.microsoft.com/office/drawing/2014/main" val="2033695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1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6C852464-CA4F-4ED9-9D1B-9CB87F6F29BC}"/>
              </a:ext>
            </a:extLst>
          </p:cNvPr>
          <p:cNvSpPr txBox="1"/>
          <p:nvPr/>
        </p:nvSpPr>
        <p:spPr>
          <a:xfrm>
            <a:off x="339365" y="1138421"/>
            <a:ext cx="8890342" cy="40072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nemzeti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, de a LEAADER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egész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Európában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elérhető</a:t>
            </a:r>
            <a:r>
              <a:rPr 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altLang="en-US" sz="1200" b="1" dirty="0">
              <a:solidFill>
                <a:srgbClr val="B2CF3F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200" b="1" dirty="0">
              <a:solidFill>
                <a:srgbClr val="B2CF3F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altLang="en-US" sz="1200" b="1" dirty="0">
              <a:solidFill>
                <a:srgbClr val="B2CF3F"/>
              </a:solidFill>
              <a:latin typeface="+mj-lt"/>
              <a:cs typeface="Arial"/>
            </a:endParaRPr>
          </a:p>
          <a:p>
            <a:pPr>
              <a:defRPr/>
            </a:pPr>
            <a:endParaRPr lang="sk-SK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endParaRPr lang="sk-SK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endParaRPr lang="sk-SK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endParaRPr lang="sk-SK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endParaRPr lang="sk-SK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endParaRPr lang="en-IE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 források korlátozottabbak, mint a korábbi </a:t>
            </a:r>
            <a:r>
              <a:rPr lang="hu-HU" altLang="en-US" sz="1200" dirty="0" err="1">
                <a:solidFill>
                  <a:srgbClr val="000000"/>
                </a:solidFill>
                <a:latin typeface="+mj-lt"/>
                <a:cs typeface="Arial"/>
              </a:rPr>
              <a:t>Leader</a:t>
            </a: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 programoké, azonban…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 magántámogatók maximális támogatási aránya 50%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 közösségi szervezetek maximális támogatási aránya 75%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 képzési tevékenységek 100%-</a:t>
            </a:r>
            <a:r>
              <a:rPr lang="hu-HU" altLang="en-US" sz="1200" dirty="0" err="1">
                <a:solidFill>
                  <a:srgbClr val="000000"/>
                </a:solidFill>
                <a:latin typeface="+mj-lt"/>
                <a:cs typeface="Arial"/>
              </a:rPr>
              <a:t>ig</a:t>
            </a: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 finanszírozhatók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Természetbeni juttatás is felhasználható.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Érdeklődésnyilvánítási űrlap – a felhívás nyílt és zárt formában történik.</a:t>
            </a:r>
          </a:p>
          <a:p>
            <a:pPr>
              <a:defRPr/>
            </a:pPr>
            <a:endParaRPr lang="hu-HU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Az Ön által megadott információk alapján egy Elvileg támogatható értesítést kap, amely felkéri Önt, hogy nyújtson be teljes körű támogatási kérelmet.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hu-HU" alt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hu-HU" altLang="en-US" sz="1200" dirty="0">
                <a:solidFill>
                  <a:srgbClr val="000000"/>
                </a:solidFill>
                <a:latin typeface="+mj-lt"/>
                <a:cs typeface="Arial"/>
              </a:rPr>
              <a:t>A LEADER-támogatás iránti szándéknyilatkozat benyújtása vagy maga ez az elismervény nem tekinthető annak jelzésének, hogy a projekt támogatható vagy támogatásban részesül.</a:t>
            </a:r>
            <a:endParaRPr lang="en-IE" altLang="en-US" sz="1200" dirty="0"/>
          </a:p>
        </p:txBody>
      </p:sp>
      <p:pic>
        <p:nvPicPr>
          <p:cNvPr id="4" name="Picture 7" descr="http://www.dergisle.com/wp-content/uploads/LEADER-logo-Jul09-32.jpg">
            <a:extLst>
              <a:ext uri="{FF2B5EF4-FFF2-40B4-BE49-F238E27FC236}">
                <a16:creationId xmlns:a16="http://schemas.microsoft.com/office/drawing/2014/main" id="{6A6B85CB-999A-4B51-88C0-EB409869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0" b="4359"/>
          <a:stretch>
            <a:fillRect/>
          </a:stretch>
        </p:blipFill>
        <p:spPr bwMode="auto">
          <a:xfrm>
            <a:off x="490560" y="1584162"/>
            <a:ext cx="13303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2538C5B1-DF73-4FE9-ADF4-A01C0667C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57" y="1657187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106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D3FD02D3-4ED0-4164-8EE4-E3F9DCF22CDB}"/>
              </a:ext>
            </a:extLst>
          </p:cNvPr>
          <p:cNvSpPr txBox="1"/>
          <p:nvPr/>
        </p:nvSpPr>
        <p:spPr>
          <a:xfrm>
            <a:off x="489408" y="1185651"/>
            <a:ext cx="8927183" cy="38964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Társadalmi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vállalkozási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finanszírozási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lehetőségek</a:t>
            </a:r>
            <a:endParaRPr lang="en-US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Az ízlés középpontjában az átalakuló és innovatív üzleti modellek állnak, ezért jól működnek társadalmi vállalkozási struktúraként. Sok központ társadalmi vállalkozás akár magán-, akár közösségi szektorban működő társadalmi vállalkozásként. Ez egy olyan üzleti besorolás, amely új finanszírozási lehetőségeket nyit meg (de ezt fel kell tüntetni a cég alapszabályában vagy az alapítási dokumentumokban).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Az Egyesült Királyság Kereskedelmi és Ipari Minisztériuma a szociális vállalkozás definíciója szerint a következő: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az elsősorban társadalmi célokat szolgáló vállalkozások, amelyek többletét elsősorban azért fektetik be újra, hogy a vállalkozásba vagy a közösségbe fektessék be, ahelyett, hogy a részvényesek és tulajdonosok profitjának maximalizálása vezérelné őket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szociális vállalkozások növekedése és ellenálló képessége jelenleg felülmúlja a hagyományos kkv-kat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társadalmi vállalkozás a helyi hősökről szól. A közösségre épülnek, szolgáltatásokat nyújtanak a helyi embereknek.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szociális vállalkozás az innovációról szól. Olyan igényeket azonosítanak, amelyekkel nem foglalkoznak megfelelően (ha egyáltalán nem) és innovatív megoldásokat dolgoznak ki. Gyakran megvizsgálják, hogy mit szállítanak, és jobb módszereket dolgoznak ki a szükségletek kielégítésére. Például. közösségi időben megosztott konyhák, hogy segítsenek a nagyon kevés forrással rendelkező élelmiszer-vállalkozóknak saját vállalkozásuk létrehozásában</a:t>
            </a:r>
            <a:endParaRPr lang="en-IE" altLang="en-US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545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D7FDA1AF-C60E-4921-9F80-4AD7A38DB342}"/>
              </a:ext>
            </a:extLst>
          </p:cNvPr>
          <p:cNvSpPr txBox="1"/>
          <p:nvPr/>
        </p:nvSpPr>
        <p:spPr>
          <a:xfrm>
            <a:off x="273378" y="1068811"/>
            <a:ext cx="8936610" cy="18651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Az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Ön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Ízközpontja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társadalmi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vállalkozás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??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  <a:p>
            <a:pPr>
              <a:buFontTx/>
              <a:buNone/>
              <a:defRPr/>
            </a:pP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6. GYAKORLAT: TÖLTSE KI ELLENŐRZŐLISTÁNKAT</a:t>
            </a:r>
          </a:p>
          <a:p>
            <a:pPr>
              <a:buFontTx/>
              <a:buNone/>
              <a:defRPr/>
            </a:pPr>
            <a:endParaRPr lang="en-IE" altLang="en-US" sz="1200" dirty="0">
              <a:solidFill>
                <a:schemeClr val="bg1"/>
              </a:solidFill>
              <a:highlight>
                <a:srgbClr val="006600"/>
              </a:highligh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latin typeface="+mj-lt"/>
                <a:cs typeface="Arial"/>
              </a:rPr>
              <a:t>Az </a:t>
            </a:r>
            <a:r>
              <a:rPr lang="en-IE" sz="1200" dirty="0" err="1">
                <a:latin typeface="+mj-lt"/>
                <a:cs typeface="Arial"/>
              </a:rPr>
              <a:t>Ön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központja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nyereséges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vállalkozás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amelyet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társadalmi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szükségletek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kielégítésére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hoztak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létre</a:t>
            </a:r>
            <a:r>
              <a:rPr lang="en-IE" sz="1200" dirty="0">
                <a:latin typeface="+mj-lt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Megtartja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újra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befekteti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nyereséget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őt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motiváló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ügybe</a:t>
            </a:r>
            <a:r>
              <a:rPr lang="en-IE" sz="1200" dirty="0">
                <a:latin typeface="+mj-lt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Átalakítási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fejlesztésekre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törekszik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nem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pedig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fokozatos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nyereségre</a:t>
            </a:r>
            <a:r>
              <a:rPr lang="en-IE" sz="1200" dirty="0">
                <a:latin typeface="+mj-lt"/>
                <a:cs typeface="Arial"/>
              </a:rPr>
              <a:t>? Nagy </a:t>
            </a:r>
            <a:r>
              <a:rPr lang="en-IE" sz="1200" dirty="0" err="1">
                <a:latin typeface="+mj-lt"/>
                <a:cs typeface="Arial"/>
              </a:rPr>
              <a:t>ambíciók</a:t>
            </a:r>
            <a:r>
              <a:rPr lang="en-IE" sz="1200" dirty="0">
                <a:latin typeface="+mj-lt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Többet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újít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kísérletez</a:t>
            </a:r>
            <a:r>
              <a:rPr lang="en-IE" sz="1200" dirty="0">
                <a:latin typeface="+mj-lt"/>
                <a:cs typeface="Arial"/>
              </a:rPr>
              <a:t>, mint a </a:t>
            </a:r>
            <a:r>
              <a:rPr lang="en-IE" sz="1200" dirty="0" err="1">
                <a:latin typeface="+mj-lt"/>
                <a:cs typeface="Arial"/>
              </a:rPr>
              <a:t>hagyományos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üzleti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modellek</a:t>
            </a:r>
            <a:r>
              <a:rPr lang="en-IE" sz="1200" dirty="0">
                <a:latin typeface="+mj-lt"/>
                <a:cs typeface="Arial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Arra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tervezték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betöltse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meglévő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szolgáltatások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hiányát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amelyeket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köz</a:t>
            </a:r>
            <a:r>
              <a:rPr lang="en-IE" sz="1200" dirty="0">
                <a:latin typeface="+mj-lt"/>
                <a:cs typeface="Arial"/>
              </a:rPr>
              <a:t>-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magánszektor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nem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tud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vagy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nem</a:t>
            </a:r>
            <a:r>
              <a:rPr lang="en-IE" sz="1200" dirty="0">
                <a:latin typeface="+mj-lt"/>
                <a:cs typeface="Arial"/>
              </a:rPr>
              <a:t> fog </a:t>
            </a:r>
            <a:r>
              <a:rPr lang="en-IE" sz="1200" dirty="0" err="1">
                <a:latin typeface="+mj-lt"/>
                <a:cs typeface="Arial"/>
              </a:rPr>
              <a:t>biztosítani</a:t>
            </a:r>
            <a:r>
              <a:rPr lang="en-IE" sz="1200" dirty="0">
                <a:latin typeface="+mj-lt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563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032F13B-02E8-46AA-824D-755790004E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sk-SK" dirty="0"/>
              <a:t>4.1</a:t>
            </a:r>
            <a:r>
              <a:rPr lang="en-US" dirty="0"/>
              <a:t>	 A </a:t>
            </a:r>
            <a:r>
              <a:rPr lang="en-US" dirty="0" err="1"/>
              <a:t>finanszírozási</a:t>
            </a:r>
            <a:r>
              <a:rPr lang="en-US" dirty="0"/>
              <a:t> </a:t>
            </a:r>
            <a:r>
              <a:rPr lang="en-US" dirty="0" err="1"/>
              <a:t>környezet</a:t>
            </a:r>
            <a:r>
              <a:rPr lang="en-US" dirty="0"/>
              <a:t> </a:t>
            </a:r>
            <a:r>
              <a:rPr lang="en-US" dirty="0" err="1"/>
              <a:t>megértése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2C5FF7-5C3C-41C8-8150-2ADE367A4A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Az </a:t>
            </a:r>
            <a:r>
              <a:rPr lang="en-US" dirty="0" err="1"/>
              <a:t>élet</a:t>
            </a:r>
            <a:r>
              <a:rPr lang="en-US" dirty="0"/>
              <a:t> 9 </a:t>
            </a:r>
            <a:r>
              <a:rPr lang="en-US" dirty="0" err="1"/>
              <a:t>ténye</a:t>
            </a:r>
            <a:r>
              <a:rPr lang="en-US" dirty="0"/>
              <a:t> a </a:t>
            </a:r>
            <a:r>
              <a:rPr lang="en-US" dirty="0" err="1"/>
              <a:t>finanszírozás</a:t>
            </a:r>
            <a:r>
              <a:rPr lang="en-US" dirty="0"/>
              <a:t> </a:t>
            </a:r>
            <a:r>
              <a:rPr lang="en-US" dirty="0" err="1"/>
              <a:t>beszerzésében</a:t>
            </a:r>
            <a:r>
              <a:rPr lang="en-US" dirty="0"/>
              <a:t>, </a:t>
            </a:r>
            <a:r>
              <a:rPr lang="en-US" dirty="0" err="1"/>
              <a:t>legyen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állami</a:t>
            </a:r>
            <a:r>
              <a:rPr lang="en-US" dirty="0"/>
              <a:t>, </a:t>
            </a:r>
            <a:r>
              <a:rPr lang="en-US" dirty="0" err="1"/>
              <a:t>magán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közösségi</a:t>
            </a: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45452-98D0-4B71-85C7-9ACD83EC7F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Pénz – nem jön be – utána kell menni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Ritkán adják – emelni kell.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Ritkán kínálják – kérni kell.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A pénz a szervezet oxigénje.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A pénzt az erő vonzza, nem a gyengeség.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Az emberek szeretnek a győzteseket támogatni.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A pénzt nem íróasztalnál gyűjtik – szálljon ki és csatlakozzon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Az embereket egy jövőképnek kell inspirálnia.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dirty="0">
                <a:latin typeface="+mj-lt"/>
                <a:cs typeface="Calibri"/>
              </a:rPr>
              <a:t>Ha nem te kérsz pénzt a finanszírozóidtól, akkor valaki más!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8060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68881CDD-8C0C-4E5D-AFAF-39C47D43D8F8}"/>
              </a:ext>
            </a:extLst>
          </p:cNvPr>
          <p:cNvSpPr txBox="1"/>
          <p:nvPr/>
        </p:nvSpPr>
        <p:spPr>
          <a:xfrm>
            <a:off x="252166" y="1246583"/>
            <a:ext cx="7600361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Esettanulmányok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- </a:t>
            </a:r>
            <a:r>
              <a:rPr lang="en-IE" altLang="en-US" sz="1200" u="sng" dirty="0">
                <a:solidFill>
                  <a:srgbClr val="673375"/>
                </a:solidFill>
                <a:latin typeface="+mj-lt"/>
                <a:cs typeface="Arial"/>
              </a:rPr>
              <a:t>Food Cloud – </a:t>
            </a:r>
            <a:r>
              <a:rPr lang="en-IE" altLang="en-US" sz="1200" u="sng" dirty="0">
                <a:solidFill>
                  <a:srgbClr val="673375"/>
                </a:solidFill>
                <a:latin typeface="+mj-lt"/>
                <a:cs typeface="Arial"/>
                <a:hlinkClick r:id="rId2"/>
              </a:rPr>
              <a:t>www.foodcloud.com</a:t>
            </a:r>
            <a:r>
              <a:rPr lang="en-IE" altLang="en-US" sz="1200" u="sng" dirty="0">
                <a:solidFill>
                  <a:srgbClr val="673375"/>
                </a:solidFill>
                <a:latin typeface="+mj-lt"/>
                <a:cs typeface="Arial"/>
              </a:rPr>
              <a:t> </a:t>
            </a:r>
            <a:r>
              <a:rPr lang="en-US" altLang="en-US" sz="1200" b="1" dirty="0">
                <a:solidFill>
                  <a:srgbClr val="B2CF3F"/>
                </a:solidFill>
                <a:latin typeface="+mj-lt"/>
                <a:cs typeface="Arial"/>
              </a:rPr>
              <a:t> </a:t>
            </a:r>
            <a:endParaRPr lang="en-US" altLang="en-US" sz="1200" b="1" dirty="0">
              <a:solidFill>
                <a:srgbClr val="B2CF3F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A2D0BE1-609F-40E9-A76D-15C2B7171CD5}"/>
              </a:ext>
            </a:extLst>
          </p:cNvPr>
          <p:cNvSpPr txBox="1"/>
          <p:nvPr/>
        </p:nvSpPr>
        <p:spPr>
          <a:xfrm>
            <a:off x="252166" y="1948721"/>
            <a:ext cx="7147875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+mj-lt"/>
                <a:cs typeface="Arial"/>
              </a:rPr>
              <a:t>A 2013-ban </a:t>
            </a:r>
            <a:r>
              <a:rPr lang="en-US" altLang="en-US" sz="1200" dirty="0" err="1">
                <a:latin typeface="+mj-lt"/>
                <a:cs typeface="Arial"/>
              </a:rPr>
              <a:t>alapított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FoodCloud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egy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olyan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társadalmi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vállalkozás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amely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technológiai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platformon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keresztül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kapcsolja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össze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az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élelmiszerfelesleggel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rendelkező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vállalkozásokat</a:t>
            </a:r>
            <a:r>
              <a:rPr lang="en-US" altLang="en-US" sz="1200" dirty="0">
                <a:latin typeface="+mj-lt"/>
                <a:cs typeface="Arial"/>
              </a:rPr>
              <a:t> a </a:t>
            </a:r>
            <a:r>
              <a:rPr lang="en-US" altLang="en-US" sz="1200" dirty="0" err="1">
                <a:latin typeface="+mj-lt"/>
                <a:cs typeface="Arial"/>
              </a:rPr>
              <a:t>helyi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jótékonysági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szervezetekkel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és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közösségi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csoportokkal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Írországban</a:t>
            </a:r>
            <a:r>
              <a:rPr lang="en-US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r>
              <a:rPr lang="en-US" altLang="en-US" sz="1200" dirty="0" err="1">
                <a:latin typeface="+mj-lt"/>
                <a:cs typeface="Arial"/>
              </a:rPr>
              <a:t>Összehozza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azokat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akik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túl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sok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ételt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esznek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és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azokat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akiknek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túl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kevés</a:t>
            </a:r>
            <a:r>
              <a:rPr lang="en-US" altLang="en-US" sz="1200" dirty="0">
                <a:latin typeface="+mj-lt"/>
                <a:cs typeface="Arial"/>
              </a:rPr>
              <a:t>. </a:t>
            </a:r>
            <a:r>
              <a:rPr lang="en-US" altLang="en-US" sz="1200" dirty="0" err="1">
                <a:latin typeface="+mj-lt"/>
                <a:cs typeface="Arial"/>
              </a:rPr>
              <a:t>Egy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olyan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kultúra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felépítésében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hisznek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ahol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mindenkinek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lehetősége</a:t>
            </a:r>
            <a:r>
              <a:rPr lang="en-US" altLang="en-US" sz="1200" dirty="0">
                <a:latin typeface="+mj-lt"/>
                <a:cs typeface="Arial"/>
              </a:rPr>
              <a:t> van </a:t>
            </a:r>
            <a:r>
              <a:rPr lang="en-US" altLang="en-US" sz="1200" dirty="0" err="1">
                <a:latin typeface="+mj-lt"/>
                <a:cs typeface="Arial"/>
              </a:rPr>
              <a:t>ünnepelni</a:t>
            </a:r>
            <a:r>
              <a:rPr lang="en-US" altLang="en-US" sz="1200" dirty="0">
                <a:latin typeface="+mj-lt"/>
                <a:cs typeface="Arial"/>
              </a:rPr>
              <a:t> a </a:t>
            </a:r>
            <a:r>
              <a:rPr lang="en-US" altLang="en-US" sz="1200" dirty="0" err="1">
                <a:latin typeface="+mj-lt"/>
                <a:cs typeface="Arial"/>
              </a:rPr>
              <a:t>jó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ételeket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és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megismerni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annak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előnyeit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és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hisznek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abban</a:t>
            </a:r>
            <a:r>
              <a:rPr lang="en-US" altLang="en-US" sz="1200" dirty="0">
                <a:latin typeface="+mj-lt"/>
                <a:cs typeface="Arial"/>
              </a:rPr>
              <a:t>, </a:t>
            </a:r>
            <a:r>
              <a:rPr lang="en-US" altLang="en-US" sz="1200" dirty="0" err="1">
                <a:latin typeface="+mj-lt"/>
                <a:cs typeface="Arial"/>
              </a:rPr>
              <a:t>hogy</a:t>
            </a:r>
            <a:r>
              <a:rPr lang="en-US" altLang="en-US" sz="1200" dirty="0">
                <a:latin typeface="+mj-lt"/>
                <a:cs typeface="Arial"/>
              </a:rPr>
              <a:t> a </a:t>
            </a:r>
            <a:r>
              <a:rPr lang="en-US" altLang="en-US" sz="1200" dirty="0" err="1">
                <a:latin typeface="+mj-lt"/>
                <a:cs typeface="Arial"/>
              </a:rPr>
              <a:t>közös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ételekre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épülő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közösségek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újra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felfedezhetők</a:t>
            </a:r>
            <a:r>
              <a:rPr lang="en-US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US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US" altLang="en-US" sz="1200" dirty="0">
                <a:latin typeface="+mj-lt"/>
                <a:cs typeface="Arial"/>
              </a:rPr>
              <a:t>A Social Entrepreneurs Ireland </a:t>
            </a:r>
            <a:r>
              <a:rPr lang="en-US" altLang="en-US" sz="1200" dirty="0" err="1">
                <a:latin typeface="+mj-lt"/>
                <a:cs typeface="Arial"/>
              </a:rPr>
              <a:t>pénzügyi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támogatása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létfontosságú</a:t>
            </a:r>
            <a:r>
              <a:rPr lang="en-US" altLang="en-US" sz="1200" dirty="0">
                <a:latin typeface="+mj-lt"/>
                <a:cs typeface="Arial"/>
              </a:rPr>
              <a:t> volt </a:t>
            </a:r>
            <a:r>
              <a:rPr lang="en-US" altLang="en-US" sz="1200" dirty="0" err="1">
                <a:latin typeface="+mj-lt"/>
                <a:cs typeface="Arial"/>
              </a:rPr>
              <a:t>az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üzlet</a:t>
            </a:r>
            <a:r>
              <a:rPr lang="en-US" altLang="en-US" sz="1200" dirty="0">
                <a:latin typeface="+mj-lt"/>
                <a:cs typeface="Arial"/>
              </a:rPr>
              <a:t> </a:t>
            </a:r>
            <a:r>
              <a:rPr lang="en-US" altLang="en-US" sz="1200" dirty="0" err="1">
                <a:latin typeface="+mj-lt"/>
                <a:cs typeface="Arial"/>
              </a:rPr>
              <a:t>fejlesztéséhez</a:t>
            </a:r>
            <a:r>
              <a:rPr lang="en-US" altLang="en-US" sz="1200" dirty="0">
                <a:latin typeface="+mj-lt"/>
                <a:cs typeface="Arial"/>
              </a:rPr>
              <a:t>.</a:t>
            </a:r>
            <a:endParaRPr lang="sk-SK" sz="1200" dirty="0">
              <a:latin typeface="+mj-lt"/>
            </a:endParaRPr>
          </a:p>
        </p:txBody>
      </p:sp>
      <p:pic>
        <p:nvPicPr>
          <p:cNvPr id="6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95E20314-6872-4244-93CE-EF0D3585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27" y="1615830"/>
            <a:ext cx="1479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6B3FA2A-145D-4DF9-8283-08C055A30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2" y="3313359"/>
            <a:ext cx="20955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98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6FA08A9-AB71-47B5-895C-4923BCE72558}"/>
              </a:ext>
            </a:extLst>
          </p:cNvPr>
          <p:cNvSpPr txBox="1"/>
          <p:nvPr/>
        </p:nvSpPr>
        <p:spPr>
          <a:xfrm>
            <a:off x="195607" y="1193389"/>
            <a:ext cx="7487238" cy="2400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7. GYAKORLAT: </a:t>
            </a:r>
            <a:r>
              <a:rPr lang="en-US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Nézze</a:t>
            </a:r>
            <a:r>
              <a:rPr lang="en-US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meg a Food Cloud </a:t>
            </a:r>
            <a:r>
              <a:rPr lang="en-US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esettanulmány</a:t>
            </a:r>
            <a:r>
              <a:rPr lang="en-US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videóját</a:t>
            </a:r>
            <a:endParaRPr lang="en-US" altLang="en-US" sz="1200" b="1" dirty="0">
              <a:solidFill>
                <a:schemeClr val="bg1"/>
              </a:solidFill>
              <a:highlight>
                <a:srgbClr val="006600"/>
              </a:highlight>
              <a:latin typeface="+mj-lt"/>
              <a:cs typeface="Arial"/>
            </a:endParaRPr>
          </a:p>
        </p:txBody>
      </p:sp>
      <p:pic>
        <p:nvPicPr>
          <p:cNvPr id="4" name="QAh1j6OTA9s">
            <a:hlinkClick r:id="" action="ppaction://media"/>
            <a:extLst>
              <a:ext uri="{FF2B5EF4-FFF2-40B4-BE49-F238E27FC236}">
                <a16:creationId xmlns:a16="http://schemas.microsoft.com/office/drawing/2014/main" id="{4CAAFAA4-96D7-4EA8-9E34-690BB53BF10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9" y="1586323"/>
            <a:ext cx="5437187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09F78CFE-6858-4DD6-B0D4-EBAA2D4D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215" y="1675288"/>
            <a:ext cx="1479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F4A3E36-C9B4-4388-AA3F-724A960D994B}"/>
              </a:ext>
            </a:extLst>
          </p:cNvPr>
          <p:cNvSpPr txBox="1"/>
          <p:nvPr/>
        </p:nvSpPr>
        <p:spPr>
          <a:xfrm>
            <a:off x="6372519" y="2749252"/>
            <a:ext cx="2808303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Iseult Ward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Aoibheann O'Brien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elmagyarázza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hogy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a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FoodCloud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a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FoodCloud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Hubs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hogyan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dolgozik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együtt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annak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érdekében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hogy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maximalizálják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az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írországi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jótékonysági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szervezeteknek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visszaosztott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33333"/>
                </a:solidFill>
                <a:latin typeface="+mj-lt"/>
                <a:cs typeface="Arial"/>
              </a:rPr>
              <a:t>élelmiszerfelesleget</a:t>
            </a:r>
            <a:r>
              <a:rPr lang="en-IE" altLang="en-US" sz="1200" dirty="0">
                <a:solidFill>
                  <a:srgbClr val="333333"/>
                </a:solidFill>
                <a:latin typeface="+mj-lt"/>
                <a:cs typeface="Arial"/>
              </a:rPr>
              <a:t>.</a:t>
            </a:r>
            <a:endParaRPr lang="en-IE" altLang="en-US" sz="1200" dirty="0">
              <a:latin typeface="+mj-lt"/>
              <a:cs typeface="Arial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2B3EE6E8-719F-4016-8D2D-F68E2CCD39F5}"/>
              </a:ext>
            </a:extLst>
          </p:cNvPr>
          <p:cNvSpPr txBox="1"/>
          <p:nvPr/>
        </p:nvSpPr>
        <p:spPr>
          <a:xfrm>
            <a:off x="287829" y="5760025"/>
            <a:ext cx="804546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dirty="0" err="1">
                <a:latin typeface="+mj-lt"/>
                <a:cs typeface="Arial"/>
              </a:rPr>
              <a:t>Videó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linkje</a:t>
            </a:r>
            <a:r>
              <a:rPr lang="en-IE" altLang="en-US" sz="1200" dirty="0">
                <a:latin typeface="+mj-lt"/>
                <a:cs typeface="Arial"/>
              </a:rPr>
              <a:t>: </a:t>
            </a:r>
            <a:r>
              <a:rPr lang="en-IE" altLang="en-US" sz="1200" dirty="0">
                <a:latin typeface="+mj-lt"/>
                <a:cs typeface="Arial"/>
                <a:hlinkClick r:id="rId5"/>
              </a:rPr>
              <a:t>https://www.youtube.com/watch?v=QAh1j6OTA9s</a:t>
            </a:r>
            <a:r>
              <a:rPr lang="en-IE" altLang="en-US" sz="1200" dirty="0">
                <a:latin typeface="+mj-lt"/>
                <a:cs typeface="Arial"/>
              </a:rPr>
              <a:t> 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484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EA5AEB8B-9166-4060-9344-F1ED2B7F355A}"/>
              </a:ext>
            </a:extLst>
          </p:cNvPr>
          <p:cNvSpPr txBox="1"/>
          <p:nvPr/>
        </p:nvSpPr>
        <p:spPr>
          <a:xfrm>
            <a:off x="223886" y="1156843"/>
            <a:ext cx="652570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Üzleti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modellek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társadalmi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vállalkozásban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5A934C3-9D0E-4822-912F-C39FE6805215}"/>
              </a:ext>
            </a:extLst>
          </p:cNvPr>
          <p:cNvSpPr txBox="1"/>
          <p:nvPr/>
        </p:nvSpPr>
        <p:spPr>
          <a:xfrm>
            <a:off x="223886" y="1618508"/>
            <a:ext cx="8995528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Clr>
                <a:srgbClr val="1D95AF"/>
              </a:buClr>
              <a:buFontTx/>
              <a:buNone/>
              <a:defRPr/>
            </a:pP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A sikeres társadalmi vállalkozások általunk leggyakrabban használt keretrendszerek közül néhány:</a:t>
            </a:r>
          </a:p>
          <a:p>
            <a:pPr>
              <a:spcBef>
                <a:spcPct val="0"/>
              </a:spcBef>
              <a:buClr>
                <a:srgbClr val="1D95AF"/>
              </a:buClr>
              <a:buFontTx/>
              <a:buNone/>
              <a:defRPr/>
            </a:pPr>
            <a:endParaRPr lang="hu-HU" altLang="x-none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 marL="171450" indent="-171450">
              <a:spcBef>
                <a:spcPct val="0"/>
              </a:spcBef>
              <a:buClr>
                <a:srgbClr val="1D95AF"/>
              </a:buClr>
              <a:buFont typeface="Arial" panose="020B0604020202020204" pitchFamily="34" charset="0"/>
              <a:buChar char="•"/>
              <a:defRPr/>
            </a:pPr>
            <a:r>
              <a:rPr lang="hu-HU" altLang="x-none" sz="1200" b="1" dirty="0">
                <a:solidFill>
                  <a:srgbClr val="353132"/>
                </a:solidFill>
                <a:latin typeface="+mj-lt"/>
                <a:cs typeface="Arial"/>
              </a:rPr>
              <a:t>Keresztkompenzáció</a:t>
            </a: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 – az ügyfelek egy csoportja fizet a szolgáltatásért. Az ebből származó nyereséget egy másik, rosszul ellátott csoport szolgáltatásának támogatására fordítják. Azaz. egyes bérlők teljes árat fizetnek, ami mások számára alacsonyabb árat támogatott</a:t>
            </a:r>
          </a:p>
          <a:p>
            <a:pPr marL="171450" indent="-171450">
              <a:spcBef>
                <a:spcPct val="0"/>
              </a:spcBef>
              <a:buClr>
                <a:srgbClr val="1D95AF"/>
              </a:buClr>
              <a:buFont typeface="Arial" panose="020B0604020202020204" pitchFamily="34" charset="0"/>
              <a:buChar char="•"/>
              <a:defRPr/>
            </a:pPr>
            <a:r>
              <a:rPr lang="hu-HU" altLang="x-none" sz="1200" b="1" dirty="0">
                <a:solidFill>
                  <a:srgbClr val="353132"/>
                </a:solidFill>
                <a:latin typeface="+mj-lt"/>
                <a:cs typeface="Arial"/>
              </a:rPr>
              <a:t>Szolgáltatás díja </a:t>
            </a: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- A kedvezményezettek közvetlenül a szociális vállalkozás által nyújtott szolgáltatásokért – konyhahelyiségbérlésért – fizetnek</a:t>
            </a:r>
          </a:p>
          <a:p>
            <a:pPr marL="171450" indent="-171450">
              <a:spcBef>
                <a:spcPct val="0"/>
              </a:spcBef>
              <a:buClr>
                <a:srgbClr val="1D95AF"/>
              </a:buClr>
              <a:buFont typeface="Arial" panose="020B0604020202020204" pitchFamily="34" charset="0"/>
              <a:buChar char="•"/>
              <a:defRPr/>
            </a:pPr>
            <a:r>
              <a:rPr lang="hu-HU" altLang="x-none" sz="1200" b="1" dirty="0">
                <a:solidFill>
                  <a:srgbClr val="353132"/>
                </a:solidFill>
                <a:latin typeface="+mj-lt"/>
                <a:cs typeface="Arial"/>
              </a:rPr>
              <a:t>Foglalkoztatási és készségképzés </a:t>
            </a: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– A fő cél az, hogy béreket, készségfejlesztést és szakmai képzést biztosítsanak a kedvezményezetteknek: a munkavállalóknak.</a:t>
            </a:r>
          </a:p>
          <a:p>
            <a:pPr marL="171450" indent="-171450">
              <a:spcBef>
                <a:spcPct val="0"/>
              </a:spcBef>
              <a:buClr>
                <a:srgbClr val="1D95AF"/>
              </a:buClr>
              <a:buFont typeface="Arial" panose="020B0604020202020204" pitchFamily="34" charset="0"/>
              <a:buChar char="•"/>
              <a:defRPr/>
            </a:pP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Market </a:t>
            </a:r>
            <a:r>
              <a:rPr lang="hu-HU" altLang="x-none" sz="1200" dirty="0" err="1">
                <a:solidFill>
                  <a:srgbClr val="353132"/>
                </a:solidFill>
                <a:latin typeface="+mj-lt"/>
                <a:cs typeface="Arial"/>
              </a:rPr>
              <a:t>Connector</a:t>
            </a: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 – A szociális vállalkozás megkönnyíti a kereskedelmi kapcsolatokat a kedvezményezettek és az új piacok között.</a:t>
            </a:r>
          </a:p>
          <a:p>
            <a:pPr marL="171450" indent="-171450">
              <a:spcBef>
                <a:spcPct val="0"/>
              </a:spcBef>
              <a:buClr>
                <a:srgbClr val="1D95AF"/>
              </a:buClr>
              <a:buFont typeface="Arial" panose="020B0604020202020204" pitchFamily="34" charset="0"/>
              <a:buChar char="•"/>
              <a:defRPr/>
            </a:pPr>
            <a:r>
              <a:rPr lang="hu-HU" altLang="x-none" sz="1200" b="1" dirty="0">
                <a:solidFill>
                  <a:srgbClr val="353132"/>
                </a:solidFill>
                <a:latin typeface="+mj-lt"/>
                <a:cs typeface="Arial"/>
              </a:rPr>
              <a:t>Szövetkezet</a:t>
            </a: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 – Olyan profitorientált vagy non-profit vállalkozás, amelynek tulajdonosai ezek a tagok, akik szintén igénybe veszik szolgáltatásaikat, és gyakorlatilag bármilyen típusú árut vagy szolgáltatást nyújtanak. Számos példát látunk a szövetkezetekre az élelmiszerszektorban.</a:t>
            </a:r>
          </a:p>
          <a:p>
            <a:pPr>
              <a:spcBef>
                <a:spcPct val="0"/>
              </a:spcBef>
              <a:buClr>
                <a:srgbClr val="1D95AF"/>
              </a:buClr>
              <a:buFontTx/>
              <a:buNone/>
              <a:defRPr/>
            </a:pPr>
            <a:endParaRPr lang="hu-HU" altLang="x-none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>
              <a:spcBef>
                <a:spcPct val="0"/>
              </a:spcBef>
              <a:buClr>
                <a:srgbClr val="1D95AF"/>
              </a:buClr>
              <a:buFontTx/>
              <a:buNone/>
              <a:defRPr/>
            </a:pP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Annak eldöntése, hogy melyik üzleti modell működik a legjobban</a:t>
            </a:r>
          </a:p>
          <a:p>
            <a:pPr>
              <a:spcBef>
                <a:spcPct val="0"/>
              </a:spcBef>
              <a:buClr>
                <a:srgbClr val="1D95AF"/>
              </a:buClr>
              <a:buFontTx/>
              <a:buNone/>
              <a:defRPr/>
            </a:pPr>
            <a:r>
              <a:rPr lang="hu-HU" altLang="x-none" sz="1200" dirty="0">
                <a:solidFill>
                  <a:srgbClr val="353132"/>
                </a:solidFill>
                <a:latin typeface="+mj-lt"/>
                <a:cs typeface="Arial"/>
              </a:rPr>
              <a:t>mert a körülményeid kihívást jelenthetnek. Térjen vissza a 2. modulhoz, és fel fogja építeni a szükséges tudást.</a:t>
            </a:r>
            <a:endParaRPr lang="en-IE" altLang="x-none" sz="1200" dirty="0">
              <a:solidFill>
                <a:srgbClr val="3531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296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CDF5BBC-1754-403C-A0E4-82C0E4520F28}"/>
              </a:ext>
            </a:extLst>
          </p:cNvPr>
          <p:cNvSpPr txBox="1"/>
          <p:nvPr/>
        </p:nvSpPr>
        <p:spPr>
          <a:xfrm>
            <a:off x="176752" y="1205137"/>
            <a:ext cx="7421251" cy="3877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Hozzáférés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szociális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vállalkozások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erőforrásaihoz</a:t>
            </a:r>
            <a:endParaRPr lang="en-US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Társadalmi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Innovációs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Alap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</a:t>
            </a:r>
            <a:endParaRPr lang="en-US" altLang="en-US" sz="1200" b="1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E544C99-849C-4DAA-8DC6-3E57DAC18738}"/>
              </a:ext>
            </a:extLst>
          </p:cNvPr>
          <p:cNvSpPr txBox="1"/>
          <p:nvPr/>
        </p:nvSpPr>
        <p:spPr>
          <a:xfrm>
            <a:off x="176752" y="1888401"/>
            <a:ext cx="891775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altLang="en-US" sz="1200" dirty="0">
                <a:latin typeface="+mj-lt"/>
                <a:cs typeface="Arial"/>
              </a:rPr>
              <a:t>Az </a:t>
            </a:r>
            <a:r>
              <a:rPr lang="en-IE" altLang="en-US" sz="1200" dirty="0" err="1">
                <a:latin typeface="+mj-lt"/>
                <a:cs typeface="Arial"/>
              </a:rPr>
              <a:t>Írországi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Társadalmi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Innovációs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növekedési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tőkét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Írország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legjobb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társadalmi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innovációinak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segítve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őket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hatásuk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méretarányosításában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maximalizálásában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Értékelési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útmutatójuk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érdekes</a:t>
            </a:r>
            <a:r>
              <a:rPr lang="en-IE" altLang="en-US" sz="1200" dirty="0">
                <a:latin typeface="+mj-lt"/>
                <a:cs typeface="Arial"/>
              </a:rPr>
              <a:t>…</a:t>
            </a:r>
          </a:p>
          <a:p>
            <a:pPr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dirty="0">
                <a:latin typeface="+mj-lt"/>
                <a:cs typeface="Arial"/>
              </a:rPr>
              <a:t>Mi a MEGOLDÁSA SZOCIÁLIS KÉRDÉSRE?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altLang="en-US" sz="1200" dirty="0">
                <a:latin typeface="+mj-lt"/>
                <a:cs typeface="Arial"/>
              </a:rPr>
              <a:t>INNOVÁCIÓ – </a:t>
            </a:r>
            <a:r>
              <a:rPr lang="en-IE" altLang="en-US" sz="1200" dirty="0" err="1">
                <a:latin typeface="+mj-lt"/>
                <a:cs typeface="Arial"/>
              </a:rPr>
              <a:t>Miben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/</a:t>
            </a:r>
            <a:r>
              <a:rPr lang="en-IE" altLang="en-US" sz="1200" dirty="0" err="1">
                <a:latin typeface="+mj-lt"/>
                <a:cs typeface="Arial"/>
              </a:rPr>
              <a:t>jobb</a:t>
            </a:r>
            <a:r>
              <a:rPr lang="en-IE" altLang="en-US" sz="1200" dirty="0">
                <a:latin typeface="+mj-lt"/>
                <a:cs typeface="Arial"/>
              </a:rPr>
              <a:t>, mint </a:t>
            </a:r>
            <a:r>
              <a:rPr lang="en-IE" altLang="en-US" sz="1200" dirty="0" err="1">
                <a:latin typeface="+mj-lt"/>
                <a:cs typeface="Arial"/>
              </a:rPr>
              <a:t>minden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altLang="en-US" sz="1200" dirty="0">
                <a:latin typeface="+mj-lt"/>
                <a:cs typeface="Arial"/>
              </a:rPr>
              <a:t>MÉRHETŐ HATÁS – </a:t>
            </a:r>
            <a:r>
              <a:rPr lang="en-IE" altLang="en-US" sz="1200" dirty="0" err="1">
                <a:latin typeface="+mj-lt"/>
                <a:cs typeface="Arial"/>
              </a:rPr>
              <a:t>Mit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tud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felmutatni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leírni</a:t>
            </a:r>
            <a:r>
              <a:rPr lang="en-IE" altLang="en-US" sz="1200" dirty="0">
                <a:latin typeface="+mj-lt"/>
                <a:cs typeface="Arial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altLang="en-US" sz="1200" dirty="0">
                <a:latin typeface="+mj-lt"/>
                <a:cs typeface="Arial"/>
              </a:rPr>
              <a:t>NÖVEKEDÉS – </a:t>
            </a:r>
            <a:r>
              <a:rPr lang="en-IE" altLang="en-US" sz="1200" dirty="0" err="1">
                <a:latin typeface="+mj-lt"/>
                <a:cs typeface="Arial"/>
              </a:rPr>
              <a:t>Készen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áll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növekedésre</a:t>
            </a:r>
            <a:r>
              <a:rPr lang="en-IE" altLang="en-US" sz="1200" dirty="0">
                <a:latin typeface="+mj-lt"/>
                <a:cs typeface="Arial"/>
              </a:rPr>
              <a:t>? </a:t>
            </a:r>
            <a:r>
              <a:rPr lang="en-IE" altLang="en-US" sz="1200" dirty="0" err="1">
                <a:latin typeface="+mj-lt"/>
                <a:cs typeface="Arial"/>
              </a:rPr>
              <a:t>Hajlandó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közösségek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számára</a:t>
            </a:r>
            <a:r>
              <a:rPr lang="en-IE" altLang="en-US" sz="1200" dirty="0">
                <a:latin typeface="+mj-lt"/>
                <a:cs typeface="Arial"/>
              </a:rPr>
              <a:t> is </a:t>
            </a:r>
            <a:r>
              <a:rPr lang="en-IE" altLang="en-US" sz="1200" dirty="0" err="1">
                <a:latin typeface="+mj-lt"/>
                <a:cs typeface="Arial"/>
              </a:rPr>
              <a:t>kiterjeszteni</a:t>
            </a:r>
            <a:r>
              <a:rPr lang="en-IE" altLang="en-US" sz="1200" dirty="0">
                <a:latin typeface="+mj-lt"/>
                <a:cs typeface="Arial"/>
              </a:rPr>
              <a:t>? Mire </a:t>
            </a:r>
            <a:r>
              <a:rPr lang="en-IE" altLang="en-US" sz="1200" dirty="0" err="1">
                <a:latin typeface="+mj-lt"/>
                <a:cs typeface="Arial"/>
              </a:rPr>
              <a:t>lenne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szükség</a:t>
            </a:r>
            <a:r>
              <a:rPr lang="en-IE" altLang="en-US" sz="1200" dirty="0">
                <a:latin typeface="+mj-lt"/>
                <a:cs typeface="Arial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Létrehozhat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munkahelyet</a:t>
            </a:r>
            <a:r>
              <a:rPr lang="en-IE" altLang="en-US" sz="1200" dirty="0">
                <a:latin typeface="+mj-lt"/>
                <a:cs typeface="Arial"/>
              </a:rPr>
              <a:t>? </a:t>
            </a:r>
            <a:r>
              <a:rPr lang="en-IE" altLang="en-US" sz="1200" dirty="0" err="1">
                <a:latin typeface="+mj-lt"/>
                <a:cs typeface="Arial"/>
              </a:rPr>
              <a:t>Hogyan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lehetne</a:t>
            </a:r>
            <a:r>
              <a:rPr lang="en-IE" altLang="en-US" sz="1200" dirty="0">
                <a:latin typeface="+mj-lt"/>
                <a:cs typeface="Arial"/>
              </a:rPr>
              <a:t> FENNTARTHATÓ?</a:t>
            </a:r>
          </a:p>
          <a:p>
            <a:pPr>
              <a:defRPr/>
            </a:pPr>
            <a:r>
              <a:rPr lang="en-IE" altLang="en-US" sz="1200" dirty="0">
                <a:latin typeface="+mj-lt"/>
                <a:cs typeface="Arial"/>
              </a:rPr>
              <a:t>http://</a:t>
            </a:r>
            <a:r>
              <a:rPr lang="en-IE" altLang="en-US" sz="1200" dirty="0" err="1">
                <a:latin typeface="+mj-lt"/>
                <a:cs typeface="Arial"/>
              </a:rPr>
              <a:t>www.socialinnovation.ie</a:t>
            </a:r>
            <a:r>
              <a:rPr lang="en-IE" altLang="en-US" sz="1200" dirty="0">
                <a:latin typeface="+mj-lt"/>
                <a:cs typeface="Arial"/>
              </a:rPr>
              <a:t>/</a:t>
            </a:r>
          </a:p>
          <a:p>
            <a:pPr>
              <a:defRPr/>
            </a:pPr>
            <a:r>
              <a:rPr lang="en-IE" altLang="en-US" sz="1200" dirty="0">
                <a:latin typeface="+mj-lt"/>
                <a:cs typeface="Arial"/>
              </a:rPr>
              <a:t>A Community Finance (</a:t>
            </a:r>
            <a:r>
              <a:rPr lang="en-IE" altLang="en-US" sz="1200" dirty="0" err="1">
                <a:latin typeface="+mj-lt"/>
                <a:cs typeface="Arial"/>
              </a:rPr>
              <a:t>Írország</a:t>
            </a:r>
            <a:r>
              <a:rPr lang="en-IE" altLang="en-US" sz="1200" dirty="0">
                <a:latin typeface="+mj-lt"/>
                <a:cs typeface="Arial"/>
              </a:rPr>
              <a:t>)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jótékonysági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szervezet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kölcsönöket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nem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támogatásokat</a:t>
            </a:r>
            <a:r>
              <a:rPr lang="en-IE" altLang="en-US" sz="1200" dirty="0">
                <a:latin typeface="+mj-lt"/>
                <a:cs typeface="Arial"/>
              </a:rPr>
              <a:t>) </a:t>
            </a:r>
            <a:r>
              <a:rPr lang="en-IE" altLang="en-US" sz="1200" dirty="0" err="1">
                <a:latin typeface="+mj-lt"/>
                <a:cs typeface="Arial"/>
              </a:rPr>
              <a:t>nyújt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kizárólag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harmadik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szektorbeli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szervezeteknek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például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közösségi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csoportoknak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jótékonysági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szervezeteknek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társadalmi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vállalkozásoknak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Ír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Köztársaságban</a:t>
            </a:r>
            <a:r>
              <a:rPr lang="en-IE" altLang="en-US" sz="1200" dirty="0">
                <a:latin typeface="+mj-lt"/>
                <a:cs typeface="Arial"/>
              </a:rPr>
              <a:t>. 2001 </a:t>
            </a:r>
            <a:r>
              <a:rPr lang="en-IE" altLang="en-US" sz="1200" dirty="0" err="1">
                <a:latin typeface="+mj-lt"/>
                <a:cs typeface="Arial"/>
              </a:rPr>
              <a:t>óta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tágabb</a:t>
            </a:r>
            <a:r>
              <a:rPr lang="en-IE" altLang="en-US" sz="1200" dirty="0">
                <a:latin typeface="+mj-lt"/>
                <a:cs typeface="Arial"/>
              </a:rPr>
              <a:t> UCIT Group </a:t>
            </a:r>
            <a:r>
              <a:rPr lang="en-IE" altLang="en-US" sz="1200" dirty="0" err="1">
                <a:latin typeface="+mj-lt"/>
                <a:cs typeface="Arial"/>
              </a:rPr>
              <a:t>részeként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több</a:t>
            </a:r>
            <a:r>
              <a:rPr lang="en-IE" altLang="en-US" sz="1200" dirty="0">
                <a:latin typeface="+mj-lt"/>
                <a:cs typeface="Arial"/>
              </a:rPr>
              <a:t> mint 70 </a:t>
            </a:r>
            <a:r>
              <a:rPr lang="en-IE" altLang="en-US" sz="1200" dirty="0" err="1">
                <a:latin typeface="+mj-lt"/>
                <a:cs typeface="Arial"/>
              </a:rPr>
              <a:t>millió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eurós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kötelezettséget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vállaltak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Írország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szigetén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több</a:t>
            </a:r>
            <a:r>
              <a:rPr lang="en-IE" altLang="en-US" sz="1200" dirty="0">
                <a:latin typeface="+mj-lt"/>
                <a:cs typeface="Arial"/>
              </a:rPr>
              <a:t> mint 360 </a:t>
            </a:r>
            <a:r>
              <a:rPr lang="en-IE" altLang="en-US" sz="1200" dirty="0" err="1">
                <a:latin typeface="+mj-lt"/>
                <a:cs typeface="Arial"/>
              </a:rPr>
              <a:t>szervezet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felé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Miért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vonzóak</a:t>
            </a:r>
            <a:r>
              <a:rPr lang="en-IE" altLang="en-US" sz="1200" dirty="0">
                <a:latin typeface="+mj-lt"/>
                <a:cs typeface="Arial"/>
              </a:rPr>
              <a:t>? A </a:t>
            </a:r>
            <a:r>
              <a:rPr lang="en-IE" altLang="en-US" sz="1200" dirty="0" err="1">
                <a:latin typeface="+mj-lt"/>
                <a:cs typeface="Arial"/>
              </a:rPr>
              <a:t>bankokkal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ellentétben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nem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kérnek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személyes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garanciát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szervezőktől</a:t>
            </a:r>
            <a:r>
              <a:rPr lang="en-IE" altLang="en-US" sz="1200" dirty="0">
                <a:latin typeface="+mj-lt"/>
                <a:cs typeface="Arial"/>
              </a:rPr>
              <a:t>/</a:t>
            </a:r>
            <a:r>
              <a:rPr lang="en-IE" altLang="en-US" sz="1200" dirty="0" err="1">
                <a:latin typeface="+mj-lt"/>
                <a:cs typeface="Arial"/>
              </a:rPr>
              <a:t>igazgatóktól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r>
              <a:rPr lang="en-IE" altLang="en-US" sz="1200" dirty="0">
                <a:latin typeface="+mj-lt"/>
                <a:cs typeface="Arial"/>
              </a:rPr>
              <a:t>https://</a:t>
            </a:r>
            <a:r>
              <a:rPr lang="en-IE" altLang="en-US" sz="1200" dirty="0" err="1">
                <a:latin typeface="+mj-lt"/>
                <a:cs typeface="Arial"/>
              </a:rPr>
              <a:t>www.communityfinance.ie</a:t>
            </a:r>
            <a:r>
              <a:rPr lang="en-IE" altLang="en-US" sz="1200" dirty="0">
                <a:latin typeface="+mj-lt"/>
                <a:cs typeface="Arial"/>
              </a:rPr>
              <a:t>/</a:t>
            </a:r>
            <a:endParaRPr lang="en-IE" altLang="en-US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200" dirty="0">
              <a:latin typeface="+mj-lt"/>
            </a:endParaRPr>
          </a:p>
        </p:txBody>
      </p:sp>
      <p:pic>
        <p:nvPicPr>
          <p:cNvPr id="6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4B6AA627-3762-4F54-A249-6B25A8D45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39" y="5635474"/>
            <a:ext cx="14795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15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01BD46B-0CF6-4CE5-97AF-57A620A7C101}"/>
              </a:ext>
            </a:extLst>
          </p:cNvPr>
          <p:cNvSpPr txBox="1"/>
          <p:nvPr/>
        </p:nvSpPr>
        <p:spPr>
          <a:xfrm>
            <a:off x="223887" y="1235159"/>
            <a:ext cx="750609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Rendelkezésre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állnak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-e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pénzeszközök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filantróp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alapítványoktól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az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Ízközpont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számára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?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8B08A2D-282E-487D-B0EC-612A64A4A7AF}"/>
              </a:ext>
            </a:extLst>
          </p:cNvPr>
          <p:cNvSpPr txBox="1"/>
          <p:nvPr/>
        </p:nvSpPr>
        <p:spPr>
          <a:xfrm>
            <a:off x="223887" y="2066156"/>
            <a:ext cx="8851769" cy="21236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200" dirty="0">
                <a:latin typeface="+mj-lt"/>
                <a:cs typeface="Arial"/>
              </a:rPr>
              <a:t>A </a:t>
            </a:r>
            <a:r>
              <a:rPr lang="en-IE" altLang="en-US" sz="1200" dirty="0" err="1">
                <a:latin typeface="+mj-lt"/>
                <a:cs typeface="Arial"/>
              </a:rPr>
              <a:t>filantróp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alapítványok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egyre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nagyobb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érdeklődést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mutatnak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ízek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központja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tágabb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helyi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regionális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élelmiszerrendszerek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iránt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200" dirty="0" err="1">
                <a:solidFill>
                  <a:srgbClr val="006600"/>
                </a:solidFill>
                <a:latin typeface="+mj-lt"/>
                <a:cs typeface="Arial"/>
              </a:rPr>
              <a:t>Miért</a:t>
            </a:r>
            <a:r>
              <a:rPr lang="en-IE" altLang="en-US" sz="1200" dirty="0">
                <a:solidFill>
                  <a:srgbClr val="006600"/>
                </a:solidFill>
                <a:latin typeface="+mj-lt"/>
                <a:cs typeface="Arial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200" dirty="0">
                <a:latin typeface="+mj-lt"/>
                <a:cs typeface="Arial"/>
              </a:rPr>
              <a:t>Az </a:t>
            </a:r>
            <a:r>
              <a:rPr lang="en-IE" altLang="en-US" sz="1200" dirty="0" err="1">
                <a:latin typeface="+mj-lt"/>
                <a:cs typeface="Arial"/>
              </a:rPr>
              <a:t>ízlésközpont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nemcsak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gazdasági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fejlődés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munkahelyteremtés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szempontjából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kulcsszerepet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játszhat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hanem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közösségi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egészségügyi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környezetvédelmi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projektek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hatásának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kifejtésében</a:t>
            </a:r>
            <a:r>
              <a:rPr lang="en-IE" altLang="en-US" sz="1200" dirty="0">
                <a:latin typeface="+mj-lt"/>
                <a:cs typeface="Arial"/>
              </a:rPr>
              <a:t>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200" dirty="0">
                <a:latin typeface="+mj-lt"/>
                <a:cs typeface="Arial"/>
              </a:rPr>
              <a:t>A </a:t>
            </a:r>
            <a:r>
              <a:rPr lang="en-IE" altLang="en-US" sz="1200" dirty="0" err="1">
                <a:latin typeface="+mj-lt"/>
                <a:cs typeface="Arial"/>
              </a:rPr>
              <a:t>filantropikus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alapítványok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olyan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konkrét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eredményeket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hatásokat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keresnek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amelyeket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ízlésközpont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munkája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részeként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elérhet</a:t>
            </a:r>
            <a:r>
              <a:rPr lang="en-IE" altLang="en-US" sz="1200" dirty="0">
                <a:latin typeface="+mj-lt"/>
                <a:cs typeface="Arial"/>
              </a:rPr>
              <a:t>, pl.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egészségesebb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élelmiszerekhez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hozzáférés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javítása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adott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környéken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üvegházhatású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gázok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szennyező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anyagok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csökkentése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élelmiszerekhez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hozzáférés</a:t>
            </a:r>
            <a:r>
              <a:rPr lang="en-IE" altLang="en-US" sz="1200" dirty="0">
                <a:latin typeface="+mj-lt"/>
                <a:cs typeface="Arial"/>
              </a:rPr>
              <a:t>, a </a:t>
            </a:r>
            <a:r>
              <a:rPr lang="en-IE" altLang="en-US" sz="1200" dirty="0" err="1">
                <a:latin typeface="+mj-lt"/>
                <a:cs typeface="Arial"/>
              </a:rPr>
              <a:t>gazdasági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fejlődés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környezeti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fenntarthatóság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599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0783895-1BCA-4736-8DCD-827976824A58}"/>
              </a:ext>
            </a:extLst>
          </p:cNvPr>
          <p:cNvSpPr txBox="1"/>
          <p:nvPr/>
        </p:nvSpPr>
        <p:spPr>
          <a:xfrm>
            <a:off x="205033" y="1135086"/>
            <a:ext cx="495378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Equity Financing </a:t>
            </a:r>
            <a:endParaRPr lang="sk-SK" sz="12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D9C2BB0-E942-4D25-A753-4ED0EBF07250}"/>
              </a:ext>
            </a:extLst>
          </p:cNvPr>
          <p:cNvSpPr txBox="1"/>
          <p:nvPr/>
        </p:nvSpPr>
        <p:spPr>
          <a:xfrm>
            <a:off x="205032" y="1672441"/>
            <a:ext cx="94388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</a:rPr>
              <a:t>Ez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olyan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finanszírozási</a:t>
            </a:r>
            <a:r>
              <a:rPr lang="en-IE" altLang="en-US" sz="1200" dirty="0">
                <a:latin typeface="+mj-lt"/>
              </a:rPr>
              <a:t> forma, </a:t>
            </a:r>
            <a:r>
              <a:rPr lang="en-IE" altLang="en-US" sz="1200" dirty="0" err="1">
                <a:latin typeface="+mj-lt"/>
              </a:rPr>
              <a:t>amely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lényegében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pénzcserét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jelent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új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vállalkozás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tulajdonrészére</a:t>
            </a:r>
            <a:r>
              <a:rPr lang="en-IE" altLang="en-US" sz="1200" dirty="0">
                <a:latin typeface="+mj-lt"/>
              </a:rPr>
              <a:t>. </a:t>
            </a:r>
            <a:r>
              <a:rPr lang="en-IE" altLang="en-US" sz="1200" dirty="0" err="1">
                <a:latin typeface="+mj-lt"/>
              </a:rPr>
              <a:t>Ezt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fajta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finanszírozást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általában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kockázati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tőkések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angyalbefektetők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tudják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biztosítani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 </a:t>
            </a:r>
            <a:r>
              <a:rPr lang="en-IE" altLang="en-US" sz="1200" dirty="0" err="1">
                <a:latin typeface="+mj-lt"/>
              </a:rPr>
              <a:t>tőkebevonás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egyik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előnye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hogy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új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vállalkozás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tulajdonosa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meghatározott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időtartamon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keresztül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vissza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tudja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fizetni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kölcsönzött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összeget</a:t>
            </a:r>
            <a:r>
              <a:rPr lang="en-IE" altLang="en-US" sz="1200" dirty="0">
                <a:latin typeface="+mj-lt"/>
              </a:rPr>
              <a:t>. </a:t>
            </a:r>
            <a:r>
              <a:rPr lang="en-IE" altLang="en-US" sz="1200" dirty="0" err="1">
                <a:latin typeface="+mj-lt"/>
              </a:rPr>
              <a:t>Ezen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túlmenően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új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üzlettulajdonos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projektje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nyereségessé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tételére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koncentrálhat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ahelyett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hogy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befektetők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azonnali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visszafizetése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miatt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aggódna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 </a:t>
            </a:r>
            <a:r>
              <a:rPr lang="en-IE" altLang="en-US" sz="1200" dirty="0" err="1">
                <a:latin typeface="+mj-lt"/>
              </a:rPr>
              <a:t>magvető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induló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tőke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olyan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sikeres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vállalkozóktól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vezetőktől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származhat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akik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korábbi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befektetéseikből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származó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nyereségükből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gazdagodtak</a:t>
            </a:r>
            <a:r>
              <a:rPr lang="en-IE" altLang="en-US" sz="1200" dirty="0">
                <a:latin typeface="+mj-lt"/>
              </a:rPr>
              <a:t>. </a:t>
            </a:r>
            <a:r>
              <a:rPr lang="en-IE" altLang="en-US" sz="1200" dirty="0" err="1">
                <a:latin typeface="+mj-lt"/>
              </a:rPr>
              <a:t>Ezeket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embereket</a:t>
            </a:r>
            <a:r>
              <a:rPr lang="en-IE" altLang="en-US" sz="1200" dirty="0">
                <a:latin typeface="+mj-lt"/>
              </a:rPr>
              <a:t> Angel </a:t>
            </a:r>
            <a:r>
              <a:rPr lang="en-IE" altLang="en-US" sz="1200" dirty="0" err="1">
                <a:latin typeface="+mj-lt"/>
              </a:rPr>
              <a:t>Investorsnak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más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néven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üzleti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angyaloknak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„</a:t>
            </a:r>
            <a:r>
              <a:rPr lang="en-IE" altLang="en-US" sz="1200" dirty="0" err="1">
                <a:latin typeface="+mj-lt"/>
              </a:rPr>
              <a:t>informális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magánbefektetőknek</a:t>
            </a:r>
            <a:r>
              <a:rPr lang="en-IE" altLang="en-US" sz="1200" dirty="0">
                <a:latin typeface="+mj-lt"/>
              </a:rPr>
              <a:t>” </a:t>
            </a:r>
            <a:r>
              <a:rPr lang="en-IE" altLang="en-US" sz="1200" dirty="0" err="1">
                <a:latin typeface="+mj-lt"/>
              </a:rPr>
              <a:t>nevezik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Az </a:t>
            </a:r>
            <a:r>
              <a:rPr lang="en-IE" altLang="en-US" sz="1200" dirty="0" err="1">
                <a:latin typeface="+mj-lt"/>
              </a:rPr>
              <a:t>Angyal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befektetők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vállalatirányítás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terén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szerzett</a:t>
            </a:r>
            <a:r>
              <a:rPr lang="en-IE" altLang="en-US" sz="1200" dirty="0">
                <a:latin typeface="+mj-lt"/>
              </a:rPr>
              <a:t> know-how-</a:t>
            </a:r>
            <a:r>
              <a:rPr lang="en-IE" altLang="en-US" sz="1200" dirty="0" err="1">
                <a:latin typeface="+mj-lt"/>
              </a:rPr>
              <a:t>jukkal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vagy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tapasztalatukkal</a:t>
            </a:r>
            <a:r>
              <a:rPr lang="en-IE" altLang="en-US" sz="1200" dirty="0">
                <a:latin typeface="+mj-lt"/>
              </a:rPr>
              <a:t> is </a:t>
            </a:r>
            <a:r>
              <a:rPr lang="en-IE" altLang="en-US" sz="1200" dirty="0" err="1">
                <a:latin typeface="+mj-lt"/>
              </a:rPr>
              <a:t>hozzájárulnak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értékes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szakértelmet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útmutatást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kínálhatnak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Az </a:t>
            </a:r>
            <a:r>
              <a:rPr lang="en-IE" altLang="en-US" sz="1200" dirty="0" err="1">
                <a:latin typeface="+mj-lt"/>
              </a:rPr>
              <a:t>angyalok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általában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aktív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részvételre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törekednek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abban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vállalatban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amelybe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befektetnek</a:t>
            </a:r>
            <a:r>
              <a:rPr lang="en-IE" altLang="en-US" sz="1200" dirty="0">
                <a:latin typeface="+mj-lt"/>
              </a:rPr>
              <a:t>. Az Angel </a:t>
            </a:r>
            <a:r>
              <a:rPr lang="en-IE" altLang="en-US" sz="1200" dirty="0" err="1">
                <a:latin typeface="+mj-lt"/>
              </a:rPr>
              <a:t>Investorokat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elsősorban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befektetés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megtérülése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motiválja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Angel Investor </a:t>
            </a:r>
            <a:r>
              <a:rPr lang="en-IE" altLang="en-US" sz="1200" dirty="0" err="1">
                <a:latin typeface="+mj-lt"/>
              </a:rPr>
              <a:t>bevonása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gyakran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segíthet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kockázati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tőkéhez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vagy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hagyományos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banki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kölcsönökhöz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való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hozzáférésben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hlinkClick r:id="rId2"/>
              </a:rPr>
              <a:t>F</a:t>
            </a:r>
            <a:r>
              <a:rPr lang="en-IE" altLang="en-US" sz="1200" dirty="0" err="1">
                <a:latin typeface="+mj-lt"/>
              </a:rPr>
              <a:t>orrás</a:t>
            </a:r>
            <a:r>
              <a:rPr lang="en-IE" altLang="en-US" sz="1200" dirty="0">
                <a:latin typeface="+mj-lt"/>
              </a:rPr>
              <a:t>: </a:t>
            </a:r>
            <a:r>
              <a:rPr lang="en-IE" altLang="en-US" sz="1200" dirty="0">
                <a:latin typeface="+mj-lt"/>
                <a:hlinkClick r:id="rId2"/>
              </a:rPr>
              <a:t>https://www.enterprise-ireland.com/en/Invest-in-Emerging-Companies/Source-of-Private-Capital/Business-Angels-BES,-Angel-Networks-.html#sthash.iRxug024.dpuf</a:t>
            </a:r>
            <a:r>
              <a:rPr lang="en-IE" altLang="en-US" sz="1200" dirty="0">
                <a:latin typeface="+mj-lt"/>
              </a:rPr>
              <a:t> </a:t>
            </a:r>
          </a:p>
          <a:p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985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E20FAC8-1116-46AA-8AF9-833A51B82CC5}"/>
              </a:ext>
            </a:extLst>
          </p:cNvPr>
          <p:cNvSpPr txBox="1"/>
          <p:nvPr/>
        </p:nvSpPr>
        <p:spPr>
          <a:xfrm>
            <a:off x="233313" y="1106806"/>
            <a:ext cx="7091313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Angel Investors –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átlagos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befektetések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5EB409D-74AE-47A8-B2FA-1D644318BDB6}"/>
              </a:ext>
            </a:extLst>
          </p:cNvPr>
          <p:cNvSpPr txBox="1"/>
          <p:nvPr/>
        </p:nvSpPr>
        <p:spPr>
          <a:xfrm>
            <a:off x="139044" y="2002475"/>
            <a:ext cx="9023809" cy="14219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200" dirty="0">
                <a:latin typeface="+mj-lt"/>
                <a:cs typeface="Arial"/>
              </a:rPr>
              <a:t>Az Angels Investors </a:t>
            </a:r>
            <a:r>
              <a:rPr lang="en-IE" altLang="en-US" sz="1200" dirty="0" err="1">
                <a:latin typeface="+mj-lt"/>
                <a:cs typeface="Arial"/>
              </a:rPr>
              <a:t>átlagos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kezdeti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befektetése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EU-ban </a:t>
            </a:r>
            <a:r>
              <a:rPr lang="en-IE" altLang="en-US" sz="1200" dirty="0" err="1">
                <a:latin typeface="+mj-lt"/>
                <a:cs typeface="Arial"/>
              </a:rPr>
              <a:t>külön-külön</a:t>
            </a:r>
            <a:r>
              <a:rPr lang="en-IE" altLang="en-US" sz="1200" dirty="0">
                <a:latin typeface="+mj-lt"/>
                <a:cs typeface="Arial"/>
              </a:rPr>
              <a:t> 50 000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250 000 </a:t>
            </a:r>
            <a:r>
              <a:rPr lang="en-IE" altLang="en-US" sz="1200" dirty="0" err="1">
                <a:latin typeface="+mj-lt"/>
                <a:cs typeface="Arial"/>
              </a:rPr>
              <a:t>euró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között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mozog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akár</a:t>
            </a:r>
            <a:r>
              <a:rPr lang="en-IE" altLang="en-US" sz="1200" dirty="0">
                <a:latin typeface="+mj-lt"/>
                <a:cs typeface="Arial"/>
              </a:rPr>
              <a:t> 500 000 </a:t>
            </a:r>
            <a:r>
              <a:rPr lang="en-IE" altLang="en-US" sz="1200" dirty="0" err="1">
                <a:latin typeface="+mj-lt"/>
                <a:cs typeface="Arial"/>
              </a:rPr>
              <a:t>eurót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meghaladó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befektetésekre</a:t>
            </a:r>
            <a:r>
              <a:rPr lang="en-IE" altLang="en-US" sz="1200" dirty="0">
                <a:latin typeface="+mj-lt"/>
                <a:cs typeface="Arial"/>
              </a:rPr>
              <a:t> is </a:t>
            </a:r>
            <a:r>
              <a:rPr lang="en-IE" altLang="en-US" sz="1200" dirty="0" err="1">
                <a:latin typeface="+mj-lt"/>
                <a:cs typeface="Arial"/>
              </a:rPr>
              <a:t>létrejöhetnek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szindikátusok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partnerségek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üzleti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angyalokkal</a:t>
            </a:r>
            <a:r>
              <a:rPr lang="en-IE" altLang="en-US" sz="1200" dirty="0">
                <a:latin typeface="+mj-lt"/>
                <a:cs typeface="Arial"/>
              </a:rPr>
              <a:t>).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200" dirty="0">
                <a:latin typeface="+mj-lt"/>
                <a:cs typeface="Arial"/>
              </a:rPr>
              <a:t>Az </a:t>
            </a:r>
            <a:r>
              <a:rPr lang="en-IE" altLang="en-US" sz="1200" dirty="0" err="1">
                <a:latin typeface="+mj-lt"/>
                <a:cs typeface="Arial"/>
              </a:rPr>
              <a:t>üzleti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angyalok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általában</a:t>
            </a:r>
            <a:r>
              <a:rPr lang="en-IE" altLang="en-US" sz="1200" dirty="0">
                <a:latin typeface="+mj-lt"/>
                <a:cs typeface="Arial"/>
              </a:rPr>
              <a:t> abba a </a:t>
            </a:r>
            <a:r>
              <a:rPr lang="en-IE" altLang="en-US" sz="1200" dirty="0" err="1">
                <a:latin typeface="+mj-lt"/>
                <a:cs typeface="Arial"/>
              </a:rPr>
              <a:t>régióba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fektetnek</a:t>
            </a:r>
            <a:r>
              <a:rPr lang="en-IE" altLang="en-US" sz="1200" dirty="0">
                <a:latin typeface="+mj-lt"/>
                <a:cs typeface="Arial"/>
              </a:rPr>
              <a:t> be, </a:t>
            </a:r>
            <a:r>
              <a:rPr lang="en-IE" altLang="en-US" sz="1200" dirty="0" err="1">
                <a:latin typeface="+mj-lt"/>
                <a:cs typeface="Arial"/>
              </a:rPr>
              <a:t>ahol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élnek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olyan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területeken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ahol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legnagyobb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szakértelemmel</a:t>
            </a:r>
            <a:r>
              <a:rPr lang="en-IE" altLang="en-US" sz="1200" dirty="0">
                <a:latin typeface="+mj-lt"/>
                <a:cs typeface="Arial"/>
              </a:rPr>
              <a:t>/</a:t>
            </a:r>
            <a:r>
              <a:rPr lang="en-IE" altLang="en-US" sz="1200" dirty="0" err="1">
                <a:latin typeface="+mj-lt"/>
                <a:cs typeface="Arial"/>
              </a:rPr>
              <a:t>tudással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rendelkeznek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Nem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feltétlenül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kívánnak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új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technológiákba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fektetni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bár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néhányuk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innovatív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potenciállal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rendelkező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projektek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finanszírozására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specializálódott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például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Európa-szerte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ízek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központja</a:t>
            </a:r>
            <a:r>
              <a:rPr lang="en-IE" altLang="en-US" sz="1200" dirty="0">
                <a:latin typeface="+mj-lt"/>
                <a:cs typeface="Arial"/>
              </a:rPr>
              <a:t>).</a:t>
            </a:r>
            <a:endParaRPr lang="en-IE" altLang="en-US" sz="1200" dirty="0">
              <a:latin typeface="+mj-lt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26F7532A-B73D-4B31-F666-6B63418A6501}"/>
              </a:ext>
            </a:extLst>
          </p:cNvPr>
          <p:cNvSpPr txBox="1"/>
          <p:nvPr/>
        </p:nvSpPr>
        <p:spPr>
          <a:xfrm>
            <a:off x="548799" y="3756840"/>
            <a:ext cx="4955458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Az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ideális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üzleti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angyal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következőkkel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rendelkezik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: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71AE44D-769B-78A8-4F65-9FECE0B4F27C}"/>
              </a:ext>
            </a:extLst>
          </p:cNvPr>
          <p:cNvSpPr txBox="1"/>
          <p:nvPr/>
        </p:nvSpPr>
        <p:spPr>
          <a:xfrm>
            <a:off x="1823081" y="4080005"/>
            <a:ext cx="5390519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erős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kereskedelmi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múlttal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kiváló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üzleti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bizonyítványok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beruházási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kapacitás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képes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azonosítani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kereskedelmi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lehetőségeket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ideje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befektetni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új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vállalat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létrehozásába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jövőkép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új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lehetőségek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szilárd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üzletté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alakításáról</a:t>
            </a:r>
            <a:r>
              <a:rPr lang="en-IE" altLang="en-US" sz="1200" dirty="0">
                <a:latin typeface="+mj-lt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</a:rPr>
              <a:t>kiépített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kapcsolatok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releváns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iparági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kapcsolatok</a:t>
            </a:r>
            <a:r>
              <a:rPr lang="en-IE" altLang="en-US" sz="12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2758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03B433C-1551-433B-B961-CB16CD908109}"/>
              </a:ext>
            </a:extLst>
          </p:cNvPr>
          <p:cNvSpPr txBox="1"/>
          <p:nvPr/>
        </p:nvSpPr>
        <p:spPr>
          <a:xfrm>
            <a:off x="186179" y="1222830"/>
            <a:ext cx="726099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6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dolog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,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ami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az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angyali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befektetőket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legjobban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érdekli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…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0B07472-1C87-411F-B598-AC7D4C9FA9C0}"/>
              </a:ext>
            </a:extLst>
          </p:cNvPr>
          <p:cNvSpPr txBox="1"/>
          <p:nvPr/>
        </p:nvSpPr>
        <p:spPr>
          <a:xfrm>
            <a:off x="186179" y="1749486"/>
            <a:ext cx="9382027" cy="42133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Az alapítók minősége, szenvedélye, elkötelezettsége és tisztessége.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A piaci lehetőség, amellyel foglalkoznak, és a lehetőség, hogy a vállalat nagyon nagyra nőjön.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Egy világosan átgondolt üzleti terv, és minden korai bizonyíték arra vonatkozóan, hogy a terv irányába lendült.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Érdekes üzleti modell és szellemi tulajdon.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Megfelelő értékbecslés ésszerű feltételekkel.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hu-HU" altLang="en-US" sz="1200" dirty="0">
                <a:latin typeface="+mj-lt"/>
                <a:cs typeface="Arial"/>
              </a:rPr>
              <a:t>További finanszírozási körök életképessége, ha előrelépés történik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sk-SK" altLang="en-US" sz="12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Részvényfinanszírozás</a:t>
            </a:r>
            <a:endParaRPr lang="en-IE" altLang="en-US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endParaRPr lang="en-IE" altLang="en-US" sz="1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en-IE" altLang="en-US" sz="1200" dirty="0">
                <a:latin typeface="+mj-lt"/>
                <a:cs typeface="Arial"/>
              </a:rPr>
              <a:t>A </a:t>
            </a:r>
            <a:r>
              <a:rPr lang="en-IE" altLang="en-US" sz="1200" dirty="0" err="1">
                <a:latin typeface="+mj-lt"/>
                <a:cs typeface="Arial"/>
              </a:rPr>
              <a:t>tőkebevonás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egyik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lehetséges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hátránya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elveszítheti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részleges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teljes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autonómiáját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új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vállalkozással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szemben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lnSpc>
                <a:spcPct val="150000"/>
              </a:lnSpc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en-IE" altLang="en-US" sz="1200" dirty="0" err="1">
                <a:latin typeface="+mj-lt"/>
                <a:cs typeface="Arial"/>
              </a:rPr>
              <a:t>Gyakran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előfordul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angyalbefektetők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kockázati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tőkések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részesedést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szeretnének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szerezni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befektetett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cégükben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valamint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beleszólhatnak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üzleti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döntésekbe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en-IE" altLang="en-US" sz="1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en-IE" altLang="en-US" sz="1200" b="1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IE" altLang="en-US" sz="1200" dirty="0">
              <a:latin typeface="+mj-lt"/>
            </a:endParaRPr>
          </a:p>
          <a:p>
            <a:pPr>
              <a:lnSpc>
                <a:spcPct val="150000"/>
              </a:lnSpc>
              <a:defRPr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721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E316393-A075-4B2F-9DB2-1C21B26D49A3}"/>
              </a:ext>
            </a:extLst>
          </p:cNvPr>
          <p:cNvSpPr txBox="1"/>
          <p:nvPr/>
        </p:nvSpPr>
        <p:spPr>
          <a:xfrm>
            <a:off x="223887" y="1182220"/>
            <a:ext cx="495378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Fontolja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meg </a:t>
            </a:r>
            <a:endParaRPr lang="en-IE" altLang="en-US" sz="1200" b="1" dirty="0">
              <a:solidFill>
                <a:srgbClr val="0066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7CD03A1-AB40-4E95-A92B-BB6189E59E68}"/>
              </a:ext>
            </a:extLst>
          </p:cNvPr>
          <p:cNvSpPr txBox="1"/>
          <p:nvPr/>
        </p:nvSpPr>
        <p:spPr>
          <a:xfrm>
            <a:off x="223887" y="1766433"/>
            <a:ext cx="8974316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Elegendő bevételnövekedést vár-e ahhoz, hogy biztos legyen abban, hogy vissza tudja fizetni a kölcsönt vagy a befektetést?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Rendelkezik olyan üzleti esettel és dokumentációval, amely bizalmat kelt abban, hogy Ön ésszerű befektetési kockázatot jelent?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Jelentős tőke (elég a már kifizetett vagyonod) az inkubátorban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Írott üzleti terv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Bérlői szerződések vagy kötelezettségvállalások, amelyek alátámasztják az Ön alkalmazását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Pénzügyi nyilvántartások vagy robusztus előrejelzések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Versenyképesek, </a:t>
            </a:r>
            <a:r>
              <a:rPr lang="hu-HU" altLang="en-US" sz="1200" dirty="0" err="1">
                <a:latin typeface="+mj-lt"/>
                <a:cs typeface="Arial"/>
              </a:rPr>
              <a:t>ésszerűek</a:t>
            </a:r>
            <a:r>
              <a:rPr lang="hu-HU" altLang="en-US" sz="1200" dirty="0">
                <a:latin typeface="+mj-lt"/>
                <a:cs typeface="Arial"/>
              </a:rPr>
              <a:t>-e a tőke/befektetés/kölcsön feltételei, és az Ön lehetőségein belül-e a visszafizetés a vállalkozás sérelme nélkül?</a:t>
            </a:r>
            <a:endParaRPr lang="en-IE" altLang="en-US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123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C4CA9A5-C6D0-41FE-8CD1-FF6AA91EB7CD}"/>
              </a:ext>
            </a:extLst>
          </p:cNvPr>
          <p:cNvSpPr txBox="1"/>
          <p:nvPr/>
        </p:nvSpPr>
        <p:spPr>
          <a:xfrm>
            <a:off x="223887" y="1175696"/>
            <a:ext cx="735526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Nemzetközi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források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érdemes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megnézni</a:t>
            </a:r>
            <a:endParaRPr lang="en-IE" altLang="en-US" sz="12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DC314235-88E3-4017-9794-DB5A4558BAE7}"/>
              </a:ext>
            </a:extLst>
          </p:cNvPr>
          <p:cNvSpPr txBox="1"/>
          <p:nvPr/>
        </p:nvSpPr>
        <p:spPr>
          <a:xfrm>
            <a:off x="223887" y="1865875"/>
            <a:ext cx="8861196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Amint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ebben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modulban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korábban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felvázoltuk</a:t>
            </a:r>
            <a:r>
              <a:rPr lang="en-IE" altLang="en-US" sz="1200" dirty="0">
                <a:latin typeface="+mj-lt"/>
                <a:cs typeface="Arial"/>
              </a:rPr>
              <a:t>, a </a:t>
            </a:r>
            <a:r>
              <a:rPr lang="en-IE" altLang="en-US" sz="1200" dirty="0" err="1">
                <a:latin typeface="+mj-lt"/>
                <a:cs typeface="Arial"/>
              </a:rPr>
              <a:t>kutatás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kulcsfontosságú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lehetőségek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azonosításához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finanszírozási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keresés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sikerének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maximalizálásához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altLang="en-US" sz="1200" b="1" dirty="0">
              <a:solidFill>
                <a:schemeClr val="bg1"/>
              </a:solidFill>
              <a:highlight>
                <a:srgbClr val="006600"/>
              </a:highlight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8. GYAKORLAT: NEMZETKÖZI KUTATÁSI TÁMOGATÁS ÉS ALAPÍTVÁNY FINANSZÍROZÁSA –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kattintson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következő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hivatkozásokra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,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és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sorolja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fel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azokat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,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amelyek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vonatkozhatnak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Központ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fejlesztési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és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finanszírozási</a:t>
            </a:r>
            <a:r>
              <a:rPr lang="en-IE" altLang="en-US" sz="12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/>
              </a:rPr>
              <a:t>keverékére</a:t>
            </a:r>
            <a:endParaRPr lang="en-IE" altLang="en-US" sz="1200" b="1" dirty="0">
              <a:solidFill>
                <a:schemeClr val="bg1"/>
              </a:solidFill>
              <a:highlight>
                <a:srgbClr val="006600"/>
              </a:highlight>
              <a:latin typeface="+mj-lt"/>
              <a:cs typeface="Arial"/>
            </a:endParaRPr>
          </a:p>
          <a:p>
            <a:pPr>
              <a:defRPr/>
            </a:pPr>
            <a:endParaRPr lang="en-IE" altLang="en-US" sz="1200" dirty="0">
              <a:highlight>
                <a:srgbClr val="EF723A"/>
              </a:highlight>
              <a:latin typeface="+mj-lt"/>
            </a:endParaRPr>
          </a:p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külföldi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adományozók</a:t>
            </a:r>
            <a:r>
              <a:rPr lang="en-IE" altLang="en-US" sz="1200" dirty="0">
                <a:latin typeface="+mj-lt"/>
                <a:cs typeface="Arial"/>
              </a:rPr>
              <a:t>. A </a:t>
            </a:r>
            <a:r>
              <a:rPr lang="en-IE" altLang="en-US" sz="1200" dirty="0" err="1">
                <a:latin typeface="+mj-lt"/>
                <a:cs typeface="Arial"/>
              </a:rPr>
              <a:t>releváns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webhelyek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listája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kiváló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forrást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jelentenek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támogatást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nyújtók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számára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Alapítványi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Tanács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Eszközöket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biztosít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több</a:t>
            </a:r>
            <a:r>
              <a:rPr lang="en-IE" altLang="en-US" sz="1200" dirty="0">
                <a:latin typeface="+mj-lt"/>
                <a:cs typeface="Arial"/>
              </a:rPr>
              <a:t> mint 2000 </a:t>
            </a:r>
            <a:r>
              <a:rPr lang="en-IE" altLang="en-US" sz="1200" dirty="0" err="1">
                <a:latin typeface="+mj-lt"/>
                <a:cs typeface="Arial"/>
              </a:rPr>
              <a:t>adományozó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alapítványnak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adományozó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szervezetnek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világszerte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tagjai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Alapítványok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Tanácsának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támogatások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Fundsnet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támogatásokra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kezdeményezésekre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alapítványokra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címjegyzékekre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mutató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hivatkozások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hosszú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listája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interneten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Emberi</a:t>
            </a:r>
            <a:r>
              <a:rPr lang="en-IE" altLang="en-US" sz="1200" dirty="0">
                <a:latin typeface="+mj-lt"/>
                <a:cs typeface="Arial"/>
              </a:rPr>
              <a:t> Jogi </a:t>
            </a:r>
            <a:r>
              <a:rPr lang="en-IE" altLang="en-US" sz="1200" dirty="0" err="1">
                <a:latin typeface="+mj-lt"/>
                <a:cs typeface="Arial"/>
              </a:rPr>
              <a:t>Finanszírozó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Csoport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Bár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Nemzetközi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Emberi</a:t>
            </a:r>
            <a:r>
              <a:rPr lang="en-IE" altLang="en-US" sz="1200" dirty="0">
                <a:latin typeface="+mj-lt"/>
                <a:cs typeface="Arial"/>
              </a:rPr>
              <a:t> Jogi </a:t>
            </a:r>
            <a:r>
              <a:rPr lang="en-IE" altLang="en-US" sz="1200" dirty="0" err="1">
                <a:latin typeface="+mj-lt"/>
                <a:cs typeface="Arial"/>
              </a:rPr>
              <a:t>Finanszírozók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Csoportja</a:t>
            </a:r>
            <a:r>
              <a:rPr lang="en-IE" altLang="en-US" sz="1200" dirty="0">
                <a:latin typeface="+mj-lt"/>
                <a:cs typeface="Arial"/>
              </a:rPr>
              <a:t> (IHRFG) </a:t>
            </a:r>
            <a:r>
              <a:rPr lang="en-IE" altLang="en-US" sz="1200" dirty="0" err="1">
                <a:latin typeface="+mj-lt"/>
                <a:cs typeface="Arial"/>
              </a:rPr>
              <a:t>nem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oldal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tájékoztatást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azokról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finanszírozókról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akik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támogatják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Ön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kereshet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földrajzi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elhelyezkedés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probléma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sokan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élelmiszerrel</a:t>
            </a:r>
            <a:r>
              <a:rPr lang="en-IE" altLang="en-US" sz="1200" dirty="0">
                <a:latin typeface="+mj-lt"/>
                <a:cs typeface="Arial"/>
              </a:rPr>
              <a:t>), </a:t>
            </a:r>
            <a:r>
              <a:rPr lang="en-IE" altLang="en-US" sz="1200" dirty="0" err="1">
                <a:latin typeface="+mj-lt"/>
                <a:cs typeface="Arial"/>
              </a:rPr>
              <a:t>támogatás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típusa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stb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szerint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94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499102DF-9EB3-4B92-8619-FFEA14F97140}"/>
              </a:ext>
            </a:extLst>
          </p:cNvPr>
          <p:cNvSpPr txBox="1"/>
          <p:nvPr/>
        </p:nvSpPr>
        <p:spPr>
          <a:xfrm>
            <a:off x="235669" y="1435692"/>
            <a:ext cx="8946037" cy="36009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latin typeface="+mj-lt"/>
                <a:cs typeface="Arial"/>
              </a:rPr>
              <a:t>Egy élelmiszertermelési infrastrukturális projekt indítása vagy bővítése tőkeigényes – ugyanazok a költségkorlátok, amelyekkel a leendő felhasználók szembesülnek, szintén kihívást jelentenek. Az 1. modulban megtanulta, hogyan kell összeállni a központ tervei a bizonyított és nyilvánvaló igények és a bevált gyakorlatok alapján. központok tervezése.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latin typeface="+mj-lt"/>
                <a:cs typeface="Arial"/>
              </a:rPr>
              <a:t>Annak érdekében, hogy ízlése valósággá váljon, a finanszírozási összetétele valószínűleg számos állami és magánforrást kombinál majd, miközben hozzáfér az alapításhoz vagy növekedéshez szükséges </a:t>
            </a:r>
            <a:r>
              <a:rPr lang="hu-HU" altLang="en-US" sz="1200" dirty="0" err="1">
                <a:latin typeface="+mj-lt"/>
                <a:cs typeface="Arial"/>
              </a:rPr>
              <a:t>tőkéhez</a:t>
            </a:r>
            <a:r>
              <a:rPr lang="hu-HU" altLang="en-US" sz="1200" dirty="0">
                <a:latin typeface="+mj-lt"/>
                <a:cs typeface="Arial"/>
              </a:rPr>
              <a:t>. Ne feledje, hogy az infrastrukturális beruházásokhoz kapcsolódó tőkejuttatás az egyik szempont; forgótőkét is kell biztosítania, hogy megfelelő pénzáramlást biztosítson a kezdetektől fogva.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latin typeface="+mj-lt"/>
                <a:cs typeface="Arial"/>
              </a:rPr>
              <a:t>Nagyon világos, hogy innovációra van szükség az ízlésközpont megvalósításához szükséges tőkefinanszírozás kiegyenlítéséhez.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solidFill>
                  <a:srgbClr val="70AC2E"/>
                </a:solidFill>
                <a:latin typeface="+mj-lt"/>
                <a:cs typeface="Arial"/>
              </a:rPr>
              <a:t>Mit értünk „tőke” alatt?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u-HU" altLang="en-US" sz="1200" dirty="0">
                <a:latin typeface="+mj-lt"/>
                <a:cs typeface="Arial"/>
              </a:rPr>
              <a:t>A tőke a jelenleg rendelkezésre álló eszközökre vonatkozik, például ingatlanokra, földekre, megtakarításokra stb., amelyek a vállalkozás fejlesztésére vagy befektetésére állnak rendelkezésre. A tőkeemelés sok szakértelmet és felkészültséget igényel. Különféle finanszírozási módok léteznek, amelyek lehetővé teszik a központ számára, hogy tőkét vonjon be új vállalkozása számára. Ez a modul bemutatja a befektetési tőke támogatások, kölcsönök, adományok stb.</a:t>
            </a:r>
            <a:endParaRPr lang="sk-SK" sz="1200" dirty="0"/>
          </a:p>
          <a:p>
            <a:endParaRPr lang="sk-SK" sz="1200" dirty="0"/>
          </a:p>
          <a:p>
            <a:pPr>
              <a:buFontTx/>
              <a:buNone/>
              <a:defRPr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780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36E4893-A18F-4669-A6FB-29B9D482D35F}"/>
              </a:ext>
            </a:extLst>
          </p:cNvPr>
          <p:cNvSpPr txBox="1"/>
          <p:nvPr/>
        </p:nvSpPr>
        <p:spPr>
          <a:xfrm>
            <a:off x="148472" y="1323622"/>
            <a:ext cx="495378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További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kutatások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(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csak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Írországban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)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3818B86-4918-4014-8F24-F92226CECE33}"/>
              </a:ext>
            </a:extLst>
          </p:cNvPr>
          <p:cNvSpPr txBox="1"/>
          <p:nvPr/>
        </p:nvSpPr>
        <p:spPr>
          <a:xfrm>
            <a:off x="148472" y="1934954"/>
            <a:ext cx="9087440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Tx/>
              <a:buNone/>
            </a:pP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Írországban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két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kiváló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információforrás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található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az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alapítványokról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:</a:t>
            </a:r>
          </a:p>
          <a:p>
            <a:pPr>
              <a:buFontTx/>
              <a:buNone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 Philanthropy Ireland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független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írországi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jótékonysági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szervezetek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szövetsége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beleértve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az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adományozó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trösztöket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alapítványokat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Kiváló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Looming Deadlines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weboldaluk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van: http://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www.philanthropy.ie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/2017/01/24/funds-and-the-looming-deadlines</a:t>
            </a:r>
          </a:p>
          <a:p>
            <a:pPr>
              <a:buFontTx/>
              <a:buNone/>
            </a:pPr>
            <a:endParaRPr lang="en-IE" alt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>
              <a:buFontTx/>
              <a:buNone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Active Link  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www.activelink.ie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 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Ingyenes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forrás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</a:t>
            </a:r>
          </a:p>
          <a:p>
            <a:pPr>
              <a:buFontTx/>
              <a:buNone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Az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ír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nonprofit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szervezetek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online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hálózata</a:t>
            </a:r>
            <a:endParaRPr lang="en-IE" alt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>
              <a:buFontTx/>
              <a:buNone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honlapot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naponta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frissítjük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pályázati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/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alapítványi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lehetőségekről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szóló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legfrissebb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információkat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hetente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egyszer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e-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mailben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teszik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közzé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terjesztik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</a:t>
            </a:r>
          </a:p>
          <a:p>
            <a:pPr>
              <a:buFontTx/>
              <a:buNone/>
            </a:pP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Kiváló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Facebook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oldal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www.facebook.com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/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ActiveLinkIreland</a:t>
            </a:r>
            <a:endParaRPr lang="en-IE" altLang="en-US" sz="1200" dirty="0">
              <a:solidFill>
                <a:srgbClr val="353132"/>
              </a:solidFill>
              <a:latin typeface="+mj-lt"/>
              <a:cs typeface="Arial"/>
            </a:endParaRPr>
          </a:p>
        </p:txBody>
      </p:sp>
      <p:pic>
        <p:nvPicPr>
          <p:cNvPr id="6" name="Picture 4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8AB83669-646E-46FA-ADB8-7D27E923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81" y="859775"/>
            <a:ext cx="14795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39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AFA22BC5-5587-4CD9-9E1A-A8B9246228BB}"/>
              </a:ext>
            </a:extLst>
          </p:cNvPr>
          <p:cNvSpPr txBox="1"/>
          <p:nvPr/>
        </p:nvSpPr>
        <p:spPr>
          <a:xfrm>
            <a:off x="233312" y="1143794"/>
            <a:ext cx="741182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01700" indent="-901700">
              <a:defRPr/>
            </a:pPr>
            <a:r>
              <a:rPr lang="sk-SK" altLang="en-US" sz="1600" b="1" dirty="0">
                <a:solidFill>
                  <a:srgbClr val="006600"/>
                </a:solidFill>
                <a:latin typeface="+mj-lt"/>
                <a:cs typeface="Arial"/>
              </a:rPr>
              <a:t>4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.4	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Maximalizálja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sikerét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támogatások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vagy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tőkefinanszírozás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biztosításával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kapcsolatban</a:t>
            </a:r>
            <a:endParaRPr lang="en-IE" altLang="en-US" sz="1600" b="1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IE" altLang="en-US" sz="16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CFE33B4-D379-4C6A-975F-0C6E5EE831AD}"/>
              </a:ext>
            </a:extLst>
          </p:cNvPr>
          <p:cNvSpPr txBox="1"/>
          <p:nvPr/>
        </p:nvSpPr>
        <p:spPr>
          <a:xfrm>
            <a:off x="318153" y="2045892"/>
            <a:ext cx="897667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sz="1200" b="1" dirty="0">
                <a:latin typeface="+mj-lt"/>
                <a:cs typeface="Arial"/>
              </a:rPr>
              <a:t>A </a:t>
            </a:r>
            <a:r>
              <a:rPr lang="en-IE" sz="1200" b="1" dirty="0" err="1">
                <a:latin typeface="+mj-lt"/>
                <a:cs typeface="Arial"/>
              </a:rPr>
              <a:t>felkészülés</a:t>
            </a:r>
            <a:r>
              <a:rPr lang="en-IE" sz="1200" b="1" dirty="0">
                <a:latin typeface="+mj-lt"/>
                <a:cs typeface="Arial"/>
              </a:rPr>
              <a:t> a siker </a:t>
            </a:r>
            <a:r>
              <a:rPr lang="en-IE" sz="1200" b="1" dirty="0" err="1">
                <a:latin typeface="+mj-lt"/>
                <a:cs typeface="Arial"/>
              </a:rPr>
              <a:t>kulcsa</a:t>
            </a:r>
            <a:r>
              <a:rPr lang="en-IE" sz="1200" b="1" dirty="0">
                <a:latin typeface="+mj-lt"/>
                <a:cs typeface="Arial"/>
              </a:rPr>
              <a:t>, </a:t>
            </a:r>
            <a:r>
              <a:rPr lang="en-IE" sz="1200" b="1" dirty="0" err="1">
                <a:latin typeface="+mj-lt"/>
                <a:cs typeface="Arial"/>
              </a:rPr>
              <a:t>ezért</a:t>
            </a:r>
            <a:r>
              <a:rPr lang="en-IE" sz="1200" b="1" dirty="0">
                <a:latin typeface="+mj-lt"/>
                <a:cs typeface="Arial"/>
              </a:rPr>
              <a:t> a </a:t>
            </a:r>
            <a:r>
              <a:rPr lang="en-IE" sz="1200" b="1" dirty="0" err="1">
                <a:latin typeface="+mj-lt"/>
                <a:cs typeface="Arial"/>
              </a:rPr>
              <a:t>támogatási</a:t>
            </a:r>
            <a:r>
              <a:rPr lang="en-IE" sz="1200" b="1" dirty="0">
                <a:latin typeface="+mj-lt"/>
                <a:cs typeface="Arial"/>
              </a:rPr>
              <a:t> </a:t>
            </a:r>
            <a:r>
              <a:rPr lang="en-IE" sz="1200" b="1" dirty="0" err="1">
                <a:latin typeface="+mj-lt"/>
                <a:cs typeface="Arial"/>
              </a:rPr>
              <a:t>kérelem</a:t>
            </a:r>
            <a:r>
              <a:rPr lang="en-IE" sz="1200" b="1" dirty="0">
                <a:latin typeface="+mj-lt"/>
                <a:cs typeface="Arial"/>
              </a:rPr>
              <a:t> </a:t>
            </a:r>
            <a:r>
              <a:rPr lang="en-IE" sz="1200" b="1" dirty="0" err="1">
                <a:latin typeface="+mj-lt"/>
                <a:cs typeface="Arial"/>
              </a:rPr>
              <a:t>megírása</a:t>
            </a:r>
            <a:r>
              <a:rPr lang="en-IE" sz="1200" b="1" dirty="0">
                <a:latin typeface="+mj-lt"/>
                <a:cs typeface="Arial"/>
              </a:rPr>
              <a:t> </a:t>
            </a:r>
            <a:r>
              <a:rPr lang="en-IE" sz="1200" b="1" dirty="0" err="1">
                <a:latin typeface="+mj-lt"/>
                <a:cs typeface="Arial"/>
              </a:rPr>
              <a:t>előtt</a:t>
            </a:r>
            <a:r>
              <a:rPr lang="en-IE" sz="1200" b="1" dirty="0">
                <a:latin typeface="+mj-lt"/>
                <a:cs typeface="Arial"/>
              </a:rPr>
              <a:t> </a:t>
            </a:r>
            <a:r>
              <a:rPr lang="en-IE" sz="1200" b="1" dirty="0" err="1">
                <a:latin typeface="+mj-lt"/>
                <a:cs typeface="Arial"/>
              </a:rPr>
              <a:t>fontolja</a:t>
            </a:r>
            <a:r>
              <a:rPr lang="en-IE" sz="1200" b="1" dirty="0">
                <a:latin typeface="+mj-lt"/>
                <a:cs typeface="Arial"/>
              </a:rPr>
              <a:t> meg a </a:t>
            </a:r>
            <a:r>
              <a:rPr lang="en-IE" sz="1200" b="1" dirty="0" err="1">
                <a:latin typeface="+mj-lt"/>
                <a:cs typeface="Arial"/>
              </a:rPr>
              <a:t>következőket</a:t>
            </a:r>
            <a:r>
              <a:rPr lang="en-IE" sz="1200" b="1" dirty="0">
                <a:latin typeface="+mj-lt"/>
                <a:cs typeface="Arial"/>
              </a:rPr>
              <a:t>:</a:t>
            </a:r>
          </a:p>
          <a:p>
            <a:pPr>
              <a:defRPr/>
            </a:pPr>
            <a:endParaRPr lang="en-IE" sz="1200" b="1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 err="1">
                <a:latin typeface="+mj-lt"/>
                <a:cs typeface="Arial"/>
              </a:rPr>
              <a:t>Határozza</a:t>
            </a:r>
            <a:r>
              <a:rPr lang="en-IE" sz="1200" dirty="0">
                <a:latin typeface="+mj-lt"/>
                <a:cs typeface="Arial"/>
              </a:rPr>
              <a:t> meg </a:t>
            </a:r>
            <a:r>
              <a:rPr lang="en-IE" sz="1200" dirty="0" err="1">
                <a:latin typeface="+mj-lt"/>
                <a:cs typeface="Arial"/>
              </a:rPr>
              <a:t>azt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problémát</a:t>
            </a:r>
            <a:r>
              <a:rPr lang="en-IE" sz="1200" dirty="0">
                <a:latin typeface="+mj-lt"/>
                <a:cs typeface="Arial"/>
              </a:rPr>
              <a:t>/</a:t>
            </a:r>
            <a:r>
              <a:rPr lang="en-IE" sz="1200" dirty="0" err="1">
                <a:latin typeface="+mj-lt"/>
                <a:cs typeface="Arial"/>
              </a:rPr>
              <a:t>célt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amelyre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pénzt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kérnek</a:t>
            </a:r>
            <a:r>
              <a:rPr lang="en-IE" sz="1200" dirty="0">
                <a:latin typeface="+mj-lt"/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sz="1200" dirty="0">
                <a:latin typeface="+mj-lt"/>
                <a:cs typeface="Arial"/>
              </a:rPr>
              <a:t>Ha </a:t>
            </a:r>
            <a:r>
              <a:rPr lang="en-IE" sz="1200" dirty="0" err="1">
                <a:latin typeface="+mj-lt"/>
                <a:cs typeface="Arial"/>
              </a:rPr>
              <a:t>lehetséges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alakítson</a:t>
            </a:r>
            <a:r>
              <a:rPr lang="en-IE" sz="1200" dirty="0">
                <a:latin typeface="+mj-lt"/>
                <a:cs typeface="Arial"/>
              </a:rPr>
              <a:t> ki </a:t>
            </a:r>
            <a:r>
              <a:rPr lang="en-IE" sz="1200" dirty="0" err="1">
                <a:latin typeface="+mj-lt"/>
                <a:cs typeface="Arial"/>
              </a:rPr>
              <a:t>kapcsolatokat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finanszírozókkal</a:t>
            </a:r>
            <a:r>
              <a:rPr lang="en-IE" sz="1200" dirty="0">
                <a:latin typeface="+mj-lt"/>
                <a:cs typeface="Arial"/>
              </a:rPr>
              <a:t>/</a:t>
            </a:r>
            <a:r>
              <a:rPr lang="en-IE" sz="1200" dirty="0" err="1">
                <a:latin typeface="+mj-lt"/>
                <a:cs typeface="Arial"/>
              </a:rPr>
              <a:t>támogatást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nyújtókkal</a:t>
            </a:r>
            <a:r>
              <a:rPr lang="en-IE" sz="1200" dirty="0">
                <a:latin typeface="+mj-lt"/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Rendszeresen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kommunikáljon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finanszírozókkal</a:t>
            </a:r>
            <a:r>
              <a:rPr lang="en-IE" sz="1200" dirty="0">
                <a:latin typeface="+mj-lt"/>
                <a:cs typeface="Arial"/>
              </a:rPr>
              <a:t>/</a:t>
            </a:r>
            <a:r>
              <a:rPr lang="en-IE" sz="1200" dirty="0" err="1">
                <a:latin typeface="+mj-lt"/>
                <a:cs typeface="Arial"/>
              </a:rPr>
              <a:t>támogatókkal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munkájáról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még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akkor</a:t>
            </a:r>
            <a:r>
              <a:rPr lang="en-IE" sz="1200" dirty="0">
                <a:latin typeface="+mj-lt"/>
                <a:cs typeface="Arial"/>
              </a:rPr>
              <a:t> is, ha </a:t>
            </a:r>
            <a:r>
              <a:rPr lang="en-IE" sz="1200" dirty="0" err="1">
                <a:latin typeface="+mj-lt"/>
                <a:cs typeface="Arial"/>
              </a:rPr>
              <a:t>éppen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nem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pályázat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benyújtása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előtt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áll</a:t>
            </a:r>
            <a:r>
              <a:rPr lang="en-IE" sz="1200" dirty="0">
                <a:latin typeface="+mj-lt"/>
                <a:cs typeface="Arial"/>
              </a:rPr>
              <a:t>. </a:t>
            </a:r>
            <a:r>
              <a:rPr lang="en-IE" sz="1200" dirty="0" err="1">
                <a:latin typeface="+mj-lt"/>
                <a:cs typeface="Arial"/>
              </a:rPr>
              <a:t>Ez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segíthet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jövőbeni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finanszírozási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kilátások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megismerésében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valamint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növelheti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esélyeit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sikeres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pályázatra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jövőben</a:t>
            </a:r>
            <a:endParaRPr lang="en-IE" altLang="en-US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7520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F20B8C2A-EA7A-4B76-875D-D9CE3500AB47}"/>
              </a:ext>
            </a:extLst>
          </p:cNvPr>
          <p:cNvSpPr txBox="1"/>
          <p:nvPr/>
        </p:nvSpPr>
        <p:spPr>
          <a:xfrm>
            <a:off x="233313" y="1100282"/>
            <a:ext cx="7656921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Mérlegelje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javasolt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projekt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/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cél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illeszkedését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az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azonosított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finanszírozó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(k)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hoz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.</a:t>
            </a:r>
            <a:endParaRPr lang="en-US" altLang="en-US" sz="12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4DA9655-3716-4239-A155-5136E3F229E0}"/>
              </a:ext>
            </a:extLst>
          </p:cNvPr>
          <p:cNvSpPr txBox="1"/>
          <p:nvPr/>
        </p:nvSpPr>
        <p:spPr>
          <a:xfrm>
            <a:off x="233313" y="2143780"/>
            <a:ext cx="880463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Ismerje meg a finanszírozó támogatási filozófiáját, a program érdeklődési körét és kritériumait.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Az Ön igényeinek megfelelő támogatást nyújt a finanszírozó?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Ellenőrizze a felajánlott támogatások célját: Magvető tőkebefektetés (nem folyamatos működési költségek)? Közvetlen szolgáltatás? Egyéb?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Ellenőrizze a felajánlott támogatások nagyságát, beleértve a minimális és maximális juttatásokat.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Határozza meg, hogy több támogatásra kell-e pályáznia, és vizsgálja meg, hogy ez megengedett-e az egyes finanszírozók irányelvei szerint.</a:t>
            </a:r>
            <a:endParaRPr lang="en-US" altLang="en-US" sz="1200" dirty="0">
              <a:solidFill>
                <a:srgbClr val="35313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060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A0019BC-4CFE-4F0E-B9D6-5B0594A9FA31}"/>
              </a:ext>
            </a:extLst>
          </p:cNvPr>
          <p:cNvSpPr txBox="1"/>
          <p:nvPr/>
        </p:nvSpPr>
        <p:spPr>
          <a:xfrm>
            <a:off x="214460" y="1090855"/>
            <a:ext cx="794915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Tekintse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TH SarabunPSK"/>
              </a:rPr>
              <a:t> meg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benyújtás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TH SarabunPSK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ütemtervét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TH SarabunPSK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és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TH SarabunPSK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finanszírozási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TH SarabunPSK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TH SarabunPSK"/>
              </a:rPr>
              <a:t>ciklust</a:t>
            </a:r>
            <a:endParaRPr lang="sk-SK" sz="1200" dirty="0">
              <a:solidFill>
                <a:srgbClr val="006600"/>
              </a:solidFill>
              <a:latin typeface="+mj-lt"/>
              <a:cs typeface="TH SarabunPSK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B00A3A9-3272-4338-9793-93A5B772C5B2}"/>
              </a:ext>
            </a:extLst>
          </p:cNvPr>
          <p:cNvSpPr txBox="1"/>
          <p:nvPr/>
        </p:nvSpPr>
        <p:spPr>
          <a:xfrm>
            <a:off x="214460" y="2239666"/>
            <a:ext cx="8861195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Ellenőrizze az egyéb korlátozásokat (pl. földrajzi preferenciák, prioritási problémák, a pályázható szervezet típusa), és </a:t>
            </a:r>
            <a:r>
              <a:rPr lang="hu-HU" altLang="en-US" sz="1200" dirty="0" err="1">
                <a:latin typeface="+mj-lt"/>
                <a:cs typeface="Arial"/>
              </a:rPr>
              <a:t>győződjön</a:t>
            </a:r>
            <a:r>
              <a:rPr lang="hu-HU" altLang="en-US" sz="1200" dirty="0">
                <a:latin typeface="+mj-lt"/>
                <a:cs typeface="Arial"/>
              </a:rPr>
              <a:t> meg arról, hogy megfelel a finanszírozó követelményeinek.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Tekintse meg a finanszírozó által korábban odaítélt díjak számát és típusát, és állapítsa meg, hogy az Ön projektje megfelel-e a modelljüknek, és indokolja-e a versenyképes támogatási javaslat elkészítéséhez szükséges erőfeszítést.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Vizsgálja meg, hogy van-e szervezeti illeszkedés a csoportja/projektje és a finanszírozó küldetése között. Hogyan tükrözi csoportja munkája a finanszírozó értékeit és céljait?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Ez nagyon fontos és a siker középpontjában áll – elpazarolhatja az idejét olyan támogatások megpályázásával, amelyek esetleg nem megfelelőek.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Hogyan segíti elő javaslata a finanszírozó küldetését, miközben hű marad csoportja küldetéséhez?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Ellenőrizze, hogy megfelel-e a jogosultsági feltételeknek. Van-e potenciális partner ehhez a támogatáshoz?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Szükség van-e megfelelő alapokra (amelyben a csoportja pénzt/erőforrást köt le)?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Mielőtt </a:t>
            </a:r>
            <a:r>
              <a:rPr lang="hu-HU" altLang="en-US" sz="1200" dirty="0" err="1">
                <a:latin typeface="+mj-lt"/>
                <a:cs typeface="Arial"/>
              </a:rPr>
              <a:t>elkezdené</a:t>
            </a:r>
            <a:r>
              <a:rPr lang="hu-HU" altLang="en-US" sz="1200" dirty="0">
                <a:latin typeface="+mj-lt"/>
                <a:cs typeface="Arial"/>
              </a:rPr>
              <a:t>, döntse el, hogy rendelkezik-e a szükséges idővel, energiával és egyéb erőforrásokkal egy hatékony támogatási kérelem elkészítéséhez.</a:t>
            </a:r>
            <a:endParaRPr lang="en-IE" altLang="en-US" sz="12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44637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A7AA2ADA-EEAE-446B-B650-9C76A328ACA2}"/>
              </a:ext>
            </a:extLst>
          </p:cNvPr>
          <p:cNvSpPr txBox="1"/>
          <p:nvPr/>
        </p:nvSpPr>
        <p:spPr>
          <a:xfrm>
            <a:off x="252166" y="1222830"/>
            <a:ext cx="802456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Ha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teheti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,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beszéljen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meg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egy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találkozót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finanszírozóval</a:t>
            </a:r>
            <a:endParaRPr lang="en-US" altLang="en-US" sz="12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53C1714-90C6-4A49-8917-624FBB801449}"/>
              </a:ext>
            </a:extLst>
          </p:cNvPr>
          <p:cNvSpPr txBox="1"/>
          <p:nvPr/>
        </p:nvSpPr>
        <p:spPr>
          <a:xfrm>
            <a:off x="252166" y="1916819"/>
            <a:ext cx="8976675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Ismerje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meg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finanszírozó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által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preferált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kezdeti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kapcsolatfelvételi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módot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(pl. e-mail,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telefon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személyes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találkozó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).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Ellenőrizze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hogy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finanszírozó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kínál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-e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egy-egy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találkozót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konferenciahívást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vagy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webkonferencia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eligazítást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– ha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igen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részvétel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megéri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az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idejét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találkozó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előtt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ellenőrizze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hogy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finanszírozó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kínál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-e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gyakran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ismételt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kérdéseket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(GYIK)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webhelyén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tekintse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át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ezeket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részletesen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jelentkezés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előtti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megbeszélés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mindig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értékes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 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és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ha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finanszírozók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irányelvei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nem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mondanak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mást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fontolja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meg,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hogy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kérjen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találkozót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a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támogatást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nyújtó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en-IE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ügynökséggel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.</a:t>
            </a:r>
            <a:endParaRPr lang="en-US" altLang="en-US" sz="1200" dirty="0">
              <a:solidFill>
                <a:srgbClr val="35313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7244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35677008-C625-4FE4-A0EE-34491B6E32EB}"/>
              </a:ext>
            </a:extLst>
          </p:cNvPr>
          <p:cNvSpPr txBox="1"/>
          <p:nvPr/>
        </p:nvSpPr>
        <p:spPr>
          <a:xfrm>
            <a:off x="242740" y="1137989"/>
            <a:ext cx="864673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Vissza a kutatáshoz, és az alapos előkészületekhez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:</a:t>
            </a:r>
            <a:endParaRPr lang="en-US" altLang="en-US" sz="1200" b="1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BF12026-FB1A-4C4A-8556-CC66C047BD3D}"/>
              </a:ext>
            </a:extLst>
          </p:cNvPr>
          <p:cNvSpPr txBox="1"/>
          <p:nvPr/>
        </p:nvSpPr>
        <p:spPr>
          <a:xfrm>
            <a:off x="242740" y="2026692"/>
            <a:ext cx="8880050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hu-HU" altLang="en-US" sz="1200" dirty="0">
                <a:latin typeface="+mj-lt"/>
                <a:cs typeface="Arial"/>
              </a:rPr>
              <a:t>Ismertesse meg azokat a bevált gyakorlatokat, amelyek az Ön helyzetében működhetnek. Jelezze, hogyan fogja az ízlésközpont modelljét vagy „legjobb gyakorlatát” a potenciális ügyfelei igényeihez és igényeihez igazítani.</a:t>
            </a:r>
          </a:p>
          <a:p>
            <a:pPr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hu-HU" altLang="en-US" sz="1200" dirty="0">
                <a:solidFill>
                  <a:srgbClr val="006600"/>
                </a:solidFill>
                <a:latin typeface="+mj-lt"/>
                <a:cs typeface="Arial"/>
              </a:rPr>
              <a:t>Bizonyítékot szolgáltat a szükségességről</a:t>
            </a:r>
          </a:p>
          <a:p>
            <a:pPr>
              <a:defRPr/>
            </a:pPr>
            <a:r>
              <a:rPr lang="hu-HU" altLang="en-US" sz="1200" dirty="0">
                <a:latin typeface="+mj-lt"/>
                <a:cs typeface="Arial"/>
              </a:rPr>
              <a:t>Mutassa be a célpiac, a közösség, a kulcsfontosságú érintettek aktív részvételét az élelmiszer-termelés hiányának és a projekt céljainak meghatározásában, valamint a központ megközelítésének megtervezésében.</a:t>
            </a:r>
          </a:p>
          <a:p>
            <a:pPr>
              <a:defRPr/>
            </a:pPr>
            <a:r>
              <a:rPr lang="hu-HU" altLang="en-US" sz="1200" dirty="0">
                <a:latin typeface="+mj-lt"/>
                <a:cs typeface="Arial"/>
              </a:rPr>
              <a:t>Dokumentálja a probléma bizonyítékát, beleértve a probléma hatókörére vagy szintjére vonatkozó adatokat. Vissza az 1. modul kutatásához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1107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D13F1A5A-BA46-4639-AD4F-1453126383D1}"/>
              </a:ext>
            </a:extLst>
          </p:cNvPr>
          <p:cNvSpPr txBox="1"/>
          <p:nvPr/>
        </p:nvSpPr>
        <p:spPr>
          <a:xfrm>
            <a:off x="186180" y="1119135"/>
            <a:ext cx="7336410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hu-HU" altLang="en-US" sz="1200" b="1" dirty="0">
                <a:solidFill>
                  <a:srgbClr val="006600"/>
                </a:solidFill>
                <a:latin typeface="+mj-lt"/>
                <a:cs typeface="Arial"/>
              </a:rPr>
              <a:t>Tegye egyértelművé tervezett projektjét</a:t>
            </a:r>
            <a:endParaRPr lang="en-US" altLang="en-US" sz="1200" b="1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E58FE87-693A-4D72-AC13-53EC33B045C0}"/>
              </a:ext>
            </a:extLst>
          </p:cNvPr>
          <p:cNvSpPr txBox="1"/>
          <p:nvPr/>
        </p:nvSpPr>
        <p:spPr>
          <a:xfrm>
            <a:off x="186180" y="1802978"/>
            <a:ext cx="8964890" cy="5293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Vázolja fel projektje jövőképét és küldetését.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Fogalmazza meg projektje vagy erőfeszítése céljait.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Adja meg a kontextust és a feltételeket, amelyek között a probléma vagy cél fennáll, és amelyek hatással lehetnek a tervezett eredményekre (pl. az erőfeszítés története, széles körű kulturális és környezeti tényezők, gazdasági feltételek).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Azonosítsa a bemeneteket, az erőforrásokat és az akadályokat – tartalmazza mind a rendelkezésre álló erőforrásokat vagy támogatásokat, mind pedig a korlátokat vagy akadályokat az inkubátor céljainak elérésében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Állami tevékenységek vagy beavatkozások – mit tesz az ízlés központja a változás és javulás érdekében (pl. helyet biztosít a termékek számára, tájékoztatást és képzési készségeket, támogatást, piacra vezető utat stb.)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Állami outputok – a csoport tevékenységének közvetlen eredményei vagy termékei (pl. a központot használó vállalatok száma, az általuk alkalmazottak száma, az előállított termékek, a betanított emberek száma vagy a végzett tevékenységek).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Állítsa be a tervezett hatásokat – tágabban mért eredményeket vagy eredményeket (tartalmazhat rövidebb távú, köztes és hosszabb távú hatásokat).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Írja le, milyen eredményeket vár el a finanszírozás eredményeként</a:t>
            </a:r>
          </a:p>
          <a:p>
            <a:r>
              <a:rPr lang="hu-HU" altLang="en-US" sz="1200" dirty="0">
                <a:solidFill>
                  <a:srgbClr val="006600"/>
                </a:solidFill>
                <a:latin typeface="+mj-lt"/>
                <a:cs typeface="Arial"/>
              </a:rPr>
              <a:t>Légyen realista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Mutassa be a projekttel szembeni ellenállás lehetséges forrásait, milyen formákat ölthet, és hogyan csökkenthető az ellenállás.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Mutassa be a projekt előtt álló lehetséges akadályokat, milyen formákat ölthet, és hogyan lehetne eltávolítani vagy csökkenteni az akadályokat.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Tűzz ki célokat és célkitűzéseket a „siker” megjelenéséhez.</a:t>
            </a:r>
            <a:endParaRPr 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 marL="342900" indent="-342900">
              <a:buFont typeface="Arial" charset="0"/>
              <a:buChar char="•"/>
            </a:pPr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br>
              <a:rPr lang="en-IE" sz="1400" dirty="0">
                <a:latin typeface="+mj-lt"/>
                <a:cs typeface="Arial"/>
              </a:rPr>
            </a:br>
            <a:endParaRPr lang="en-US" sz="1200" dirty="0">
              <a:solidFill>
                <a:srgbClr val="353132"/>
              </a:solidFill>
              <a:latin typeface="+mj-lt"/>
              <a:cs typeface="Arial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rgbClr val="35313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326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3CC2170C-A6FE-44FE-80AA-4A9EBFC1730C}"/>
              </a:ext>
            </a:extLst>
          </p:cNvPr>
          <p:cNvSpPr txBox="1"/>
          <p:nvPr/>
        </p:nvSpPr>
        <p:spPr>
          <a:xfrm>
            <a:off x="261594" y="1137988"/>
            <a:ext cx="495378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Készítsen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költségvetést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projekthez</a:t>
            </a:r>
            <a:br>
              <a:rPr lang="en-US" altLang="en-US" sz="1200" b="1" dirty="0">
                <a:latin typeface="+mj-lt"/>
              </a:rPr>
            </a:br>
            <a:endParaRPr lang="sk-SK" sz="12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FC51386-1410-43FA-B141-D0705D6F3923}"/>
              </a:ext>
            </a:extLst>
          </p:cNvPr>
          <p:cNvSpPr txBox="1"/>
          <p:nvPr/>
        </p:nvSpPr>
        <p:spPr>
          <a:xfrm>
            <a:off x="261594" y="1831652"/>
            <a:ext cx="8910686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  <a:cs typeface="Arial"/>
              </a:rPr>
              <a:t>A 4. </a:t>
            </a:r>
            <a:r>
              <a:rPr lang="en-IE" altLang="en-US" sz="1200" dirty="0" err="1">
                <a:latin typeface="+mj-lt"/>
                <a:cs typeface="Arial"/>
              </a:rPr>
              <a:t>gyakorlatban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felvázolt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beruházási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költségei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alapján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világosan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vázolja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költségfajtákhoz</a:t>
            </a:r>
            <a:r>
              <a:rPr lang="en-IE" altLang="en-US" sz="1200" dirty="0">
                <a:latin typeface="+mj-lt"/>
                <a:cs typeface="Arial"/>
              </a:rPr>
              <a:t> (pl. </a:t>
            </a:r>
            <a:r>
              <a:rPr lang="en-IE" altLang="en-US" sz="1200" dirty="0" err="1">
                <a:latin typeface="+mj-lt"/>
                <a:cs typeface="Arial"/>
              </a:rPr>
              <a:t>építés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felszerelés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fizetések</a:t>
            </a:r>
            <a:r>
              <a:rPr lang="en-IE" altLang="en-US" sz="1200" dirty="0">
                <a:latin typeface="+mj-lt"/>
                <a:cs typeface="Arial"/>
              </a:rPr>
              <a:t>, marketing) </a:t>
            </a:r>
            <a:r>
              <a:rPr lang="en-IE" altLang="en-US" sz="1200" dirty="0" err="1">
                <a:latin typeface="+mj-lt"/>
                <a:cs typeface="Arial"/>
              </a:rPr>
              <a:t>igényelt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finanszírozást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Finanszírozási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kutatásából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tudni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fogja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ki </a:t>
            </a:r>
            <a:r>
              <a:rPr lang="en-IE" altLang="en-US" sz="1200" dirty="0" err="1">
                <a:latin typeface="+mj-lt"/>
                <a:cs typeface="Arial"/>
              </a:rPr>
              <a:t>mit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például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szervezetek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tőkét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finanszíroznak</a:t>
            </a:r>
            <a:r>
              <a:rPr lang="en-IE" altLang="en-US" sz="1200" dirty="0">
                <a:latin typeface="+mj-lt"/>
                <a:cs typeface="Arial"/>
              </a:rPr>
              <a:t>, de </a:t>
            </a:r>
            <a:r>
              <a:rPr lang="en-IE" altLang="en-US" sz="1200" dirty="0" err="1">
                <a:latin typeface="+mj-lt"/>
                <a:cs typeface="Arial"/>
              </a:rPr>
              <a:t>fizetéseket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nem</a:t>
            </a:r>
            <a:r>
              <a:rPr lang="en-IE" altLang="en-US" sz="1200" dirty="0">
                <a:latin typeface="+mj-lt"/>
                <a:cs typeface="Arial"/>
              </a:rPr>
              <a:t>). </a:t>
            </a:r>
            <a:r>
              <a:rPr lang="en-IE" altLang="en-US" sz="1200" dirty="0" err="1">
                <a:latin typeface="+mj-lt"/>
                <a:cs typeface="Arial"/>
              </a:rPr>
              <a:t>Győződjön</a:t>
            </a:r>
            <a:r>
              <a:rPr lang="en-IE" altLang="en-US" sz="1200" dirty="0">
                <a:latin typeface="+mj-lt"/>
                <a:cs typeface="Arial"/>
              </a:rPr>
              <a:t> meg </a:t>
            </a:r>
            <a:r>
              <a:rPr lang="en-IE" altLang="en-US" sz="1200" dirty="0" err="1">
                <a:latin typeface="+mj-lt"/>
                <a:cs typeface="Arial"/>
              </a:rPr>
              <a:t>róla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kutatása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ezen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területen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megbízható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Készítsen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költségvetési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indoklást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azaz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leírását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miért</a:t>
            </a:r>
            <a:r>
              <a:rPr lang="en-IE" altLang="en-US" sz="1200" dirty="0">
                <a:latin typeface="+mj-lt"/>
                <a:cs typeface="Arial"/>
              </a:rPr>
              <a:t> van </a:t>
            </a:r>
            <a:r>
              <a:rPr lang="en-IE" altLang="en-US" sz="1200" dirty="0" err="1">
                <a:latin typeface="+mj-lt"/>
                <a:cs typeface="Arial"/>
              </a:rPr>
              <a:t>szükség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egyes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kiadástípusokra</a:t>
            </a:r>
            <a:r>
              <a:rPr lang="en-IE" altLang="en-US" sz="1200" dirty="0">
                <a:latin typeface="+mj-lt"/>
                <a:cs typeface="Arial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Tisztázza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rendelkezésre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álló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százalékos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szintjét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határozza</a:t>
            </a:r>
            <a:r>
              <a:rPr lang="en-IE" altLang="en-US" sz="1200" dirty="0">
                <a:latin typeface="+mj-lt"/>
                <a:cs typeface="Arial"/>
              </a:rPr>
              <a:t> meg a </a:t>
            </a:r>
            <a:r>
              <a:rPr lang="en-IE" altLang="en-US" sz="1200" dirty="0" err="1">
                <a:latin typeface="+mj-lt"/>
                <a:cs typeface="Arial"/>
              </a:rPr>
              <a:t>megfelelő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forrásokat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forrásokat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7378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00690C1-45F0-4E97-8691-E75C24C5F559}"/>
              </a:ext>
            </a:extLst>
          </p:cNvPr>
          <p:cNvSpPr txBox="1"/>
          <p:nvPr/>
        </p:nvSpPr>
        <p:spPr>
          <a:xfrm>
            <a:off x="261594" y="1210500"/>
            <a:ext cx="656341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Tervezze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meg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projekt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fenntarthatóságát</a:t>
            </a:r>
            <a:endParaRPr lang="en-US" altLang="en-US" sz="12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1A1D9B9-33B1-4243-8AB9-A589EEBC1172}"/>
              </a:ext>
            </a:extLst>
          </p:cNvPr>
          <p:cNvSpPr txBox="1"/>
          <p:nvPr/>
        </p:nvSpPr>
        <p:spPr>
          <a:xfrm>
            <a:off x="261594" y="1995855"/>
            <a:ext cx="9052088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>
                <a:latin typeface="+mj-lt"/>
                <a:cs typeface="Arial"/>
              </a:rPr>
              <a:t>A </a:t>
            </a:r>
            <a:r>
              <a:rPr lang="en-IE" altLang="en-US" sz="1200" dirty="0" err="1">
                <a:latin typeface="+mj-lt"/>
                <a:cs typeface="Arial"/>
              </a:rPr>
              <a:t>finanszírozók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szeretnének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látni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tervet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projekt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csoport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fenntartására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fenntartására</a:t>
            </a:r>
            <a:r>
              <a:rPr lang="en-IE" altLang="en-US" sz="1200" dirty="0">
                <a:latin typeface="+mj-lt"/>
                <a:cs typeface="Arial"/>
              </a:rPr>
              <a:t>) a </a:t>
            </a:r>
            <a:r>
              <a:rPr lang="en-IE" altLang="en-US" sz="1200" dirty="0" err="1">
                <a:latin typeface="+mj-lt"/>
                <a:cs typeface="Arial"/>
              </a:rPr>
              <a:t>támogatási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időszak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után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Ügyeljen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arra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üzleti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tervében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szerepeljen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fenntarthatósági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szakasz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előre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jelezze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milyen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erőforrásokra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lesz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szükség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szervezet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erőfeszítés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közép</a:t>
            </a:r>
            <a:r>
              <a:rPr lang="en-IE" altLang="en-US" sz="1200" dirty="0">
                <a:latin typeface="+mj-lt"/>
                <a:cs typeface="Arial"/>
              </a:rPr>
              <a:t>-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hosszú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távú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fenntartásához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Határozzon</a:t>
            </a:r>
            <a:r>
              <a:rPr lang="en-IE" altLang="en-US" sz="1200" dirty="0">
                <a:latin typeface="+mj-lt"/>
                <a:cs typeface="Arial"/>
              </a:rPr>
              <a:t> meg </a:t>
            </a:r>
            <a:r>
              <a:rPr lang="en-IE" altLang="en-US" sz="1200" dirty="0" err="1">
                <a:latin typeface="+mj-lt"/>
                <a:cs typeface="Arial"/>
              </a:rPr>
              <a:t>konkrét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taktikákat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erőfeszítések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fenntartásához</a:t>
            </a:r>
            <a:r>
              <a:rPr lang="en-IE" altLang="en-US" sz="1200" dirty="0">
                <a:latin typeface="+mj-lt"/>
                <a:cs typeface="Arial"/>
              </a:rPr>
              <a:t> (pl. </a:t>
            </a:r>
            <a:r>
              <a:rPr lang="en-IE" altLang="en-US" sz="1200" dirty="0" err="1">
                <a:latin typeface="+mj-lt"/>
                <a:cs typeface="Arial"/>
              </a:rPr>
              <a:t>pozíciók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erőforrások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megosztása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meglévő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költségvetés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sortételévé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válás</a:t>
            </a:r>
            <a:r>
              <a:rPr lang="en-IE" altLang="en-US" sz="1200" dirty="0">
                <a:latin typeface="+mj-lt"/>
                <a:cs typeface="Arial"/>
              </a:rPr>
              <a:t>).</a:t>
            </a:r>
            <a:endParaRPr lang="en-US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9372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A3D4687A-3B0A-4C42-BC87-A3C7BCB1CA01}"/>
              </a:ext>
            </a:extLst>
          </p:cNvPr>
          <p:cNvSpPr txBox="1"/>
          <p:nvPr/>
        </p:nvSpPr>
        <p:spPr>
          <a:xfrm>
            <a:off x="367645" y="1102806"/>
            <a:ext cx="892718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Beküldés</a:t>
            </a: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előtt</a:t>
            </a:r>
            <a:endParaRPr lang="en-IE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Tekintse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át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bírálja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felül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ajánlattervezetet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finanszírozói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pontozási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kritériumok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segítségével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ellenőrizze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megfelel</a:t>
            </a:r>
            <a:r>
              <a:rPr lang="en-IE" sz="1200" dirty="0">
                <a:latin typeface="+mj-lt"/>
                <a:cs typeface="Arial"/>
              </a:rPr>
              <a:t>-e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ajánlati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követelményeknek</a:t>
            </a:r>
            <a:r>
              <a:rPr lang="en-IE" sz="1200" dirty="0">
                <a:latin typeface="+mj-lt"/>
                <a:cs typeface="Arial"/>
              </a:rPr>
              <a:t>. </a:t>
            </a:r>
            <a:r>
              <a:rPr lang="en-IE" sz="1200" dirty="0" err="1">
                <a:latin typeface="+mj-lt"/>
                <a:cs typeface="Arial"/>
              </a:rPr>
              <a:t>Kérjen</a:t>
            </a:r>
            <a:r>
              <a:rPr lang="en-IE" sz="1200" dirty="0">
                <a:latin typeface="+mj-lt"/>
                <a:cs typeface="Arial"/>
              </a:rPr>
              <a:t> meg </a:t>
            </a:r>
            <a:r>
              <a:rPr lang="en-IE" sz="1200" dirty="0" err="1">
                <a:latin typeface="+mj-lt"/>
                <a:cs typeface="Arial"/>
              </a:rPr>
              <a:t>valakit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aki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korlátozott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ismeretekkel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rendelkezik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ajánlatról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adjon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visszajelzést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felülvizsgálati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kritériumok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alapján</a:t>
            </a:r>
            <a:r>
              <a:rPr lang="en-IE" sz="1200" dirty="0">
                <a:latin typeface="+mj-lt"/>
                <a:cs typeface="Arial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IE" sz="1200" dirty="0" err="1">
                <a:latin typeface="+mj-lt"/>
                <a:cs typeface="Arial"/>
              </a:rPr>
              <a:t>Készítse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mutassa</a:t>
            </a:r>
            <a:r>
              <a:rPr lang="en-IE" sz="1200" dirty="0">
                <a:latin typeface="+mj-lt"/>
                <a:cs typeface="Arial"/>
              </a:rPr>
              <a:t> be a </a:t>
            </a:r>
            <a:r>
              <a:rPr lang="en-IE" sz="1200" dirty="0" err="1">
                <a:latin typeface="+mj-lt"/>
                <a:cs typeface="Arial"/>
              </a:rPr>
              <a:t>végső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javaslatot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olyan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olvasóbarát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formátumban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amely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megkönnyíti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pontozást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támogatásokat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értékelők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számára</a:t>
            </a:r>
            <a:r>
              <a:rPr lang="en-IE" sz="1200" dirty="0">
                <a:latin typeface="+mj-lt"/>
                <a:cs typeface="Arial"/>
              </a:rPr>
              <a:t> (pl. a </a:t>
            </a:r>
            <a:r>
              <a:rPr lang="en-IE" sz="1200" dirty="0" err="1">
                <a:latin typeface="+mj-lt"/>
                <a:cs typeface="Arial"/>
              </a:rPr>
              <a:t>pályázati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vázlaton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kritériumokon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alapuló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címkézési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szakaszok</a:t>
            </a:r>
            <a:r>
              <a:rPr lang="en-IE" sz="1200" dirty="0">
                <a:latin typeface="+mj-lt"/>
                <a:cs typeface="Arial"/>
              </a:rPr>
              <a:t>, a </a:t>
            </a:r>
            <a:r>
              <a:rPr lang="en-IE" sz="1200" dirty="0" err="1">
                <a:latin typeface="+mj-lt"/>
                <a:cs typeface="Arial"/>
              </a:rPr>
              <a:t>kulcsfontosságú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pontok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kiemeléséhez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használjon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félkövért</a:t>
            </a: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endParaRPr lang="en-IE" sz="12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defRPr/>
            </a:pP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TIPP – </a:t>
            </a: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Vegye</a:t>
            </a: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fel</a:t>
            </a: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kapcsolatot</a:t>
            </a:r>
            <a:r>
              <a:rPr lang="en-IE" sz="12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sz="1200" b="1" dirty="0" err="1">
                <a:solidFill>
                  <a:srgbClr val="006600"/>
                </a:solidFill>
                <a:latin typeface="+mj-lt"/>
                <a:cs typeface="Arial"/>
              </a:rPr>
              <a:t>finanszírozóval</a:t>
            </a:r>
            <a:endParaRPr lang="en-US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983D5DE8-C7E9-4F15-AF4A-12FC97B83988}"/>
              </a:ext>
            </a:extLst>
          </p:cNvPr>
          <p:cNvSpPr txBox="1"/>
          <p:nvPr/>
        </p:nvSpPr>
        <p:spPr>
          <a:xfrm>
            <a:off x="367645" y="5031919"/>
            <a:ext cx="882348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Kövesse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nyomon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annak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megerősítését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ajánlat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megérkezett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Határozzon</a:t>
            </a:r>
            <a:r>
              <a:rPr lang="en-IE" altLang="en-US" sz="1200" dirty="0">
                <a:latin typeface="+mj-lt"/>
                <a:cs typeface="Arial"/>
              </a:rPr>
              <a:t> meg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kapcsolattartót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támogatást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ügynökségnél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IE" altLang="en-US" sz="1200" dirty="0" err="1">
                <a:latin typeface="+mj-lt"/>
                <a:cs typeface="Arial"/>
              </a:rPr>
              <a:t>Legyen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világos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kommunikációs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csatornákat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illetően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amelyeket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ettől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kezdve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használni</a:t>
            </a:r>
            <a:r>
              <a:rPr lang="en-IE" altLang="en-US" sz="1200" dirty="0">
                <a:latin typeface="+mj-lt"/>
                <a:cs typeface="Arial"/>
              </a:rPr>
              <a:t> fog.</a:t>
            </a:r>
            <a:endParaRPr lang="en-US" altLang="en-US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06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E236FD-6E67-4FAC-9D10-E6A445729D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IE" sz="12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B036B3E-BA15-40E5-A453-834EA0B1FECD}"/>
              </a:ext>
            </a:extLst>
          </p:cNvPr>
          <p:cNvSpPr txBox="1"/>
          <p:nvPr/>
        </p:nvSpPr>
        <p:spPr>
          <a:xfrm>
            <a:off x="543000" y="1217987"/>
            <a:ext cx="777144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„Profit”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Élelmiszer-inkubátor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üzleti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struktúra</a:t>
            </a:r>
            <a:endParaRPr lang="en-IE" altLang="en-US" sz="1600" b="1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graphicFrame>
        <p:nvGraphicFramePr>
          <p:cNvPr id="8" name="Tabuľka 8">
            <a:extLst>
              <a:ext uri="{FF2B5EF4-FFF2-40B4-BE49-F238E27FC236}">
                <a16:creationId xmlns:a16="http://schemas.microsoft.com/office/drawing/2014/main" id="{18634F69-1000-466B-98E0-A10E04BAE5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3360"/>
              </p:ext>
            </p:extLst>
          </p:nvPr>
        </p:nvGraphicFramePr>
        <p:xfrm>
          <a:off x="0" y="1849835"/>
          <a:ext cx="990600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592673094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4158852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err="1">
                          <a:solidFill>
                            <a:srgbClr val="006600"/>
                          </a:solidFill>
                        </a:rPr>
                        <a:t>Profitért</a:t>
                      </a:r>
                      <a:endParaRPr lang="en-IE" sz="1800" dirty="0">
                        <a:solidFill>
                          <a:srgbClr val="006600"/>
                        </a:solidFill>
                      </a:endParaRPr>
                    </a:p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err="1">
                          <a:solidFill>
                            <a:srgbClr val="006600"/>
                          </a:solidFill>
                        </a:rPr>
                        <a:t>Rendelkezésre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</a:rPr>
                        <a:t>álló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</a:rPr>
                        <a:t>finanszírozási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</a:rPr>
                        <a:t>típusok</a:t>
                      </a:r>
                      <a:endParaRPr lang="sk-SK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4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IE" altLang="en-US" sz="1800" dirty="0"/>
                        <a:t>A </a:t>
                      </a:r>
                      <a:r>
                        <a:rPr lang="en-IE" altLang="en-US" sz="1800" dirty="0" err="1"/>
                        <a:t>tulajdonosok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számára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termelt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nyereség</a:t>
                      </a:r>
                      <a:endParaRPr lang="en-IE" altLang="en-US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IE" altLang="en-US" sz="1800" dirty="0" err="1"/>
                        <a:t>Nyereségadó-köteles</a:t>
                      </a:r>
                      <a:endParaRPr lang="en-IE" altLang="en-US" sz="180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IE" altLang="en-US" sz="1800" dirty="0"/>
                        <a:t>A </a:t>
                      </a:r>
                      <a:r>
                        <a:rPr lang="en-IE" altLang="en-US" sz="1800" dirty="0" err="1"/>
                        <a:t>feloszlás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után</a:t>
                      </a:r>
                      <a:r>
                        <a:rPr lang="en-IE" altLang="en-US" sz="1800" dirty="0"/>
                        <a:t> a </a:t>
                      </a:r>
                      <a:r>
                        <a:rPr lang="en-IE" altLang="en-US" sz="1800" dirty="0" err="1"/>
                        <a:t>tulajdonosoknak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kiosztott</a:t>
                      </a:r>
                      <a:r>
                        <a:rPr lang="en-IE" altLang="en-US" sz="1800" dirty="0"/>
                        <a:t> </a:t>
                      </a:r>
                      <a:r>
                        <a:rPr lang="en-IE" altLang="en-US" sz="1800" dirty="0" err="1"/>
                        <a:t>eszközök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altLang="en-US" sz="1800" b="1" dirty="0"/>
                        <a:t>A </a:t>
                      </a:r>
                      <a:r>
                        <a:rPr lang="en-US" altLang="en-US" sz="1800" b="1" dirty="0" err="1"/>
                        <a:t>személyes</a:t>
                      </a:r>
                      <a:r>
                        <a:rPr lang="en-US" altLang="en-US" sz="1800" b="1" dirty="0"/>
                        <a:t> </a:t>
                      </a:r>
                      <a:r>
                        <a:rPr lang="en-US" altLang="en-US" sz="1800" b="0" dirty="0" err="1"/>
                        <a:t>pénzügyek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vagy</a:t>
                      </a:r>
                      <a:r>
                        <a:rPr lang="en-US" altLang="en-US" sz="1800" b="0" dirty="0"/>
                        <a:t> a „bootstrapping” </a:t>
                      </a:r>
                      <a:r>
                        <a:rPr lang="en-US" altLang="en-US" sz="1800" b="0" dirty="0" err="1"/>
                        <a:t>az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egyik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első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forrás</a:t>
                      </a:r>
                      <a:r>
                        <a:rPr lang="en-US" altLang="en-US" sz="1800" b="0" dirty="0"/>
                        <a:t>, </a:t>
                      </a:r>
                      <a:r>
                        <a:rPr lang="en-US" altLang="en-US" sz="1800" b="0" dirty="0" err="1"/>
                        <a:t>amelyből</a:t>
                      </a:r>
                      <a:r>
                        <a:rPr lang="en-US" altLang="en-US" sz="1800" b="0" dirty="0"/>
                        <a:t> a </a:t>
                      </a:r>
                      <a:r>
                        <a:rPr lang="en-US" altLang="en-US" sz="1800" b="0" dirty="0" err="1"/>
                        <a:t>vállalkozók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saját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személyes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forrásaikból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fektetnek</a:t>
                      </a:r>
                      <a:r>
                        <a:rPr lang="en-US" altLang="en-US" sz="1800" b="0" dirty="0"/>
                        <a:t> be </a:t>
                      </a:r>
                      <a:r>
                        <a:rPr lang="en-US" altLang="en-US" sz="1800" b="0" dirty="0" err="1"/>
                        <a:t>pénzt</a:t>
                      </a:r>
                      <a:r>
                        <a:rPr lang="en-US" altLang="en-US" sz="1800" b="0" dirty="0"/>
                        <a:t>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altLang="en-US" sz="1800" b="1" dirty="0" err="1"/>
                        <a:t>Részvényfinanszírozás</a:t>
                      </a:r>
                      <a:r>
                        <a:rPr lang="en-US" altLang="en-US" sz="1800" b="0" dirty="0"/>
                        <a:t> – </a:t>
                      </a:r>
                      <a:r>
                        <a:rPr lang="en-US" altLang="en-US" sz="1800" b="0" dirty="0" err="1"/>
                        <a:t>lényegében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pénz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cseréje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egy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vállalkozás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tulajdonrészére</a:t>
                      </a:r>
                      <a:endParaRPr lang="en-US" altLang="en-US" sz="1800" b="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altLang="en-US" sz="1800" b="1" dirty="0" err="1"/>
                        <a:t>Adósságfinanszírozás</a:t>
                      </a:r>
                      <a:r>
                        <a:rPr lang="en-US" altLang="en-US" sz="1800" b="0" dirty="0"/>
                        <a:t> – </a:t>
                      </a:r>
                      <a:r>
                        <a:rPr lang="en-US" altLang="en-US" sz="1800" b="0" dirty="0" err="1"/>
                        <a:t>hitelek</a:t>
                      </a:r>
                      <a:r>
                        <a:rPr lang="en-US" altLang="en-US" sz="1800" b="0" dirty="0"/>
                        <a:t> a </a:t>
                      </a:r>
                      <a:r>
                        <a:rPr lang="en-US" altLang="en-US" sz="1800" b="0" dirty="0" err="1"/>
                        <a:t>vállalkozásnak</a:t>
                      </a:r>
                      <a:r>
                        <a:rPr lang="en-US" altLang="en-US" sz="1800" b="0" dirty="0"/>
                        <a:t> a </a:t>
                      </a:r>
                      <a:r>
                        <a:rPr lang="en-US" altLang="en-US" sz="1800" b="0" dirty="0" err="1"/>
                        <a:t>banki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finanszírozástól</a:t>
                      </a:r>
                      <a:r>
                        <a:rPr lang="en-US" altLang="en-US" sz="1800" b="0" dirty="0"/>
                        <a:t> a </a:t>
                      </a:r>
                      <a:r>
                        <a:rPr lang="en-US" altLang="en-US" sz="1800" b="0" dirty="0" err="1"/>
                        <a:t>közösségi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finanszírozáson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át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az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angyalbefektetőkig</a:t>
                      </a:r>
                      <a:endParaRPr lang="en-US" altLang="en-US" sz="1800" b="0" dirty="0"/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altLang="en-US" sz="1800" b="1" dirty="0" err="1"/>
                        <a:t>Közfinanszírozás</a:t>
                      </a:r>
                      <a:r>
                        <a:rPr lang="en-US" altLang="en-US" sz="1800" b="0" dirty="0"/>
                        <a:t> – </a:t>
                      </a:r>
                      <a:r>
                        <a:rPr lang="en-US" altLang="en-US" sz="1800" b="0" dirty="0" err="1"/>
                        <a:t>bizonyos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forrásokból</a:t>
                      </a:r>
                      <a:r>
                        <a:rPr lang="en-US" altLang="en-US" sz="1800" b="0" dirty="0"/>
                        <a:t> (</a:t>
                      </a:r>
                      <a:r>
                        <a:rPr lang="en-US" altLang="en-US" sz="1800" b="0" dirty="0" err="1"/>
                        <a:t>bővebben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ebben</a:t>
                      </a:r>
                      <a:r>
                        <a:rPr lang="en-US" altLang="en-US" sz="1800" b="0" dirty="0"/>
                        <a:t> a </a:t>
                      </a:r>
                      <a:r>
                        <a:rPr lang="en-US" altLang="en-US" sz="1800" b="0" dirty="0" err="1"/>
                        <a:t>modulban</a:t>
                      </a:r>
                      <a:r>
                        <a:rPr lang="en-US" altLang="en-US" sz="1800" b="0" dirty="0"/>
                        <a:t> </a:t>
                      </a:r>
                      <a:r>
                        <a:rPr lang="en-US" altLang="en-US" sz="1800" b="0" dirty="0" err="1"/>
                        <a:t>később</a:t>
                      </a:r>
                      <a:r>
                        <a:rPr lang="en-US" altLang="en-US" sz="1800" b="0" dirty="0"/>
                        <a:t>!)</a:t>
                      </a:r>
                      <a:endParaRPr lang="sk-SK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237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4597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9FD80626-6923-4E2B-BC95-5E4C7308B2AE}"/>
              </a:ext>
            </a:extLst>
          </p:cNvPr>
          <p:cNvSpPr txBox="1"/>
          <p:nvPr/>
        </p:nvSpPr>
        <p:spPr>
          <a:xfrm>
            <a:off x="261594" y="1116232"/>
            <a:ext cx="495378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Legyen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határozott</a:t>
            </a:r>
            <a:r>
              <a:rPr lang="en-US" altLang="en-US" sz="1200" b="1" dirty="0">
                <a:solidFill>
                  <a:srgbClr val="006600"/>
                </a:solidFill>
                <a:latin typeface="+mj-lt"/>
                <a:cs typeface="Arial"/>
              </a:rPr>
              <a:t>!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BBC3799-5E40-4F3F-8384-E236AB46027C}"/>
              </a:ext>
            </a:extLst>
          </p:cNvPr>
          <p:cNvSpPr txBox="1"/>
          <p:nvPr/>
        </p:nvSpPr>
        <p:spPr>
          <a:xfrm>
            <a:off x="294589" y="1863220"/>
            <a:ext cx="8766928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biztosításához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néha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több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pályázatra</a:t>
            </a:r>
            <a:r>
              <a:rPr lang="en-IE" altLang="en-US" sz="1200" dirty="0">
                <a:latin typeface="+mj-lt"/>
                <a:cs typeface="Arial"/>
              </a:rPr>
              <a:t> is </a:t>
            </a:r>
            <a:r>
              <a:rPr lang="en-IE" altLang="en-US" sz="1200" dirty="0" err="1">
                <a:latin typeface="+mj-lt"/>
                <a:cs typeface="Arial"/>
              </a:rPr>
              <a:t>szükség</a:t>
            </a:r>
            <a:r>
              <a:rPr lang="en-IE" altLang="en-US" sz="1200" dirty="0">
                <a:latin typeface="+mj-lt"/>
                <a:cs typeface="Arial"/>
              </a:rPr>
              <a:t> van. Ne </a:t>
            </a:r>
            <a:r>
              <a:rPr lang="en-IE" altLang="en-US" sz="1200" dirty="0" err="1">
                <a:latin typeface="+mj-lt"/>
                <a:cs typeface="Arial"/>
              </a:rPr>
              <a:t>várjon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jelentkezésről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hallani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mielőtt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jelentkezne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másikra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Miután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hírt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kapott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támogatást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ügynökségtől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finanszírozásról</a:t>
            </a:r>
            <a:r>
              <a:rPr lang="en-IE" altLang="en-US" sz="1200" dirty="0">
                <a:latin typeface="+mj-lt"/>
                <a:cs typeface="Arial"/>
              </a:rPr>
              <a:t> (</a:t>
            </a:r>
            <a:r>
              <a:rPr lang="en-IE" altLang="en-US" sz="1200" dirty="0" err="1">
                <a:latin typeface="+mj-lt"/>
                <a:cs typeface="Arial"/>
              </a:rPr>
              <a:t>vagy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jóváhagyott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hiányáról</a:t>
            </a:r>
            <a:r>
              <a:rPr lang="en-IE" altLang="en-US" sz="1200" dirty="0">
                <a:latin typeface="+mj-lt"/>
                <a:cs typeface="Arial"/>
              </a:rPr>
              <a:t>), </a:t>
            </a:r>
            <a:r>
              <a:rPr lang="en-IE" altLang="en-US" sz="1200" dirty="0" err="1">
                <a:latin typeface="+mj-lt"/>
                <a:cs typeface="Arial"/>
              </a:rPr>
              <a:t>tartson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kitekintést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tanulságok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következő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lépések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mérlegeléséhez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Folytassa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erőfeszítéseket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finanszírozás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típusainak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és</a:t>
            </a:r>
            <a:r>
              <a:rPr lang="en-IE" altLang="en-US" sz="1200" dirty="0">
                <a:latin typeface="+mj-lt"/>
                <a:cs typeface="Arial"/>
              </a:rPr>
              <a:t> a </a:t>
            </a:r>
            <a:r>
              <a:rPr lang="en-IE" altLang="en-US" sz="1200" dirty="0" err="1">
                <a:latin typeface="+mj-lt"/>
                <a:cs typeface="Arial"/>
              </a:rPr>
              <a:t>munkáját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finanszírozók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típusainak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diverzifikálására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IE" altLang="en-US" sz="1200" dirty="0">
              <a:latin typeface="+mj-lt"/>
              <a:cs typeface="Arial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IE" altLang="en-US" sz="1200" dirty="0" err="1">
                <a:latin typeface="+mj-lt"/>
                <a:cs typeface="Arial"/>
              </a:rPr>
              <a:t>Legyen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kitartó</a:t>
            </a:r>
            <a:r>
              <a:rPr lang="en-IE" altLang="en-US" sz="1200" dirty="0">
                <a:latin typeface="+mj-lt"/>
                <a:cs typeface="Arial"/>
              </a:rPr>
              <a:t>. </a:t>
            </a:r>
            <a:r>
              <a:rPr lang="en-IE" altLang="en-US" sz="1200" dirty="0" err="1">
                <a:latin typeface="+mj-lt"/>
                <a:cs typeface="Arial"/>
              </a:rPr>
              <a:t>Nagyon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kitartó</a:t>
            </a:r>
            <a:r>
              <a:rPr lang="en-IE" altLang="en-US" sz="1200" dirty="0">
                <a:latin typeface="+mj-lt"/>
                <a:cs typeface="Arial"/>
              </a:rPr>
              <a:t>!</a:t>
            </a:r>
            <a:endParaRPr lang="en-US" altLang="en-US" sz="12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3780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18DF6EBE-E450-40C1-BF6A-EA0A2B50AC2F}"/>
              </a:ext>
            </a:extLst>
          </p:cNvPr>
          <p:cNvSpPr txBox="1"/>
          <p:nvPr/>
        </p:nvSpPr>
        <p:spPr>
          <a:xfrm>
            <a:off x="176753" y="1185123"/>
            <a:ext cx="7270422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A „NEM” LEGYÁRÉSE FINANSZÍROZÁS KERESÉSÉN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8FAE169-8072-4B72-BB56-3436051EA404}"/>
              </a:ext>
            </a:extLst>
          </p:cNvPr>
          <p:cNvSpPr txBox="1"/>
          <p:nvPr/>
        </p:nvSpPr>
        <p:spPr>
          <a:xfrm>
            <a:off x="327582" y="1956465"/>
            <a:ext cx="6098618" cy="36379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Ha a recept nem megfelelő, és nem kapja meg a kívánt jóváhagyást, mindenképpen használja ezeket az elutasításokat tanulási tapasztalatként!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A nemmel való találkozás elkeserítő lehet.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u-HU" altLang="en-US" sz="1200" dirty="0">
                <a:latin typeface="+mj-lt"/>
                <a:cs typeface="Arial"/>
              </a:rPr>
              <a:t>De ne hagyd, hogy ez úrrá legyen rajtad. Fontolja meg a következő lépéseket annak érdekében, hogy növelje esélyét a felülvizsgálatra, javítsa a jövőbeni finanszírozási lehetőségeket, és általánosságban csökkentse a finanszírozás biztosításával járó stresszt.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en-US" sz="1200" dirty="0">
                <a:solidFill>
                  <a:srgbClr val="70AC2E"/>
                </a:solidFill>
                <a:latin typeface="+mj-lt"/>
                <a:cs typeface="Arial"/>
              </a:rPr>
              <a:t>Gondolja át a megközelítését </a:t>
            </a:r>
            <a:r>
              <a:rPr lang="hu-HU" altLang="en-US" sz="1200" dirty="0">
                <a:latin typeface="+mj-lt"/>
                <a:cs typeface="Arial"/>
              </a:rPr>
              <a:t>– legyen őszinte önmagához. Elsiette az alkalmazást? Valóban úgy gondolta, hogy teljesítette a prioritásokat, vagy nem tett igazat, amikor megírta a projektjét?</a:t>
            </a:r>
          </a:p>
          <a:p>
            <a:pPr>
              <a:lnSpc>
                <a:spcPct val="80000"/>
              </a:lnSpc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en-US" sz="1200" dirty="0">
                <a:solidFill>
                  <a:srgbClr val="70AC2E"/>
                </a:solidFill>
                <a:latin typeface="+mj-lt"/>
                <a:cs typeface="Arial"/>
              </a:rPr>
              <a:t>Kérjen visszajelzést </a:t>
            </a:r>
            <a:r>
              <a:rPr lang="hu-HU" altLang="en-US" sz="1200" dirty="0">
                <a:latin typeface="+mj-lt"/>
                <a:cs typeface="Arial"/>
              </a:rPr>
              <a:t>– még akkor is, ha az elutasító levélben megadja elutasításának okát, a szóbeli visszajelzés kérése néha teljesebb és nyitottabb választ ad.</a:t>
            </a:r>
          </a:p>
          <a:p>
            <a:pPr>
              <a:lnSpc>
                <a:spcPct val="80000"/>
              </a:lnSpc>
              <a:defRPr/>
            </a:pPr>
            <a:endParaRPr lang="hu-HU" altLang="en-US" sz="1200" dirty="0"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hu-HU" altLang="en-US" sz="1200" dirty="0">
                <a:solidFill>
                  <a:srgbClr val="70AC2E"/>
                </a:solidFill>
                <a:latin typeface="+mj-lt"/>
                <a:cs typeface="Arial"/>
              </a:rPr>
              <a:t>Cselekedj profin</a:t>
            </a:r>
            <a:r>
              <a:rPr lang="hu-HU" altLang="en-US" sz="1200" dirty="0">
                <a:latin typeface="+mj-lt"/>
                <a:cs typeface="Arial"/>
              </a:rPr>
              <a:t>. Bár csüggedt, legyen a lehető legprofibb. Ha udvariasan megköszöni a lehetséges támogatónak az idejét, és néhány héten belül követi, amikor több információt gyűjtött vagy módosította üzleti modelljét, akkor sokkal nagyobb esélye lesz arra, hogy másodszor is megkapja ezt a támogatást.</a:t>
            </a:r>
            <a:endParaRPr lang="en-IE" altLang="en-US" sz="12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en-IE" altLang="en-US" sz="12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+mj-lt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IE" sz="1200" dirty="0">
              <a:latin typeface="+mj-lt"/>
            </a:endParaRPr>
          </a:p>
        </p:txBody>
      </p:sp>
      <p:pic>
        <p:nvPicPr>
          <p:cNvPr id="6" name="Picture 2" descr="A piece of chocolate cake on a plate&#10;&#10;Description generated with very high confidence">
            <a:extLst>
              <a:ext uri="{FF2B5EF4-FFF2-40B4-BE49-F238E27FC236}">
                <a16:creationId xmlns:a16="http://schemas.microsoft.com/office/drawing/2014/main" id="{0F845FF5-F525-4792-A39F-0F534E28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2121" b="2"/>
          <a:stretch>
            <a:fillRect/>
          </a:stretch>
        </p:blipFill>
        <p:spPr bwMode="auto">
          <a:xfrm>
            <a:off x="6519332" y="1851648"/>
            <a:ext cx="3143043" cy="235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12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F38D6B8-EEF2-4F11-AFC8-479AA35B5770}"/>
              </a:ext>
            </a:extLst>
          </p:cNvPr>
          <p:cNvSpPr txBox="1"/>
          <p:nvPr/>
        </p:nvSpPr>
        <p:spPr>
          <a:xfrm>
            <a:off x="214459" y="1155681"/>
            <a:ext cx="745895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A „NEM” LEGYÁRÉSE FINANSZÍROZÁS KERESÉSÉN</a:t>
            </a:r>
            <a:endParaRPr lang="sk-SK" sz="12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8037B4A0-CCF4-444F-AED7-846C7F96C4BB}"/>
              </a:ext>
            </a:extLst>
          </p:cNvPr>
          <p:cNvSpPr txBox="1"/>
          <p:nvPr/>
        </p:nvSpPr>
        <p:spPr>
          <a:xfrm>
            <a:off x="451701" y="1930513"/>
            <a:ext cx="9002598" cy="28992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Tudja meg, mi kapott támogatást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finanszírozók gyakran listákat tesznek közzé arról, hogy mit finanszíroztak.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Mit tanulhat a támogatott projektekből?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projektek más szakaszban voltak, mint az Ön számára?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Sokkal több (vagy kevesebb) pénzt kért, mint amennyit kaptak?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Olyan tevékenységekre pályázott, amelyeket ez a finanszírozó nem támogatott?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Fontolja meg lehetőségeit.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Nincs jó vagy rossz módja a finanszírozás megszerzésének. Ha úgy tűnik, hogy az egyik csatorna több akadályt gerjeszt, mint lehetőséget a fejlődésre, akkor ideje változtatni a stratégiádon. Az igen válasz megszerzésének esélyének növelése egyszerű kérdés lehet, ha kiválasztja a megfelelő finanszírozási forrást a finanszírozás előteremtéséhez.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hu-HU" altLang="en-US" sz="1200" dirty="0">
              <a:latin typeface="+mj-lt"/>
              <a:cs typeface="Arial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Tekintse meg üzleti modelljét.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Használja az elutasítást tanulási lehetőségként. Vessen egy pillantást üzleti modelljére, hogy megtalálja-e a főbb hibákat vagy gyengeségeket. Ezeknek a hiányosságoknak a kijavítása vonzóbbá teszi az általános üzleti ötletet más potenciális finanszírozók vagy befektetők számára, és elegendő lehet ahhoz, hogy megváltoztassa a kezdeti elutasítók véleményét.</a:t>
            </a:r>
            <a:endParaRPr lang="en-IE" altLang="en-US" sz="1200" dirty="0">
              <a:latin typeface="+mj-lt"/>
            </a:endParaRPr>
          </a:p>
          <a:p>
            <a:pPr marL="628650" lvl="1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IE" altLang="en-US" sz="1200" dirty="0">
              <a:latin typeface="+mj-lt"/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092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3972F3D5-6405-49F0-967A-08F4D6E397B9}"/>
              </a:ext>
            </a:extLst>
          </p:cNvPr>
          <p:cNvSpPr txBox="1"/>
          <p:nvPr/>
        </p:nvSpPr>
        <p:spPr>
          <a:xfrm>
            <a:off x="271021" y="1100282"/>
            <a:ext cx="7100740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altLang="en-US" sz="1600" b="1" dirty="0">
                <a:solidFill>
                  <a:srgbClr val="006600"/>
                </a:solidFill>
                <a:latin typeface="+mj-lt"/>
                <a:cs typeface="Arial"/>
              </a:rPr>
              <a:t>4</a:t>
            </a:r>
            <a:r>
              <a:rPr lang="en-US" altLang="en-US" sz="1600" b="1" dirty="0">
                <a:solidFill>
                  <a:srgbClr val="006600"/>
                </a:solidFill>
                <a:latin typeface="+mj-lt"/>
                <a:cs typeface="Arial"/>
              </a:rPr>
              <a:t>.5 A </a:t>
            </a:r>
            <a:r>
              <a:rPr lang="en-US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támogatásokon</a:t>
            </a:r>
            <a:r>
              <a:rPr lang="en-US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túl</a:t>
            </a:r>
            <a:r>
              <a:rPr lang="en-US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nézze</a:t>
            </a:r>
            <a:r>
              <a:rPr lang="en-US" altLang="en-US" sz="1600" b="1" dirty="0">
                <a:solidFill>
                  <a:srgbClr val="006600"/>
                </a:solidFill>
                <a:latin typeface="+mj-lt"/>
                <a:cs typeface="Arial"/>
              </a:rPr>
              <a:t> meg a </a:t>
            </a:r>
            <a:r>
              <a:rPr lang="en-US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közösségi</a:t>
            </a:r>
            <a:r>
              <a:rPr lang="en-US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US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finanszírozást</a:t>
            </a:r>
            <a:endParaRPr lang="sk-SK" sz="1600" dirty="0">
              <a:solidFill>
                <a:srgbClr val="006600"/>
              </a:solidFill>
              <a:latin typeface="+mj-lt"/>
              <a:cs typeface="Arial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A533B89-8B0F-4F71-A6FB-D3831D145A25}"/>
              </a:ext>
            </a:extLst>
          </p:cNvPr>
          <p:cNvSpPr txBox="1"/>
          <p:nvPr/>
        </p:nvSpPr>
        <p:spPr>
          <a:xfrm>
            <a:off x="271021" y="1999876"/>
            <a:ext cx="8898904" cy="472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b="1" dirty="0">
                <a:latin typeface="+mj-lt"/>
              </a:rPr>
              <a:t>A közösségi finanszírozás egy új projekt finanszírozása oly módon, hogy sok kis összeget gyűjtenek össze nagyszámú embertől</a:t>
            </a:r>
            <a:r>
              <a:rPr lang="hu-HU" sz="1200" dirty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Vállalkozások és szervezetek ezrei szereztek finanszírozást Európa-szerte közösségi finanszírozási platformokon keresztül, amelyek közül körülbelül 600 közösségi finanszírozási platform létezik Európában.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A szervezetek a közösségi finanszírozást nem csak arra használják, hogy online pénzt gyűjtsenek projektjeikhez, hanem egyidejűleg támogató közösséget építsenek ki, és tudatosságot teremtsenek/javítsák a </a:t>
            </a:r>
            <a:r>
              <a:rPr lang="hu-HU" sz="1200" dirty="0" err="1">
                <a:latin typeface="+mj-lt"/>
              </a:rPr>
              <a:t>láthatóságot</a:t>
            </a:r>
            <a:r>
              <a:rPr lang="hu-HU" sz="1200" dirty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A közösségi finanszírozás számos különféle „adománygyűjtési” modellt jelent. A formáját öltheti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Jótékonyság – amikor az emberek adakoznak egy magánszemélynek, projektnek vagy szervezetnek, miközben cserébe nem kapnak pénzügyi vagy anyagi hasznot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Előértékesítés - amikor az emberek adakoznak egy adott termék létrehozására, pl. egy időben megosztott konyha előre eladhatná a gyártási időt előzetes díj ellenében Peer-</a:t>
            </a:r>
            <a:r>
              <a:rPr lang="hu-HU" sz="1200" dirty="0" err="1">
                <a:latin typeface="+mj-lt"/>
              </a:rPr>
              <a:t>to</a:t>
            </a:r>
            <a:r>
              <a:rPr lang="hu-HU" sz="1200" dirty="0">
                <a:latin typeface="+mj-lt"/>
              </a:rPr>
              <a:t>-</a:t>
            </a:r>
            <a:r>
              <a:rPr lang="hu-HU" sz="1200" dirty="0" err="1">
                <a:latin typeface="+mj-lt"/>
              </a:rPr>
              <a:t>peer</a:t>
            </a:r>
            <a:r>
              <a:rPr lang="hu-HU" sz="1200" dirty="0">
                <a:latin typeface="+mj-lt"/>
              </a:rPr>
              <a:t> hitelezés – kölcsönfelvétel számos hitelezőtől egy online platformon keresztül, minden hitelező egy (kis) összeget kölcsönöz pénzügyi ellentételezés fejében – szociális vállalkozási projektekhez használva A különböző platformok különböző adománygyűjtési modelleket tesznek lehetővé. A sikeres kampányhoz elengedhetetlen a megfelelő finanszírozási modell megtalálása projektje számára.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b="1" dirty="0">
                <a:latin typeface="+mj-lt"/>
              </a:rPr>
              <a:t>Előnyök</a:t>
            </a:r>
            <a:r>
              <a:rPr lang="hu-HU" sz="1200" dirty="0">
                <a:latin typeface="+mj-lt"/>
              </a:rPr>
              <a:t>: A közösségi finanszírozás tőkerészesedés vagy merev bürokrácia nélkül is hozzáférést biztosít a </a:t>
            </a:r>
            <a:r>
              <a:rPr lang="hu-HU" sz="1200" dirty="0" err="1">
                <a:latin typeface="+mj-lt"/>
              </a:rPr>
              <a:t>tőkéhez</a:t>
            </a:r>
            <a:r>
              <a:rPr lang="hu-HU" sz="1200" dirty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b="1" dirty="0">
                <a:latin typeface="+mj-lt"/>
              </a:rPr>
              <a:t>Hátrányok</a:t>
            </a:r>
            <a:r>
              <a:rPr lang="hu-HU" sz="1200" dirty="0">
                <a:latin typeface="+mj-lt"/>
              </a:rPr>
              <a:t>: A legtöbb közösségi finanszírozási platform „Mindent vagy semmit” modellt alkalmaz, ami azt jelenti, hogy ha a kampány finanszírozási célját nem érik el, az összes hozzájárulást visszakapják a támogatók. Sok projekt soha nem indul el, ami frusztráló lehet, tekintve, hogy mennyi időt tölthet a kampány létrehozásával.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endParaRPr lang="hu-HU" sz="1200" dirty="0">
              <a:latin typeface="+mj-lt"/>
            </a:endParaRP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hu-HU" sz="1200" dirty="0">
                <a:latin typeface="+mj-lt"/>
              </a:rPr>
              <a:t>Egyes adomány-alapú közösségi finanszírozási platformok lehetővé teszik a „Vegyél el mindent”, ami azt jelenti, hogy még ha nem is éred el a célösszeget, akkor is megtarthatod az adományozott összeget a kampányodban.</a:t>
            </a:r>
            <a:endParaRPr lang="en-I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3502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286AA423-617A-47DB-9BFE-07F3CF45F17F}"/>
              </a:ext>
            </a:extLst>
          </p:cNvPr>
          <p:cNvSpPr txBox="1"/>
          <p:nvPr/>
        </p:nvSpPr>
        <p:spPr>
          <a:xfrm>
            <a:off x="432847" y="1182231"/>
            <a:ext cx="9040305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endParaRPr lang="en-IE" sz="1200" dirty="0">
              <a:latin typeface="+mj-lt"/>
            </a:endParaRP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A különböző platformok eltérő díjakat számítanak fel a választott modelltől függően.</a:t>
            </a:r>
          </a:p>
          <a:p>
            <a:pPr>
              <a:defRPr/>
            </a:pPr>
            <a:endParaRPr lang="hu-HU" sz="1200" dirty="0">
              <a:latin typeface="+mj-lt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sz="1200" dirty="0">
                <a:latin typeface="+mj-lt"/>
                <a:cs typeface="Arial"/>
              </a:rPr>
              <a:t>Platform </a:t>
            </a:r>
            <a:r>
              <a:rPr lang="hu-HU" sz="1200" dirty="0" err="1">
                <a:latin typeface="+mj-lt"/>
                <a:cs typeface="Arial"/>
              </a:rPr>
              <a:t>hosting</a:t>
            </a:r>
            <a:r>
              <a:rPr lang="hu-HU" sz="1200" dirty="0">
                <a:latin typeface="+mj-lt"/>
                <a:cs typeface="Arial"/>
              </a:rPr>
              <a:t> díja: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	Egyes platformok, bár nem mindegyik, kezdeti költséget számítanak fel csak a kampány üzemeltetéséért. Ez a költség 0 és 300 euró között változik, és minden projektre felszámításra kerül, függetlenül attól, hogy sikeresen gyűjtöttek-e adományt vagy sem. A kampány megkezdése előtt kérdezze meg a platformokat, hogy milyen díjak vonatkoznak rájuk.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sz="1200" dirty="0">
                <a:latin typeface="+mj-lt"/>
                <a:cs typeface="Arial"/>
              </a:rPr>
              <a:t>Sikerdíj: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	A közösségi finanszírozási platformok többsége a befolyt teljes összeg egy százalékát veszi fel. A százalékos arány platformonként változik, és a teljes bevétel 3%-a és 12%-a között mozog.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hu-HU" sz="1200" dirty="0">
                <a:latin typeface="+mj-lt"/>
                <a:cs typeface="Arial"/>
              </a:rPr>
              <a:t>Fizetéskezelési díjak: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	Ügyeljen arra is, hogy minden tranzakció után szolgáltatási díjat kell fizetni. Általában ez a díj átlagosan 3%. Például minden 100 eurós adomány/befektetés után csak 97 euró jut el a kampányhoz.</a:t>
            </a:r>
          </a:p>
          <a:p>
            <a:pPr>
              <a:defRPr/>
            </a:pPr>
            <a:endParaRPr lang="hu-HU" sz="1200" dirty="0">
              <a:latin typeface="+mj-lt"/>
              <a:cs typeface="Arial"/>
            </a:endParaRP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Gondosan ellenőrizze az egyes platformokat, hogy felmérje a mögöttes valós költségeket.</a:t>
            </a:r>
            <a:endParaRPr lang="en-IE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1019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3E4DA61-47A8-4118-BD0E-C2ECA548FD57}"/>
              </a:ext>
            </a:extLst>
          </p:cNvPr>
          <p:cNvSpPr txBox="1"/>
          <p:nvPr/>
        </p:nvSpPr>
        <p:spPr>
          <a:xfrm>
            <a:off x="271021" y="1203976"/>
            <a:ext cx="876928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Nézzük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meg a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kulcsfontosságú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közösségi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finanszírozási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platformokat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 – </a:t>
            </a:r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Peerbackers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.</a:t>
            </a:r>
            <a:endParaRPr lang="sk-SK" sz="1200" dirty="0">
              <a:solidFill>
                <a:srgbClr val="006600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10C2F110-4AE7-44ED-8AE2-0377D59B9D55}"/>
              </a:ext>
            </a:extLst>
          </p:cNvPr>
          <p:cNvSpPr txBox="1"/>
          <p:nvPr/>
        </p:nvSpPr>
        <p:spPr>
          <a:xfrm>
            <a:off x="271021" y="1869685"/>
            <a:ext cx="8986101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Az iparág egyik legnépszerűbb közösségi finanszírozási webhelyeként elismert </a:t>
            </a:r>
            <a:r>
              <a:rPr lang="hu-HU" altLang="en-US" sz="1200" dirty="0" err="1">
                <a:latin typeface="+mj-lt"/>
                <a:cs typeface="Arial"/>
              </a:rPr>
              <a:t>peerbacker</a:t>
            </a:r>
            <a:r>
              <a:rPr lang="hu-HU" altLang="en-US" sz="1200" dirty="0">
                <a:latin typeface="+mj-lt"/>
                <a:cs typeface="Arial"/>
              </a:rPr>
              <a:t>, amely a vállalkozók és </a:t>
            </a:r>
            <a:r>
              <a:rPr lang="hu-HU" altLang="en-US" sz="1200" dirty="0" err="1">
                <a:latin typeface="+mj-lt"/>
                <a:cs typeface="Arial"/>
              </a:rPr>
              <a:t>innovátorok</a:t>
            </a:r>
            <a:r>
              <a:rPr lang="hu-HU" altLang="en-US" sz="1200" dirty="0">
                <a:latin typeface="+mj-lt"/>
                <a:cs typeface="Arial"/>
              </a:rPr>
              <a:t> finanszírozására összpontosít. A platform több ezer vállalkozói projektnek adott otthont a világ minden tájáról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Miután azt tapasztalták, hogy a közösségi finanszírozási projekteknél ilyen magas az iparági kudarc aránya, a </a:t>
            </a:r>
            <a:r>
              <a:rPr lang="hu-HU" altLang="en-US" sz="1200" dirty="0" err="1">
                <a:latin typeface="+mj-lt"/>
                <a:cs typeface="Arial"/>
              </a:rPr>
              <a:t>peerbackers</a:t>
            </a:r>
            <a:r>
              <a:rPr lang="hu-HU" altLang="en-US" sz="1200" dirty="0">
                <a:latin typeface="+mj-lt"/>
                <a:cs typeface="Arial"/>
              </a:rPr>
              <a:t> elindította a </a:t>
            </a:r>
            <a:r>
              <a:rPr lang="hu-HU" altLang="en-US" sz="1200" dirty="0" err="1">
                <a:latin typeface="+mj-lt"/>
                <a:cs typeface="Arial"/>
              </a:rPr>
              <a:t>Crowdfunding</a:t>
            </a:r>
            <a:r>
              <a:rPr lang="hu-HU" altLang="en-US" sz="1200" dirty="0">
                <a:latin typeface="+mj-lt"/>
                <a:cs typeface="Arial"/>
              </a:rPr>
              <a:t> </a:t>
            </a:r>
            <a:r>
              <a:rPr lang="hu-HU" altLang="en-US" sz="1200" dirty="0" err="1">
                <a:latin typeface="+mj-lt"/>
                <a:cs typeface="Arial"/>
              </a:rPr>
              <a:t>Academyt</a:t>
            </a:r>
            <a:r>
              <a:rPr lang="hu-HU" altLang="en-US" sz="1200" dirty="0">
                <a:latin typeface="+mj-lt"/>
                <a:cs typeface="Arial"/>
              </a:rPr>
              <a:t>, hogy oktatást és támogatást kínáljon azoknak, akik közösségi finanszírozást szeretnének finanszírozni.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http://</a:t>
            </a:r>
            <a:r>
              <a:rPr lang="hu-HU" altLang="en-US" sz="1200" dirty="0" err="1">
                <a:latin typeface="+mj-lt"/>
                <a:cs typeface="Arial"/>
              </a:rPr>
              <a:t>crowdfundingacademy.com</a:t>
            </a:r>
            <a:r>
              <a:rPr lang="hu-HU" altLang="en-US" sz="1200" dirty="0">
                <a:latin typeface="+mj-lt"/>
                <a:cs typeface="Arial"/>
              </a:rPr>
              <a:t>/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Azáltal, hogy lehetővé teszi a lakossági befektetők számára, hogy közvetlenül fektessenek be számos hiteles befektetési eszközbe, és valóban diverzifikált portfóliót építsenek fel, az egyesült </a:t>
            </a:r>
            <a:r>
              <a:rPr lang="hu-HU" altLang="en-US" sz="1200" dirty="0" err="1">
                <a:latin typeface="+mj-lt"/>
                <a:cs typeface="Arial"/>
              </a:rPr>
              <a:t>királyságbeli</a:t>
            </a:r>
            <a:r>
              <a:rPr lang="hu-HU" altLang="en-US" sz="1200" dirty="0">
                <a:latin typeface="+mj-lt"/>
                <a:cs typeface="Arial"/>
              </a:rPr>
              <a:t> befektetési zóna áthidalja a szakadékot az általános befektetések és a nem jegyzett részvények között.</a:t>
            </a:r>
          </a:p>
          <a:p>
            <a:endParaRPr lang="hu-HU" altLang="en-US" sz="1200" dirty="0">
              <a:latin typeface="+mj-lt"/>
              <a:cs typeface="Arial"/>
            </a:endParaRPr>
          </a:p>
          <a:p>
            <a:r>
              <a:rPr lang="hu-HU" altLang="en-US" sz="1200" dirty="0">
                <a:latin typeface="+mj-lt"/>
                <a:cs typeface="Arial"/>
              </a:rPr>
              <a:t>https://</a:t>
            </a:r>
            <a:r>
              <a:rPr lang="hu-HU" altLang="en-US" sz="1200" dirty="0" err="1">
                <a:latin typeface="+mj-lt"/>
                <a:cs typeface="Arial"/>
              </a:rPr>
              <a:t>www.investingzone.com</a:t>
            </a:r>
            <a:r>
              <a:rPr lang="hu-HU" altLang="en-US" sz="1200" dirty="0">
                <a:latin typeface="+mj-lt"/>
                <a:cs typeface="Arial"/>
              </a:rPr>
              <a:t>/</a:t>
            </a:r>
            <a:r>
              <a:rPr lang="hu-HU" altLang="en-US" sz="1200" dirty="0" err="1">
                <a:latin typeface="+mj-lt"/>
                <a:cs typeface="Arial"/>
              </a:rPr>
              <a:t>pitches</a:t>
            </a: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13072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0AFF7ACB-B6B8-4D6B-A1DE-C4916FE31FA2}"/>
              </a:ext>
            </a:extLst>
          </p:cNvPr>
          <p:cNvSpPr txBox="1"/>
          <p:nvPr/>
        </p:nvSpPr>
        <p:spPr>
          <a:xfrm>
            <a:off x="346434" y="1238063"/>
            <a:ext cx="7345837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200" b="1" dirty="0" err="1">
                <a:solidFill>
                  <a:srgbClr val="006600"/>
                </a:solidFill>
                <a:latin typeface="+mj-lt"/>
                <a:cs typeface="Arial"/>
              </a:rPr>
              <a:t>Példa</a:t>
            </a:r>
            <a:r>
              <a:rPr lang="en-IE" altLang="en-US" sz="1200" b="1" dirty="0">
                <a:solidFill>
                  <a:srgbClr val="006600"/>
                </a:solidFill>
                <a:latin typeface="+mj-lt"/>
                <a:cs typeface="Arial"/>
              </a:rPr>
              <a:t>: Crowd Funded Food Training, USA</a:t>
            </a:r>
            <a:br>
              <a:rPr lang="en-IE" altLang="en-US" sz="1200" b="1" dirty="0">
                <a:latin typeface="+mj-lt"/>
              </a:rPr>
            </a:br>
            <a:br>
              <a:rPr lang="en-IE" altLang="en-US" sz="1200" b="1" dirty="0">
                <a:latin typeface="+mj-lt"/>
              </a:rPr>
            </a:br>
            <a:endParaRPr lang="sk-SK" sz="12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E19452B-19D3-4E28-8F68-DB59A25E4633}"/>
              </a:ext>
            </a:extLst>
          </p:cNvPr>
          <p:cNvSpPr txBox="1"/>
          <p:nvPr/>
        </p:nvSpPr>
        <p:spPr>
          <a:xfrm>
            <a:off x="346434" y="1940732"/>
            <a:ext cx="903323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A </a:t>
            </a:r>
            <a:r>
              <a:rPr lang="hu-HU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Muscolo</a:t>
            </a: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hu-HU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Meat</a:t>
            </a: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 </a:t>
            </a:r>
            <a:r>
              <a:rPr lang="hu-HU" altLang="en-US" sz="1200" dirty="0" err="1">
                <a:solidFill>
                  <a:srgbClr val="353132"/>
                </a:solidFill>
                <a:latin typeface="+mj-lt"/>
                <a:cs typeface="Arial"/>
              </a:rPr>
              <a:t>Academy</a:t>
            </a:r>
            <a:r>
              <a:rPr lang="hu-HU" altLang="en-US" sz="1200" dirty="0">
                <a:solidFill>
                  <a:srgbClr val="353132"/>
                </a:solidFill>
                <a:latin typeface="+mj-lt"/>
                <a:cs typeface="Arial"/>
              </a:rPr>
              <a:t> sikeres közösségi finanszírozási kampányt folytatott, hogy 15 diák képzését és minősítését támogassa egy intenzív, gyakorlati 9 hónapos programon keresztül Chicagóban (IL). A 30 000 dollárra kitűzött célt 1 147 dollárral lépték túl. Kampány linkje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: 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  <a:hlinkClick r:id="rId2"/>
              </a:rPr>
              <a:t>www.barnraiser.us/projects/help-enroll-tomorrow-s-butchers</a:t>
            </a:r>
            <a:r>
              <a:rPr lang="en-IE" altLang="en-US" sz="1200" dirty="0">
                <a:solidFill>
                  <a:srgbClr val="353132"/>
                </a:solidFill>
                <a:latin typeface="+mj-lt"/>
                <a:cs typeface="Arial"/>
              </a:rPr>
              <a:t> </a:t>
            </a:r>
            <a:endParaRPr lang="en-IE" altLang="en-US" sz="1200" dirty="0">
              <a:solidFill>
                <a:srgbClr val="353132"/>
              </a:solidFill>
              <a:latin typeface="+mj-lt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F1DE9660-C1B6-47C2-94EA-77966F58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257" y="3803138"/>
            <a:ext cx="5437589" cy="248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612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0D5DCFF5-FC22-43E6-A156-3585FF8F89FD}"/>
              </a:ext>
            </a:extLst>
          </p:cNvPr>
          <p:cNvSpPr txBox="1"/>
          <p:nvPr/>
        </p:nvSpPr>
        <p:spPr>
          <a:xfrm>
            <a:off x="233313" y="1059671"/>
            <a:ext cx="58469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006600"/>
                </a:solidFill>
                <a:latin typeface="+mj-lt"/>
                <a:ea typeface="Aharoni" panose="02010803020104030203" pitchFamily="2" charset="-79"/>
                <a:cs typeface="Aharoni"/>
              </a:rPr>
              <a:t>Irish CROWD FUNDING PLATFORMS</a:t>
            </a:r>
          </a:p>
        </p:txBody>
      </p:sp>
      <p:pic>
        <p:nvPicPr>
          <p:cNvPr id="4" name="Picture 8" descr="&lt;strong&gt;flag&lt;/strong&gt; by think0 customization wallpaper hdtv widescreen the &lt;strong&gt;irish flag&lt;/strong&gt; ...">
            <a:extLst>
              <a:ext uri="{FF2B5EF4-FFF2-40B4-BE49-F238E27FC236}">
                <a16:creationId xmlns:a16="http://schemas.microsoft.com/office/drawing/2014/main" id="{BE085868-87CB-4A26-815F-867A72F18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809253" y="1290503"/>
            <a:ext cx="1380889" cy="863055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pic>
        <p:nvPicPr>
          <p:cNvPr id="5" name="Picture 4" descr="photo-1459257831348-f0cdd359235f.jpg">
            <a:extLst>
              <a:ext uri="{FF2B5EF4-FFF2-40B4-BE49-F238E27FC236}">
                <a16:creationId xmlns:a16="http://schemas.microsoft.com/office/drawing/2014/main" id="{AA06A6F9-DDB4-4E48-8F9E-E3AEA48FF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693" y="3188669"/>
            <a:ext cx="3171449" cy="23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C10C73B-D028-41CE-AAFB-23041F6651CB}"/>
              </a:ext>
            </a:extLst>
          </p:cNvPr>
          <p:cNvSpPr txBox="1"/>
          <p:nvPr/>
        </p:nvSpPr>
        <p:spPr>
          <a:xfrm>
            <a:off x="233313" y="1722030"/>
            <a:ext cx="7197364" cy="35086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err="1">
                <a:latin typeface="+mj-lt"/>
                <a:cs typeface="Arial"/>
              </a:rPr>
              <a:t>Kapcsolt</a:t>
            </a:r>
            <a:r>
              <a:rPr lang="en-IE" altLang="en-US" sz="1200" b="1" dirty="0">
                <a:latin typeface="+mj-lt"/>
                <a:cs typeface="Arial"/>
              </a:rPr>
              <a:t> </a:t>
            </a:r>
            <a:r>
              <a:rPr lang="en-IE" altLang="en-US" sz="1200" b="1" dirty="0" err="1">
                <a:latin typeface="+mj-lt"/>
                <a:cs typeface="Arial"/>
              </a:rPr>
              <a:t>pénzügyek</a:t>
            </a:r>
            <a:r>
              <a:rPr lang="en-IE" altLang="en-US" sz="1200" b="1" dirty="0">
                <a:latin typeface="+mj-lt"/>
                <a:cs typeface="Arial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cs typeface="Arial"/>
              </a:rPr>
              <a:t>Ír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tulajdonban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lévő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közösségi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oldal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kedvező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jutalékokkal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cs typeface="Arial"/>
              </a:rPr>
              <a:t>Díj</a:t>
            </a:r>
            <a:r>
              <a:rPr lang="en-IE" altLang="en-US" sz="1200" dirty="0">
                <a:latin typeface="+mj-lt"/>
                <a:cs typeface="Arial"/>
              </a:rPr>
              <a:t>: 2,5 % </a:t>
            </a:r>
            <a:r>
              <a:rPr lang="en-IE" altLang="en-US" sz="1200" dirty="0" err="1">
                <a:latin typeface="+mj-lt"/>
                <a:cs typeface="Arial"/>
              </a:rPr>
              <a:t>jutalék</a:t>
            </a: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cs typeface="Arial"/>
              </a:rPr>
              <a:t>Weboldal</a:t>
            </a:r>
            <a:r>
              <a:rPr lang="en-IE" altLang="en-US" sz="1200" dirty="0">
                <a:latin typeface="+mj-lt"/>
                <a:cs typeface="Arial"/>
              </a:rPr>
              <a:t> : </a:t>
            </a:r>
            <a:r>
              <a:rPr lang="en-IE" altLang="en-US" sz="1200" dirty="0">
                <a:latin typeface="+mj-lt"/>
                <a:cs typeface="Arial"/>
                <a:hlinkClick r:id="rId4"/>
              </a:rPr>
              <a:t>www.linkedfinance.com</a:t>
            </a: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b="1" dirty="0" err="1">
                <a:latin typeface="+mj-lt"/>
                <a:cs typeface="Arial"/>
              </a:rPr>
              <a:t>iCrowdFund</a:t>
            </a:r>
            <a:r>
              <a:rPr lang="en-IE" altLang="en-US" sz="1200" b="1" dirty="0">
                <a:latin typeface="+mj-lt"/>
                <a:cs typeface="Arial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ír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közösségi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nyújtó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cég</a:t>
            </a:r>
            <a:r>
              <a:rPr lang="en-IE" altLang="en-US" sz="1200" dirty="0">
                <a:latin typeface="+mj-lt"/>
                <a:cs typeface="Arial"/>
              </a:rPr>
              <a:t> a Rate-</a:t>
            </a:r>
            <a:r>
              <a:rPr lang="en-IE" altLang="en-US" sz="1200" dirty="0" err="1">
                <a:latin typeface="+mj-lt"/>
                <a:cs typeface="Arial"/>
              </a:rPr>
              <a:t>től</a:t>
            </a:r>
            <a:r>
              <a:rPr lang="en-IE" altLang="en-US" sz="1200" dirty="0">
                <a:latin typeface="+mj-lt"/>
                <a:cs typeface="Arial"/>
              </a:rPr>
              <a:t>: 4% </a:t>
            </a:r>
            <a:r>
              <a:rPr lang="en-IE" altLang="en-US" sz="1200" dirty="0" err="1">
                <a:latin typeface="+mj-lt"/>
                <a:cs typeface="Arial"/>
              </a:rPr>
              <a:t>jutalék</a:t>
            </a: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  <a:cs typeface="Arial"/>
              </a:rPr>
              <a:t>Weboldal</a:t>
            </a:r>
            <a:r>
              <a:rPr lang="en-IE" altLang="en-US" sz="1200" dirty="0">
                <a:latin typeface="+mj-lt"/>
                <a:cs typeface="Arial"/>
              </a:rPr>
              <a:t> : </a:t>
            </a:r>
            <a:r>
              <a:rPr lang="en-IE" altLang="en-US" sz="1200" dirty="0">
                <a:latin typeface="+mj-lt"/>
                <a:cs typeface="Arial"/>
                <a:hlinkClick r:id="rId5"/>
              </a:rPr>
              <a:t>www.icrowdfund.ie</a:t>
            </a: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50000"/>
              </a:spcBef>
            </a:pPr>
            <a:endParaRPr lang="en-US" altLang="en-US" sz="1200" b="1" dirty="0">
              <a:latin typeface="+mj-lt"/>
              <a:ea typeface="Aharoni" panose="02010803020104030203" pitchFamily="2" charset="-79"/>
              <a:cs typeface="Aharoni" panose="02010803020104030203" pitchFamily="2" charset="-79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IE" altLang="en-US" sz="12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b="1" dirty="0">
              <a:latin typeface="+mj-lt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  <a:cs typeface="Aria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26838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038679EA-C122-4A0E-8BFC-B3DE2AA5AAB3}"/>
              </a:ext>
            </a:extLst>
          </p:cNvPr>
          <p:cNvSpPr txBox="1"/>
          <p:nvPr/>
        </p:nvSpPr>
        <p:spPr>
          <a:xfrm>
            <a:off x="271021" y="1010245"/>
            <a:ext cx="523875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Tx/>
              <a:buNone/>
            </a:pPr>
            <a:r>
              <a:rPr lang="en-IE" altLang="en-US" sz="1200" dirty="0">
                <a:latin typeface="+mj-lt"/>
                <a:cs typeface="Arial"/>
              </a:rPr>
              <a:t>A CRUCIAL Crowdfunding </a:t>
            </a:r>
            <a:r>
              <a:rPr lang="en-IE" altLang="en-US" sz="1200" dirty="0" err="1">
                <a:latin typeface="+mj-lt"/>
                <a:cs typeface="Arial"/>
              </a:rPr>
              <a:t>egy</a:t>
            </a:r>
            <a:r>
              <a:rPr lang="en-IE" altLang="en-US" sz="1200" dirty="0">
                <a:latin typeface="+mj-lt"/>
                <a:cs typeface="Arial"/>
              </a:rPr>
              <a:t> ERASMUS+ </a:t>
            </a:r>
            <a:r>
              <a:rPr lang="en-IE" altLang="en-US" sz="1200" dirty="0" err="1">
                <a:latin typeface="+mj-lt"/>
                <a:cs typeface="Arial"/>
              </a:rPr>
              <a:t>által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támogatott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projekt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amelynek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célja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hogy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tájékoztassa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mindazon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érdekelt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feleket</a:t>
            </a:r>
            <a:r>
              <a:rPr lang="en-IE" altLang="en-US" sz="1200" dirty="0">
                <a:latin typeface="+mj-lt"/>
                <a:cs typeface="Arial"/>
              </a:rPr>
              <a:t>, </a:t>
            </a:r>
            <a:r>
              <a:rPr lang="en-IE" altLang="en-US" sz="1200" dirty="0" err="1">
                <a:latin typeface="+mj-lt"/>
                <a:cs typeface="Arial"/>
              </a:rPr>
              <a:t>akik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potenciálisan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profitálhatnak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az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üzleti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vállalkozások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finanszírozásának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ezen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innovatív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módjából</a:t>
            </a:r>
            <a:r>
              <a:rPr lang="en-IE" altLang="en-US" sz="1200" dirty="0">
                <a:latin typeface="+mj-lt"/>
                <a:cs typeface="Arial"/>
              </a:rPr>
              <a:t>.</a:t>
            </a:r>
          </a:p>
          <a:p>
            <a:pPr>
              <a:buFontTx/>
              <a:buNone/>
            </a:pPr>
            <a:r>
              <a:rPr lang="en-IE" altLang="en-US" sz="1200" dirty="0">
                <a:latin typeface="+mj-lt"/>
                <a:cs typeface="Arial"/>
              </a:rPr>
              <a:t>A </a:t>
            </a:r>
            <a:r>
              <a:rPr lang="en-IE" altLang="en-US" sz="1200" dirty="0" err="1">
                <a:latin typeface="+mj-lt"/>
                <a:cs typeface="Arial"/>
              </a:rPr>
              <a:t>projekt</a:t>
            </a:r>
            <a:r>
              <a:rPr lang="en-IE" altLang="en-US" sz="1200" dirty="0">
                <a:latin typeface="+mj-lt"/>
                <a:cs typeface="Arial"/>
              </a:rPr>
              <a:t> </a:t>
            </a:r>
            <a:r>
              <a:rPr lang="en-IE" altLang="en-US" sz="1200" dirty="0" err="1">
                <a:latin typeface="+mj-lt"/>
                <a:cs typeface="Arial"/>
              </a:rPr>
              <a:t>honlapja</a:t>
            </a:r>
            <a:r>
              <a:rPr lang="en-IE" altLang="en-US" sz="1200" dirty="0">
                <a:latin typeface="+mj-lt"/>
                <a:cs typeface="Arial"/>
              </a:rPr>
              <a:t>: http://</a:t>
            </a:r>
            <a:r>
              <a:rPr lang="en-IE" altLang="en-US" sz="1200" dirty="0" err="1">
                <a:latin typeface="+mj-lt"/>
                <a:cs typeface="Arial"/>
              </a:rPr>
              <a:t>crucialcrowdfunding.com</a:t>
            </a:r>
            <a:endParaRPr lang="en-IE" altLang="en-US" sz="1200" dirty="0">
              <a:latin typeface="+mj-lt"/>
              <a:cs typeface="Arial"/>
            </a:endParaRPr>
          </a:p>
          <a:p>
            <a:pPr>
              <a:buFontTx/>
              <a:buNone/>
            </a:pPr>
            <a:r>
              <a:rPr lang="en-IE" altLang="en-US" sz="1200" dirty="0">
                <a:latin typeface="+mj-lt"/>
                <a:cs typeface="Arial"/>
              </a:rPr>
              <a:t>Crucial Crowd Funding Resources – http://</a:t>
            </a:r>
            <a:r>
              <a:rPr lang="en-IE" altLang="en-US" sz="1200" dirty="0" err="1">
                <a:latin typeface="+mj-lt"/>
                <a:cs typeface="Arial"/>
              </a:rPr>
              <a:t>crucialcrowdfunding.com</a:t>
            </a:r>
            <a:r>
              <a:rPr lang="en-IE" altLang="en-US" sz="1200" dirty="0">
                <a:latin typeface="+mj-lt"/>
                <a:cs typeface="Arial"/>
              </a:rPr>
              <a:t>/downloads/</a:t>
            </a:r>
            <a:endParaRPr lang="en-IE" altLang="en-US" sz="1200" dirty="0">
              <a:latin typeface="+mj-lt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CA0A80B-F4F7-4B78-B99E-FF3C5DC3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79" y="1381125"/>
            <a:ext cx="34321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9736675-4C51-4CD6-819D-4C5AC31D0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57123"/>
            <a:ext cx="523875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D401C940-9EA3-457B-AA89-4AADEB9D42E2}"/>
              </a:ext>
            </a:extLst>
          </p:cNvPr>
          <p:cNvSpPr txBox="1"/>
          <p:nvPr/>
        </p:nvSpPr>
        <p:spPr>
          <a:xfrm>
            <a:off x="6485641" y="4723304"/>
            <a:ext cx="507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800" dirty="0" err="1">
                <a:latin typeface="Bookman Old Style" panose="02050604050505020204" pitchFamily="18" charset="0"/>
              </a:rPr>
              <a:t>Elérhető</a:t>
            </a:r>
            <a:r>
              <a:rPr lang="en-IE" altLang="en-US" sz="1800" dirty="0">
                <a:latin typeface="Bookman Old Style" panose="02050604050505020204" pitchFamily="18" charset="0"/>
              </a:rPr>
              <a:t> </a:t>
            </a:r>
            <a:r>
              <a:rPr lang="en-IE" altLang="en-US" sz="1800" dirty="0" err="1">
                <a:latin typeface="Bookman Old Style" panose="02050604050505020204" pitchFamily="18" charset="0"/>
              </a:rPr>
              <a:t>nyelvek</a:t>
            </a:r>
            <a:endParaRPr lang="en-IE" altLang="en-US" sz="18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EE42A79-4C64-44C6-A977-BC476D35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04" y="5188687"/>
            <a:ext cx="34226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EB245A8D-DB3F-4C84-AEEC-ED868AED879B}"/>
              </a:ext>
            </a:extLst>
          </p:cNvPr>
          <p:cNvSpPr txBox="1"/>
          <p:nvPr/>
        </p:nvSpPr>
        <p:spPr>
          <a:xfrm>
            <a:off x="271021" y="4826674"/>
            <a:ext cx="57786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9.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gyakorlat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: 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Töltse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 le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és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tekintse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át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 a Crucial Crowdfunding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programot</a:t>
            </a:r>
            <a:endParaRPr lang="en-IE" sz="1200" dirty="0">
              <a:solidFill>
                <a:schemeClr val="bg1"/>
              </a:solidFill>
              <a:highlight>
                <a:srgbClr val="EF723A"/>
              </a:highlight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Erőforrások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 –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hogyan</a:t>
            </a:r>
            <a:endParaRPr lang="en-IE" sz="1200" dirty="0">
              <a:solidFill>
                <a:schemeClr val="bg1"/>
              </a:solidFill>
              <a:highlight>
                <a:srgbClr val="EF723A"/>
              </a:highlight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alkalmazza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 a </a:t>
            </a:r>
            <a:r>
              <a:rPr lang="en-IE" sz="1200" dirty="0" err="1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tervét</a:t>
            </a:r>
            <a:r>
              <a:rPr lang="en-IE" sz="1200" dirty="0">
                <a:solidFill>
                  <a:schemeClr val="bg1"/>
                </a:solidFill>
                <a:highlight>
                  <a:srgbClr val="EF723A"/>
                </a:highlight>
                <a:latin typeface="+mj-lt"/>
                <a:cs typeface="Arial"/>
              </a:rPr>
              <a:t>?</a:t>
            </a:r>
            <a:endParaRPr lang="en-IE" sz="1200" dirty="0">
              <a:solidFill>
                <a:schemeClr val="bg1"/>
              </a:solidFill>
              <a:highlight>
                <a:srgbClr val="EF723A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1502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CC0D77A1-FCFC-44AC-8D35-8CDCD19AD031}"/>
              </a:ext>
            </a:extLst>
          </p:cNvPr>
          <p:cNvSpPr txBox="1"/>
          <p:nvPr/>
        </p:nvSpPr>
        <p:spPr>
          <a:xfrm>
            <a:off x="252167" y="1232257"/>
            <a:ext cx="56490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altLang="en-US" sz="1600" b="1" dirty="0">
                <a:solidFill>
                  <a:srgbClr val="006600"/>
                </a:solidFill>
                <a:latin typeface="+mj-lt"/>
                <a:cs typeface="Arial"/>
              </a:rPr>
              <a:t>4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.6 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Vállalati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támogatás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bevonása</a:t>
            </a:r>
            <a:br>
              <a:rPr lang="en-IE" altLang="en-US" sz="1600" dirty="0">
                <a:latin typeface="+mj-lt"/>
              </a:rPr>
            </a:br>
            <a:endParaRPr lang="en-IE" altLang="en-US" sz="1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5C47094-0F01-4FDC-B3EC-5257C3A20367}"/>
              </a:ext>
            </a:extLst>
          </p:cNvPr>
          <p:cNvSpPr txBox="1"/>
          <p:nvPr/>
        </p:nvSpPr>
        <p:spPr>
          <a:xfrm>
            <a:off x="252167" y="1922213"/>
            <a:ext cx="9004955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A vállalatok évente több millió eurót költenek vállalati szponzorálásra. Az ízlés központja vonzza az ilyen finanszírozást (például az írországi The </a:t>
            </a:r>
            <a:r>
              <a:rPr lang="hu-HU" sz="1200" dirty="0" err="1">
                <a:latin typeface="+mj-lt"/>
                <a:cs typeface="Arial"/>
              </a:rPr>
              <a:t>Food</a:t>
            </a:r>
            <a:r>
              <a:rPr lang="hu-HU" sz="1200" dirty="0">
                <a:latin typeface="+mj-lt"/>
                <a:cs typeface="Arial"/>
              </a:rPr>
              <a:t> </a:t>
            </a:r>
            <a:r>
              <a:rPr lang="hu-HU" sz="1200" dirty="0" err="1">
                <a:latin typeface="+mj-lt"/>
                <a:cs typeface="Arial"/>
              </a:rPr>
              <a:t>Hub</a:t>
            </a:r>
            <a:r>
              <a:rPr lang="hu-HU" sz="1200" dirty="0">
                <a:latin typeface="+mj-lt"/>
                <a:cs typeface="Arial"/>
              </a:rPr>
              <a:t> öt számjegyű összeget vonzott egy nemzeti kiskereskedőtől). A lépések ….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Kutasson fel olyan nagyvállalatokat vagy cégeket, amelyek erősen jelen vannak az élelmiszeripari közösségben, és azonosítsa azokat, akik elkötelezettek az Ön élelmiszer-inkubátori küldetése iránt.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Használja ki a személyes kapcsolatokat – Kérje meg kapcsolatait a kapcsolataikra.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Fejlessze ki ajánlatát: készítsen egy jól átgondolt ajánlatot, amely számos lehetőséget kínál a részvételhez és munkájának támogatásához</a:t>
            </a:r>
          </a:p>
          <a:p>
            <a:pPr>
              <a:defRPr/>
            </a:pPr>
            <a:endParaRPr lang="hu-HU" sz="1200" dirty="0">
              <a:latin typeface="+mj-lt"/>
              <a:cs typeface="Arial"/>
            </a:endParaRP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Ismerje meg a szponzorok motivációit – ezek főként a márkaépítés: Marketing, Vállalati társadalmi felelősségvállalás. Ha a projektje összhangban van az ő jótékonysági törekvéseikkel, nagyobb eséllyel vonzza a támogatásukat.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Készítsen és küldjön levelet – Legyen szenvedélyes: Ha Ön és bizottsága lelkes az ügyért és a közösségéért/társadalmi vállalkozásáért, az átvilágít, és megfertőzi a körülötte lévőket. Adjon meg egy világos cselekvésre való felhívást a következő lépéshez, mit szeretne, hogy tegyenek – találkozzon, látogassa meg projektjét stb.</a:t>
            </a: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Nyomon követés – Fel kell tételeznie, hogy a leendő szponzorok nem lépnek Önnel közvetlenül kapcsolatba; az Ön felelőssége, hogy kapcsolatba lépjen velük</a:t>
            </a:r>
          </a:p>
          <a:p>
            <a:pPr>
              <a:defRPr/>
            </a:pPr>
            <a:endParaRPr lang="hu-HU" sz="1200" dirty="0">
              <a:latin typeface="+mj-lt"/>
              <a:cs typeface="Arial"/>
            </a:endParaRPr>
          </a:p>
          <a:p>
            <a:pPr>
              <a:defRPr/>
            </a:pPr>
            <a:r>
              <a:rPr lang="hu-HU" sz="1200" dirty="0">
                <a:latin typeface="+mj-lt"/>
                <a:cs typeface="Arial"/>
              </a:rPr>
              <a:t>Teljesítse, amit ígér: Soha nem fejezheti ki elég nagyrabecsülését a vállalatok támogatásáért projektje kapcsán. Túlteljesítés!</a:t>
            </a:r>
            <a:br>
              <a:rPr lang="en-IE" altLang="en-US" sz="1400" dirty="0">
                <a:latin typeface="+mj-lt"/>
              </a:rPr>
            </a:br>
            <a:endParaRPr lang="en-IE" altLang="en-US" sz="1200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IE" altLang="en-US" sz="1200" dirty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IE" altLang="en-US" sz="1200" dirty="0">
              <a:solidFill>
                <a:srgbClr val="636EA6"/>
              </a:solidFill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125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1E5FDD8C-11F8-4778-BD4D-DB6D55654204}"/>
              </a:ext>
            </a:extLst>
          </p:cNvPr>
          <p:cNvSpPr txBox="1"/>
          <p:nvPr/>
        </p:nvSpPr>
        <p:spPr>
          <a:xfrm>
            <a:off x="1177565" y="1053148"/>
            <a:ext cx="755086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„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Nem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profitorientált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”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élelmiszer-inkubátor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üzleti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struktúra</a:t>
            </a:r>
            <a:endParaRPr lang="en-IE" altLang="en-US" sz="1600" b="1" dirty="0">
              <a:solidFill>
                <a:srgbClr val="006600"/>
              </a:solidFill>
            </a:endParaRPr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3D73054F-A651-45E6-A07D-E574DCC7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11512"/>
              </p:ext>
            </p:extLst>
          </p:nvPr>
        </p:nvGraphicFramePr>
        <p:xfrm>
          <a:off x="0" y="1545028"/>
          <a:ext cx="9906000" cy="2103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45377">
                  <a:extLst>
                    <a:ext uri="{9D8B030D-6E8A-4147-A177-3AD203B41FA5}">
                      <a16:colId xmlns:a16="http://schemas.microsoft.com/office/drawing/2014/main" val="1833463047"/>
                    </a:ext>
                  </a:extLst>
                </a:gridCol>
                <a:gridCol w="5060623">
                  <a:extLst>
                    <a:ext uri="{9D8B030D-6E8A-4147-A177-3AD203B41FA5}">
                      <a16:colId xmlns:a16="http://schemas.microsoft.com/office/drawing/2014/main" val="3331168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>
                          <a:solidFill>
                            <a:srgbClr val="006600"/>
                          </a:solidFill>
                          <a:latin typeface="+mj-lt"/>
                        </a:rPr>
                        <a:t>Non Profit</a:t>
                      </a:r>
                    </a:p>
                    <a:p>
                      <a:endParaRPr lang="sk-SK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err="1">
                          <a:solidFill>
                            <a:srgbClr val="006600"/>
                          </a:solidFill>
                          <a:latin typeface="+mj-lt"/>
                        </a:rPr>
                        <a:t>Rendelkezésre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  <a:latin typeface="+mj-lt"/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  <a:latin typeface="+mj-lt"/>
                        </a:rPr>
                        <a:t>álló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  <a:latin typeface="+mj-lt"/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  <a:latin typeface="+mj-lt"/>
                        </a:rPr>
                        <a:t>finanszírozási</a:t>
                      </a:r>
                      <a:r>
                        <a:rPr lang="en-IE" sz="1800" dirty="0">
                          <a:solidFill>
                            <a:srgbClr val="006600"/>
                          </a:solidFill>
                          <a:latin typeface="+mj-lt"/>
                        </a:rPr>
                        <a:t> </a:t>
                      </a:r>
                      <a:r>
                        <a:rPr lang="en-IE" sz="1800" dirty="0" err="1">
                          <a:solidFill>
                            <a:srgbClr val="006600"/>
                          </a:solidFill>
                          <a:latin typeface="+mj-lt"/>
                        </a:rPr>
                        <a:t>típusok</a:t>
                      </a:r>
                      <a:endParaRPr lang="sk-SK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59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altLang="en-US" sz="1800" dirty="0">
                          <a:latin typeface="+mj-lt"/>
                        </a:rPr>
                        <a:t>A pénz visszakerült a szervezethez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altLang="en-US" sz="1800" dirty="0">
                          <a:latin typeface="+mj-lt"/>
                        </a:rPr>
                        <a:t>A feloszlás után más nonprofit szervezeteknek felosztott eszközök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hu-HU" altLang="en-US" sz="1800" dirty="0">
                          <a:latin typeface="+mj-lt"/>
                        </a:rPr>
                        <a:t>Az anyagi forrásokat adománygyűjtéssel és támogatási kérelmekkel gyűjtik</a:t>
                      </a:r>
                      <a:endParaRPr lang="sk-SK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dirty="0" err="1">
                          <a:latin typeface="+mj-lt"/>
                        </a:rPr>
                        <a:t>Közfinanszírozás</a:t>
                      </a:r>
                      <a:r>
                        <a:rPr lang="en-US" sz="1800" b="0" dirty="0">
                          <a:latin typeface="+mj-lt"/>
                        </a:rPr>
                        <a:t> – </a:t>
                      </a:r>
                      <a:r>
                        <a:rPr lang="en-US" sz="1800" b="0" dirty="0" err="1">
                          <a:latin typeface="+mj-lt"/>
                        </a:rPr>
                        <a:t>egyes</a:t>
                      </a:r>
                      <a:r>
                        <a:rPr lang="en-US" sz="1800" b="0" dirty="0">
                          <a:latin typeface="+mj-lt"/>
                        </a:rPr>
                        <a:t> </a:t>
                      </a:r>
                      <a:r>
                        <a:rPr lang="en-US" sz="1800" b="0" dirty="0" err="1">
                          <a:latin typeface="+mj-lt"/>
                        </a:rPr>
                        <a:t>forrásokból</a:t>
                      </a:r>
                      <a:r>
                        <a:rPr lang="en-US" sz="1800" b="0" dirty="0">
                          <a:latin typeface="+mj-lt"/>
                        </a:rPr>
                        <a:t> (</a:t>
                      </a:r>
                      <a:r>
                        <a:rPr lang="en-US" sz="1800" b="0" dirty="0" err="1">
                          <a:latin typeface="+mj-lt"/>
                        </a:rPr>
                        <a:t>bővebben</a:t>
                      </a:r>
                      <a:r>
                        <a:rPr lang="en-US" sz="1800" b="0" dirty="0">
                          <a:latin typeface="+mj-lt"/>
                        </a:rPr>
                        <a:t> </a:t>
                      </a:r>
                      <a:r>
                        <a:rPr lang="en-US" sz="1800" b="0" dirty="0" err="1">
                          <a:latin typeface="+mj-lt"/>
                        </a:rPr>
                        <a:t>ebben</a:t>
                      </a:r>
                      <a:r>
                        <a:rPr lang="en-US" sz="1800" b="0" dirty="0">
                          <a:latin typeface="+mj-lt"/>
                        </a:rPr>
                        <a:t> a </a:t>
                      </a:r>
                      <a:r>
                        <a:rPr lang="en-US" sz="1800" b="0" dirty="0" err="1">
                          <a:latin typeface="+mj-lt"/>
                        </a:rPr>
                        <a:t>modulban</a:t>
                      </a:r>
                      <a:r>
                        <a:rPr lang="en-US" sz="1800" b="0" dirty="0">
                          <a:latin typeface="+mj-lt"/>
                        </a:rPr>
                        <a:t> </a:t>
                      </a:r>
                      <a:r>
                        <a:rPr lang="en-US" sz="1800" b="0" dirty="0" err="1">
                          <a:latin typeface="+mj-lt"/>
                        </a:rPr>
                        <a:t>később</a:t>
                      </a:r>
                      <a:r>
                        <a:rPr lang="en-US" sz="1800" b="0" dirty="0">
                          <a:latin typeface="+mj-lt"/>
                        </a:rPr>
                        <a:t>!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800" b="1" dirty="0" err="1">
                          <a:latin typeface="+mj-lt"/>
                        </a:rPr>
                        <a:t>Társadalmi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és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közösségi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0" dirty="0" err="1">
                          <a:latin typeface="+mj-lt"/>
                        </a:rPr>
                        <a:t>finanszírozási</a:t>
                      </a:r>
                      <a:r>
                        <a:rPr lang="en-US" sz="1800" b="0" dirty="0">
                          <a:latin typeface="+mj-lt"/>
                        </a:rPr>
                        <a:t> </a:t>
                      </a:r>
                      <a:r>
                        <a:rPr lang="en-US" sz="1800" b="0" dirty="0" err="1">
                          <a:latin typeface="+mj-lt"/>
                        </a:rPr>
                        <a:t>mechanizmusok</a:t>
                      </a:r>
                      <a:endParaRPr lang="sk-SK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079967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CE545C2B-6314-4387-BBC3-1D7572A5A220}"/>
              </a:ext>
            </a:extLst>
          </p:cNvPr>
          <p:cNvSpPr txBox="1"/>
          <p:nvPr/>
        </p:nvSpPr>
        <p:spPr>
          <a:xfrm>
            <a:off x="0" y="3881811"/>
            <a:ext cx="9905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solidFill>
                  <a:srgbClr val="006600"/>
                </a:solidFill>
                <a:latin typeface="+mj-lt"/>
              </a:rPr>
              <a:t>Multi-stakeholder </a:t>
            </a:r>
            <a:r>
              <a:rPr lang="en-IE" altLang="en-US" sz="1200" dirty="0" err="1">
                <a:solidFill>
                  <a:srgbClr val="006600"/>
                </a:solidFill>
                <a:latin typeface="+mj-lt"/>
              </a:rPr>
              <a:t>struktúrák</a:t>
            </a:r>
            <a:endParaRPr lang="en-IE" altLang="en-US" sz="12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solidFill>
                <a:srgbClr val="0066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Az </a:t>
            </a:r>
            <a:r>
              <a:rPr lang="en-IE" altLang="en-US" sz="1200" dirty="0" err="1">
                <a:latin typeface="+mj-lt"/>
              </a:rPr>
              <a:t>élelmiszer-inkubátor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céljai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több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csoport</a:t>
            </a:r>
            <a:r>
              <a:rPr lang="en-IE" altLang="en-US" sz="1200" dirty="0">
                <a:latin typeface="+mj-lt"/>
              </a:rPr>
              <a:t> (</a:t>
            </a:r>
            <a:r>
              <a:rPr lang="en-IE" altLang="en-US" sz="1200" dirty="0" err="1">
                <a:latin typeface="+mj-lt"/>
              </a:rPr>
              <a:t>ipar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közösség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kormányzat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akadémia</a:t>
            </a:r>
            <a:r>
              <a:rPr lang="en-IE" altLang="en-US" sz="1200" dirty="0">
                <a:latin typeface="+mj-lt"/>
              </a:rPr>
              <a:t>) </a:t>
            </a:r>
            <a:r>
              <a:rPr lang="en-IE" altLang="en-US" sz="1200" dirty="0" err="1">
                <a:latin typeface="+mj-lt"/>
              </a:rPr>
              <a:t>számára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előnyösek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lehetnek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ezért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speciális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szervezeti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formátum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megfelelő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lehet</a:t>
            </a:r>
            <a:r>
              <a:rPr lang="en-IE" altLang="en-US" sz="1200" dirty="0">
                <a:latin typeface="+mj-lt"/>
              </a:rPr>
              <a:t>. Az </a:t>
            </a:r>
            <a:r>
              <a:rPr lang="en-IE" altLang="en-US" sz="1200" dirty="0" err="1">
                <a:latin typeface="+mj-lt"/>
              </a:rPr>
              <a:t>Egyesült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Államokban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sok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inkubátort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szövetkezetként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hoznak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létre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több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érdekelt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féllel</a:t>
            </a:r>
            <a:r>
              <a:rPr lang="en-IE" altLang="en-US" sz="1200" dirty="0">
                <a:latin typeface="+mj-lt"/>
              </a:rPr>
              <a:t>, mint fent. </a:t>
            </a:r>
            <a:r>
              <a:rPr lang="en-IE" altLang="en-US" sz="1200" dirty="0" err="1">
                <a:latin typeface="+mj-lt"/>
              </a:rPr>
              <a:t>Gyakran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kifejezetten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vannak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formázva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hogy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maximalizálják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számukra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nyitva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álló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finanszírozási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lehetőségeket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</a:rPr>
              <a:t>A </a:t>
            </a:r>
            <a:r>
              <a:rPr lang="en-IE" altLang="en-US" sz="1200" dirty="0" err="1">
                <a:latin typeface="+mj-lt"/>
              </a:rPr>
              <a:t>több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érdekelt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felet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tömörítő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szervezetet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gyakran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úgy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azonosítják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hogy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érdekelt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felek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legalább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két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csoportját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tartalmazza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 err="1">
                <a:latin typeface="+mj-lt"/>
              </a:rPr>
              <a:t>Jó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példa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erre</a:t>
            </a:r>
            <a:r>
              <a:rPr lang="en-IE" altLang="en-US" sz="1200" dirty="0">
                <a:latin typeface="+mj-lt"/>
              </a:rPr>
              <a:t> a Starting Block (West Michigan's Non-Profit Regional </a:t>
            </a:r>
            <a:r>
              <a:rPr lang="en-IE" altLang="en-US" sz="1200" dirty="0" err="1">
                <a:latin typeface="+mj-lt"/>
              </a:rPr>
              <a:t>Inkubator</a:t>
            </a:r>
            <a:r>
              <a:rPr lang="en-IE" altLang="en-US" sz="1200" dirty="0">
                <a:latin typeface="+mj-lt"/>
              </a:rPr>
              <a:t> Kitchen and Entrepreneurial </a:t>
            </a:r>
            <a:r>
              <a:rPr lang="en-IE" altLang="en-US" sz="1200" dirty="0" err="1">
                <a:latin typeface="+mj-lt"/>
              </a:rPr>
              <a:t>Center</a:t>
            </a:r>
            <a:r>
              <a:rPr lang="en-IE" altLang="en-US" sz="1200" dirty="0">
                <a:latin typeface="+mj-lt"/>
              </a:rPr>
              <a:t>),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Egyesült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Államokban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amely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részt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vesz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Michigani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Állami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Egyetem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Termékközpontjában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amely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hozzáadott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értéket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központhoz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azáltal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hogy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segíti</a:t>
            </a:r>
            <a:r>
              <a:rPr lang="en-IE" altLang="en-US" sz="1200" dirty="0">
                <a:latin typeface="+mj-lt"/>
              </a:rPr>
              <a:t> a </a:t>
            </a:r>
            <a:r>
              <a:rPr lang="en-IE" altLang="en-US" sz="1200" dirty="0" err="1">
                <a:latin typeface="+mj-lt"/>
              </a:rPr>
              <a:t>vállalkozókat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élelmiszer</a:t>
            </a:r>
            <a:r>
              <a:rPr lang="en-IE" altLang="en-US" sz="1200" dirty="0">
                <a:latin typeface="+mj-lt"/>
              </a:rPr>
              <a:t>-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mezőgazdasági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termékek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fejlesztésében</a:t>
            </a:r>
            <a:r>
              <a:rPr lang="en-IE" altLang="en-US" sz="1200" dirty="0">
                <a:latin typeface="+mj-lt"/>
              </a:rPr>
              <a:t>. </a:t>
            </a:r>
            <a:r>
              <a:rPr lang="en-IE" altLang="en-US" sz="1200" dirty="0" err="1">
                <a:latin typeface="+mj-lt"/>
              </a:rPr>
              <a:t>és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vállalkozik</a:t>
            </a:r>
            <a:r>
              <a:rPr lang="en-IE" altLang="en-US" sz="1200" dirty="0">
                <a:latin typeface="+mj-lt"/>
              </a:rPr>
              <a:t>. A </a:t>
            </a:r>
            <a:r>
              <a:rPr lang="en-IE" altLang="en-US" sz="1200" dirty="0" err="1">
                <a:latin typeface="+mj-lt"/>
              </a:rPr>
              <a:t>személyzet</a:t>
            </a:r>
            <a:r>
              <a:rPr lang="en-IE" altLang="en-US" sz="1200" dirty="0">
                <a:latin typeface="+mj-lt"/>
              </a:rPr>
              <a:t>, </a:t>
            </a:r>
            <a:r>
              <a:rPr lang="en-IE" altLang="en-US" sz="1200" dirty="0" err="1">
                <a:latin typeface="+mj-lt"/>
              </a:rPr>
              <a:t>beleértve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innovációs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tanácsadókat</a:t>
            </a:r>
            <a:r>
              <a:rPr lang="en-IE" altLang="en-US" sz="1200" dirty="0">
                <a:latin typeface="+mj-lt"/>
              </a:rPr>
              <a:t> is, </a:t>
            </a:r>
            <a:r>
              <a:rPr lang="en-IE" altLang="en-US" sz="1200" dirty="0" err="1">
                <a:latin typeface="+mj-lt"/>
              </a:rPr>
              <a:t>útmutatást</a:t>
            </a:r>
            <a:r>
              <a:rPr lang="en-IE" altLang="en-US" sz="1200" dirty="0">
                <a:latin typeface="+mj-lt"/>
              </a:rPr>
              <a:t> ad a </a:t>
            </a:r>
            <a:r>
              <a:rPr lang="en-IE" altLang="en-US" sz="1200" dirty="0" err="1">
                <a:latin typeface="+mj-lt"/>
              </a:rPr>
              <a:t>piac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azonosításában</a:t>
            </a:r>
            <a:r>
              <a:rPr lang="en-IE" altLang="en-US" sz="1200" dirty="0">
                <a:latin typeface="+mj-lt"/>
              </a:rPr>
              <a:t>, a </a:t>
            </a:r>
            <a:r>
              <a:rPr lang="en-IE" altLang="en-US" sz="1200" dirty="0" err="1">
                <a:latin typeface="+mj-lt"/>
              </a:rPr>
              <a:t>termékkutatásban</a:t>
            </a:r>
            <a:r>
              <a:rPr lang="en-IE" altLang="en-US" sz="1200" dirty="0">
                <a:latin typeface="+mj-lt"/>
              </a:rPr>
              <a:t> </a:t>
            </a:r>
            <a:r>
              <a:rPr lang="en-IE" altLang="en-US" sz="1200" dirty="0" err="1">
                <a:latin typeface="+mj-lt"/>
              </a:rPr>
              <a:t>stb</a:t>
            </a:r>
            <a:r>
              <a:rPr lang="en-IE" altLang="en-US" sz="1200" dirty="0">
                <a:latin typeface="+mj-lt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200" dirty="0">
                <a:latin typeface="+mj-lt"/>
                <a:hlinkClick r:id="rId2"/>
              </a:rPr>
              <a:t>http://www.startingblock.biz/</a:t>
            </a:r>
            <a:r>
              <a:rPr lang="en-IE" altLang="en-US" sz="1200" dirty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6256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9EF833F0-8266-42E0-97BC-1D7DA3B66424}"/>
              </a:ext>
            </a:extLst>
          </p:cNvPr>
          <p:cNvSpPr txBox="1"/>
          <p:nvPr/>
        </p:nvSpPr>
        <p:spPr>
          <a:xfrm>
            <a:off x="308728" y="1197452"/>
            <a:ext cx="7732336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Növelje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esélyét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a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vállalati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támogatás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bevonására</a:t>
            </a:r>
            <a:endParaRPr lang="en-IE" altLang="en-US" sz="16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6E3B62F-951D-44A7-93F9-90D55EC63C55}"/>
              </a:ext>
            </a:extLst>
          </p:cNvPr>
          <p:cNvSpPr txBox="1"/>
          <p:nvPr/>
        </p:nvSpPr>
        <p:spPr>
          <a:xfrm>
            <a:off x="308728" y="2182673"/>
            <a:ext cx="9052088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Építsen ki erős online jelenlétet a közösségi médián és egy nagyszerű webhelyen keresztül.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Mit tudsz a demográfiai helyzetedről? Tudod, hogy ki foglalkozik inkubátoroddal és miért?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Dolgoztál már korábban vállalati szponzorokkal? Vannak vállalati vezetők ajánlásai a szervezet értékéről? Sajtócsomagokban vagy egyéb marketinganyagokban is szerepel a kapcsolat?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Kapnak más, az Önéhez hasonló szervezetek vállalati szponzorációt?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altLang="en-US" sz="1200" dirty="0">
                <a:latin typeface="+mj-lt"/>
                <a:cs typeface="Arial"/>
              </a:rPr>
              <a:t>A különböző típusú donorok eltérő megközelítést igényelnek. Fontos megjegyezni, hogy a cégek adományozhatnak készpénzt, de felajánlhatják szolgáltatásaik igénybevételét vagy reklámtámogatásukat is. Alkalmazotti önkéntes csoportokat is létrehozhatnak, amelyek idejüket és készségeiket adományozzák. Ez nagyon értékes lehet.</a:t>
            </a:r>
            <a:endParaRPr lang="en-IE" alt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14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478BAD8C-56DC-4DF1-A793-9E37FCF2F567}"/>
              </a:ext>
            </a:extLst>
          </p:cNvPr>
          <p:cNvSpPr txBox="1"/>
          <p:nvPr/>
        </p:nvSpPr>
        <p:spPr>
          <a:xfrm>
            <a:off x="846056" y="1185123"/>
            <a:ext cx="7213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1.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gyakorlat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: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Nézze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meg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az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esettanulmány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videóját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– Starting Block, Michigan</a:t>
            </a:r>
          </a:p>
        </p:txBody>
      </p:sp>
      <p:pic>
        <p:nvPicPr>
          <p:cNvPr id="5" name="MEdDPDam-6U">
            <a:hlinkClick r:id="" action="ppaction://media"/>
            <a:extLst>
              <a:ext uri="{FF2B5EF4-FFF2-40B4-BE49-F238E27FC236}">
                <a16:creationId xmlns:a16="http://schemas.microsoft.com/office/drawing/2014/main" id="{0F7F197E-93EE-4683-BCD8-A727BEE35B69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79" y="1647635"/>
            <a:ext cx="3667001" cy="275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A37D1BD9-A28A-4C82-A4B5-E5FA455AFB1B}"/>
              </a:ext>
            </a:extLst>
          </p:cNvPr>
          <p:cNvSpPr txBox="1"/>
          <p:nvPr/>
        </p:nvSpPr>
        <p:spPr>
          <a:xfrm>
            <a:off x="1266626" y="4491066"/>
            <a:ext cx="7063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IE" altLang="en-US" sz="1800" dirty="0" err="1">
                <a:latin typeface="Bookman Old Style" panose="02050604050505020204" pitchFamily="18" charset="0"/>
              </a:rPr>
              <a:t>Videó</a:t>
            </a:r>
            <a:r>
              <a:rPr lang="en-IE" altLang="en-US" sz="1800" dirty="0">
                <a:latin typeface="Bookman Old Style" panose="02050604050505020204" pitchFamily="18" charset="0"/>
              </a:rPr>
              <a:t>:</a:t>
            </a:r>
            <a:r>
              <a:rPr lang="en-IE" altLang="en-US" sz="1800" dirty="0">
                <a:latin typeface="Bookman Old Style" panose="02050604050505020204" pitchFamily="18" charset="0"/>
                <a:hlinkClick r:id="rId4"/>
              </a:rPr>
              <a:t> www.youtube.com/watch?v=MEdDPDam-6U</a:t>
            </a:r>
            <a:r>
              <a:rPr lang="en-IE" altLang="en-US" sz="1800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9545484-B755-C6DB-02E3-A7B6D13CD1F7}"/>
              </a:ext>
            </a:extLst>
          </p:cNvPr>
          <p:cNvSpPr txBox="1"/>
          <p:nvPr/>
        </p:nvSpPr>
        <p:spPr>
          <a:xfrm>
            <a:off x="2625213" y="5026546"/>
            <a:ext cx="4955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2.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gyakorlat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: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Milyen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üzleti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struktúra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felel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meg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az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Ön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körülményeinek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és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IE" altLang="en-US" sz="1800" b="1" dirty="0" err="1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miért</a:t>
            </a:r>
            <a:r>
              <a:rPr lang="en-IE" altLang="en-US" sz="1800" b="1" dirty="0">
                <a:solidFill>
                  <a:schemeClr val="bg1"/>
                </a:solidFill>
                <a:highlight>
                  <a:srgbClr val="006600"/>
                </a:highlight>
                <a:latin typeface="+mj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1598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A144914-7189-43AF-9E55-E914B2318955}"/>
              </a:ext>
            </a:extLst>
          </p:cNvPr>
          <p:cNvSpPr txBox="1"/>
          <p:nvPr/>
        </p:nvSpPr>
        <p:spPr>
          <a:xfrm>
            <a:off x="188536" y="1237729"/>
            <a:ext cx="9125146" cy="37702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5.2	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Óvatosan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számolja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befektetési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igényeit</a:t>
            </a:r>
            <a:endParaRPr lang="en-IE" altLang="en-US" sz="1600" b="1" dirty="0">
              <a:solidFill>
                <a:srgbClr val="006600"/>
              </a:solidFill>
              <a:latin typeface="+mj-lt"/>
              <a:cs typeface="Arial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IE" altLang="en-US" sz="500" b="1" dirty="0">
              <a:solidFill>
                <a:srgbClr val="B2CF3F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Az </a:t>
            </a:r>
            <a:r>
              <a:rPr lang="en-IE" sz="1200" dirty="0" err="1">
                <a:latin typeface="+mj-lt"/>
                <a:cs typeface="Arial"/>
              </a:rPr>
              <a:t>Ízlésközpont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elindításának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pénzügyeit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gondosan</a:t>
            </a:r>
            <a:r>
              <a:rPr lang="en-IE" sz="1200" dirty="0">
                <a:latin typeface="+mj-lt"/>
                <a:cs typeface="Arial"/>
              </a:rPr>
              <a:t> meg </a:t>
            </a:r>
            <a:r>
              <a:rPr lang="en-IE" sz="1200" dirty="0" err="1">
                <a:latin typeface="+mj-lt"/>
                <a:cs typeface="Arial"/>
              </a:rPr>
              <a:t>kell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határoznia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üzleti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tervében</a:t>
            </a:r>
            <a:r>
              <a:rPr lang="en-IE" sz="1200" dirty="0">
                <a:latin typeface="+mj-lt"/>
                <a:cs typeface="Arial"/>
              </a:rPr>
              <a:t>. </a:t>
            </a:r>
            <a:r>
              <a:rPr lang="en-IE" sz="1200" dirty="0" err="1">
                <a:latin typeface="+mj-lt"/>
                <a:cs typeface="Arial"/>
              </a:rPr>
              <a:t>Össze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kellene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hozniuk</a:t>
            </a: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Az 1. </a:t>
            </a:r>
            <a:r>
              <a:rPr lang="en-IE" sz="1200" dirty="0" err="1">
                <a:latin typeface="+mj-lt"/>
                <a:cs typeface="Arial"/>
              </a:rPr>
              <a:t>modulban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Ön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régiójában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Ízközpontjában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rejlő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potenciállal</a:t>
            </a:r>
            <a:r>
              <a:rPr lang="en-IE" sz="1200" dirty="0">
                <a:latin typeface="+mj-lt"/>
                <a:cs typeface="Arial"/>
              </a:rPr>
              <a:t>,</a:t>
            </a: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A </a:t>
            </a:r>
            <a:r>
              <a:rPr lang="en-IE" sz="1200" dirty="0" err="1">
                <a:latin typeface="+mj-lt"/>
                <a:cs typeface="Arial"/>
              </a:rPr>
              <a:t>vidéki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üzleti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stratégia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különböző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modelljeivel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régiójában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rejlő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lehetőségek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felismerésével</a:t>
            </a:r>
            <a:r>
              <a:rPr lang="en-IE" sz="1200" dirty="0">
                <a:latin typeface="+mj-lt"/>
                <a:cs typeface="Arial"/>
              </a:rPr>
              <a:t> a 2. </a:t>
            </a:r>
            <a:r>
              <a:rPr lang="en-IE" sz="1200" dirty="0" err="1">
                <a:latin typeface="+mj-lt"/>
                <a:cs typeface="Arial"/>
              </a:rPr>
              <a:t>modulban</a:t>
            </a:r>
            <a:r>
              <a:rPr lang="en-IE" sz="1200" dirty="0">
                <a:latin typeface="+mj-lt"/>
                <a:cs typeface="Arial"/>
              </a:rPr>
              <a:t>,</a:t>
            </a:r>
          </a:p>
          <a:p>
            <a:pPr>
              <a:defRPr/>
            </a:pPr>
            <a:r>
              <a:rPr lang="en-IE" sz="1200" dirty="0" err="1">
                <a:latin typeface="+mj-lt"/>
                <a:cs typeface="Arial"/>
              </a:rPr>
              <a:t>Hogyan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ösztönözzük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keresletet</a:t>
            </a:r>
            <a:r>
              <a:rPr lang="en-IE" sz="1200" dirty="0">
                <a:latin typeface="+mj-lt"/>
                <a:cs typeface="Arial"/>
              </a:rPr>
              <a:t> – </a:t>
            </a:r>
            <a:r>
              <a:rPr lang="en-IE" sz="1200" dirty="0" err="1">
                <a:latin typeface="+mj-lt"/>
                <a:cs typeface="Arial"/>
              </a:rPr>
              <a:t>eszközök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új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mezőgazdasági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vállalkozók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kifejlesztéséhez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Ön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régiójában</a:t>
            </a:r>
            <a:r>
              <a:rPr lang="en-IE" sz="1200" dirty="0">
                <a:latin typeface="+mj-lt"/>
                <a:cs typeface="Arial"/>
              </a:rPr>
              <a:t> a 3. </a:t>
            </a:r>
            <a:r>
              <a:rPr lang="en-IE" sz="1200" dirty="0" err="1">
                <a:latin typeface="+mj-lt"/>
                <a:cs typeface="Arial"/>
              </a:rPr>
              <a:t>modulban</a:t>
            </a: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A </a:t>
            </a:r>
            <a:r>
              <a:rPr lang="en-IE" sz="1200" dirty="0" err="1">
                <a:latin typeface="+mj-lt"/>
                <a:cs typeface="Arial"/>
              </a:rPr>
              <a:t>választott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gazdasági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egység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típusa</a:t>
            </a:r>
            <a:r>
              <a:rPr lang="en-IE" sz="1200" dirty="0">
                <a:latin typeface="+mj-lt"/>
                <a:cs typeface="Arial"/>
              </a:rPr>
              <a:t> (a 4. </a:t>
            </a:r>
            <a:r>
              <a:rPr lang="en-IE" sz="1200" dirty="0" err="1">
                <a:latin typeface="+mj-lt"/>
                <a:cs typeface="Arial"/>
              </a:rPr>
              <a:t>modul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következő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szakasza</a:t>
            </a:r>
            <a:r>
              <a:rPr lang="en-IE" sz="1200" dirty="0">
                <a:latin typeface="+mj-lt"/>
                <a:cs typeface="Arial"/>
              </a:rPr>
              <a:t>)</a:t>
            </a:r>
          </a:p>
          <a:p>
            <a:pPr>
              <a:defRPr/>
            </a:pP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Most </a:t>
            </a:r>
            <a:r>
              <a:rPr lang="en-IE" sz="1200" dirty="0" err="1">
                <a:latin typeface="+mj-lt"/>
                <a:cs typeface="Arial"/>
              </a:rPr>
              <a:t>abban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helyzetben</a:t>
            </a:r>
            <a:r>
              <a:rPr lang="en-IE" sz="1200" dirty="0">
                <a:latin typeface="+mj-lt"/>
                <a:cs typeface="Arial"/>
              </a:rPr>
              <a:t> van,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meghatározza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befektetési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igényeit</a:t>
            </a:r>
            <a:r>
              <a:rPr lang="en-IE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 err="1">
                <a:latin typeface="+mj-lt"/>
                <a:cs typeface="Arial"/>
              </a:rPr>
              <a:t>Nagyon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világos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innovációra</a:t>
            </a:r>
            <a:r>
              <a:rPr lang="en-IE" sz="1200" dirty="0">
                <a:latin typeface="+mj-lt"/>
                <a:cs typeface="Arial"/>
              </a:rPr>
              <a:t> van </a:t>
            </a:r>
            <a:r>
              <a:rPr lang="en-IE" sz="1200" dirty="0" err="1">
                <a:latin typeface="+mj-lt"/>
                <a:cs typeface="Arial"/>
              </a:rPr>
              <a:t>szükség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az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ízlésközpont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megvalósításához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szükséges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tőkefinanszírozás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kiegyenlítéséhez</a:t>
            </a:r>
            <a:r>
              <a:rPr lang="en-IE" sz="1200" dirty="0">
                <a:latin typeface="+mj-lt"/>
                <a:cs typeface="Arial"/>
              </a:rPr>
              <a:t>.</a:t>
            </a:r>
          </a:p>
          <a:p>
            <a:pPr>
              <a:defRPr/>
            </a:pP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 err="1">
                <a:solidFill>
                  <a:srgbClr val="006600"/>
                </a:solidFill>
                <a:latin typeface="+mj-lt"/>
                <a:cs typeface="Arial"/>
              </a:rPr>
              <a:t>Mit</a:t>
            </a:r>
            <a:r>
              <a:rPr lang="en-IE" sz="1200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sz="1200" dirty="0" err="1">
                <a:solidFill>
                  <a:srgbClr val="006600"/>
                </a:solidFill>
                <a:latin typeface="+mj-lt"/>
                <a:cs typeface="Arial"/>
              </a:rPr>
              <a:t>értünk</a:t>
            </a:r>
            <a:r>
              <a:rPr lang="en-IE" sz="1200" dirty="0">
                <a:solidFill>
                  <a:srgbClr val="006600"/>
                </a:solidFill>
                <a:latin typeface="+mj-lt"/>
                <a:cs typeface="Arial"/>
              </a:rPr>
              <a:t> „</a:t>
            </a:r>
            <a:r>
              <a:rPr lang="en-IE" sz="1200" dirty="0" err="1">
                <a:solidFill>
                  <a:srgbClr val="006600"/>
                </a:solidFill>
                <a:latin typeface="+mj-lt"/>
                <a:cs typeface="Arial"/>
              </a:rPr>
              <a:t>tőke</a:t>
            </a:r>
            <a:r>
              <a:rPr lang="en-IE" sz="1200" dirty="0">
                <a:solidFill>
                  <a:srgbClr val="006600"/>
                </a:solidFill>
                <a:latin typeface="+mj-lt"/>
                <a:cs typeface="Arial"/>
              </a:rPr>
              <a:t>” </a:t>
            </a:r>
            <a:r>
              <a:rPr lang="en-IE" sz="1200" dirty="0" err="1">
                <a:solidFill>
                  <a:srgbClr val="006600"/>
                </a:solidFill>
                <a:latin typeface="+mj-lt"/>
                <a:cs typeface="Arial"/>
              </a:rPr>
              <a:t>alatt</a:t>
            </a:r>
            <a:r>
              <a:rPr lang="en-IE" sz="1200" dirty="0">
                <a:solidFill>
                  <a:srgbClr val="006600"/>
                </a:solidFill>
                <a:latin typeface="+mj-lt"/>
                <a:cs typeface="Arial"/>
              </a:rPr>
              <a:t>?</a:t>
            </a:r>
          </a:p>
          <a:p>
            <a:pPr>
              <a:defRPr/>
            </a:pPr>
            <a:endParaRPr lang="en-IE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IE" sz="1200" dirty="0">
                <a:latin typeface="+mj-lt"/>
                <a:cs typeface="Arial"/>
              </a:rPr>
              <a:t>A </a:t>
            </a:r>
            <a:r>
              <a:rPr lang="en-IE" sz="1200" dirty="0" err="1">
                <a:latin typeface="+mj-lt"/>
                <a:cs typeface="Arial"/>
              </a:rPr>
              <a:t>tőke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jelenleg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rendelkezésre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álló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eszközökre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vonatkozik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például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ingatlanokra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földekre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megtakarításokra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stb</a:t>
            </a:r>
            <a:r>
              <a:rPr lang="en-IE" sz="1200" dirty="0">
                <a:latin typeface="+mj-lt"/>
                <a:cs typeface="Arial"/>
              </a:rPr>
              <a:t>., </a:t>
            </a:r>
            <a:r>
              <a:rPr lang="en-IE" sz="1200" dirty="0" err="1">
                <a:latin typeface="+mj-lt"/>
                <a:cs typeface="Arial"/>
              </a:rPr>
              <a:t>amelyek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vállalkozás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fejlesztésére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vagy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befektetésére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állnak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rendelkezésre</a:t>
            </a:r>
            <a:r>
              <a:rPr lang="en-IE" sz="1200" dirty="0">
                <a:latin typeface="+mj-lt"/>
                <a:cs typeface="Arial"/>
              </a:rPr>
              <a:t>. A </a:t>
            </a:r>
            <a:r>
              <a:rPr lang="en-IE" sz="1200" dirty="0" err="1">
                <a:latin typeface="+mj-lt"/>
                <a:cs typeface="Arial"/>
              </a:rPr>
              <a:t>tőkeemelés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szakértelmet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és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felkészültséget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igényel</a:t>
            </a:r>
            <a:r>
              <a:rPr lang="en-IE" sz="1200" dirty="0">
                <a:latin typeface="+mj-lt"/>
                <a:cs typeface="Arial"/>
              </a:rPr>
              <a:t>. </a:t>
            </a:r>
            <a:r>
              <a:rPr lang="en-IE" sz="1200" dirty="0" err="1">
                <a:latin typeface="+mj-lt"/>
                <a:cs typeface="Arial"/>
              </a:rPr>
              <a:t>Különféle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finanszírozási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módok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léteznek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amelyek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lehetővé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teszik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központ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számára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hogy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tőkét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vonjon</a:t>
            </a:r>
            <a:r>
              <a:rPr lang="en-IE" sz="1200" dirty="0">
                <a:latin typeface="+mj-lt"/>
                <a:cs typeface="Arial"/>
              </a:rPr>
              <a:t> be </a:t>
            </a:r>
            <a:r>
              <a:rPr lang="en-IE" sz="1200" dirty="0" err="1">
                <a:latin typeface="+mj-lt"/>
                <a:cs typeface="Arial"/>
              </a:rPr>
              <a:t>új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vállalkozása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számára</a:t>
            </a:r>
            <a:r>
              <a:rPr lang="en-IE" sz="1200" dirty="0">
                <a:latin typeface="+mj-lt"/>
                <a:cs typeface="Arial"/>
              </a:rPr>
              <a:t>. </a:t>
            </a:r>
            <a:r>
              <a:rPr lang="en-IE" sz="1200" dirty="0" err="1">
                <a:latin typeface="+mj-lt"/>
                <a:cs typeface="Arial"/>
              </a:rPr>
              <a:t>Ez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modul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bemutatja</a:t>
            </a:r>
            <a:r>
              <a:rPr lang="en-IE" sz="1200" dirty="0">
                <a:latin typeface="+mj-lt"/>
                <a:cs typeface="Arial"/>
              </a:rPr>
              <a:t> a </a:t>
            </a:r>
            <a:r>
              <a:rPr lang="en-IE" sz="1200" dirty="0" err="1">
                <a:latin typeface="+mj-lt"/>
                <a:cs typeface="Arial"/>
              </a:rPr>
              <a:t>befektetési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tőke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támogatások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kölcsönök</a:t>
            </a:r>
            <a:r>
              <a:rPr lang="en-IE" sz="1200" dirty="0">
                <a:latin typeface="+mj-lt"/>
                <a:cs typeface="Arial"/>
              </a:rPr>
              <a:t>, </a:t>
            </a:r>
            <a:r>
              <a:rPr lang="en-IE" sz="1200" dirty="0" err="1">
                <a:latin typeface="+mj-lt"/>
                <a:cs typeface="Arial"/>
              </a:rPr>
              <a:t>adományok</a:t>
            </a:r>
            <a:r>
              <a:rPr lang="en-IE" sz="1200" dirty="0">
                <a:latin typeface="+mj-lt"/>
                <a:cs typeface="Arial"/>
              </a:rPr>
              <a:t> </a:t>
            </a:r>
            <a:r>
              <a:rPr lang="en-IE" sz="1200" dirty="0" err="1">
                <a:latin typeface="+mj-lt"/>
                <a:cs typeface="Arial"/>
              </a:rPr>
              <a:t>stb</a:t>
            </a:r>
            <a:r>
              <a:rPr lang="en-IE" sz="1200" dirty="0">
                <a:latin typeface="+mj-lt"/>
                <a:cs typeface="Arial"/>
              </a:rPr>
              <a:t>.</a:t>
            </a:r>
            <a:endParaRPr lang="sk-SK" sz="1050" dirty="0"/>
          </a:p>
          <a:p>
            <a:pPr>
              <a:buFontTx/>
              <a:buNone/>
              <a:defRPr/>
            </a:pPr>
            <a:r>
              <a:rPr lang="en-IE" sz="14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934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B7BB1E0C-66C1-4525-A820-65E17CEF11CF}"/>
              </a:ext>
            </a:extLst>
          </p:cNvPr>
          <p:cNvSpPr txBox="1"/>
          <p:nvPr/>
        </p:nvSpPr>
        <p:spPr>
          <a:xfrm>
            <a:off x="188536" y="1222110"/>
            <a:ext cx="903087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Ki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vesz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részt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az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ízközponttal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kapcsolatos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 </a:t>
            </a:r>
            <a:r>
              <a:rPr lang="en-IE" altLang="en-US" sz="1600" b="1" dirty="0" err="1">
                <a:solidFill>
                  <a:srgbClr val="006600"/>
                </a:solidFill>
                <a:latin typeface="+mj-lt"/>
                <a:cs typeface="Arial"/>
              </a:rPr>
              <a:t>terveiben</a:t>
            </a:r>
            <a:r>
              <a:rPr lang="en-IE" altLang="en-US" sz="1600" b="1" dirty="0">
                <a:solidFill>
                  <a:srgbClr val="006600"/>
                </a:solidFill>
                <a:latin typeface="+mj-lt"/>
                <a:cs typeface="Arial"/>
              </a:rPr>
              <a:t>? </a:t>
            </a:r>
            <a:endParaRPr lang="sk-SK" altLang="en-US" sz="1600" b="1" dirty="0">
              <a:solidFill>
                <a:srgbClr val="006600"/>
              </a:solidFill>
              <a:latin typeface="+mj-lt"/>
            </a:endParaRPr>
          </a:p>
          <a:p>
            <a:r>
              <a:rPr lang="hu-HU" altLang="en-US" sz="1600" dirty="0">
                <a:latin typeface="+mj-lt"/>
                <a:cs typeface="Arial"/>
              </a:rPr>
              <a:t>A nem műszaki háttérrel rendelkezők számára zavaró lehet, hogy ki mit csinál! Íme az egyszerű útmutatónk</a:t>
            </a:r>
            <a:endParaRPr lang="sk-SK" sz="1600" dirty="0">
              <a:latin typeface="+mj-lt"/>
              <a:cs typeface="Arial"/>
            </a:endParaRPr>
          </a:p>
        </p:txBody>
      </p:sp>
      <p:graphicFrame>
        <p:nvGraphicFramePr>
          <p:cNvPr id="4" name="Tabuľka 4">
            <a:extLst>
              <a:ext uri="{FF2B5EF4-FFF2-40B4-BE49-F238E27FC236}">
                <a16:creationId xmlns:a16="http://schemas.microsoft.com/office/drawing/2014/main" id="{E0B5BF20-0CCC-49C4-A332-19727B211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853131"/>
              </p:ext>
            </p:extLst>
          </p:nvPr>
        </p:nvGraphicFramePr>
        <p:xfrm>
          <a:off x="0" y="2321176"/>
          <a:ext cx="9906000" cy="2536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415668259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839356942"/>
                    </a:ext>
                  </a:extLst>
                </a:gridCol>
              </a:tblGrid>
              <a:tr h="3459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i="0" kern="1200" dirty="0">
                          <a:solidFill>
                            <a:srgbClr val="00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ÉPÍTÉSZETI</a:t>
                      </a:r>
                      <a:endParaRPr lang="en-IE" sz="12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  <a:p>
                      <a:pPr algn="ctr"/>
                      <a:endParaRPr lang="sk-SK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50" b="1" i="0" kern="1200" dirty="0">
                          <a:solidFill>
                            <a:srgbClr val="00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SZERKEZETI MÉRNÖK</a:t>
                      </a:r>
                      <a:endParaRPr lang="sk-SK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400924"/>
                  </a:ext>
                </a:extLst>
              </a:tr>
              <a:tr h="212502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Részletes tervek, metszetek, homlokzatok részletekkel és specifikációkkal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Fűtés, hűtés, víz, fény és áram, tűz, betörő stb. helyeket jelző elrendezések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Anyag- és kivitelezési előírások.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Előzetes egészségügyi és biztonsági terv.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Más tanácsadóktól származó információk kezelése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Pályázó Vállalkozók átvilágításának irányítása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Pályázati űrlap kiadása.</a:t>
                      </a:r>
                      <a:endParaRPr lang="sk-SK" sz="10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Alap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tervezése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Vízelvezető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tervezés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Szerkezeti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tervezés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minden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emeleten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tetőn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Szükség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esetén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támfal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kialakítása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Konkrét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specifikáció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Szerkezeti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specifikáció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részletek</a:t>
                      </a:r>
                      <a:endParaRPr lang="en-IE" sz="1050" b="0" i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 fontAlgn="base">
                        <a:buFont typeface="Arial" panose="020B0604020202020204" pitchFamily="34" charset="0"/>
                        <a:buChar char="•"/>
                      </a:pP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Szükség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esetén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további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talaj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földalatti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CCTV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felméréseket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kell</a:t>
                      </a:r>
                      <a:r>
                        <a:rPr lang="en-IE" sz="105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05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végezniük</a:t>
                      </a:r>
                      <a:endParaRPr lang="sk-SK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58095"/>
                  </a:ext>
                </a:extLst>
              </a:tr>
            </a:tbl>
          </a:graphicData>
        </a:graphic>
      </p:graphicFrame>
      <p:graphicFrame>
        <p:nvGraphicFramePr>
          <p:cNvPr id="5" name="Tabuľka 4">
            <a:extLst>
              <a:ext uri="{FF2B5EF4-FFF2-40B4-BE49-F238E27FC236}">
                <a16:creationId xmlns:a16="http://schemas.microsoft.com/office/drawing/2014/main" id="{143C3B37-516B-5DAD-7B50-B1F5E5AD8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93712"/>
              </p:ext>
            </p:extLst>
          </p:nvPr>
        </p:nvGraphicFramePr>
        <p:xfrm>
          <a:off x="0" y="4127945"/>
          <a:ext cx="99060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636574695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1889751230"/>
                    </a:ext>
                  </a:extLst>
                </a:gridCol>
              </a:tblGrid>
              <a:tr h="2560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i="0" kern="1200" dirty="0">
                          <a:solidFill>
                            <a:srgbClr val="00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EGYÉB TANÁCSADÓK</a:t>
                      </a:r>
                      <a:endParaRPr lang="en-IE" sz="16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1" i="0" kern="1200" dirty="0">
                          <a:solidFill>
                            <a:srgbClr val="0066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MENNYISÉG FELÜGYELŐ</a:t>
                      </a:r>
                      <a:endParaRPr lang="en-IE" sz="1600" dirty="0">
                        <a:solidFill>
                          <a:srgbClr val="006600"/>
                        </a:solidFill>
                        <a:latin typeface="+mj-lt"/>
                      </a:endParaRPr>
                    </a:p>
                    <a:p>
                      <a:endParaRPr lang="sk-SK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88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Élelmiszer-technológus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Szolgáltatási mérnökök</a:t>
                      </a:r>
                    </a:p>
                    <a:p>
                      <a:pPr marL="285750" marR="0" lvl="0" indent="-28575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Belsőépítészet / Világítás / Tájkép / Szakértő – értelemszerűen.</a:t>
                      </a:r>
                      <a:endParaRPr lang="sk-SK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többi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tanácsadótól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származó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összes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tervrajz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specifikáció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elkészülte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után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mennyiségfelmérő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megméri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az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épület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minden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egyes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elemét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elkészíti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Mennyiségjegyzéket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Ez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lesz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pályázat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alapja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és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biztosítja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hogy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minden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vállalkozó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„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hasonló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hasonló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alapon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árazzon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 Az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építési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szakaszban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munkálatok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hatókörében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bekövetkezett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módosítások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vagy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módosítások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költségére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is </a:t>
                      </a:r>
                      <a:r>
                        <a:rPr lang="en-IE" sz="1200" b="0" i="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felhasználják</a:t>
                      </a:r>
                      <a:r>
                        <a:rPr lang="en-IE" sz="12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lang="sk-SK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41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901874"/>
      </p:ext>
    </p:extLst>
  </p:cSld>
  <p:clrMapOvr>
    <a:masterClrMapping/>
  </p:clrMapOvr>
</p:sld>
</file>

<file path=ppt/theme/theme1.xml><?xml version="1.0" encoding="utf-8"?>
<a:theme xmlns:a="http://schemas.openxmlformats.org/drawingml/2006/main" name="URESA biomass temlat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98e21-7858-42b8-a513-89b049052d4e">
      <Terms xmlns="http://schemas.microsoft.com/office/infopath/2007/PartnerControls"/>
    </lcf76f155ced4ddcb4097134ff3c332f>
    <TaxCatchAll xmlns="ebb57fef-aa04-4b64-85cb-dbd122f3ef3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5528D5E10BA49B6643C35E826D0AA" ma:contentTypeVersion="17" ma:contentTypeDescription="Create a new document." ma:contentTypeScope="" ma:versionID="dde5a2b2e717748552c702a8b0aa1378">
  <xsd:schema xmlns:xsd="http://www.w3.org/2001/XMLSchema" xmlns:xs="http://www.w3.org/2001/XMLSchema" xmlns:p="http://schemas.microsoft.com/office/2006/metadata/properties" xmlns:ns2="f5d98e21-7858-42b8-a513-89b049052d4e" xmlns:ns3="ebb57fef-aa04-4b64-85cb-dbd122f3ef38" targetNamespace="http://schemas.microsoft.com/office/2006/metadata/properties" ma:root="true" ma:fieldsID="20cddff7c090a5822eab3b5467930ab6" ns2:_="" ns3:_="">
    <xsd:import namespace="f5d98e21-7858-42b8-a513-89b049052d4e"/>
    <xsd:import namespace="ebb57fef-aa04-4b64-85cb-dbd122f3e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8e21-7858-42b8-a513-89b049052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104055d-a7a1-4227-823d-893947fae5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57fef-aa04-4b64-85cb-dbd122f3ef38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7a2fb5e-3e71-46c2-8cfb-b18f0a1e2fa7}" ma:internalName="TaxCatchAll" ma:showField="CatchAllData" ma:web="ebb57fef-aa04-4b64-85cb-dbd122f3e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A7B9EB-588E-4CFC-A594-64DC3DF872B5}">
  <ds:schemaRefs>
    <ds:schemaRef ds:uri="http://schemas.microsoft.com/office/2006/metadata/properties"/>
    <ds:schemaRef ds:uri="http://schemas.microsoft.com/office/infopath/2007/PartnerControls"/>
    <ds:schemaRef ds:uri="f5d98e21-7858-42b8-a513-89b049052d4e"/>
    <ds:schemaRef ds:uri="ebb57fef-aa04-4b64-85cb-dbd122f3ef38"/>
  </ds:schemaRefs>
</ds:datastoreItem>
</file>

<file path=customXml/itemProps2.xml><?xml version="1.0" encoding="utf-8"?>
<ds:datastoreItem xmlns:ds="http://schemas.openxmlformats.org/officeDocument/2006/customXml" ds:itemID="{FCA55330-E313-447D-8CCD-B2CB81BD6B33}"/>
</file>

<file path=customXml/itemProps3.xml><?xml version="1.0" encoding="utf-8"?>
<ds:datastoreItem xmlns:ds="http://schemas.openxmlformats.org/officeDocument/2006/customXml" ds:itemID="{D2A5200E-6B70-40C8-AC5B-567C02C134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URESA trial_1</Template>
  <TotalTime>1714</TotalTime>
  <Words>7649</Words>
  <Application>Microsoft Macintosh PowerPoint</Application>
  <PresentationFormat>A4 (210x297 mm)</PresentationFormat>
  <Paragraphs>614</Paragraphs>
  <Slides>60</Slides>
  <Notes>1</Notes>
  <HiddenSlides>0</HiddenSlides>
  <MMClips>3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60</vt:i4>
      </vt:variant>
    </vt:vector>
  </HeadingPairs>
  <TitlesOfParts>
    <vt:vector size="66" baseType="lpstr">
      <vt:lpstr>Arial</vt:lpstr>
      <vt:lpstr>Bookman Old Style</vt:lpstr>
      <vt:lpstr>Calibri</vt:lpstr>
      <vt:lpstr>Trebuchet MS</vt:lpstr>
      <vt:lpstr>Wingdings</vt:lpstr>
      <vt:lpstr>URESA biomass temlate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Krzy Pal</dc:creator>
  <cp:lastModifiedBy>Microsoft Office User</cp:lastModifiedBy>
  <cp:revision>224</cp:revision>
  <dcterms:created xsi:type="dcterms:W3CDTF">2018-03-25T08:55:28Z</dcterms:created>
  <dcterms:modified xsi:type="dcterms:W3CDTF">2023-01-22T16:07:44Z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0x0101006215528D5E10BA49B6643C35E826D0AA</vt:lpwstr>
  </property>
  <property fmtid="{D5CDD505-2E9C-101B-9397-08002B2CF9AE}" pid="3" name="MediaServiceImageTags">
    <vt:lpwstr/>
  </property>
</Properties>
</file>