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4"/>
  </p:sldMasterIdLst>
  <p:notesMasterIdLst>
    <p:notesMasterId r:id="rId15"/>
  </p:notesMasterIdLst>
  <p:handoutMasterIdLst>
    <p:handoutMasterId r:id="rId16"/>
  </p:handoutMasterIdLst>
  <p:sldIdLst>
    <p:sldId id="266" r:id="rId5"/>
    <p:sldId id="309" r:id="rId6"/>
    <p:sldId id="304" r:id="rId7"/>
    <p:sldId id="298" r:id="rId8"/>
    <p:sldId id="292" r:id="rId9"/>
    <p:sldId id="306" r:id="rId10"/>
    <p:sldId id="295" r:id="rId11"/>
    <p:sldId id="302" r:id="rId12"/>
    <p:sldId id="303" r:id="rId13"/>
    <p:sldId id="310" r:id="rId14"/>
  </p:sldIdLst>
  <p:sldSz cx="9906000" cy="6858000" type="A4"/>
  <p:notesSz cx="6858000" cy="9144000"/>
  <p:defaultTextStyle>
    <a:defPPr>
      <a:defRPr lang="pl-PL"/>
    </a:defPPr>
    <a:lvl1pPr algn="l" rtl="0" fontAlgn="base">
      <a:spcBef>
        <a:spcPct val="0"/>
      </a:spcBef>
      <a:spcAft>
        <a:spcPct val="0"/>
      </a:spcAft>
      <a:defRPr kern="1200">
        <a:solidFill>
          <a:schemeClr val="tx1"/>
        </a:solidFill>
        <a:latin typeface="Trebuchet MS" pitchFamily="34" charset="0"/>
        <a:ea typeface="+mn-ea"/>
        <a:cs typeface="Arial" charset="0"/>
      </a:defRPr>
    </a:lvl1pPr>
    <a:lvl2pPr marL="457200" algn="l" rtl="0" fontAlgn="base">
      <a:spcBef>
        <a:spcPct val="0"/>
      </a:spcBef>
      <a:spcAft>
        <a:spcPct val="0"/>
      </a:spcAft>
      <a:defRPr kern="1200">
        <a:solidFill>
          <a:schemeClr val="tx1"/>
        </a:solidFill>
        <a:latin typeface="Trebuchet MS" pitchFamily="34" charset="0"/>
        <a:ea typeface="+mn-ea"/>
        <a:cs typeface="Arial" charset="0"/>
      </a:defRPr>
    </a:lvl2pPr>
    <a:lvl3pPr marL="914400" algn="l" rtl="0" fontAlgn="base">
      <a:spcBef>
        <a:spcPct val="0"/>
      </a:spcBef>
      <a:spcAft>
        <a:spcPct val="0"/>
      </a:spcAft>
      <a:defRPr kern="1200">
        <a:solidFill>
          <a:schemeClr val="tx1"/>
        </a:solidFill>
        <a:latin typeface="Trebuchet MS" pitchFamily="34" charset="0"/>
        <a:ea typeface="+mn-ea"/>
        <a:cs typeface="Arial" charset="0"/>
      </a:defRPr>
    </a:lvl3pPr>
    <a:lvl4pPr marL="1371600" algn="l" rtl="0" fontAlgn="base">
      <a:spcBef>
        <a:spcPct val="0"/>
      </a:spcBef>
      <a:spcAft>
        <a:spcPct val="0"/>
      </a:spcAft>
      <a:defRPr kern="1200">
        <a:solidFill>
          <a:schemeClr val="tx1"/>
        </a:solidFill>
        <a:latin typeface="Trebuchet MS" pitchFamily="34" charset="0"/>
        <a:ea typeface="+mn-ea"/>
        <a:cs typeface="Arial" charset="0"/>
      </a:defRPr>
    </a:lvl4pPr>
    <a:lvl5pPr marL="1828800" algn="l" rtl="0" fontAlgn="base">
      <a:spcBef>
        <a:spcPct val="0"/>
      </a:spcBef>
      <a:spcAft>
        <a:spcPct val="0"/>
      </a:spcAft>
      <a:defRPr kern="1200">
        <a:solidFill>
          <a:schemeClr val="tx1"/>
        </a:solidFill>
        <a:latin typeface="Trebuchet MS" pitchFamily="34" charset="0"/>
        <a:ea typeface="+mn-ea"/>
        <a:cs typeface="Arial" charset="0"/>
      </a:defRPr>
    </a:lvl5pPr>
    <a:lvl6pPr marL="2286000" algn="l" defTabSz="914400" rtl="0" eaLnBrk="1" latinLnBrk="0" hangingPunct="1">
      <a:defRPr kern="1200">
        <a:solidFill>
          <a:schemeClr val="tx1"/>
        </a:solidFill>
        <a:latin typeface="Trebuchet MS" pitchFamily="34" charset="0"/>
        <a:ea typeface="+mn-ea"/>
        <a:cs typeface="Arial" charset="0"/>
      </a:defRPr>
    </a:lvl6pPr>
    <a:lvl7pPr marL="2743200" algn="l" defTabSz="914400" rtl="0" eaLnBrk="1" latinLnBrk="0" hangingPunct="1">
      <a:defRPr kern="1200">
        <a:solidFill>
          <a:schemeClr val="tx1"/>
        </a:solidFill>
        <a:latin typeface="Trebuchet MS" pitchFamily="34" charset="0"/>
        <a:ea typeface="+mn-ea"/>
        <a:cs typeface="Arial" charset="0"/>
      </a:defRPr>
    </a:lvl7pPr>
    <a:lvl8pPr marL="3200400" algn="l" defTabSz="914400" rtl="0" eaLnBrk="1" latinLnBrk="0" hangingPunct="1">
      <a:defRPr kern="1200">
        <a:solidFill>
          <a:schemeClr val="tx1"/>
        </a:solidFill>
        <a:latin typeface="Trebuchet MS" pitchFamily="34" charset="0"/>
        <a:ea typeface="+mn-ea"/>
        <a:cs typeface="Arial" charset="0"/>
      </a:defRPr>
    </a:lvl8pPr>
    <a:lvl9pPr marL="3657600" algn="l" defTabSz="914400" rtl="0" eaLnBrk="1" latinLnBrk="0" hangingPunct="1">
      <a:defRPr kern="1200">
        <a:solidFill>
          <a:schemeClr val="tx1"/>
        </a:solidFill>
        <a:latin typeface="Trebuchet MS"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FF"/>
    <a:srgbClr val="78D76B"/>
    <a:srgbClr val="47C836"/>
    <a:srgbClr val="33CCFF"/>
    <a:srgbClr val="66CCFF"/>
    <a:srgbClr val="66FF99"/>
    <a:srgbClr val="CCFF33"/>
    <a:srgbClr val="70AC2E"/>
    <a:srgbClr val="003300"/>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88099" autoAdjust="0"/>
  </p:normalViewPr>
  <p:slideViewPr>
    <p:cSldViewPr snapToGrid="0">
      <p:cViewPr varScale="1">
        <p:scale>
          <a:sx n="98" d="100"/>
          <a:sy n="98" d="100"/>
        </p:scale>
        <p:origin x="2352" y="184"/>
      </p:cViewPr>
      <p:guideLst>
        <p:guide orient="horz" pos="2160"/>
        <p:guide pos="3120"/>
      </p:guideLst>
    </p:cSldViewPr>
  </p:slideViewPr>
  <p:notesTextViewPr>
    <p:cViewPr>
      <p:scale>
        <a:sx n="1" d="1"/>
        <a:sy n="1" d="1"/>
      </p:scale>
      <p:origin x="0" y="0"/>
    </p:cViewPr>
  </p:notesTextViewPr>
  <p:notesViewPr>
    <p:cSldViewPr snapToGrid="0">
      <p:cViewPr varScale="1">
        <p:scale>
          <a:sx n="65" d="100"/>
          <a:sy n="65" d="100"/>
        </p:scale>
        <p:origin x="-3130" y="-77"/>
      </p:cViewPr>
      <p:guideLst>
        <p:guide orient="horz" pos="2880"/>
        <p:guide pos="2160"/>
      </p:guideLst>
    </p:cSldViewPr>
  </p:notesViewPr>
  <p:gridSpacing cx="72010" cy="7201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smtClean="0"/>
            </a:lvl1pPr>
          </a:lstStyle>
          <a:p>
            <a:pPr>
              <a:defRPr/>
            </a:pPr>
            <a:endParaRPr lang="pl-PL"/>
          </a:p>
        </p:txBody>
      </p:sp>
      <p:sp>
        <p:nvSpPr>
          <p:cNvPr id="3" name="Symbol zastępczy daty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smtClean="0"/>
            </a:lvl1pPr>
          </a:lstStyle>
          <a:p>
            <a:pPr>
              <a:defRPr/>
            </a:pPr>
            <a:fld id="{4FCF0096-DD09-4F94-B125-D2F10671D3CC}" type="datetimeFigureOut">
              <a:rPr lang="pl-PL"/>
              <a:pPr>
                <a:defRPr/>
              </a:pPr>
              <a:t>22.01.2023</a:t>
            </a:fld>
            <a:endParaRPr lang="pl-PL"/>
          </a:p>
        </p:txBody>
      </p:sp>
      <p:sp>
        <p:nvSpPr>
          <p:cNvPr id="4" name="Symbol zastępczy stopki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smtClean="0"/>
            </a:lvl1pPr>
          </a:lstStyle>
          <a:p>
            <a:pPr>
              <a:defRPr/>
            </a:pPr>
            <a:endParaRPr lang="pl-PL"/>
          </a:p>
        </p:txBody>
      </p:sp>
      <p:sp>
        <p:nvSpPr>
          <p:cNvPr id="5" name="Symbol zastępczy numeru slajdu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smtClean="0"/>
            </a:lvl1pPr>
          </a:lstStyle>
          <a:p>
            <a:pPr>
              <a:defRPr/>
            </a:pPr>
            <a:fld id="{E5111B9C-89B8-4F29-A3B3-FDA73E31F16E}" type="slidenum">
              <a:rPr lang="pl-PL"/>
              <a:pPr>
                <a:defRPr/>
              </a:pPr>
              <a:t>‹#›</a:t>
            </a:fld>
            <a:endParaRPr lang="pl-PL"/>
          </a:p>
        </p:txBody>
      </p:sp>
    </p:spTree>
    <p:extLst>
      <p:ext uri="{BB962C8B-B14F-4D97-AF65-F5344CB8AC3E}">
        <p14:creationId xmlns:p14="http://schemas.microsoft.com/office/powerpoint/2010/main" val="4505054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pl-PL"/>
          </a:p>
        </p:txBody>
      </p:sp>
      <p:sp>
        <p:nvSpPr>
          <p:cNvPr id="3" name="Symbol zastępczy daty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7FCEE0EE-A52D-46AF-A07C-3EEC64895839}" type="datetimeFigureOut">
              <a:rPr lang="pl-PL"/>
              <a:pPr>
                <a:defRPr/>
              </a:pPr>
              <a:t>22.01.2023</a:t>
            </a:fld>
            <a:endParaRPr lang="pl-PL"/>
          </a:p>
        </p:txBody>
      </p:sp>
      <p:sp>
        <p:nvSpPr>
          <p:cNvPr id="4" name="Symbol zastępczy obrazu slajdu 3"/>
          <p:cNvSpPr>
            <a:spLocks noGrp="1" noRot="1" noChangeAspect="1"/>
          </p:cNvSpPr>
          <p:nvPr>
            <p:ph type="sldImg" idx="2"/>
          </p:nvPr>
        </p:nvSpPr>
        <p:spPr>
          <a:xfrm>
            <a:off x="952500" y="685800"/>
            <a:ext cx="4953000" cy="3429000"/>
          </a:xfrm>
          <a:prstGeom prst="rect">
            <a:avLst/>
          </a:prstGeom>
          <a:noFill/>
          <a:ln w="12700">
            <a:solidFill>
              <a:prstClr val="black"/>
            </a:solidFill>
          </a:ln>
        </p:spPr>
        <p:txBody>
          <a:bodyPr vert="horz" lIns="91440" tIns="45720" rIns="91440" bIns="45720" rtlCol="0" anchor="ctr"/>
          <a:lstStyle/>
          <a:p>
            <a:pPr lvl="0"/>
            <a:endParaRPr lang="pl-PL" noProof="0"/>
          </a:p>
        </p:txBody>
      </p:sp>
      <p:sp>
        <p:nvSpPr>
          <p:cNvPr id="5" name="Symbol zastępczy notatek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l-PL" noProof="0"/>
              <a:t>Kliknij, aby edytować style wzorca tekstu</a:t>
            </a:r>
          </a:p>
          <a:p>
            <a:pPr lvl="1"/>
            <a:r>
              <a:rPr lang="pl-PL" noProof="0"/>
              <a:t>Drugi poziom</a:t>
            </a:r>
          </a:p>
          <a:p>
            <a:pPr lvl="2"/>
            <a:r>
              <a:rPr lang="pl-PL" noProof="0"/>
              <a:t>Trzeci poziom</a:t>
            </a:r>
          </a:p>
          <a:p>
            <a:pPr lvl="3"/>
            <a:r>
              <a:rPr lang="pl-PL" noProof="0"/>
              <a:t>Czwarty poziom</a:t>
            </a:r>
          </a:p>
          <a:p>
            <a:pPr lvl="4"/>
            <a:r>
              <a:rPr lang="pl-PL" noProof="0"/>
              <a:t>Piąty poziom</a:t>
            </a:r>
          </a:p>
        </p:txBody>
      </p:sp>
      <p:sp>
        <p:nvSpPr>
          <p:cNvPr id="6" name="Symbol zastępczy stop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pl-PL"/>
          </a:p>
        </p:txBody>
      </p:sp>
      <p:sp>
        <p:nvSpPr>
          <p:cNvPr id="7" name="Symbol zastępczy numeru slajd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BFA41F5C-4A6D-432A-B932-774DE37C8E42}" type="slidenum">
              <a:rPr lang="pl-PL"/>
              <a:pPr>
                <a:defRPr/>
              </a:pPr>
              <a:t>‹#›</a:t>
            </a:fld>
            <a:endParaRPr lang="pl-PL"/>
          </a:p>
        </p:txBody>
      </p:sp>
    </p:spTree>
    <p:extLst>
      <p:ext uri="{BB962C8B-B14F-4D97-AF65-F5344CB8AC3E}">
        <p14:creationId xmlns:p14="http://schemas.microsoft.com/office/powerpoint/2010/main" val="416292608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cs-CZ" dirty="0"/>
              <a:t>A modul </a:t>
            </a:r>
            <a:r>
              <a:rPr lang="cs-CZ" dirty="0" err="1"/>
              <a:t>annak</a:t>
            </a:r>
            <a:r>
              <a:rPr lang="cs-CZ" dirty="0"/>
              <a:t> </a:t>
            </a:r>
            <a:r>
              <a:rPr lang="cs-CZ" dirty="0" err="1"/>
              <a:t>magyarázatával</a:t>
            </a:r>
            <a:r>
              <a:rPr lang="cs-CZ" dirty="0"/>
              <a:t> </a:t>
            </a:r>
            <a:r>
              <a:rPr lang="cs-CZ" dirty="0" err="1"/>
              <a:t>foglalkozik</a:t>
            </a:r>
            <a:r>
              <a:rPr lang="cs-CZ" dirty="0"/>
              <a:t>, </a:t>
            </a:r>
            <a:r>
              <a:rPr lang="cs-CZ" dirty="0" err="1"/>
              <a:t>hogy</a:t>
            </a:r>
            <a:r>
              <a:rPr lang="cs-CZ" dirty="0"/>
              <a:t> </a:t>
            </a:r>
            <a:r>
              <a:rPr lang="cs-CZ" dirty="0" err="1"/>
              <a:t>mit</a:t>
            </a:r>
            <a:r>
              <a:rPr lang="cs-CZ" dirty="0"/>
              <a:t> </a:t>
            </a:r>
            <a:r>
              <a:rPr lang="cs-CZ" dirty="0" err="1"/>
              <a:t>kell</a:t>
            </a:r>
            <a:r>
              <a:rPr lang="cs-CZ" dirty="0"/>
              <a:t> </a:t>
            </a:r>
            <a:r>
              <a:rPr lang="cs-CZ" dirty="0" err="1"/>
              <a:t>érteni</a:t>
            </a:r>
            <a:r>
              <a:rPr lang="cs-CZ" dirty="0"/>
              <a:t> </a:t>
            </a:r>
            <a:r>
              <a:rPr lang="cs-CZ" dirty="0" err="1"/>
              <a:t>az</a:t>
            </a:r>
            <a:r>
              <a:rPr lang="cs-CZ" dirty="0"/>
              <a:t> </a:t>
            </a:r>
            <a:r>
              <a:rPr lang="cs-CZ" dirty="0" err="1"/>
              <a:t>udvarról</a:t>
            </a:r>
            <a:r>
              <a:rPr lang="cs-CZ" dirty="0"/>
              <a:t> </a:t>
            </a:r>
            <a:r>
              <a:rPr lang="cs-CZ" dirty="0" err="1"/>
              <a:t>történő</a:t>
            </a:r>
            <a:r>
              <a:rPr lang="cs-CZ" dirty="0"/>
              <a:t> </a:t>
            </a:r>
            <a:r>
              <a:rPr lang="cs-CZ" dirty="0" err="1"/>
              <a:t>értékesítésen</a:t>
            </a:r>
            <a:r>
              <a:rPr lang="cs-CZ" dirty="0"/>
              <a:t>, </a:t>
            </a:r>
            <a:r>
              <a:rPr lang="cs-CZ" dirty="0" err="1"/>
              <a:t>különösen</a:t>
            </a:r>
            <a:r>
              <a:rPr lang="cs-CZ" dirty="0"/>
              <a:t> </a:t>
            </a:r>
            <a:r>
              <a:rPr lang="cs-CZ" dirty="0" err="1"/>
              <a:t>az</a:t>
            </a:r>
            <a:r>
              <a:rPr lang="cs-CZ" dirty="0"/>
              <a:t> </a:t>
            </a:r>
            <a:r>
              <a:rPr lang="cs-CZ" dirty="0" err="1"/>
              <a:t>állattenyésztésben</a:t>
            </a:r>
            <a:r>
              <a:rPr lang="cs-CZ" dirty="0"/>
              <a:t>, </a:t>
            </a:r>
            <a:r>
              <a:rPr lang="cs-CZ" dirty="0" err="1"/>
              <a:t>hogyan</a:t>
            </a:r>
            <a:r>
              <a:rPr lang="cs-CZ" dirty="0"/>
              <a:t> </a:t>
            </a:r>
            <a:r>
              <a:rPr lang="cs-CZ" dirty="0" err="1"/>
              <a:t>fontos</a:t>
            </a:r>
            <a:r>
              <a:rPr lang="cs-CZ" dirty="0"/>
              <a:t> </a:t>
            </a:r>
            <a:r>
              <a:rPr lang="cs-CZ" dirty="0" err="1"/>
              <a:t>az</a:t>
            </a:r>
            <a:r>
              <a:rPr lang="cs-CZ" dirty="0"/>
              <a:t> </a:t>
            </a:r>
            <a:r>
              <a:rPr lang="cs-CZ" dirty="0" err="1"/>
              <a:t>udvarról</a:t>
            </a:r>
            <a:r>
              <a:rPr lang="cs-CZ" dirty="0"/>
              <a:t> </a:t>
            </a:r>
            <a:r>
              <a:rPr lang="cs-CZ" dirty="0" err="1"/>
              <a:t>történő</a:t>
            </a:r>
            <a:r>
              <a:rPr lang="cs-CZ" dirty="0"/>
              <a:t> </a:t>
            </a:r>
            <a:r>
              <a:rPr lang="cs-CZ" dirty="0" err="1"/>
              <a:t>értékesítés</a:t>
            </a:r>
            <a:r>
              <a:rPr lang="cs-CZ" dirty="0"/>
              <a:t> a </a:t>
            </a:r>
            <a:r>
              <a:rPr lang="cs-CZ" dirty="0" err="1"/>
              <a:t>fogyasztók</a:t>
            </a:r>
            <a:r>
              <a:rPr lang="cs-CZ" dirty="0"/>
              <a:t> </a:t>
            </a:r>
            <a:r>
              <a:rPr lang="cs-CZ" dirty="0" err="1"/>
              <a:t>és</a:t>
            </a:r>
            <a:r>
              <a:rPr lang="cs-CZ" dirty="0"/>
              <a:t> </a:t>
            </a:r>
            <a:r>
              <a:rPr lang="cs-CZ" dirty="0" err="1"/>
              <a:t>az</a:t>
            </a:r>
            <a:r>
              <a:rPr lang="cs-CZ" dirty="0"/>
              <a:t> </a:t>
            </a:r>
            <a:r>
              <a:rPr lang="cs-CZ" dirty="0" err="1"/>
              <a:t>eladók</a:t>
            </a:r>
            <a:r>
              <a:rPr lang="cs-CZ" dirty="0"/>
              <a:t> </a:t>
            </a:r>
            <a:r>
              <a:rPr lang="cs-CZ" dirty="0" err="1"/>
              <a:t>számára</a:t>
            </a:r>
            <a:r>
              <a:rPr lang="cs-CZ" dirty="0"/>
              <a:t>. A </a:t>
            </a:r>
            <a:r>
              <a:rPr lang="cs-CZ" dirty="0" err="1"/>
              <a:t>regionális</a:t>
            </a:r>
            <a:r>
              <a:rPr lang="cs-CZ" dirty="0"/>
              <a:t> </a:t>
            </a:r>
            <a:r>
              <a:rPr lang="cs-CZ" dirty="0" err="1"/>
              <a:t>termékek</a:t>
            </a:r>
            <a:r>
              <a:rPr lang="cs-CZ" dirty="0"/>
              <a:t> </a:t>
            </a:r>
            <a:r>
              <a:rPr lang="cs-CZ" dirty="0" err="1"/>
              <a:t>jelentősége</a:t>
            </a:r>
            <a:r>
              <a:rPr lang="cs-CZ" dirty="0"/>
              <a:t> </a:t>
            </a:r>
            <a:r>
              <a:rPr lang="cs-CZ" dirty="0" err="1"/>
              <a:t>és</a:t>
            </a:r>
            <a:r>
              <a:rPr lang="cs-CZ" dirty="0"/>
              <a:t> </a:t>
            </a:r>
            <a:r>
              <a:rPr lang="cs-CZ" dirty="0" err="1"/>
              <a:t>támogatása</a:t>
            </a:r>
            <a:r>
              <a:rPr lang="cs-CZ" dirty="0"/>
              <a:t> </a:t>
            </a:r>
            <a:r>
              <a:rPr lang="cs-CZ" dirty="0" err="1"/>
              <a:t>Csehországban</a:t>
            </a:r>
            <a:r>
              <a:rPr lang="cs-CZ" dirty="0"/>
              <a:t> </a:t>
            </a:r>
            <a:r>
              <a:rPr lang="cs-CZ" dirty="0" err="1"/>
              <a:t>és</a:t>
            </a:r>
            <a:r>
              <a:rPr lang="cs-CZ" dirty="0"/>
              <a:t> </a:t>
            </a:r>
            <a:r>
              <a:rPr lang="cs-CZ" dirty="0" err="1"/>
              <a:t>egyes</a:t>
            </a:r>
            <a:r>
              <a:rPr lang="cs-CZ" dirty="0"/>
              <a:t> EU-</a:t>
            </a:r>
            <a:r>
              <a:rPr lang="cs-CZ" dirty="0" err="1"/>
              <a:t>országokban</a:t>
            </a:r>
            <a:r>
              <a:rPr lang="cs-CZ" dirty="0"/>
              <a:t>.</a:t>
            </a:r>
          </a:p>
        </p:txBody>
      </p:sp>
      <p:sp>
        <p:nvSpPr>
          <p:cNvPr id="4" name="Zástupný symbol pro číslo snímku 3"/>
          <p:cNvSpPr>
            <a:spLocks noGrp="1"/>
          </p:cNvSpPr>
          <p:nvPr>
            <p:ph type="sldNum" sz="quarter" idx="5"/>
          </p:nvPr>
        </p:nvSpPr>
        <p:spPr/>
        <p:txBody>
          <a:bodyPr/>
          <a:lstStyle/>
          <a:p>
            <a:pPr>
              <a:defRPr/>
            </a:pPr>
            <a:fld id="{BFA41F5C-4A6D-432A-B932-774DE37C8E42}" type="slidenum">
              <a:rPr lang="pl-PL" smtClean="0"/>
              <a:pPr>
                <a:defRPr/>
              </a:pPr>
              <a:t>2</a:t>
            </a:fld>
            <a:endParaRPr lang="pl-PL"/>
          </a:p>
        </p:txBody>
      </p:sp>
    </p:spTree>
    <p:extLst>
      <p:ext uri="{BB962C8B-B14F-4D97-AF65-F5344CB8AC3E}">
        <p14:creationId xmlns:p14="http://schemas.microsoft.com/office/powerpoint/2010/main" val="34793417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effectLst/>
                <a:ea typeface="Calibri" panose="020F0502020204030204" pitchFamily="34" charset="0"/>
                <a:cs typeface="Calibri" panose="020F0502020204030204" pitchFamily="34" charset="0"/>
              </a:rPr>
              <a:t>A </a:t>
            </a:r>
            <a:r>
              <a:rPr lang="en-US" dirty="0" err="1">
                <a:effectLst/>
                <a:ea typeface="Calibri" panose="020F0502020204030204" pitchFamily="34" charset="0"/>
                <a:cs typeface="Calibri" panose="020F0502020204030204" pitchFamily="34" charset="0"/>
              </a:rPr>
              <a:t>Cseh</a:t>
            </a:r>
            <a:r>
              <a:rPr lang="en-US" dirty="0">
                <a:effectLst/>
                <a:ea typeface="Calibri" panose="020F0502020204030204" pitchFamily="34" charset="0"/>
                <a:cs typeface="Calibri" panose="020F0502020204030204" pitchFamily="34" charset="0"/>
              </a:rPr>
              <a:t> </a:t>
            </a:r>
            <a:r>
              <a:rPr lang="en-US" dirty="0" err="1">
                <a:effectLst/>
                <a:ea typeface="Calibri" panose="020F0502020204030204" pitchFamily="34" charset="0"/>
                <a:cs typeface="Calibri" panose="020F0502020204030204" pitchFamily="34" charset="0"/>
              </a:rPr>
              <a:t>Köztársaság</a:t>
            </a:r>
            <a:r>
              <a:rPr lang="en-US" dirty="0">
                <a:effectLst/>
                <a:ea typeface="Calibri" panose="020F0502020204030204" pitchFamily="34" charset="0"/>
                <a:cs typeface="Calibri" panose="020F0502020204030204" pitchFamily="34" charset="0"/>
              </a:rPr>
              <a:t> </a:t>
            </a:r>
            <a:r>
              <a:rPr lang="en-US" dirty="0" err="1">
                <a:effectLst/>
                <a:ea typeface="Calibri" panose="020F0502020204030204" pitchFamily="34" charset="0"/>
                <a:cs typeface="Calibri" panose="020F0502020204030204" pitchFamily="34" charset="0"/>
              </a:rPr>
              <a:t>Mezőgazdasági</a:t>
            </a:r>
            <a:r>
              <a:rPr lang="en-US" dirty="0">
                <a:effectLst/>
                <a:ea typeface="Calibri" panose="020F0502020204030204" pitchFamily="34" charset="0"/>
                <a:cs typeface="Calibri" panose="020F0502020204030204" pitchFamily="34" charset="0"/>
              </a:rPr>
              <a:t> </a:t>
            </a:r>
            <a:r>
              <a:rPr lang="en-US" dirty="0" err="1">
                <a:effectLst/>
                <a:ea typeface="Calibri" panose="020F0502020204030204" pitchFamily="34" charset="0"/>
                <a:cs typeface="Calibri" panose="020F0502020204030204" pitchFamily="34" charset="0"/>
              </a:rPr>
              <a:t>Minisztériumának</a:t>
            </a:r>
            <a:r>
              <a:rPr lang="en-US" dirty="0">
                <a:effectLst/>
                <a:ea typeface="Calibri" panose="020F0502020204030204" pitchFamily="34" charset="0"/>
                <a:cs typeface="Calibri" panose="020F0502020204030204" pitchFamily="34" charset="0"/>
              </a:rPr>
              <a:t> </a:t>
            </a:r>
            <a:r>
              <a:rPr lang="en-US" dirty="0" err="1">
                <a:effectLst/>
                <a:ea typeface="Calibri" panose="020F0502020204030204" pitchFamily="34" charset="0"/>
                <a:cs typeface="Calibri" panose="020F0502020204030204" pitchFamily="34" charset="0"/>
              </a:rPr>
              <a:t>szórólapja</a:t>
            </a:r>
            <a:r>
              <a:rPr lang="en-US" dirty="0">
                <a:effectLst/>
                <a:ea typeface="Calibri" panose="020F0502020204030204" pitchFamily="34" charset="0"/>
                <a:cs typeface="Calibri" panose="020F0502020204030204" pitchFamily="34" charset="0"/>
              </a:rPr>
              <a:t> (2017) </a:t>
            </a:r>
            <a:r>
              <a:rPr lang="en-US" dirty="0" err="1">
                <a:effectLst/>
                <a:ea typeface="Calibri" panose="020F0502020204030204" pitchFamily="34" charset="0"/>
                <a:cs typeface="Calibri" panose="020F0502020204030204" pitchFamily="34" charset="0"/>
              </a:rPr>
              <a:t>leszögezi</a:t>
            </a:r>
            <a:r>
              <a:rPr lang="en-US" dirty="0">
                <a:effectLst/>
                <a:ea typeface="Calibri" panose="020F0502020204030204" pitchFamily="34" charset="0"/>
                <a:cs typeface="Calibri" panose="020F0502020204030204" pitchFamily="34" charset="0"/>
              </a:rPr>
              <a:t>, </a:t>
            </a:r>
            <a:r>
              <a:rPr lang="en-US" dirty="0" err="1">
                <a:effectLst/>
                <a:ea typeface="Calibri" panose="020F0502020204030204" pitchFamily="34" charset="0"/>
                <a:cs typeface="Calibri" panose="020F0502020204030204" pitchFamily="34" charset="0"/>
              </a:rPr>
              <a:t>hogy</a:t>
            </a:r>
            <a:r>
              <a:rPr lang="en-US" dirty="0">
                <a:effectLst/>
                <a:ea typeface="Calibri" panose="020F0502020204030204" pitchFamily="34" charset="0"/>
                <a:cs typeface="Calibri" panose="020F0502020204030204" pitchFamily="34" charset="0"/>
              </a:rPr>
              <a:t> a </a:t>
            </a:r>
            <a:r>
              <a:rPr lang="en-US" dirty="0" err="1">
                <a:effectLst/>
                <a:ea typeface="Calibri" panose="020F0502020204030204" pitchFamily="34" charset="0"/>
                <a:cs typeface="Calibri" panose="020F0502020204030204" pitchFamily="34" charset="0"/>
              </a:rPr>
              <a:t>rövid</a:t>
            </a:r>
            <a:r>
              <a:rPr lang="en-US" dirty="0">
                <a:effectLst/>
                <a:ea typeface="Calibri" panose="020F0502020204030204" pitchFamily="34" charset="0"/>
                <a:cs typeface="Calibri" panose="020F0502020204030204" pitchFamily="34" charset="0"/>
              </a:rPr>
              <a:t> </a:t>
            </a:r>
            <a:r>
              <a:rPr lang="en-US" dirty="0" err="1">
                <a:effectLst/>
                <a:ea typeface="Calibri" panose="020F0502020204030204" pitchFamily="34" charset="0"/>
                <a:cs typeface="Calibri" panose="020F0502020204030204" pitchFamily="34" charset="0"/>
              </a:rPr>
              <a:t>ellátási</a:t>
            </a:r>
            <a:r>
              <a:rPr lang="en-US" dirty="0">
                <a:effectLst/>
                <a:ea typeface="Calibri" panose="020F0502020204030204" pitchFamily="34" charset="0"/>
                <a:cs typeface="Calibri" panose="020F0502020204030204" pitchFamily="34" charset="0"/>
              </a:rPr>
              <a:t> </a:t>
            </a:r>
            <a:r>
              <a:rPr lang="en-US" dirty="0" err="1">
                <a:effectLst/>
                <a:ea typeface="Calibri" panose="020F0502020204030204" pitchFamily="34" charset="0"/>
                <a:cs typeface="Calibri" panose="020F0502020204030204" pitchFamily="34" charset="0"/>
              </a:rPr>
              <a:t>láncok</a:t>
            </a:r>
            <a:r>
              <a:rPr lang="en-US" dirty="0">
                <a:effectLst/>
                <a:ea typeface="Calibri" panose="020F0502020204030204" pitchFamily="34" charset="0"/>
                <a:cs typeface="Calibri" panose="020F0502020204030204" pitchFamily="34" charset="0"/>
              </a:rPr>
              <a:t> a </a:t>
            </a:r>
            <a:r>
              <a:rPr lang="en-US" dirty="0" err="1">
                <a:effectLst/>
                <a:ea typeface="Calibri" panose="020F0502020204030204" pitchFamily="34" charset="0"/>
                <a:cs typeface="Calibri" panose="020F0502020204030204" pitchFamily="34" charset="0"/>
              </a:rPr>
              <a:t>beszállító-vevő</a:t>
            </a:r>
            <a:r>
              <a:rPr lang="en-US" dirty="0">
                <a:effectLst/>
                <a:ea typeface="Calibri" panose="020F0502020204030204" pitchFamily="34" charset="0"/>
                <a:cs typeface="Calibri" panose="020F0502020204030204" pitchFamily="34" charset="0"/>
              </a:rPr>
              <a:t> </a:t>
            </a:r>
            <a:r>
              <a:rPr lang="en-US" dirty="0" err="1">
                <a:effectLst/>
                <a:ea typeface="Calibri" panose="020F0502020204030204" pitchFamily="34" charset="0"/>
                <a:cs typeface="Calibri" panose="020F0502020204030204" pitchFamily="34" charset="0"/>
              </a:rPr>
              <a:t>kapcsolatok</a:t>
            </a:r>
            <a:r>
              <a:rPr lang="en-US" dirty="0">
                <a:effectLst/>
                <a:ea typeface="Calibri" panose="020F0502020204030204" pitchFamily="34" charset="0"/>
                <a:cs typeface="Calibri" panose="020F0502020204030204" pitchFamily="34" charset="0"/>
              </a:rPr>
              <a:t> </a:t>
            </a:r>
            <a:r>
              <a:rPr lang="en-US" dirty="0" err="1">
                <a:effectLst/>
                <a:ea typeface="Calibri" panose="020F0502020204030204" pitchFamily="34" charset="0"/>
                <a:cs typeface="Calibri" panose="020F0502020204030204" pitchFamily="34" charset="0"/>
              </a:rPr>
              <a:t>egyik</a:t>
            </a:r>
            <a:r>
              <a:rPr lang="en-US" dirty="0">
                <a:effectLst/>
                <a:ea typeface="Calibri" panose="020F0502020204030204" pitchFamily="34" charset="0"/>
                <a:cs typeface="Calibri" panose="020F0502020204030204" pitchFamily="34" charset="0"/>
              </a:rPr>
              <a:t> </a:t>
            </a:r>
            <a:r>
              <a:rPr lang="en-US" dirty="0" err="1">
                <a:effectLst/>
                <a:ea typeface="Calibri" panose="020F0502020204030204" pitchFamily="34" charset="0"/>
                <a:cs typeface="Calibri" panose="020F0502020204030204" pitchFamily="34" charset="0"/>
              </a:rPr>
              <a:t>formája</a:t>
            </a:r>
            <a:r>
              <a:rPr lang="en-US" dirty="0">
                <a:effectLst/>
                <a:ea typeface="Calibri" panose="020F0502020204030204" pitchFamily="34" charset="0"/>
                <a:cs typeface="Calibri" panose="020F0502020204030204" pitchFamily="34" charset="0"/>
              </a:rPr>
              <a:t>, </a:t>
            </a:r>
            <a:r>
              <a:rPr lang="en-US" dirty="0" err="1">
                <a:effectLst/>
                <a:ea typeface="Calibri" panose="020F0502020204030204" pitchFamily="34" charset="0"/>
                <a:cs typeface="Calibri" panose="020F0502020204030204" pitchFamily="34" charset="0"/>
              </a:rPr>
              <a:t>amely</a:t>
            </a:r>
            <a:r>
              <a:rPr lang="en-US" dirty="0">
                <a:effectLst/>
                <a:ea typeface="Calibri" panose="020F0502020204030204" pitchFamily="34" charset="0"/>
                <a:cs typeface="Calibri" panose="020F0502020204030204" pitchFamily="34" charset="0"/>
              </a:rPr>
              <a:t> a </a:t>
            </a:r>
            <a:r>
              <a:rPr lang="en-US" dirty="0" err="1">
                <a:effectLst/>
                <a:ea typeface="Calibri" panose="020F0502020204030204" pitchFamily="34" charset="0"/>
                <a:cs typeface="Calibri" panose="020F0502020204030204" pitchFamily="34" charset="0"/>
              </a:rPr>
              <a:t>regionális</a:t>
            </a:r>
            <a:r>
              <a:rPr lang="en-US" dirty="0">
                <a:effectLst/>
                <a:ea typeface="Calibri" panose="020F0502020204030204" pitchFamily="34" charset="0"/>
                <a:cs typeface="Calibri" panose="020F0502020204030204" pitchFamily="34" charset="0"/>
              </a:rPr>
              <a:t> </a:t>
            </a:r>
            <a:r>
              <a:rPr lang="en-US" dirty="0" err="1">
                <a:effectLst/>
                <a:ea typeface="Calibri" panose="020F0502020204030204" pitchFamily="34" charset="0"/>
                <a:cs typeface="Calibri" panose="020F0502020204030204" pitchFamily="34" charset="0"/>
              </a:rPr>
              <a:t>élelmiszerek</a:t>
            </a:r>
            <a:r>
              <a:rPr lang="en-US" dirty="0">
                <a:effectLst/>
                <a:ea typeface="Calibri" panose="020F0502020204030204" pitchFamily="34" charset="0"/>
                <a:cs typeface="Calibri" panose="020F0502020204030204" pitchFamily="34" charset="0"/>
              </a:rPr>
              <a:t> </a:t>
            </a:r>
            <a:r>
              <a:rPr lang="en-US" dirty="0" err="1">
                <a:effectLst/>
                <a:ea typeface="Calibri" panose="020F0502020204030204" pitchFamily="34" charset="0"/>
                <a:cs typeface="Calibri" panose="020F0502020204030204" pitchFamily="34" charset="0"/>
              </a:rPr>
              <a:t>fontosságát</a:t>
            </a:r>
            <a:r>
              <a:rPr lang="en-US" dirty="0">
                <a:effectLst/>
                <a:ea typeface="Calibri" panose="020F0502020204030204" pitchFamily="34" charset="0"/>
                <a:cs typeface="Calibri" panose="020F0502020204030204" pitchFamily="34" charset="0"/>
              </a:rPr>
              <a:t>, a </a:t>
            </a:r>
            <a:r>
              <a:rPr lang="en-US" dirty="0" err="1">
                <a:effectLst/>
                <a:ea typeface="Calibri" panose="020F0502020204030204" pitchFamily="34" charset="0"/>
                <a:cs typeface="Calibri" panose="020F0502020204030204" pitchFamily="34" charset="0"/>
              </a:rPr>
              <a:t>vendéglátóipari</a:t>
            </a:r>
            <a:r>
              <a:rPr lang="en-US" dirty="0">
                <a:effectLst/>
                <a:ea typeface="Calibri" panose="020F0502020204030204" pitchFamily="34" charset="0"/>
                <a:cs typeface="Calibri" panose="020F0502020204030204" pitchFamily="34" charset="0"/>
              </a:rPr>
              <a:t> </a:t>
            </a:r>
            <a:r>
              <a:rPr lang="en-US" dirty="0" err="1">
                <a:effectLst/>
                <a:ea typeface="Calibri" panose="020F0502020204030204" pitchFamily="34" charset="0"/>
                <a:cs typeface="Calibri" panose="020F0502020204030204" pitchFamily="34" charset="0"/>
              </a:rPr>
              <a:t>létesítményekben</a:t>
            </a:r>
            <a:r>
              <a:rPr lang="en-US" dirty="0">
                <a:effectLst/>
                <a:ea typeface="Calibri" panose="020F0502020204030204" pitchFamily="34" charset="0"/>
                <a:cs typeface="Calibri" panose="020F0502020204030204" pitchFamily="34" charset="0"/>
              </a:rPr>
              <a:t> </a:t>
            </a:r>
            <a:r>
              <a:rPr lang="en-US" dirty="0" err="1">
                <a:effectLst/>
                <a:ea typeface="Calibri" panose="020F0502020204030204" pitchFamily="34" charset="0"/>
                <a:cs typeface="Calibri" panose="020F0502020204030204" pitchFamily="34" charset="0"/>
              </a:rPr>
              <a:t>való</a:t>
            </a:r>
            <a:r>
              <a:rPr lang="en-US" dirty="0">
                <a:effectLst/>
                <a:ea typeface="Calibri" panose="020F0502020204030204" pitchFamily="34" charset="0"/>
                <a:cs typeface="Calibri" panose="020F0502020204030204" pitchFamily="34" charset="0"/>
              </a:rPr>
              <a:t> </a:t>
            </a:r>
            <a:r>
              <a:rPr lang="en-US" dirty="0" err="1">
                <a:effectLst/>
                <a:ea typeface="Calibri" panose="020F0502020204030204" pitchFamily="34" charset="0"/>
                <a:cs typeface="Calibri" panose="020F0502020204030204" pitchFamily="34" charset="0"/>
              </a:rPr>
              <a:t>felhasználását</a:t>
            </a:r>
            <a:r>
              <a:rPr lang="en-US" dirty="0">
                <a:effectLst/>
                <a:ea typeface="Calibri" panose="020F0502020204030204" pitchFamily="34" charset="0"/>
                <a:cs typeface="Calibri" panose="020F0502020204030204" pitchFamily="34" charset="0"/>
              </a:rPr>
              <a:t>, </a:t>
            </a:r>
            <a:r>
              <a:rPr lang="en-US" dirty="0" err="1">
                <a:effectLst/>
                <a:ea typeface="Calibri" panose="020F0502020204030204" pitchFamily="34" charset="0"/>
                <a:cs typeface="Calibri" panose="020F0502020204030204" pitchFamily="34" charset="0"/>
              </a:rPr>
              <a:t>általában</a:t>
            </a:r>
            <a:r>
              <a:rPr lang="en-US" dirty="0">
                <a:effectLst/>
                <a:ea typeface="Calibri" panose="020F0502020204030204" pitchFamily="34" charset="0"/>
                <a:cs typeface="Calibri" panose="020F0502020204030204" pitchFamily="34" charset="0"/>
              </a:rPr>
              <a:t> a </a:t>
            </a:r>
            <a:r>
              <a:rPr lang="en-US" dirty="0" err="1">
                <a:effectLst/>
                <a:ea typeface="Calibri" panose="020F0502020204030204" pitchFamily="34" charset="0"/>
                <a:cs typeface="Calibri" panose="020F0502020204030204" pitchFamily="34" charset="0"/>
              </a:rPr>
              <a:t>gasztronómiát</a:t>
            </a:r>
            <a:r>
              <a:rPr lang="en-US" dirty="0">
                <a:effectLst/>
                <a:ea typeface="Calibri" panose="020F0502020204030204" pitchFamily="34" charset="0"/>
                <a:cs typeface="Calibri" panose="020F0502020204030204" pitchFamily="34" charset="0"/>
              </a:rPr>
              <a:t>, a </a:t>
            </a:r>
            <a:r>
              <a:rPr lang="en-US" dirty="0" err="1">
                <a:effectLst/>
                <a:ea typeface="Calibri" panose="020F0502020204030204" pitchFamily="34" charset="0"/>
                <a:cs typeface="Calibri" panose="020F0502020204030204" pitchFamily="34" charset="0"/>
              </a:rPr>
              <a:t>helyi</a:t>
            </a:r>
            <a:r>
              <a:rPr lang="en-US" dirty="0">
                <a:effectLst/>
                <a:ea typeface="Calibri" panose="020F0502020204030204" pitchFamily="34" charset="0"/>
                <a:cs typeface="Calibri" panose="020F0502020204030204" pitchFamily="34" charset="0"/>
              </a:rPr>
              <a:t> </a:t>
            </a:r>
            <a:r>
              <a:rPr lang="en-US" dirty="0" err="1">
                <a:effectLst/>
                <a:ea typeface="Calibri" panose="020F0502020204030204" pitchFamily="34" charset="0"/>
                <a:cs typeface="Calibri" panose="020F0502020204030204" pitchFamily="34" charset="0"/>
              </a:rPr>
              <a:t>üzleti</a:t>
            </a:r>
            <a:r>
              <a:rPr lang="en-US" dirty="0">
                <a:effectLst/>
                <a:ea typeface="Calibri" panose="020F0502020204030204" pitchFamily="34" charset="0"/>
                <a:cs typeface="Calibri" panose="020F0502020204030204" pitchFamily="34" charset="0"/>
              </a:rPr>
              <a:t> </a:t>
            </a:r>
            <a:r>
              <a:rPr lang="en-US" dirty="0" err="1">
                <a:effectLst/>
                <a:ea typeface="Calibri" panose="020F0502020204030204" pitchFamily="34" charset="0"/>
                <a:cs typeface="Calibri" panose="020F0502020204030204" pitchFamily="34" charset="0"/>
              </a:rPr>
              <a:t>életet</a:t>
            </a:r>
            <a:r>
              <a:rPr lang="en-US" dirty="0">
                <a:effectLst/>
                <a:ea typeface="Calibri" panose="020F0502020204030204" pitchFamily="34" charset="0"/>
                <a:cs typeface="Calibri" panose="020F0502020204030204" pitchFamily="34" charset="0"/>
              </a:rPr>
              <a:t> </a:t>
            </a:r>
            <a:r>
              <a:rPr lang="en-US" dirty="0" err="1">
                <a:effectLst/>
                <a:ea typeface="Calibri" panose="020F0502020204030204" pitchFamily="34" charset="0"/>
                <a:cs typeface="Calibri" panose="020F0502020204030204" pitchFamily="34" charset="0"/>
              </a:rPr>
              <a:t>és</a:t>
            </a:r>
            <a:r>
              <a:rPr lang="en-US" dirty="0">
                <a:effectLst/>
                <a:ea typeface="Calibri" panose="020F0502020204030204" pitchFamily="34" charset="0"/>
                <a:cs typeface="Calibri" panose="020F0502020204030204" pitchFamily="34" charset="0"/>
              </a:rPr>
              <a:t> a </a:t>
            </a:r>
            <a:r>
              <a:rPr lang="en-US" dirty="0" err="1">
                <a:effectLst/>
                <a:ea typeface="Calibri" panose="020F0502020204030204" pitchFamily="34" charset="0"/>
                <a:cs typeface="Calibri" panose="020F0502020204030204" pitchFamily="34" charset="0"/>
              </a:rPr>
              <a:t>turizmust</a:t>
            </a:r>
            <a:r>
              <a:rPr lang="en-US" dirty="0">
                <a:effectLst/>
                <a:ea typeface="Calibri" panose="020F0502020204030204" pitchFamily="34" charset="0"/>
                <a:cs typeface="Calibri" panose="020F0502020204030204" pitchFamily="34" charset="0"/>
              </a:rPr>
              <a:t> </a:t>
            </a:r>
            <a:r>
              <a:rPr lang="en-US" dirty="0" err="1">
                <a:effectLst/>
                <a:ea typeface="Calibri" panose="020F0502020204030204" pitchFamily="34" charset="0"/>
                <a:cs typeface="Calibri" panose="020F0502020204030204" pitchFamily="34" charset="0"/>
              </a:rPr>
              <a:t>hangsúlyozza</a:t>
            </a:r>
            <a:r>
              <a:rPr lang="en-US" dirty="0">
                <a:effectLst/>
                <a:ea typeface="Calibri" panose="020F0502020204030204" pitchFamily="34" charset="0"/>
                <a:cs typeface="Calibri" panose="020F0502020204030204" pitchFamily="34" charset="0"/>
              </a:rPr>
              <a:t>. </a:t>
            </a:r>
            <a:r>
              <a:rPr lang="en-US" dirty="0" err="1">
                <a:effectLst/>
                <a:ea typeface="Calibri" panose="020F0502020204030204" pitchFamily="34" charset="0"/>
                <a:cs typeface="Calibri" panose="020F0502020204030204" pitchFamily="34" charset="0"/>
              </a:rPr>
              <a:t>Jelentésük</a:t>
            </a:r>
            <a:r>
              <a:rPr lang="en-US" dirty="0">
                <a:effectLst/>
                <a:ea typeface="Calibri" panose="020F0502020204030204" pitchFamily="34" charset="0"/>
                <a:cs typeface="Calibri" panose="020F0502020204030204" pitchFamily="34" charset="0"/>
              </a:rPr>
              <a:t> a </a:t>
            </a:r>
            <a:r>
              <a:rPr lang="en-US" dirty="0" err="1">
                <a:effectLst/>
                <a:ea typeface="Calibri" panose="020F0502020204030204" pitchFamily="34" charset="0"/>
                <a:cs typeface="Calibri" panose="020F0502020204030204" pitchFamily="34" charset="0"/>
              </a:rPr>
              <a:t>termelők</a:t>
            </a:r>
            <a:r>
              <a:rPr lang="en-US" dirty="0">
                <a:effectLst/>
                <a:ea typeface="Calibri" panose="020F0502020204030204" pitchFamily="34" charset="0"/>
                <a:cs typeface="Calibri" panose="020F0502020204030204" pitchFamily="34" charset="0"/>
              </a:rPr>
              <a:t>, </a:t>
            </a:r>
            <a:r>
              <a:rPr lang="en-US" dirty="0" err="1">
                <a:effectLst/>
                <a:ea typeface="Calibri" panose="020F0502020204030204" pitchFamily="34" charset="0"/>
                <a:cs typeface="Calibri" panose="020F0502020204030204" pitchFamily="34" charset="0"/>
              </a:rPr>
              <a:t>fogyasztók</a:t>
            </a:r>
            <a:r>
              <a:rPr lang="en-US" dirty="0">
                <a:effectLst/>
                <a:ea typeface="Calibri" panose="020F0502020204030204" pitchFamily="34" charset="0"/>
                <a:cs typeface="Calibri" panose="020F0502020204030204" pitchFamily="34" charset="0"/>
              </a:rPr>
              <a:t>, </a:t>
            </a:r>
            <a:r>
              <a:rPr lang="en-US" dirty="0" err="1">
                <a:effectLst/>
                <a:ea typeface="Calibri" panose="020F0502020204030204" pitchFamily="34" charset="0"/>
                <a:cs typeface="Calibri" panose="020F0502020204030204" pitchFamily="34" charset="0"/>
              </a:rPr>
              <a:t>szakácsok</a:t>
            </a:r>
            <a:r>
              <a:rPr lang="en-US" dirty="0">
                <a:effectLst/>
                <a:ea typeface="Calibri" panose="020F0502020204030204" pitchFamily="34" charset="0"/>
                <a:cs typeface="Calibri" panose="020F0502020204030204" pitchFamily="34" charset="0"/>
              </a:rPr>
              <a:t>, </a:t>
            </a:r>
            <a:r>
              <a:rPr lang="en-US" dirty="0" err="1">
                <a:effectLst/>
                <a:ea typeface="Calibri" panose="020F0502020204030204" pitchFamily="34" charset="0"/>
                <a:cs typeface="Calibri" panose="020F0502020204030204" pitchFamily="34" charset="0"/>
              </a:rPr>
              <a:t>iskolák</a:t>
            </a:r>
            <a:r>
              <a:rPr lang="en-US" dirty="0">
                <a:effectLst/>
                <a:ea typeface="Calibri" panose="020F0502020204030204" pitchFamily="34" charset="0"/>
                <a:cs typeface="Calibri" panose="020F0502020204030204" pitchFamily="34" charset="0"/>
              </a:rPr>
              <a:t>, </a:t>
            </a:r>
            <a:r>
              <a:rPr lang="en-US" dirty="0" err="1">
                <a:effectLst/>
                <a:ea typeface="Calibri" panose="020F0502020204030204" pitchFamily="34" charset="0"/>
                <a:cs typeface="Calibri" panose="020F0502020204030204" pitchFamily="34" charset="0"/>
              </a:rPr>
              <a:t>önkormányzatok</a:t>
            </a:r>
            <a:r>
              <a:rPr lang="en-US" dirty="0">
                <a:effectLst/>
                <a:ea typeface="Calibri" panose="020F0502020204030204" pitchFamily="34" charset="0"/>
                <a:cs typeface="Calibri" panose="020F0502020204030204" pitchFamily="34" charset="0"/>
              </a:rPr>
              <a:t> </a:t>
            </a:r>
            <a:r>
              <a:rPr lang="en-US" dirty="0" err="1">
                <a:effectLst/>
                <a:ea typeface="Calibri" panose="020F0502020204030204" pitchFamily="34" charset="0"/>
                <a:cs typeface="Calibri" panose="020F0502020204030204" pitchFamily="34" charset="0"/>
              </a:rPr>
              <a:t>és</a:t>
            </a:r>
            <a:r>
              <a:rPr lang="en-US" dirty="0">
                <a:effectLst/>
                <a:ea typeface="Calibri" panose="020F0502020204030204" pitchFamily="34" charset="0"/>
                <a:cs typeface="Calibri" panose="020F0502020204030204" pitchFamily="34" charset="0"/>
              </a:rPr>
              <a:t> </a:t>
            </a:r>
            <a:r>
              <a:rPr lang="en-US" dirty="0" err="1">
                <a:effectLst/>
                <a:ea typeface="Calibri" panose="020F0502020204030204" pitchFamily="34" charset="0"/>
                <a:cs typeface="Calibri" panose="020F0502020204030204" pitchFamily="34" charset="0"/>
              </a:rPr>
              <a:t>egyesületek</a:t>
            </a:r>
            <a:r>
              <a:rPr lang="en-US" dirty="0">
                <a:effectLst/>
                <a:ea typeface="Calibri" panose="020F0502020204030204" pitchFamily="34" charset="0"/>
                <a:cs typeface="Calibri" panose="020F0502020204030204" pitchFamily="34" charset="0"/>
              </a:rPr>
              <a:t> </a:t>
            </a:r>
            <a:r>
              <a:rPr lang="en-US" dirty="0" err="1">
                <a:effectLst/>
                <a:ea typeface="Calibri" panose="020F0502020204030204" pitchFamily="34" charset="0"/>
                <a:cs typeface="Calibri" panose="020F0502020204030204" pitchFamily="34" charset="0"/>
              </a:rPr>
              <a:t>közötti</a:t>
            </a:r>
            <a:r>
              <a:rPr lang="en-US" dirty="0">
                <a:effectLst/>
                <a:ea typeface="Calibri" panose="020F0502020204030204" pitchFamily="34" charset="0"/>
                <a:cs typeface="Calibri" panose="020F0502020204030204" pitchFamily="34" charset="0"/>
              </a:rPr>
              <a:t> </a:t>
            </a:r>
            <a:r>
              <a:rPr lang="en-US" dirty="0" err="1">
                <a:effectLst/>
                <a:ea typeface="Calibri" panose="020F0502020204030204" pitchFamily="34" charset="0"/>
                <a:cs typeface="Calibri" panose="020F0502020204030204" pitchFamily="34" charset="0"/>
              </a:rPr>
              <a:t>kötelékeken</a:t>
            </a:r>
            <a:r>
              <a:rPr lang="en-US" dirty="0">
                <a:effectLst/>
                <a:ea typeface="Calibri" panose="020F0502020204030204" pitchFamily="34" charset="0"/>
                <a:cs typeface="Calibri" panose="020F0502020204030204" pitchFamily="34" charset="0"/>
              </a:rPr>
              <a:t> </a:t>
            </a:r>
            <a:r>
              <a:rPr lang="en-US" dirty="0" err="1">
                <a:effectLst/>
                <a:ea typeface="Calibri" panose="020F0502020204030204" pitchFamily="34" charset="0"/>
                <a:cs typeface="Calibri" panose="020F0502020204030204" pitchFamily="34" charset="0"/>
              </a:rPr>
              <a:t>alapul</a:t>
            </a:r>
            <a:r>
              <a:rPr lang="en-US" dirty="0">
                <a:effectLst/>
                <a:ea typeface="Calibri" panose="020F0502020204030204" pitchFamily="34" charset="0"/>
                <a:cs typeface="Calibri" panose="020F0502020204030204" pitchFamily="34" charset="0"/>
              </a:rPr>
              <a:t>, </a:t>
            </a:r>
            <a:r>
              <a:rPr lang="en-US" dirty="0" err="1">
                <a:effectLst/>
                <a:ea typeface="Calibri" panose="020F0502020204030204" pitchFamily="34" charset="0"/>
                <a:cs typeface="Calibri" panose="020F0502020204030204" pitchFamily="34" charset="0"/>
              </a:rPr>
              <a:t>amelyek</a:t>
            </a:r>
            <a:r>
              <a:rPr lang="en-US" dirty="0">
                <a:effectLst/>
                <a:ea typeface="Calibri" panose="020F0502020204030204" pitchFamily="34" charset="0"/>
                <a:cs typeface="Calibri" panose="020F0502020204030204" pitchFamily="34" charset="0"/>
              </a:rPr>
              <a:t> </a:t>
            </a:r>
            <a:r>
              <a:rPr lang="en-US" dirty="0" err="1">
                <a:effectLst/>
                <a:ea typeface="Calibri" panose="020F0502020204030204" pitchFamily="34" charset="0"/>
                <a:cs typeface="Calibri" panose="020F0502020204030204" pitchFamily="34" charset="0"/>
              </a:rPr>
              <a:t>együttesen</a:t>
            </a:r>
            <a:r>
              <a:rPr lang="en-US" dirty="0">
                <a:effectLst/>
                <a:ea typeface="Calibri" panose="020F0502020204030204" pitchFamily="34" charset="0"/>
                <a:cs typeface="Calibri" panose="020F0502020204030204" pitchFamily="34" charset="0"/>
              </a:rPr>
              <a:t> </a:t>
            </a:r>
            <a:r>
              <a:rPr lang="en-US" dirty="0" err="1">
                <a:effectLst/>
                <a:ea typeface="Calibri" panose="020F0502020204030204" pitchFamily="34" charset="0"/>
                <a:cs typeface="Calibri" panose="020F0502020204030204" pitchFamily="34" charset="0"/>
              </a:rPr>
              <a:t>erős</a:t>
            </a:r>
            <a:r>
              <a:rPr lang="en-US" dirty="0">
                <a:effectLst/>
                <a:ea typeface="Calibri" panose="020F0502020204030204" pitchFamily="34" charset="0"/>
                <a:cs typeface="Calibri" panose="020F0502020204030204" pitchFamily="34" charset="0"/>
              </a:rPr>
              <a:t> </a:t>
            </a:r>
            <a:r>
              <a:rPr lang="en-US" dirty="0" err="1">
                <a:effectLst/>
                <a:ea typeface="Calibri" panose="020F0502020204030204" pitchFamily="34" charset="0"/>
                <a:cs typeface="Calibri" panose="020F0502020204030204" pitchFamily="34" charset="0"/>
              </a:rPr>
              <a:t>helyi</a:t>
            </a:r>
            <a:r>
              <a:rPr lang="en-US" dirty="0">
                <a:effectLst/>
                <a:ea typeface="Calibri" panose="020F0502020204030204" pitchFamily="34" charset="0"/>
                <a:cs typeface="Calibri" panose="020F0502020204030204" pitchFamily="34" charset="0"/>
              </a:rPr>
              <a:t> </a:t>
            </a:r>
            <a:r>
              <a:rPr lang="en-US" dirty="0" err="1">
                <a:effectLst/>
                <a:ea typeface="Calibri" panose="020F0502020204030204" pitchFamily="34" charset="0"/>
                <a:cs typeface="Calibri" panose="020F0502020204030204" pitchFamily="34" charset="0"/>
              </a:rPr>
              <a:t>közösséget</a:t>
            </a:r>
            <a:r>
              <a:rPr lang="en-US" dirty="0">
                <a:effectLst/>
                <a:ea typeface="Calibri" panose="020F0502020204030204" pitchFamily="34" charset="0"/>
                <a:cs typeface="Calibri" panose="020F0502020204030204" pitchFamily="34" charset="0"/>
              </a:rPr>
              <a:t> </a:t>
            </a:r>
            <a:r>
              <a:rPr lang="en-US" dirty="0" err="1">
                <a:effectLst/>
                <a:ea typeface="Calibri" panose="020F0502020204030204" pitchFamily="34" charset="0"/>
                <a:cs typeface="Calibri" panose="020F0502020204030204" pitchFamily="34" charset="0"/>
              </a:rPr>
              <a:t>hoznak</a:t>
            </a:r>
            <a:r>
              <a:rPr lang="en-US" dirty="0">
                <a:effectLst/>
                <a:ea typeface="Calibri" panose="020F0502020204030204" pitchFamily="34" charset="0"/>
                <a:cs typeface="Calibri" panose="020F0502020204030204" pitchFamily="34" charset="0"/>
              </a:rPr>
              <a:t> </a:t>
            </a:r>
            <a:r>
              <a:rPr lang="en-US" dirty="0" err="1">
                <a:effectLst/>
                <a:ea typeface="Calibri" panose="020F0502020204030204" pitchFamily="34" charset="0"/>
                <a:cs typeface="Calibri" panose="020F0502020204030204" pitchFamily="34" charset="0"/>
              </a:rPr>
              <a:t>létre</a:t>
            </a:r>
            <a:r>
              <a:rPr lang="en-US" dirty="0">
                <a:effectLst/>
                <a:ea typeface="Calibri" panose="020F0502020204030204" pitchFamily="34" charset="0"/>
                <a:cs typeface="Calibri" panose="020F0502020204030204" pitchFamily="34" charset="0"/>
              </a:rPr>
              <a:t>.</a:t>
            </a:r>
            <a:endParaRPr lang="cs-CZ" dirty="0"/>
          </a:p>
        </p:txBody>
      </p:sp>
      <p:sp>
        <p:nvSpPr>
          <p:cNvPr id="4" name="Zástupný symbol pro číslo snímku 3"/>
          <p:cNvSpPr>
            <a:spLocks noGrp="1"/>
          </p:cNvSpPr>
          <p:nvPr>
            <p:ph type="sldNum" sz="quarter" idx="5"/>
          </p:nvPr>
        </p:nvSpPr>
        <p:spPr/>
        <p:txBody>
          <a:bodyPr/>
          <a:lstStyle/>
          <a:p>
            <a:pPr>
              <a:defRPr/>
            </a:pPr>
            <a:fld id="{BFA41F5C-4A6D-432A-B932-774DE37C8E42}" type="slidenum">
              <a:rPr lang="pl-PL" smtClean="0"/>
              <a:pPr>
                <a:defRPr/>
              </a:pPr>
              <a:t>4</a:t>
            </a:fld>
            <a:endParaRPr lang="pl-PL"/>
          </a:p>
        </p:txBody>
      </p:sp>
    </p:spTree>
    <p:extLst>
      <p:ext uri="{BB962C8B-B14F-4D97-AF65-F5344CB8AC3E}">
        <p14:creationId xmlns:p14="http://schemas.microsoft.com/office/powerpoint/2010/main" val="7064619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algn="just">
              <a:lnSpc>
                <a:spcPct val="107000"/>
              </a:lnSpc>
              <a:spcAft>
                <a:spcPts val="800"/>
              </a:spcAft>
            </a:pPr>
            <a:r>
              <a:rPr lang="hu-HU" b="0" i="0" dirty="0">
                <a:solidFill>
                  <a:srgbClr val="000000"/>
                </a:solidFill>
                <a:effectLst/>
                <a:latin typeface="Roboto" panose="02000000000000000000" pitchFamily="2" charset="0"/>
              </a:rPr>
              <a:t>Cseh Köztársaság – A gyárból történő értékesítés kis mennyiségű feldolgozatlan elsődleges termék közvetlen értékesítését jelenti a végső fogyasztónak vagy egy helyi kiskereskedőnek (pl. friss, csomagolatlan baromfihús). Ezekre az értékesítésekre az Európai Unió szabályozásában meghatározott eltérés vonatkozik [lásd az 1. cikk (2) bekezdésének a) pontját]. 852/2004/EK rendelet c) pontja, a 853/2004/EK rendelet 1. cikk (3) bekezdés a) pont c) alpontja], • ezt a területet nemzeti jogszabályok szabályozzák (a törvény 27a. §-</a:t>
            </a:r>
            <a:r>
              <a:rPr lang="hu-HU" b="0" i="0" dirty="0" err="1">
                <a:solidFill>
                  <a:srgbClr val="000000"/>
                </a:solidFill>
                <a:effectLst/>
                <a:latin typeface="Roboto" panose="02000000000000000000" pitchFamily="2" charset="0"/>
              </a:rPr>
              <a:t>ának</a:t>
            </a:r>
            <a:r>
              <a:rPr lang="hu-HU" b="0" i="0" dirty="0">
                <a:solidFill>
                  <a:srgbClr val="000000"/>
                </a:solidFill>
                <a:effectLst/>
                <a:latin typeface="Roboto" panose="02000000000000000000" pitchFamily="2" charset="0"/>
              </a:rPr>
              <a:t> rendelkezései). 166/1999 Coll., az állatorvosi ellátásról).</a:t>
            </a:r>
          </a:p>
          <a:p>
            <a:pPr algn="just">
              <a:lnSpc>
                <a:spcPct val="107000"/>
              </a:lnSpc>
              <a:spcAft>
                <a:spcPts val="800"/>
              </a:spcAft>
            </a:pPr>
            <a:r>
              <a:rPr lang="hu-HU" b="0" i="0" dirty="0">
                <a:solidFill>
                  <a:srgbClr val="000000"/>
                </a:solidFill>
                <a:effectLst/>
                <a:latin typeface="Roboto" panose="02000000000000000000" pitchFamily="2" charset="0"/>
              </a:rPr>
              <a:t>Szlovákia - Az élelmiszerekről szóló 152/1995. sz. törvény (élelmiszertörvény - a továbbiakban: élelmiszertörvény), amely a Bíróságtól értékesített élelmiszerek higiéniájára és címkézésére vonatkozó bizonyos általános szabályokat állapít meg, valamint Az állat-egészségügyi ellátásról szóló 39/2007. sz. törvény (az állatorvosi ellátásról szóló törvény – a továbbiakban: Állat-egészségügyi törvény), amely az állati eredetű élelmiszerekre vonatkozóan külön szabályokat állapít meg. 3. § </a:t>
            </a:r>
            <a:r>
              <a:rPr lang="hu-HU" b="0" i="0" dirty="0" err="1">
                <a:solidFill>
                  <a:srgbClr val="000000"/>
                </a:solidFill>
                <a:effectLst/>
                <a:latin typeface="Roboto" panose="02000000000000000000" pitchFamily="2" charset="0"/>
              </a:rPr>
              <a:t>bek</a:t>
            </a:r>
            <a:r>
              <a:rPr lang="hu-HU" b="0" i="0" dirty="0">
                <a:solidFill>
                  <a:srgbClr val="000000"/>
                </a:solidFill>
                <a:effectLst/>
                <a:latin typeface="Roboto" panose="02000000000000000000" pitchFamily="2" charset="0"/>
              </a:rPr>
              <a:t>. törvény e) pontja, a 455/1991.</a:t>
            </a:r>
            <a:endParaRPr lang="cs-CZ" b="0" dirty="0"/>
          </a:p>
        </p:txBody>
      </p:sp>
      <p:sp>
        <p:nvSpPr>
          <p:cNvPr id="4" name="Zástupný symbol pro číslo snímku 3"/>
          <p:cNvSpPr>
            <a:spLocks noGrp="1"/>
          </p:cNvSpPr>
          <p:nvPr>
            <p:ph type="sldNum" sz="quarter" idx="5"/>
          </p:nvPr>
        </p:nvSpPr>
        <p:spPr/>
        <p:txBody>
          <a:bodyPr/>
          <a:lstStyle/>
          <a:p>
            <a:pPr>
              <a:defRPr/>
            </a:pPr>
            <a:fld id="{BFA41F5C-4A6D-432A-B932-774DE37C8E42}" type="slidenum">
              <a:rPr lang="pl-PL" smtClean="0"/>
              <a:pPr>
                <a:defRPr/>
              </a:pPr>
              <a:t>8</a:t>
            </a:fld>
            <a:endParaRPr lang="pl-PL"/>
          </a:p>
        </p:txBody>
      </p:sp>
    </p:spTree>
    <p:extLst>
      <p:ext uri="{BB962C8B-B14F-4D97-AF65-F5344CB8AC3E}">
        <p14:creationId xmlns:p14="http://schemas.microsoft.com/office/powerpoint/2010/main" val="18904439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74295" algn="just">
              <a:spcBef>
                <a:spcPts val="590"/>
              </a:spcBef>
            </a:pPr>
            <a:r>
              <a:rPr lang="hu-HU" b="0" i="0" dirty="0">
                <a:solidFill>
                  <a:srgbClr val="000000"/>
                </a:solidFill>
                <a:effectLst/>
                <a:latin typeface="Roboto" panose="02000000000000000000" pitchFamily="2" charset="0"/>
              </a:rPr>
              <a:t>Magyarország - Az EU élelmiszer-higiéniai rendelete alóli mentességben részesülő termelő felelős a forgalomba hozott élelmiszerek biztonságosságáért és minőségéért (52/2010 rendelet 3. § (1)). Az élelmiszerek 52/2010 rendelet szerinti értékesítése történhet a termelő lakóhelyén, vagy házastársa, azonos nemű élettársa, nagykorú gyermeke, testvére, szülője vagy nagyszülője lakóhelyén is (3. § (2) bekezdés). 52/2010 rendelet) . Az udvarról árusított élelmiszer feldolgozása/előállítása állattenyésztési vagy növénytermesztési létesítményen kívül is történhet, ha a körülmények ezt nem teszik lehetővé (52/2010. rendelet 3. § (3) </a:t>
            </a:r>
            <a:r>
              <a:rPr lang="hu-HU" b="0" i="0" dirty="0" err="1">
                <a:solidFill>
                  <a:srgbClr val="000000"/>
                </a:solidFill>
                <a:effectLst/>
                <a:latin typeface="Roboto" panose="02000000000000000000" pitchFamily="2" charset="0"/>
              </a:rPr>
              <a:t>bek</a:t>
            </a:r>
            <a:r>
              <a:rPr lang="hu-HU" b="0" i="0" dirty="0">
                <a:solidFill>
                  <a:srgbClr val="000000"/>
                </a:solidFill>
                <a:effectLst/>
                <a:latin typeface="Roboto" panose="02000000000000000000" pitchFamily="2" charset="0"/>
              </a:rPr>
              <a:t>.).</a:t>
            </a:r>
          </a:p>
          <a:p>
            <a:pPr marL="74295" algn="just">
              <a:spcBef>
                <a:spcPts val="590"/>
              </a:spcBef>
            </a:pPr>
            <a:r>
              <a:rPr lang="hu-HU" b="0" i="0" dirty="0">
                <a:solidFill>
                  <a:srgbClr val="000000"/>
                </a:solidFill>
                <a:effectLst/>
                <a:latin typeface="Roboto" panose="02000000000000000000" pitchFamily="2" charset="0"/>
              </a:rPr>
              <a:t>Lengyelország – Az élelmiszerbiztonságról és táplálkozásról szóló lengyel törvény (</a:t>
            </a:r>
            <a:r>
              <a:rPr lang="hu-HU" b="0" i="0" dirty="0" err="1">
                <a:solidFill>
                  <a:srgbClr val="000000"/>
                </a:solidFill>
                <a:effectLst/>
                <a:latin typeface="Roboto" panose="02000000000000000000" pitchFamily="2" charset="0"/>
              </a:rPr>
              <a:t>ustawa</a:t>
            </a:r>
            <a:r>
              <a:rPr lang="hu-HU" b="0" i="0" dirty="0">
                <a:solidFill>
                  <a:srgbClr val="000000"/>
                </a:solidFill>
                <a:effectLst/>
                <a:latin typeface="Roboto" panose="02000000000000000000" pitchFamily="2" charset="0"/>
              </a:rPr>
              <a:t> </a:t>
            </a:r>
            <a:r>
              <a:rPr lang="hu-HU" b="0" i="0" dirty="0" err="1">
                <a:solidFill>
                  <a:srgbClr val="000000"/>
                </a:solidFill>
                <a:effectLst/>
                <a:latin typeface="Roboto" panose="02000000000000000000" pitchFamily="2" charset="0"/>
              </a:rPr>
              <a:t>o</a:t>
            </a:r>
            <a:r>
              <a:rPr lang="hu-HU" b="0" i="0" dirty="0">
                <a:solidFill>
                  <a:srgbClr val="000000"/>
                </a:solidFill>
                <a:effectLst/>
                <a:latin typeface="Roboto" panose="02000000000000000000" pitchFamily="2" charset="0"/>
              </a:rPr>
              <a:t> </a:t>
            </a:r>
            <a:r>
              <a:rPr lang="hu-HU" b="0" i="0" dirty="0" err="1">
                <a:solidFill>
                  <a:srgbClr val="000000"/>
                </a:solidFill>
                <a:effectLst/>
                <a:latin typeface="Roboto" panose="02000000000000000000" pitchFamily="2" charset="0"/>
              </a:rPr>
              <a:t>bezpieczeństwie</a:t>
            </a:r>
            <a:r>
              <a:rPr lang="hu-HU" b="0" i="0" dirty="0">
                <a:solidFill>
                  <a:srgbClr val="000000"/>
                </a:solidFill>
                <a:effectLst/>
                <a:latin typeface="Roboto" panose="02000000000000000000" pitchFamily="2" charset="0"/>
              </a:rPr>
              <a:t> </a:t>
            </a:r>
            <a:r>
              <a:rPr lang="hu-HU" b="0" i="0" dirty="0" err="1">
                <a:solidFill>
                  <a:srgbClr val="000000"/>
                </a:solidFill>
                <a:effectLst/>
                <a:latin typeface="Roboto" panose="02000000000000000000" pitchFamily="2" charset="0"/>
              </a:rPr>
              <a:t>żywności</a:t>
            </a:r>
            <a:r>
              <a:rPr lang="hu-HU" b="0" i="0" dirty="0">
                <a:solidFill>
                  <a:srgbClr val="000000"/>
                </a:solidFill>
                <a:effectLst/>
                <a:latin typeface="Roboto" panose="02000000000000000000" pitchFamily="2" charset="0"/>
              </a:rPr>
              <a:t> i </a:t>
            </a:r>
            <a:r>
              <a:rPr lang="hu-HU" b="0" i="0" dirty="0" err="1">
                <a:solidFill>
                  <a:srgbClr val="000000"/>
                </a:solidFill>
                <a:effectLst/>
                <a:latin typeface="Roboto" panose="02000000000000000000" pitchFamily="2" charset="0"/>
              </a:rPr>
              <a:t>żywienia</a:t>
            </a:r>
            <a:r>
              <a:rPr lang="hu-HU" b="0" i="0" dirty="0">
                <a:solidFill>
                  <a:srgbClr val="000000"/>
                </a:solidFill>
                <a:effectLst/>
                <a:latin typeface="Roboto" panose="02000000000000000000" pitchFamily="2" charset="0"/>
              </a:rPr>
              <a:t> – a továbbiakban: </a:t>
            </a:r>
            <a:r>
              <a:rPr lang="hu-HU" b="0" i="0" dirty="0" err="1">
                <a:solidFill>
                  <a:srgbClr val="000000"/>
                </a:solidFill>
                <a:effectLst/>
                <a:latin typeface="Roboto" panose="02000000000000000000" pitchFamily="2" charset="0"/>
              </a:rPr>
              <a:t>b.z.z</a:t>
            </a:r>
            <a:r>
              <a:rPr lang="hu-HU" b="0" i="0" dirty="0">
                <a:solidFill>
                  <a:srgbClr val="000000"/>
                </a:solidFill>
                <a:effectLst/>
                <a:latin typeface="Roboto" panose="02000000000000000000" pitchFamily="2" charset="0"/>
              </a:rPr>
              <a:t>.) a közvetlen értékesítést (</a:t>
            </a:r>
            <a:r>
              <a:rPr lang="hu-HU" b="0" i="0" dirty="0" err="1">
                <a:solidFill>
                  <a:srgbClr val="000000"/>
                </a:solidFill>
                <a:effectLst/>
                <a:latin typeface="Roboto" panose="02000000000000000000" pitchFamily="2" charset="0"/>
              </a:rPr>
              <a:t>dostawy</a:t>
            </a:r>
            <a:r>
              <a:rPr lang="hu-HU" b="0" i="0" dirty="0">
                <a:solidFill>
                  <a:srgbClr val="000000"/>
                </a:solidFill>
                <a:effectLst/>
                <a:latin typeface="Roboto" panose="02000000000000000000" pitchFamily="2" charset="0"/>
              </a:rPr>
              <a:t> </a:t>
            </a:r>
            <a:r>
              <a:rPr lang="hu-HU" b="0" i="0" dirty="0" err="1">
                <a:solidFill>
                  <a:srgbClr val="000000"/>
                </a:solidFill>
                <a:effectLst/>
                <a:latin typeface="Roboto" panose="02000000000000000000" pitchFamily="2" charset="0"/>
              </a:rPr>
              <a:t>bezpośrednie</a:t>
            </a:r>
            <a:r>
              <a:rPr lang="hu-HU" b="0" i="0" dirty="0">
                <a:solidFill>
                  <a:srgbClr val="000000"/>
                </a:solidFill>
                <a:effectLst/>
                <a:latin typeface="Roboto" panose="02000000000000000000" pitchFamily="2" charset="0"/>
              </a:rPr>
              <a:t>) határozza meg a 3. cikk (1) bekezdésének 10. pontjában, hivatkozva a bírósági értékesítésre vonatkozó cikk szerinti mentességre. 1. (2) bekezdés a) pont c) az élelmiszer-higiéniai rendelet. Az ilyen értelemben vett közvetlen értékesítésre nem vonatkozik az általánosan előírt engedély a </a:t>
            </a:r>
            <a:r>
              <a:rPr lang="hu-HU" b="0" i="0" dirty="0" err="1">
                <a:solidFill>
                  <a:srgbClr val="000000"/>
                </a:solidFill>
                <a:effectLst/>
                <a:latin typeface="Roboto" panose="02000000000000000000" pitchFamily="2" charset="0"/>
              </a:rPr>
              <a:t>b.z.z</a:t>
            </a:r>
            <a:r>
              <a:rPr lang="hu-HU" b="0" i="0" dirty="0">
                <a:solidFill>
                  <a:srgbClr val="000000"/>
                </a:solidFill>
                <a:effectLst/>
                <a:latin typeface="Roboto" panose="02000000000000000000" pitchFamily="2" charset="0"/>
              </a:rPr>
              <a:t>. (a Vámkódex 63. cikk (2) bekezdés (1) bekezdés). A gazdálkodók azonban kötelesek betartani a közvetlen értékesítésre vonatkozó helyes higiéniai gyakorlat elveit is (a kódex 68. cikkének (1) bekezdése).</a:t>
            </a:r>
            <a:endParaRPr lang="cs-CZ" b="0" dirty="0"/>
          </a:p>
        </p:txBody>
      </p:sp>
      <p:sp>
        <p:nvSpPr>
          <p:cNvPr id="4" name="Zástupný symbol pro číslo snímku 3"/>
          <p:cNvSpPr>
            <a:spLocks noGrp="1"/>
          </p:cNvSpPr>
          <p:nvPr>
            <p:ph type="sldNum" sz="quarter" idx="5"/>
          </p:nvPr>
        </p:nvSpPr>
        <p:spPr/>
        <p:txBody>
          <a:bodyPr/>
          <a:lstStyle/>
          <a:p>
            <a:pPr>
              <a:defRPr/>
            </a:pPr>
            <a:fld id="{BFA41F5C-4A6D-432A-B932-774DE37C8E42}" type="slidenum">
              <a:rPr lang="pl-PL" smtClean="0"/>
              <a:pPr>
                <a:defRPr/>
              </a:pPr>
              <a:t>9</a:t>
            </a:fld>
            <a:endParaRPr lang="pl-PL"/>
          </a:p>
        </p:txBody>
      </p:sp>
    </p:spTree>
    <p:extLst>
      <p:ext uri="{BB962C8B-B14F-4D97-AF65-F5344CB8AC3E}">
        <p14:creationId xmlns:p14="http://schemas.microsoft.com/office/powerpoint/2010/main" val="226775956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URESA title slide">
    <p:spTree>
      <p:nvGrpSpPr>
        <p:cNvPr id="1" name=""/>
        <p:cNvGrpSpPr/>
        <p:nvPr/>
      </p:nvGrpSpPr>
      <p:grpSpPr>
        <a:xfrm>
          <a:off x="0" y="0"/>
          <a:ext cx="0" cy="0"/>
          <a:chOff x="0" y="0"/>
          <a:chExt cx="0" cy="0"/>
        </a:xfrm>
      </p:grpSpPr>
      <p:pic>
        <p:nvPicPr>
          <p:cNvPr id="8"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276873" y="5044044"/>
            <a:ext cx="3755744" cy="8609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Prostokąt 2"/>
          <p:cNvSpPr/>
          <p:nvPr userDrawn="1"/>
        </p:nvSpPr>
        <p:spPr>
          <a:xfrm>
            <a:off x="522514" y="2360182"/>
            <a:ext cx="8621486" cy="1908215"/>
          </a:xfrm>
          <a:prstGeom prst="rect">
            <a:avLst/>
          </a:prstGeom>
        </p:spPr>
        <p:txBody>
          <a:bodyPr wrap="square">
            <a:spAutoFit/>
          </a:bodyPr>
          <a:lstStyle/>
          <a:p>
            <a:pPr algn="ctr"/>
            <a:r>
              <a:rPr lang="en-US" sz="1800" b="0" dirty="0">
                <a:solidFill>
                  <a:srgbClr val="003300"/>
                </a:solidFill>
                <a:ea typeface="Calibri"/>
                <a:cs typeface="Calibri"/>
              </a:rPr>
              <a:t>Activating agricultural and tourism specializations through Center of Taste </a:t>
            </a:r>
          </a:p>
          <a:p>
            <a:pPr algn="ctr"/>
            <a:br>
              <a:rPr lang="el-GR" sz="1400" dirty="0">
                <a:ea typeface="Calibri"/>
                <a:cs typeface="Times New Roman"/>
              </a:rPr>
            </a:br>
            <a:endParaRPr lang="pl-PL" sz="1400" dirty="0">
              <a:ea typeface="Calibri"/>
              <a:cs typeface="Times New Roman"/>
            </a:endParaRPr>
          </a:p>
          <a:p>
            <a:pPr algn="ctr"/>
            <a:r>
              <a:rPr lang="pl-PL" sz="2400" b="1" dirty="0">
                <a:solidFill>
                  <a:srgbClr val="003300"/>
                </a:solidFill>
                <a:effectLst>
                  <a:outerShdw blurRad="38100" dist="38100" dir="2700000" algn="tl">
                    <a:srgbClr val="000000">
                      <a:alpha val="43137"/>
                    </a:srgbClr>
                  </a:outerShdw>
                </a:effectLst>
              </a:rPr>
              <a:t>Module 6</a:t>
            </a:r>
          </a:p>
          <a:p>
            <a:pPr algn="ctr"/>
            <a:endParaRPr lang="pl-PL" sz="2400" b="1" dirty="0">
              <a:solidFill>
                <a:srgbClr val="003300"/>
              </a:solidFill>
              <a:effectLst>
                <a:outerShdw blurRad="38100" dist="38100" dir="2700000" algn="tl">
                  <a:srgbClr val="000000">
                    <a:alpha val="43137"/>
                  </a:srgbClr>
                </a:outerShdw>
              </a:effectLst>
            </a:endParaRPr>
          </a:p>
          <a:p>
            <a:pPr algn="ctr"/>
            <a:r>
              <a:rPr lang="en-US" sz="2400" b="1" dirty="0">
                <a:solidFill>
                  <a:srgbClr val="003300"/>
                </a:solidFill>
                <a:effectLst>
                  <a:outerShdw blurRad="38100" dist="38100" dir="2700000" algn="tl">
                    <a:srgbClr val="000000">
                      <a:alpha val="43137"/>
                    </a:srgbClr>
                  </a:outerShdw>
                </a:effectLst>
              </a:rPr>
              <a:t>Sales from the Yard (farm)</a:t>
            </a:r>
            <a:endParaRPr lang="pl-PL" sz="2400" b="1" dirty="0">
              <a:solidFill>
                <a:srgbClr val="003300"/>
              </a:solidFill>
              <a:effectLst>
                <a:outerShdw blurRad="38100" dist="38100" dir="2700000" algn="tl">
                  <a:srgbClr val="000000">
                    <a:alpha val="43137"/>
                  </a:srgbClr>
                </a:outerShdw>
              </a:effectLst>
            </a:endParaRPr>
          </a:p>
        </p:txBody>
      </p:sp>
      <p:pic>
        <p:nvPicPr>
          <p:cNvPr id="5" name="Obraz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30389" y="493794"/>
            <a:ext cx="2602275" cy="1589194"/>
          </a:xfrm>
          <a:prstGeom prst="rect">
            <a:avLst/>
          </a:prstGeom>
        </p:spPr>
      </p:pic>
    </p:spTree>
    <p:extLst>
      <p:ext uri="{BB962C8B-B14F-4D97-AF65-F5344CB8AC3E}">
        <p14:creationId xmlns:p14="http://schemas.microsoft.com/office/powerpoint/2010/main" val="22897707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URESA empty slide">
    <p:spTree>
      <p:nvGrpSpPr>
        <p:cNvPr id="1" name=""/>
        <p:cNvGrpSpPr/>
        <p:nvPr/>
      </p:nvGrpSpPr>
      <p:grpSpPr>
        <a:xfrm>
          <a:off x="0" y="0"/>
          <a:ext cx="0" cy="0"/>
          <a:chOff x="0" y="0"/>
          <a:chExt cx="0" cy="0"/>
        </a:xfrm>
      </p:grpSpPr>
      <p:pic>
        <p:nvPicPr>
          <p:cNvPr id="7"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4800" y="457200"/>
            <a:ext cx="1835150" cy="42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Obraz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58005" y="195983"/>
            <a:ext cx="1544341" cy="943120"/>
          </a:xfrm>
          <a:prstGeom prst="rect">
            <a:avLst/>
          </a:prstGeom>
        </p:spPr>
      </p:pic>
    </p:spTree>
    <p:extLst>
      <p:ext uri="{BB962C8B-B14F-4D97-AF65-F5344CB8AC3E}">
        <p14:creationId xmlns:p14="http://schemas.microsoft.com/office/powerpoint/2010/main" val="9238850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URESA chapter title + text slide">
    <p:spTree>
      <p:nvGrpSpPr>
        <p:cNvPr id="1" name=""/>
        <p:cNvGrpSpPr/>
        <p:nvPr/>
      </p:nvGrpSpPr>
      <p:grpSpPr>
        <a:xfrm>
          <a:off x="0" y="0"/>
          <a:ext cx="0" cy="0"/>
          <a:chOff x="0" y="0"/>
          <a:chExt cx="0" cy="0"/>
        </a:xfrm>
      </p:grpSpPr>
      <p:sp>
        <p:nvSpPr>
          <p:cNvPr id="19" name="Symbol zastępczy tekstu 18"/>
          <p:cNvSpPr>
            <a:spLocks noGrp="1"/>
          </p:cNvSpPr>
          <p:nvPr>
            <p:ph type="body" sz="quarter" idx="12" hasCustomPrompt="1"/>
          </p:nvPr>
        </p:nvSpPr>
        <p:spPr>
          <a:xfrm>
            <a:off x="543000" y="1260000"/>
            <a:ext cx="8820000" cy="360000"/>
          </a:xfrm>
          <a:prstGeom prst="rect">
            <a:avLst/>
          </a:prstGeom>
        </p:spPr>
        <p:txBody>
          <a:bodyPr/>
          <a:lstStyle>
            <a:lvl1pPr marL="0" indent="0">
              <a:spcBef>
                <a:spcPts val="0"/>
              </a:spcBef>
              <a:buNone/>
              <a:defRPr sz="1800" b="1" baseline="0">
                <a:solidFill>
                  <a:srgbClr val="008000"/>
                </a:solidFill>
              </a:defRPr>
            </a:lvl1pPr>
          </a:lstStyle>
          <a:p>
            <a:pPr lvl="0"/>
            <a:r>
              <a:rPr lang="pl-PL" dirty="0"/>
              <a:t>1. </a:t>
            </a:r>
            <a:r>
              <a:rPr lang="pl-PL" dirty="0" err="1"/>
              <a:t>Title</a:t>
            </a:r>
            <a:r>
              <a:rPr lang="pl-PL" dirty="0"/>
              <a:t> of the </a:t>
            </a:r>
            <a:r>
              <a:rPr lang="pl-PL" dirty="0" err="1"/>
              <a:t>chapter</a:t>
            </a:r>
            <a:r>
              <a:rPr lang="pl-PL" dirty="0"/>
              <a:t> (</a:t>
            </a:r>
            <a:r>
              <a:rPr lang="pl-PL" dirty="0" err="1"/>
              <a:t>Trebuchet</a:t>
            </a:r>
            <a:r>
              <a:rPr lang="pl-PL" dirty="0"/>
              <a:t> MS Font, 18 p., </a:t>
            </a:r>
            <a:r>
              <a:rPr lang="pl-PL" dirty="0" err="1"/>
              <a:t>bold</a:t>
            </a:r>
            <a:r>
              <a:rPr lang="pl-PL" dirty="0"/>
              <a:t>)</a:t>
            </a:r>
          </a:p>
        </p:txBody>
      </p:sp>
      <p:sp>
        <p:nvSpPr>
          <p:cNvPr id="21" name="Symbol zastępczy tekstu 18"/>
          <p:cNvSpPr>
            <a:spLocks noGrp="1"/>
          </p:cNvSpPr>
          <p:nvPr>
            <p:ph type="body" sz="quarter" idx="13" hasCustomPrompt="1"/>
          </p:nvPr>
        </p:nvSpPr>
        <p:spPr>
          <a:xfrm>
            <a:off x="543000" y="1710690"/>
            <a:ext cx="8820000" cy="360000"/>
          </a:xfrm>
          <a:prstGeom prst="rect">
            <a:avLst/>
          </a:prstGeom>
        </p:spPr>
        <p:txBody>
          <a:bodyPr/>
          <a:lstStyle>
            <a:lvl1pPr marL="0" indent="0">
              <a:spcBef>
                <a:spcPts val="0"/>
              </a:spcBef>
              <a:buNone/>
              <a:defRPr sz="1600" baseline="0">
                <a:solidFill>
                  <a:srgbClr val="008000"/>
                </a:solidFill>
              </a:defRPr>
            </a:lvl1pPr>
          </a:lstStyle>
          <a:p>
            <a:pPr lvl="0"/>
            <a:r>
              <a:rPr lang="pl-PL" dirty="0"/>
              <a:t>1.1. </a:t>
            </a:r>
            <a:r>
              <a:rPr lang="pl-PL" dirty="0" err="1"/>
              <a:t>Title</a:t>
            </a:r>
            <a:r>
              <a:rPr lang="pl-PL" dirty="0"/>
              <a:t> of the </a:t>
            </a:r>
            <a:r>
              <a:rPr lang="pl-PL" dirty="0" err="1"/>
              <a:t>sub-chapter</a:t>
            </a:r>
            <a:r>
              <a:rPr lang="pl-PL" dirty="0"/>
              <a:t> (</a:t>
            </a:r>
            <a:r>
              <a:rPr lang="pl-PL" dirty="0" err="1"/>
              <a:t>Trebuchet</a:t>
            </a:r>
            <a:r>
              <a:rPr lang="pl-PL" dirty="0"/>
              <a:t> MS Font, 16 p.)</a:t>
            </a:r>
          </a:p>
        </p:txBody>
      </p:sp>
      <p:sp>
        <p:nvSpPr>
          <p:cNvPr id="22" name="Symbol zastępczy tekstu 18"/>
          <p:cNvSpPr>
            <a:spLocks noGrp="1"/>
          </p:cNvSpPr>
          <p:nvPr>
            <p:ph type="body" sz="quarter" idx="14" hasCustomPrompt="1"/>
          </p:nvPr>
        </p:nvSpPr>
        <p:spPr>
          <a:xfrm>
            <a:off x="543000" y="2164079"/>
            <a:ext cx="8820000" cy="3960000"/>
          </a:xfrm>
          <a:prstGeom prst="rect">
            <a:avLst/>
          </a:prstGeom>
        </p:spPr>
        <p:txBody>
          <a:bodyPr/>
          <a:lstStyle>
            <a:lvl1pPr marL="0" indent="0" algn="just">
              <a:spcBef>
                <a:spcPts val="0"/>
              </a:spcBef>
              <a:buNone/>
              <a:defRPr sz="1200" baseline="0">
                <a:solidFill>
                  <a:schemeClr val="tx1"/>
                </a:solidFill>
              </a:defRPr>
            </a:lvl1pPr>
            <a:lvl2pPr marL="808038" indent="-180000" algn="just">
              <a:spcBef>
                <a:spcPts val="0"/>
              </a:spcBef>
              <a:buFont typeface="Arial" panose="020B0604020202020204" pitchFamily="34" charset="0"/>
              <a:buChar char="•"/>
              <a:defRPr lang="pl-PL" sz="1200" kern="1200" baseline="0" dirty="0">
                <a:solidFill>
                  <a:schemeClr val="tx1"/>
                </a:solidFill>
                <a:latin typeface="+mn-lt"/>
                <a:ea typeface="+mn-ea"/>
                <a:cs typeface="+mn-cs"/>
              </a:defRPr>
            </a:lvl2pPr>
            <a:lvl3pPr marL="1170000" indent="-180000" algn="just">
              <a:spcBef>
                <a:spcPts val="0"/>
              </a:spcBef>
              <a:buFont typeface="Trebuchet MS" panose="020B0603020202020204" pitchFamily="34" charset="0"/>
              <a:buChar char="—"/>
              <a:defRPr sz="1200"/>
            </a:lvl3pPr>
            <a:lvl4pPr marL="1530000" indent="-180000" algn="just">
              <a:spcBef>
                <a:spcPts val="0"/>
              </a:spcBef>
              <a:buFont typeface="Trebuchet MS" panose="020B0603020202020204" pitchFamily="34" charset="0"/>
              <a:buChar char="›"/>
              <a:defRPr sz="1200"/>
            </a:lvl4pPr>
          </a:lstStyle>
          <a:p>
            <a:pPr lvl="0"/>
            <a:r>
              <a:rPr lang="pl-PL" dirty="0"/>
              <a:t>Block of </a:t>
            </a:r>
            <a:r>
              <a:rPr lang="pl-PL" dirty="0" err="1"/>
              <a:t>text</a:t>
            </a:r>
            <a:r>
              <a:rPr lang="pl-PL" dirty="0"/>
              <a:t> (</a:t>
            </a:r>
            <a:r>
              <a:rPr lang="pl-PL" dirty="0" err="1"/>
              <a:t>Trebuchet</a:t>
            </a:r>
            <a:r>
              <a:rPr lang="pl-PL" dirty="0"/>
              <a:t> MS Font, 12 p.)</a:t>
            </a:r>
          </a:p>
          <a:p>
            <a:pPr lvl="1"/>
            <a:endParaRPr lang="pl-PL" dirty="0"/>
          </a:p>
          <a:p>
            <a:pPr lvl="2"/>
            <a:endParaRPr lang="pl-PL" dirty="0"/>
          </a:p>
          <a:p>
            <a:pPr lvl="3"/>
            <a:endParaRPr lang="pl-PL" dirty="0"/>
          </a:p>
          <a:p>
            <a:pPr lvl="0"/>
            <a:endParaRPr lang="pl-PL" dirty="0"/>
          </a:p>
          <a:p>
            <a:pPr lvl="0"/>
            <a:endParaRPr lang="pl-PL" dirty="0"/>
          </a:p>
          <a:p>
            <a:pPr lvl="1"/>
            <a:endParaRPr lang="pl-PL" sz="1200" kern="1200" baseline="0" dirty="0">
              <a:solidFill>
                <a:schemeClr val="tx1"/>
              </a:solidFill>
              <a:latin typeface="+mn-lt"/>
              <a:ea typeface="+mn-ea"/>
              <a:cs typeface="+mn-cs"/>
            </a:endParaRPr>
          </a:p>
          <a:p>
            <a:pPr lvl="2"/>
            <a:endParaRPr lang="pl-PL" sz="1200" kern="1200" baseline="0" dirty="0">
              <a:solidFill>
                <a:schemeClr val="tx1"/>
              </a:solidFill>
              <a:latin typeface="+mn-lt"/>
              <a:ea typeface="+mn-ea"/>
              <a:cs typeface="+mn-cs"/>
            </a:endParaRPr>
          </a:p>
          <a:p>
            <a:pPr lvl="3"/>
            <a:endParaRPr lang="pl-PL" sz="1200" kern="1200" baseline="0" dirty="0">
              <a:solidFill>
                <a:schemeClr val="tx1"/>
              </a:solidFill>
              <a:latin typeface="+mn-lt"/>
              <a:ea typeface="+mn-ea"/>
              <a:cs typeface="+mn-cs"/>
            </a:endParaRPr>
          </a:p>
          <a:p>
            <a:pPr lvl="0"/>
            <a:endParaRPr lang="pl-PL" sz="1200" kern="1200" baseline="0" dirty="0">
              <a:solidFill>
                <a:schemeClr val="tx1"/>
              </a:solidFill>
              <a:latin typeface="+mn-lt"/>
              <a:ea typeface="+mn-ea"/>
              <a:cs typeface="+mn-cs"/>
            </a:endParaRPr>
          </a:p>
          <a:p>
            <a:pPr lvl="0"/>
            <a:endParaRPr lang="pl-PL" sz="1200" kern="1200" baseline="0" dirty="0">
              <a:solidFill>
                <a:schemeClr val="tx1"/>
              </a:solidFill>
              <a:latin typeface="+mn-lt"/>
              <a:ea typeface="+mn-ea"/>
              <a:cs typeface="+mn-cs"/>
            </a:endParaRPr>
          </a:p>
          <a:p>
            <a:pPr lvl="0"/>
            <a:endParaRPr lang="pl-PL" sz="1200" kern="1200" baseline="0" dirty="0">
              <a:solidFill>
                <a:schemeClr val="tx1"/>
              </a:solidFill>
              <a:latin typeface="+mn-lt"/>
              <a:ea typeface="+mn-ea"/>
              <a:cs typeface="+mn-cs"/>
            </a:endParaRPr>
          </a:p>
          <a:p>
            <a:pPr lvl="2"/>
            <a:endParaRPr lang="pl-PL" dirty="0"/>
          </a:p>
          <a:p>
            <a:pPr lvl="3"/>
            <a:endParaRPr lang="pl-PL" dirty="0"/>
          </a:p>
          <a:p>
            <a:pPr lvl="0"/>
            <a:endParaRPr lang="pl-PL" dirty="0"/>
          </a:p>
          <a:p>
            <a:pPr lvl="1"/>
            <a:endParaRPr lang="pl-PL" dirty="0"/>
          </a:p>
          <a:p>
            <a:pPr lvl="2"/>
            <a:endParaRPr lang="pl-PL" dirty="0"/>
          </a:p>
          <a:p>
            <a:pPr lvl="3"/>
            <a:endParaRPr lang="pl-PL" dirty="0"/>
          </a:p>
        </p:txBody>
      </p:sp>
      <p:pic>
        <p:nvPicPr>
          <p:cNvPr id="11"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4800" y="457200"/>
            <a:ext cx="1835150" cy="42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Obraz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58005" y="195983"/>
            <a:ext cx="1544341" cy="943120"/>
          </a:xfrm>
          <a:prstGeom prst="rect">
            <a:avLst/>
          </a:prstGeom>
        </p:spPr>
      </p:pic>
    </p:spTree>
    <p:extLst>
      <p:ext uri="{BB962C8B-B14F-4D97-AF65-F5344CB8AC3E}">
        <p14:creationId xmlns:p14="http://schemas.microsoft.com/office/powerpoint/2010/main" val="33272609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URESA text slide">
    <p:spTree>
      <p:nvGrpSpPr>
        <p:cNvPr id="1" name=""/>
        <p:cNvGrpSpPr/>
        <p:nvPr/>
      </p:nvGrpSpPr>
      <p:grpSpPr>
        <a:xfrm>
          <a:off x="0" y="0"/>
          <a:ext cx="0" cy="0"/>
          <a:chOff x="0" y="0"/>
          <a:chExt cx="0" cy="0"/>
        </a:xfrm>
      </p:grpSpPr>
      <p:sp>
        <p:nvSpPr>
          <p:cNvPr id="22" name="Symbol zastępczy tekstu 18"/>
          <p:cNvSpPr>
            <a:spLocks noGrp="1"/>
          </p:cNvSpPr>
          <p:nvPr>
            <p:ph type="body" sz="quarter" idx="14" hasCustomPrompt="1"/>
          </p:nvPr>
        </p:nvSpPr>
        <p:spPr>
          <a:xfrm>
            <a:off x="543000" y="1260000"/>
            <a:ext cx="8820000" cy="4860000"/>
          </a:xfrm>
          <a:prstGeom prst="rect">
            <a:avLst/>
          </a:prstGeom>
        </p:spPr>
        <p:txBody>
          <a:bodyPr/>
          <a:lstStyle>
            <a:lvl1pPr marL="0" indent="0" algn="just">
              <a:spcBef>
                <a:spcPts val="0"/>
              </a:spcBef>
              <a:buNone/>
              <a:defRPr sz="1200" baseline="0">
                <a:solidFill>
                  <a:schemeClr val="tx1"/>
                </a:solidFill>
              </a:defRPr>
            </a:lvl1pPr>
          </a:lstStyle>
          <a:p>
            <a:pPr lvl="0"/>
            <a:r>
              <a:rPr lang="pl-PL" dirty="0"/>
              <a:t>Block of </a:t>
            </a:r>
            <a:r>
              <a:rPr lang="pl-PL" dirty="0" err="1"/>
              <a:t>text</a:t>
            </a:r>
            <a:r>
              <a:rPr lang="pl-PL" dirty="0"/>
              <a:t> (</a:t>
            </a:r>
            <a:r>
              <a:rPr lang="pl-PL" dirty="0" err="1"/>
              <a:t>Trebuchet</a:t>
            </a:r>
            <a:r>
              <a:rPr lang="pl-PL" dirty="0"/>
              <a:t> MS Font, 12 p.)</a:t>
            </a:r>
          </a:p>
        </p:txBody>
      </p:sp>
      <p:pic>
        <p:nvPicPr>
          <p:cNvPr id="9"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4800" y="457200"/>
            <a:ext cx="1835150" cy="42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Obraz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58005" y="195983"/>
            <a:ext cx="1544341" cy="943120"/>
          </a:xfrm>
          <a:prstGeom prst="rect">
            <a:avLst/>
          </a:prstGeom>
        </p:spPr>
      </p:pic>
    </p:spTree>
    <p:extLst>
      <p:ext uri="{BB962C8B-B14F-4D97-AF65-F5344CB8AC3E}">
        <p14:creationId xmlns:p14="http://schemas.microsoft.com/office/powerpoint/2010/main" val="32681301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URESA versatile slide">
    <p:spTree>
      <p:nvGrpSpPr>
        <p:cNvPr id="1" name=""/>
        <p:cNvGrpSpPr/>
        <p:nvPr/>
      </p:nvGrpSpPr>
      <p:grpSpPr>
        <a:xfrm>
          <a:off x="0" y="0"/>
          <a:ext cx="0" cy="0"/>
          <a:chOff x="0" y="0"/>
          <a:chExt cx="0" cy="0"/>
        </a:xfrm>
      </p:grpSpPr>
      <p:sp>
        <p:nvSpPr>
          <p:cNvPr id="3" name="Symbol zastępczy zawartości 2"/>
          <p:cNvSpPr>
            <a:spLocks noGrp="1"/>
          </p:cNvSpPr>
          <p:nvPr>
            <p:ph sz="quarter" idx="11" hasCustomPrompt="1"/>
          </p:nvPr>
        </p:nvSpPr>
        <p:spPr>
          <a:xfrm>
            <a:off x="543000" y="1260000"/>
            <a:ext cx="8820000" cy="4860000"/>
          </a:xfrm>
          <a:prstGeom prst="rect">
            <a:avLst/>
          </a:prstGeom>
        </p:spPr>
        <p:txBody>
          <a:bodyPr/>
          <a:lstStyle>
            <a:lvl1pPr marL="0" indent="0" algn="just">
              <a:spcBef>
                <a:spcPts val="0"/>
              </a:spcBef>
              <a:buNone/>
              <a:defRPr sz="1200" baseline="0"/>
            </a:lvl1pPr>
            <a:lvl2pPr marL="808038" indent="-180000" algn="just">
              <a:spcBef>
                <a:spcPts val="0"/>
              </a:spcBef>
              <a:buFont typeface="Arial" panose="020B0604020202020204" pitchFamily="34" charset="0"/>
              <a:buChar char="•"/>
              <a:defRPr sz="1200" baseline="0"/>
            </a:lvl2pPr>
            <a:lvl3pPr marL="1170000" indent="-180000" algn="just">
              <a:spcBef>
                <a:spcPts val="0"/>
              </a:spcBef>
              <a:buFont typeface="Trebuchet MS" panose="020B0603020202020204" pitchFamily="34" charset="0"/>
              <a:buChar char="—"/>
              <a:defRPr sz="1200"/>
            </a:lvl3pPr>
            <a:lvl4pPr marL="1530000" indent="-180000" algn="just">
              <a:spcBef>
                <a:spcPts val="0"/>
              </a:spcBef>
              <a:buFont typeface="Trebuchet MS" panose="020B0603020202020204" pitchFamily="34" charset="0"/>
              <a:buChar char="›"/>
              <a:defRPr sz="1200"/>
            </a:lvl4pPr>
            <a:lvl5pPr marL="1828800" indent="0">
              <a:buNone/>
              <a:defRPr sz="1200"/>
            </a:lvl5pPr>
          </a:lstStyle>
          <a:p>
            <a:pPr lvl="0"/>
            <a:r>
              <a:rPr lang="pl-PL" dirty="0"/>
              <a:t>Basic </a:t>
            </a:r>
            <a:r>
              <a:rPr lang="pl-PL" dirty="0" err="1"/>
              <a:t>level</a:t>
            </a:r>
            <a:r>
              <a:rPr lang="pl-PL" dirty="0"/>
              <a:t> of the </a:t>
            </a:r>
            <a:r>
              <a:rPr lang="pl-PL" dirty="0" err="1"/>
              <a:t>text</a:t>
            </a:r>
            <a:endParaRPr lang="pl-PL" dirty="0"/>
          </a:p>
          <a:p>
            <a:pPr lvl="1"/>
            <a:r>
              <a:rPr lang="pl-PL" dirty="0"/>
              <a:t>Second </a:t>
            </a:r>
            <a:r>
              <a:rPr lang="pl-PL" dirty="0" err="1"/>
              <a:t>level</a:t>
            </a:r>
            <a:endParaRPr lang="pl-PL" dirty="0"/>
          </a:p>
          <a:p>
            <a:pPr lvl="2"/>
            <a:r>
              <a:rPr lang="pl-PL" dirty="0"/>
              <a:t>Third </a:t>
            </a:r>
            <a:r>
              <a:rPr lang="pl-PL" dirty="0" err="1"/>
              <a:t>level</a:t>
            </a:r>
            <a:endParaRPr lang="pl-PL" dirty="0"/>
          </a:p>
          <a:p>
            <a:pPr lvl="3"/>
            <a:r>
              <a:rPr lang="pl-PL" dirty="0" err="1"/>
              <a:t>Fourth</a:t>
            </a:r>
            <a:r>
              <a:rPr lang="pl-PL" dirty="0"/>
              <a:t> </a:t>
            </a:r>
            <a:r>
              <a:rPr lang="pl-PL" dirty="0" err="1"/>
              <a:t>level</a:t>
            </a:r>
            <a:endParaRPr lang="pl-PL" dirty="0"/>
          </a:p>
          <a:p>
            <a:pPr lvl="1"/>
            <a:endParaRPr lang="pl-PL" dirty="0"/>
          </a:p>
        </p:txBody>
      </p:sp>
      <p:pic>
        <p:nvPicPr>
          <p:cNvPr id="9"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4800" y="457200"/>
            <a:ext cx="1835150" cy="42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Obraz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58005" y="195983"/>
            <a:ext cx="1544341" cy="943120"/>
          </a:xfrm>
          <a:prstGeom prst="rect">
            <a:avLst/>
          </a:prstGeom>
        </p:spPr>
      </p:pic>
    </p:spTree>
    <p:extLst>
      <p:ext uri="{BB962C8B-B14F-4D97-AF65-F5344CB8AC3E}">
        <p14:creationId xmlns:p14="http://schemas.microsoft.com/office/powerpoint/2010/main" val="29104066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URESA versatile 2 slide">
    <p:spTree>
      <p:nvGrpSpPr>
        <p:cNvPr id="1" name=""/>
        <p:cNvGrpSpPr/>
        <p:nvPr/>
      </p:nvGrpSpPr>
      <p:grpSpPr>
        <a:xfrm>
          <a:off x="0" y="0"/>
          <a:ext cx="0" cy="0"/>
          <a:chOff x="0" y="0"/>
          <a:chExt cx="0" cy="0"/>
        </a:xfrm>
      </p:grpSpPr>
      <p:sp>
        <p:nvSpPr>
          <p:cNvPr id="3" name="Symbol zastępczy zawartości 2"/>
          <p:cNvSpPr>
            <a:spLocks noGrp="1"/>
          </p:cNvSpPr>
          <p:nvPr>
            <p:ph sz="quarter" idx="11" hasCustomPrompt="1"/>
          </p:nvPr>
        </p:nvSpPr>
        <p:spPr>
          <a:xfrm>
            <a:off x="543000" y="1260000"/>
            <a:ext cx="8820000" cy="4860000"/>
          </a:xfrm>
          <a:prstGeom prst="rect">
            <a:avLst/>
          </a:prstGeom>
        </p:spPr>
        <p:txBody>
          <a:bodyPr/>
          <a:lstStyle>
            <a:lvl1pPr marL="0" indent="0" algn="just">
              <a:spcBef>
                <a:spcPts val="0"/>
              </a:spcBef>
              <a:buNone/>
              <a:defRPr sz="1200"/>
            </a:lvl1pPr>
            <a:lvl2pPr marL="808038" indent="-180000" algn="just">
              <a:spcBef>
                <a:spcPts val="0"/>
              </a:spcBef>
              <a:buFont typeface="+mj-lt"/>
              <a:buAutoNum type="arabicPeriod"/>
              <a:defRPr sz="1200" baseline="0"/>
            </a:lvl2pPr>
            <a:lvl3pPr marL="1170000" indent="-180000" algn="just">
              <a:spcBef>
                <a:spcPts val="0"/>
              </a:spcBef>
              <a:buFont typeface="+mj-lt"/>
              <a:buAutoNum type="alphaLcParenR"/>
              <a:defRPr sz="1200"/>
            </a:lvl3pPr>
            <a:lvl4pPr marL="1530000" indent="-180000" algn="just">
              <a:spcBef>
                <a:spcPts val="0"/>
              </a:spcBef>
              <a:buFont typeface="+mj-lt"/>
              <a:buAutoNum type="romanLcPeriod"/>
              <a:defRPr sz="1200" baseline="0"/>
            </a:lvl4pPr>
            <a:lvl5pPr>
              <a:defRPr sz="1200"/>
            </a:lvl5pPr>
          </a:lstStyle>
          <a:p>
            <a:pPr lvl="0"/>
            <a:r>
              <a:rPr lang="pl-PL" dirty="0"/>
              <a:t>Basic </a:t>
            </a:r>
            <a:r>
              <a:rPr lang="pl-PL" dirty="0" err="1"/>
              <a:t>level</a:t>
            </a:r>
            <a:r>
              <a:rPr lang="pl-PL" dirty="0"/>
              <a:t> of the </a:t>
            </a:r>
            <a:r>
              <a:rPr lang="pl-PL" dirty="0" err="1"/>
              <a:t>text</a:t>
            </a:r>
            <a:endParaRPr lang="pl-PL" dirty="0"/>
          </a:p>
          <a:p>
            <a:pPr lvl="1"/>
            <a:r>
              <a:rPr lang="pl-PL" dirty="0"/>
              <a:t>Second </a:t>
            </a:r>
            <a:r>
              <a:rPr lang="pl-PL" dirty="0" err="1"/>
              <a:t>level</a:t>
            </a:r>
            <a:endParaRPr lang="pl-PL" dirty="0"/>
          </a:p>
          <a:p>
            <a:pPr lvl="2"/>
            <a:r>
              <a:rPr lang="pl-PL" dirty="0"/>
              <a:t>Third </a:t>
            </a:r>
            <a:r>
              <a:rPr lang="pl-PL" dirty="0" err="1"/>
              <a:t>level</a:t>
            </a:r>
            <a:endParaRPr lang="pl-PL" dirty="0"/>
          </a:p>
          <a:p>
            <a:pPr lvl="3"/>
            <a:r>
              <a:rPr lang="pl-PL" dirty="0" err="1"/>
              <a:t>Fourth</a:t>
            </a:r>
            <a:r>
              <a:rPr lang="pl-PL" dirty="0"/>
              <a:t> </a:t>
            </a:r>
            <a:r>
              <a:rPr lang="pl-PL" dirty="0" err="1"/>
              <a:t>level</a:t>
            </a:r>
            <a:endParaRPr lang="pl-PL" dirty="0"/>
          </a:p>
          <a:p>
            <a:pPr lvl="3"/>
            <a:endParaRPr lang="pl-PL" dirty="0"/>
          </a:p>
          <a:p>
            <a:pPr lvl="1"/>
            <a:endParaRPr lang="pl-PL" dirty="0"/>
          </a:p>
        </p:txBody>
      </p:sp>
      <p:pic>
        <p:nvPicPr>
          <p:cNvPr id="9"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4800" y="457200"/>
            <a:ext cx="1835150" cy="42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Obraz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58005" y="195983"/>
            <a:ext cx="1544341" cy="943120"/>
          </a:xfrm>
          <a:prstGeom prst="rect">
            <a:avLst/>
          </a:prstGeom>
        </p:spPr>
      </p:pic>
    </p:spTree>
    <p:extLst>
      <p:ext uri="{BB962C8B-B14F-4D97-AF65-F5344CB8AC3E}">
        <p14:creationId xmlns:p14="http://schemas.microsoft.com/office/powerpoint/2010/main" val="15815682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URESA text + image slide">
    <p:spTree>
      <p:nvGrpSpPr>
        <p:cNvPr id="1" name=""/>
        <p:cNvGrpSpPr/>
        <p:nvPr/>
      </p:nvGrpSpPr>
      <p:grpSpPr>
        <a:xfrm>
          <a:off x="0" y="0"/>
          <a:ext cx="0" cy="0"/>
          <a:chOff x="0" y="0"/>
          <a:chExt cx="0" cy="0"/>
        </a:xfrm>
      </p:grpSpPr>
      <p:sp>
        <p:nvSpPr>
          <p:cNvPr id="22" name="Symbol zastępczy tekstu 18"/>
          <p:cNvSpPr>
            <a:spLocks noGrp="1"/>
          </p:cNvSpPr>
          <p:nvPr>
            <p:ph type="body" sz="quarter" idx="14" hasCustomPrompt="1"/>
          </p:nvPr>
        </p:nvSpPr>
        <p:spPr>
          <a:xfrm>
            <a:off x="543000" y="1260000"/>
            <a:ext cx="4410000" cy="4860000"/>
          </a:xfrm>
          <a:prstGeom prst="rect">
            <a:avLst/>
          </a:prstGeom>
        </p:spPr>
        <p:txBody>
          <a:bodyPr/>
          <a:lstStyle>
            <a:lvl1pPr marL="0" indent="0" algn="just">
              <a:spcBef>
                <a:spcPts val="0"/>
              </a:spcBef>
              <a:buNone/>
              <a:defRPr sz="1200" baseline="0">
                <a:solidFill>
                  <a:schemeClr val="tx1"/>
                </a:solidFill>
              </a:defRPr>
            </a:lvl1pPr>
          </a:lstStyle>
          <a:p>
            <a:pPr lvl="0"/>
            <a:r>
              <a:rPr lang="pl-PL" dirty="0"/>
              <a:t>Block of </a:t>
            </a:r>
            <a:r>
              <a:rPr lang="pl-PL" dirty="0" err="1"/>
              <a:t>text</a:t>
            </a:r>
            <a:r>
              <a:rPr lang="pl-PL" dirty="0"/>
              <a:t> (</a:t>
            </a:r>
            <a:r>
              <a:rPr lang="pl-PL" dirty="0" err="1"/>
              <a:t>Trebuchet</a:t>
            </a:r>
            <a:r>
              <a:rPr lang="pl-PL" dirty="0"/>
              <a:t> MS Font, 12 p.)</a:t>
            </a:r>
          </a:p>
        </p:txBody>
      </p:sp>
      <p:sp>
        <p:nvSpPr>
          <p:cNvPr id="3" name="Symbol zastępczy obrazu 2"/>
          <p:cNvSpPr>
            <a:spLocks noGrp="1"/>
          </p:cNvSpPr>
          <p:nvPr>
            <p:ph type="pic" sz="quarter" idx="15" hasCustomPrompt="1"/>
          </p:nvPr>
        </p:nvSpPr>
        <p:spPr>
          <a:xfrm>
            <a:off x="5133975" y="1260000"/>
            <a:ext cx="4212000" cy="4140000"/>
          </a:xfrm>
          <a:prstGeom prst="rect">
            <a:avLst/>
          </a:prstGeom>
        </p:spPr>
        <p:txBody>
          <a:bodyPr/>
          <a:lstStyle>
            <a:lvl1pPr marL="0" indent="0">
              <a:buNone/>
              <a:defRPr sz="1800"/>
            </a:lvl1pPr>
          </a:lstStyle>
          <a:p>
            <a:r>
              <a:rPr lang="pl-PL" dirty="0" err="1"/>
              <a:t>Click</a:t>
            </a:r>
            <a:r>
              <a:rPr lang="pl-PL" dirty="0"/>
              <a:t> to </a:t>
            </a:r>
            <a:r>
              <a:rPr lang="pl-PL" dirty="0" err="1"/>
              <a:t>add</a:t>
            </a:r>
            <a:r>
              <a:rPr lang="pl-PL" dirty="0"/>
              <a:t> </a:t>
            </a:r>
            <a:r>
              <a:rPr lang="pl-PL" dirty="0" err="1"/>
              <a:t>picture</a:t>
            </a:r>
            <a:endParaRPr lang="pl-PL" dirty="0"/>
          </a:p>
        </p:txBody>
      </p:sp>
      <p:sp>
        <p:nvSpPr>
          <p:cNvPr id="11" name="Symbol zastępczy tekstu 18"/>
          <p:cNvSpPr>
            <a:spLocks noGrp="1"/>
          </p:cNvSpPr>
          <p:nvPr>
            <p:ph type="body" sz="quarter" idx="16" hasCustomPrompt="1"/>
          </p:nvPr>
        </p:nvSpPr>
        <p:spPr>
          <a:xfrm>
            <a:off x="5143500" y="5572124"/>
            <a:ext cx="4212000" cy="504825"/>
          </a:xfrm>
          <a:prstGeom prst="rect">
            <a:avLst/>
          </a:prstGeom>
        </p:spPr>
        <p:txBody>
          <a:bodyPr/>
          <a:lstStyle>
            <a:lvl1pPr marL="0" indent="0" algn="ctr">
              <a:spcBef>
                <a:spcPts val="0"/>
              </a:spcBef>
              <a:buNone/>
              <a:defRPr sz="1000" baseline="0">
                <a:solidFill>
                  <a:schemeClr val="tx1"/>
                </a:solidFill>
              </a:defRPr>
            </a:lvl1pPr>
          </a:lstStyle>
          <a:p>
            <a:pPr lvl="0"/>
            <a:r>
              <a:rPr lang="pl-PL" dirty="0"/>
              <a:t>1. Image </a:t>
            </a:r>
            <a:r>
              <a:rPr lang="pl-PL" dirty="0" err="1"/>
              <a:t>title</a:t>
            </a:r>
            <a:r>
              <a:rPr lang="pl-PL" dirty="0"/>
              <a:t> (</a:t>
            </a:r>
            <a:r>
              <a:rPr lang="pl-PL" dirty="0" err="1"/>
              <a:t>Trebuchet</a:t>
            </a:r>
            <a:r>
              <a:rPr lang="pl-PL" dirty="0"/>
              <a:t> MS Font, 10 p.)</a:t>
            </a:r>
          </a:p>
        </p:txBody>
      </p:sp>
      <p:pic>
        <p:nvPicPr>
          <p:cNvPr id="10"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4800" y="457200"/>
            <a:ext cx="1835150" cy="42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Obraz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58005" y="195983"/>
            <a:ext cx="1544341" cy="943120"/>
          </a:xfrm>
          <a:prstGeom prst="rect">
            <a:avLst/>
          </a:prstGeom>
        </p:spPr>
      </p:pic>
    </p:spTree>
    <p:extLst>
      <p:ext uri="{BB962C8B-B14F-4D97-AF65-F5344CB8AC3E}">
        <p14:creationId xmlns:p14="http://schemas.microsoft.com/office/powerpoint/2010/main" val="1229780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URESA text + image + interactive content slide">
    <p:spTree>
      <p:nvGrpSpPr>
        <p:cNvPr id="1" name=""/>
        <p:cNvGrpSpPr/>
        <p:nvPr/>
      </p:nvGrpSpPr>
      <p:grpSpPr>
        <a:xfrm>
          <a:off x="0" y="0"/>
          <a:ext cx="0" cy="0"/>
          <a:chOff x="0" y="0"/>
          <a:chExt cx="0" cy="0"/>
        </a:xfrm>
      </p:grpSpPr>
      <p:sp>
        <p:nvSpPr>
          <p:cNvPr id="22" name="Symbol zastępczy tekstu 18"/>
          <p:cNvSpPr>
            <a:spLocks noGrp="1"/>
          </p:cNvSpPr>
          <p:nvPr>
            <p:ph type="body" sz="quarter" idx="14" hasCustomPrompt="1"/>
          </p:nvPr>
        </p:nvSpPr>
        <p:spPr>
          <a:xfrm>
            <a:off x="543000" y="1260000"/>
            <a:ext cx="4410000" cy="4860000"/>
          </a:xfrm>
          <a:prstGeom prst="rect">
            <a:avLst/>
          </a:prstGeom>
        </p:spPr>
        <p:txBody>
          <a:bodyPr/>
          <a:lstStyle>
            <a:lvl1pPr marL="0" indent="0" algn="just">
              <a:spcBef>
                <a:spcPts val="0"/>
              </a:spcBef>
              <a:buNone/>
              <a:defRPr sz="1200" baseline="0">
                <a:solidFill>
                  <a:schemeClr val="tx1"/>
                </a:solidFill>
              </a:defRPr>
            </a:lvl1pPr>
          </a:lstStyle>
          <a:p>
            <a:pPr lvl="0"/>
            <a:r>
              <a:rPr lang="pl-PL" dirty="0"/>
              <a:t>Block of </a:t>
            </a:r>
            <a:r>
              <a:rPr lang="pl-PL" dirty="0" err="1"/>
              <a:t>text</a:t>
            </a:r>
            <a:r>
              <a:rPr lang="pl-PL" dirty="0"/>
              <a:t> (</a:t>
            </a:r>
            <a:r>
              <a:rPr lang="pl-PL" dirty="0" err="1"/>
              <a:t>Trebuchet</a:t>
            </a:r>
            <a:r>
              <a:rPr lang="pl-PL" dirty="0"/>
              <a:t> MS Font, 12 p.)</a:t>
            </a:r>
          </a:p>
        </p:txBody>
      </p:sp>
      <p:sp>
        <p:nvSpPr>
          <p:cNvPr id="3" name="Symbol zastępczy obrazu 2"/>
          <p:cNvSpPr>
            <a:spLocks noGrp="1"/>
          </p:cNvSpPr>
          <p:nvPr>
            <p:ph type="pic" sz="quarter" idx="15" hasCustomPrompt="1"/>
          </p:nvPr>
        </p:nvSpPr>
        <p:spPr>
          <a:xfrm>
            <a:off x="5133975" y="1260000"/>
            <a:ext cx="4212000" cy="4140000"/>
          </a:xfrm>
          <a:prstGeom prst="rect">
            <a:avLst/>
          </a:prstGeom>
        </p:spPr>
        <p:txBody>
          <a:bodyPr/>
          <a:lstStyle>
            <a:lvl1pPr marL="0" indent="0">
              <a:buNone/>
              <a:defRPr sz="1800"/>
            </a:lvl1pPr>
          </a:lstStyle>
          <a:p>
            <a:r>
              <a:rPr lang="pl-PL" dirty="0" err="1"/>
              <a:t>Click</a:t>
            </a:r>
            <a:r>
              <a:rPr lang="pl-PL" dirty="0"/>
              <a:t> to </a:t>
            </a:r>
            <a:r>
              <a:rPr lang="pl-PL" dirty="0" err="1"/>
              <a:t>add</a:t>
            </a:r>
            <a:r>
              <a:rPr lang="pl-PL" dirty="0"/>
              <a:t> </a:t>
            </a:r>
            <a:r>
              <a:rPr lang="pl-PL" dirty="0" err="1"/>
              <a:t>picture</a:t>
            </a:r>
            <a:endParaRPr lang="pl-PL" dirty="0"/>
          </a:p>
        </p:txBody>
      </p:sp>
      <p:sp>
        <p:nvSpPr>
          <p:cNvPr id="11" name="Symbol zastępczy tekstu 18"/>
          <p:cNvSpPr>
            <a:spLocks noGrp="1"/>
          </p:cNvSpPr>
          <p:nvPr>
            <p:ph type="body" sz="quarter" idx="16" hasCustomPrompt="1"/>
          </p:nvPr>
        </p:nvSpPr>
        <p:spPr>
          <a:xfrm>
            <a:off x="5143500" y="5572124"/>
            <a:ext cx="4212000" cy="504825"/>
          </a:xfrm>
          <a:prstGeom prst="rect">
            <a:avLst/>
          </a:prstGeom>
        </p:spPr>
        <p:txBody>
          <a:bodyPr/>
          <a:lstStyle>
            <a:lvl1pPr marL="0" indent="0" algn="ctr">
              <a:spcBef>
                <a:spcPts val="0"/>
              </a:spcBef>
              <a:buNone/>
              <a:defRPr sz="1000" baseline="0">
                <a:solidFill>
                  <a:schemeClr val="tx1"/>
                </a:solidFill>
              </a:defRPr>
            </a:lvl1pPr>
          </a:lstStyle>
          <a:p>
            <a:pPr lvl="0"/>
            <a:r>
              <a:rPr lang="pl-PL" dirty="0"/>
              <a:t>1. Image </a:t>
            </a:r>
            <a:r>
              <a:rPr lang="pl-PL" dirty="0" err="1"/>
              <a:t>title</a:t>
            </a:r>
            <a:r>
              <a:rPr lang="pl-PL" dirty="0"/>
              <a:t> (</a:t>
            </a:r>
            <a:r>
              <a:rPr lang="pl-PL" dirty="0" err="1"/>
              <a:t>Trebuchet</a:t>
            </a:r>
            <a:r>
              <a:rPr lang="pl-PL" dirty="0"/>
              <a:t> MS Font, 10 p.)</a:t>
            </a:r>
          </a:p>
        </p:txBody>
      </p:sp>
      <p:sp>
        <p:nvSpPr>
          <p:cNvPr id="7" name="Symbol zastępczy zawartości 6"/>
          <p:cNvSpPr>
            <a:spLocks noGrp="1"/>
          </p:cNvSpPr>
          <p:nvPr>
            <p:ph sz="quarter" idx="17" hasCustomPrompt="1"/>
          </p:nvPr>
        </p:nvSpPr>
        <p:spPr>
          <a:xfrm>
            <a:off x="2689225" y="2011363"/>
            <a:ext cx="3600000" cy="3600000"/>
          </a:xfrm>
          <a:prstGeom prst="roundRect">
            <a:avLst>
              <a:gd name="adj" fmla="val 5025"/>
            </a:avLst>
          </a:prstGeom>
          <a:solidFill>
            <a:schemeClr val="accent5">
              <a:lumMod val="20000"/>
              <a:lumOff val="80000"/>
            </a:schemeClr>
          </a:solidFill>
          <a:ln w="38100" cap="rnd" cmpd="sng">
            <a:solidFill>
              <a:schemeClr val="accent5">
                <a:lumMod val="40000"/>
                <a:lumOff val="60000"/>
              </a:schemeClr>
            </a:solidFill>
            <a:prstDash val="solid"/>
          </a:ln>
          <a:effectLst>
            <a:outerShdw blurRad="127000" dist="101600" dir="2700000" algn="tl" rotWithShape="0">
              <a:prstClr val="black">
                <a:alpha val="35000"/>
              </a:prstClr>
            </a:outerShdw>
          </a:effectLst>
        </p:spPr>
        <p:txBody>
          <a:bodyPr>
            <a:noAutofit/>
          </a:bodyPr>
          <a:lstStyle>
            <a:lvl1pPr marL="0" indent="0" algn="just">
              <a:spcBef>
                <a:spcPts val="0"/>
              </a:spcBef>
              <a:buNone/>
              <a:defRPr sz="1200" baseline="0"/>
            </a:lvl1pPr>
            <a:lvl5pPr marL="1828800" indent="0">
              <a:buNone/>
              <a:defRPr baseline="0"/>
            </a:lvl5pPr>
          </a:lstStyle>
          <a:p>
            <a:pPr lvl="0"/>
            <a:r>
              <a:rPr lang="pl-PL" dirty="0" err="1"/>
              <a:t>Additional</a:t>
            </a:r>
            <a:r>
              <a:rPr lang="pl-PL" dirty="0"/>
              <a:t> info (</a:t>
            </a:r>
            <a:r>
              <a:rPr lang="pl-PL" dirty="0" err="1"/>
              <a:t>text</a:t>
            </a:r>
            <a:r>
              <a:rPr lang="pl-PL" dirty="0"/>
              <a:t>, </a:t>
            </a:r>
            <a:r>
              <a:rPr lang="pl-PL" dirty="0" err="1"/>
              <a:t>picture</a:t>
            </a:r>
            <a:r>
              <a:rPr lang="pl-PL" dirty="0"/>
              <a:t>, multimedia), </a:t>
            </a:r>
            <a:r>
              <a:rPr lang="pl-PL" dirty="0" err="1"/>
              <a:t>visible</a:t>
            </a:r>
            <a:r>
              <a:rPr lang="pl-PL" dirty="0"/>
              <a:t> </a:t>
            </a:r>
            <a:r>
              <a:rPr lang="pl-PL" dirty="0" err="1"/>
              <a:t>when</a:t>
            </a:r>
            <a:r>
              <a:rPr lang="pl-PL" dirty="0"/>
              <a:t> the </a:t>
            </a:r>
            <a:r>
              <a:rPr lang="pl-PL" dirty="0" err="1"/>
              <a:t>cursor</a:t>
            </a:r>
            <a:r>
              <a:rPr lang="pl-PL" dirty="0"/>
              <a:t> </a:t>
            </a:r>
            <a:r>
              <a:rPr lang="pl-PL" dirty="0" err="1"/>
              <a:t>is</a:t>
            </a:r>
            <a:r>
              <a:rPr lang="pl-PL" dirty="0"/>
              <a:t> </a:t>
            </a:r>
            <a:r>
              <a:rPr lang="pl-PL" dirty="0" err="1"/>
              <a:t>over</a:t>
            </a:r>
            <a:r>
              <a:rPr lang="pl-PL" dirty="0"/>
              <a:t> the </a:t>
            </a:r>
            <a:r>
              <a:rPr lang="pl-PL" dirty="0" err="1"/>
              <a:t>source</a:t>
            </a:r>
            <a:r>
              <a:rPr lang="pl-PL" dirty="0"/>
              <a:t> </a:t>
            </a:r>
            <a:r>
              <a:rPr lang="pl-PL" dirty="0" err="1"/>
              <a:t>text</a:t>
            </a:r>
            <a:r>
              <a:rPr lang="pl-PL" dirty="0"/>
              <a:t> </a:t>
            </a:r>
            <a:r>
              <a:rPr lang="pl-PL" dirty="0" err="1"/>
              <a:t>or</a:t>
            </a:r>
            <a:r>
              <a:rPr lang="pl-PL" dirty="0"/>
              <a:t> </a:t>
            </a:r>
            <a:r>
              <a:rPr lang="pl-PL" dirty="0" err="1"/>
              <a:t>picture</a:t>
            </a:r>
            <a:r>
              <a:rPr lang="pl-PL" dirty="0"/>
              <a:t>. </a:t>
            </a:r>
            <a:r>
              <a:rPr lang="pl-PL" dirty="0" err="1"/>
              <a:t>Trebuchet</a:t>
            </a:r>
            <a:r>
              <a:rPr lang="pl-PL" dirty="0"/>
              <a:t> MS p.12 </a:t>
            </a:r>
          </a:p>
        </p:txBody>
      </p:sp>
      <p:pic>
        <p:nvPicPr>
          <p:cNvPr id="12"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4800" y="457200"/>
            <a:ext cx="1835150" cy="42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Obraz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58005" y="195983"/>
            <a:ext cx="1544341" cy="943120"/>
          </a:xfrm>
          <a:prstGeom prst="rect">
            <a:avLst/>
          </a:prstGeom>
        </p:spPr>
      </p:pic>
    </p:spTree>
    <p:extLst>
      <p:ext uri="{BB962C8B-B14F-4D97-AF65-F5344CB8AC3E}">
        <p14:creationId xmlns:p14="http://schemas.microsoft.com/office/powerpoint/2010/main" val="9470982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URESA multimedia slide">
    <p:spTree>
      <p:nvGrpSpPr>
        <p:cNvPr id="1" name=""/>
        <p:cNvGrpSpPr/>
        <p:nvPr/>
      </p:nvGrpSpPr>
      <p:grpSpPr>
        <a:xfrm>
          <a:off x="0" y="0"/>
          <a:ext cx="0" cy="0"/>
          <a:chOff x="0" y="0"/>
          <a:chExt cx="0" cy="0"/>
        </a:xfrm>
      </p:grpSpPr>
      <p:sp>
        <p:nvSpPr>
          <p:cNvPr id="11" name="Symbol zastępczy tekstu 18"/>
          <p:cNvSpPr>
            <a:spLocks noGrp="1"/>
          </p:cNvSpPr>
          <p:nvPr>
            <p:ph type="body" sz="quarter" idx="16" hasCustomPrompt="1"/>
          </p:nvPr>
        </p:nvSpPr>
        <p:spPr>
          <a:xfrm>
            <a:off x="2847000" y="5838825"/>
            <a:ext cx="4212000" cy="396000"/>
          </a:xfrm>
          <a:prstGeom prst="rect">
            <a:avLst/>
          </a:prstGeom>
        </p:spPr>
        <p:txBody>
          <a:bodyPr/>
          <a:lstStyle>
            <a:lvl1pPr marL="0" indent="0" algn="ctr">
              <a:spcBef>
                <a:spcPts val="0"/>
              </a:spcBef>
              <a:buNone/>
              <a:defRPr sz="1050" baseline="0">
                <a:solidFill>
                  <a:schemeClr val="tx1"/>
                </a:solidFill>
              </a:defRPr>
            </a:lvl1pPr>
          </a:lstStyle>
          <a:p>
            <a:pPr lvl="0"/>
            <a:r>
              <a:rPr lang="pl-PL" dirty="0"/>
              <a:t>Multimedia </a:t>
            </a:r>
            <a:r>
              <a:rPr lang="pl-PL" dirty="0" err="1"/>
              <a:t>title</a:t>
            </a:r>
            <a:r>
              <a:rPr lang="pl-PL" dirty="0"/>
              <a:t> (</a:t>
            </a:r>
            <a:r>
              <a:rPr lang="pl-PL" dirty="0" err="1"/>
              <a:t>Trebuchet</a:t>
            </a:r>
            <a:r>
              <a:rPr lang="pl-PL" dirty="0"/>
              <a:t> MS Font, 10 p.)</a:t>
            </a:r>
          </a:p>
        </p:txBody>
      </p:sp>
      <p:sp>
        <p:nvSpPr>
          <p:cNvPr id="4" name="Symbol zastępczy obiektu multimediów 3"/>
          <p:cNvSpPr>
            <a:spLocks noGrp="1"/>
          </p:cNvSpPr>
          <p:nvPr>
            <p:ph type="media" sz="quarter" idx="17" hasCustomPrompt="1"/>
          </p:nvPr>
        </p:nvSpPr>
        <p:spPr>
          <a:xfrm>
            <a:off x="543000" y="1260000"/>
            <a:ext cx="8820000" cy="4500000"/>
          </a:xfrm>
          <a:prstGeom prst="rect">
            <a:avLst/>
          </a:prstGeom>
        </p:spPr>
        <p:txBody>
          <a:bodyPr/>
          <a:lstStyle>
            <a:lvl1pPr marL="0" indent="0">
              <a:buNone/>
              <a:defRPr sz="1800"/>
            </a:lvl1pPr>
          </a:lstStyle>
          <a:p>
            <a:r>
              <a:rPr lang="pl-PL" dirty="0" err="1"/>
              <a:t>Click</a:t>
            </a:r>
            <a:r>
              <a:rPr lang="pl-PL" dirty="0"/>
              <a:t> to </a:t>
            </a:r>
            <a:r>
              <a:rPr lang="pl-PL" dirty="0" err="1"/>
              <a:t>add</a:t>
            </a:r>
            <a:r>
              <a:rPr lang="pl-PL" dirty="0"/>
              <a:t> multimedia</a:t>
            </a:r>
          </a:p>
        </p:txBody>
      </p:sp>
      <p:pic>
        <p:nvPicPr>
          <p:cNvPr id="9"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4800" y="457200"/>
            <a:ext cx="1835150" cy="42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Obraz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58005" y="195983"/>
            <a:ext cx="1544341" cy="943120"/>
          </a:xfrm>
          <a:prstGeom prst="rect">
            <a:avLst/>
          </a:prstGeom>
        </p:spPr>
      </p:pic>
    </p:spTree>
    <p:extLst>
      <p:ext uri="{BB962C8B-B14F-4D97-AF65-F5344CB8AC3E}">
        <p14:creationId xmlns:p14="http://schemas.microsoft.com/office/powerpoint/2010/main" val="9546293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URESA text + multimedia slide">
    <p:spTree>
      <p:nvGrpSpPr>
        <p:cNvPr id="1" name=""/>
        <p:cNvGrpSpPr/>
        <p:nvPr/>
      </p:nvGrpSpPr>
      <p:grpSpPr>
        <a:xfrm>
          <a:off x="0" y="0"/>
          <a:ext cx="0" cy="0"/>
          <a:chOff x="0" y="0"/>
          <a:chExt cx="0" cy="0"/>
        </a:xfrm>
      </p:grpSpPr>
      <p:sp>
        <p:nvSpPr>
          <p:cNvPr id="22" name="Symbol zastępczy tekstu 18"/>
          <p:cNvSpPr>
            <a:spLocks noGrp="1"/>
          </p:cNvSpPr>
          <p:nvPr>
            <p:ph type="body" sz="quarter" idx="14" hasCustomPrompt="1"/>
          </p:nvPr>
        </p:nvSpPr>
        <p:spPr>
          <a:xfrm>
            <a:off x="543000" y="1260000"/>
            <a:ext cx="4410000" cy="4860000"/>
          </a:xfrm>
          <a:prstGeom prst="rect">
            <a:avLst/>
          </a:prstGeom>
        </p:spPr>
        <p:txBody>
          <a:bodyPr/>
          <a:lstStyle>
            <a:lvl1pPr marL="0" indent="0" algn="just">
              <a:spcBef>
                <a:spcPts val="0"/>
              </a:spcBef>
              <a:buNone/>
              <a:defRPr sz="1200" baseline="0">
                <a:solidFill>
                  <a:schemeClr val="tx1"/>
                </a:solidFill>
              </a:defRPr>
            </a:lvl1pPr>
          </a:lstStyle>
          <a:p>
            <a:pPr lvl="0"/>
            <a:r>
              <a:rPr lang="pl-PL" dirty="0"/>
              <a:t>Block of </a:t>
            </a:r>
            <a:r>
              <a:rPr lang="pl-PL" dirty="0" err="1"/>
              <a:t>text</a:t>
            </a:r>
            <a:r>
              <a:rPr lang="pl-PL" dirty="0"/>
              <a:t> (</a:t>
            </a:r>
            <a:r>
              <a:rPr lang="pl-PL" dirty="0" err="1"/>
              <a:t>Trebuchet</a:t>
            </a:r>
            <a:r>
              <a:rPr lang="pl-PL" dirty="0"/>
              <a:t> MS Font, 12 p.)</a:t>
            </a:r>
          </a:p>
        </p:txBody>
      </p:sp>
      <p:sp>
        <p:nvSpPr>
          <p:cNvPr id="11" name="Symbol zastępczy tekstu 18"/>
          <p:cNvSpPr>
            <a:spLocks noGrp="1"/>
          </p:cNvSpPr>
          <p:nvPr>
            <p:ph type="body" sz="quarter" idx="16" hasCustomPrompt="1"/>
          </p:nvPr>
        </p:nvSpPr>
        <p:spPr>
          <a:xfrm>
            <a:off x="5143500" y="5572124"/>
            <a:ext cx="4212000" cy="504825"/>
          </a:xfrm>
          <a:prstGeom prst="rect">
            <a:avLst/>
          </a:prstGeom>
        </p:spPr>
        <p:txBody>
          <a:bodyPr/>
          <a:lstStyle>
            <a:lvl1pPr marL="0" indent="0" algn="ctr">
              <a:spcBef>
                <a:spcPts val="0"/>
              </a:spcBef>
              <a:buNone/>
              <a:defRPr sz="1000" baseline="0">
                <a:solidFill>
                  <a:schemeClr val="tx1"/>
                </a:solidFill>
              </a:defRPr>
            </a:lvl1pPr>
          </a:lstStyle>
          <a:p>
            <a:pPr lvl="0"/>
            <a:r>
              <a:rPr lang="pl-PL" dirty="0"/>
              <a:t>Multimedia </a:t>
            </a:r>
            <a:r>
              <a:rPr lang="pl-PL" dirty="0" err="1"/>
              <a:t>title</a:t>
            </a:r>
            <a:r>
              <a:rPr lang="pl-PL" dirty="0"/>
              <a:t> (</a:t>
            </a:r>
            <a:r>
              <a:rPr lang="pl-PL" dirty="0" err="1"/>
              <a:t>Trebuchet</a:t>
            </a:r>
            <a:r>
              <a:rPr lang="pl-PL" dirty="0"/>
              <a:t> MS Font, 10 p.)</a:t>
            </a:r>
          </a:p>
        </p:txBody>
      </p:sp>
      <p:sp>
        <p:nvSpPr>
          <p:cNvPr id="4" name="Symbol zastępczy obiektu multimediów 3"/>
          <p:cNvSpPr>
            <a:spLocks noGrp="1"/>
          </p:cNvSpPr>
          <p:nvPr>
            <p:ph type="media" sz="quarter" idx="17" hasCustomPrompt="1"/>
          </p:nvPr>
        </p:nvSpPr>
        <p:spPr>
          <a:xfrm>
            <a:off x="5143500" y="1260000"/>
            <a:ext cx="4212000" cy="4140000"/>
          </a:xfrm>
          <a:prstGeom prst="rect">
            <a:avLst/>
          </a:prstGeom>
        </p:spPr>
        <p:txBody>
          <a:bodyPr/>
          <a:lstStyle>
            <a:lvl1pPr marL="0" indent="0">
              <a:buNone/>
              <a:defRPr sz="1800" baseline="0"/>
            </a:lvl1pPr>
          </a:lstStyle>
          <a:p>
            <a:r>
              <a:rPr lang="pl-PL" dirty="0" err="1"/>
              <a:t>Click</a:t>
            </a:r>
            <a:r>
              <a:rPr lang="pl-PL" dirty="0"/>
              <a:t> to </a:t>
            </a:r>
            <a:r>
              <a:rPr lang="pl-PL" dirty="0" err="1"/>
              <a:t>add</a:t>
            </a:r>
            <a:r>
              <a:rPr lang="pl-PL" dirty="0"/>
              <a:t> multimedia</a:t>
            </a:r>
          </a:p>
        </p:txBody>
      </p:sp>
      <p:pic>
        <p:nvPicPr>
          <p:cNvPr id="10"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04800" y="457200"/>
            <a:ext cx="1835150" cy="420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Obraz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58005" y="195983"/>
            <a:ext cx="1544341" cy="943120"/>
          </a:xfrm>
          <a:prstGeom prst="rect">
            <a:avLst/>
          </a:prstGeom>
        </p:spPr>
      </p:pic>
    </p:spTree>
    <p:extLst>
      <p:ext uri="{BB962C8B-B14F-4D97-AF65-F5344CB8AC3E}">
        <p14:creationId xmlns:p14="http://schemas.microsoft.com/office/powerpoint/2010/main" val="35428239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gs>
            <a:gs pos="77000">
              <a:schemeClr val="bg1"/>
            </a:gs>
            <a:gs pos="100000">
              <a:srgbClr val="FFFF00">
                <a:alpha val="32000"/>
              </a:srgbClr>
            </a:gs>
          </a:gsLst>
          <a:lin ang="5400000" scaled="0"/>
          <a:tileRect/>
        </a:gradFill>
        <a:effectLst/>
      </p:bgPr>
    </p:bg>
    <p:spTree>
      <p:nvGrpSpPr>
        <p:cNvPr id="1" name=""/>
        <p:cNvGrpSpPr/>
        <p:nvPr/>
      </p:nvGrpSpPr>
      <p:grpSpPr>
        <a:xfrm>
          <a:off x="0" y="0"/>
          <a:ext cx="0" cy="0"/>
          <a:chOff x="0" y="0"/>
          <a:chExt cx="0" cy="0"/>
        </a:xfrm>
      </p:grpSpPr>
      <p:sp>
        <p:nvSpPr>
          <p:cNvPr id="3" name="Prostokąt 2"/>
          <p:cNvSpPr/>
          <p:nvPr userDrawn="1"/>
        </p:nvSpPr>
        <p:spPr>
          <a:xfrm>
            <a:off x="3424415" y="6494168"/>
            <a:ext cx="3247171" cy="276999"/>
          </a:xfrm>
          <a:prstGeom prst="rect">
            <a:avLst/>
          </a:prstGeom>
        </p:spPr>
        <p:txBody>
          <a:bodyPr wrap="none">
            <a:spAutoFit/>
          </a:bodyPr>
          <a:lstStyle/>
          <a:p>
            <a:pPr algn="ctr"/>
            <a:r>
              <a:rPr lang="en-GB" sz="1200" i="0" dirty="0">
                <a:ea typeface="Calibri"/>
                <a:cs typeface="Times New Roman"/>
              </a:rPr>
              <a:t>Project Number: 2020-1-SK01-KA202-078207</a:t>
            </a:r>
          </a:p>
        </p:txBody>
      </p:sp>
    </p:spTree>
  </p:cSld>
  <p:clrMap bg1="lt1" tx1="dk1" bg2="lt2" tx2="dk2" accent1="accent1" accent2="accent2" accent3="accent3" accent4="accent4" accent5="accent5" accent6="accent6" hlink="hlink" folHlink="folHlink"/>
  <p:sldLayoutIdLst>
    <p:sldLayoutId id="2147483654" r:id="rId1"/>
    <p:sldLayoutId id="2147483652" r:id="rId2"/>
    <p:sldLayoutId id="2147483655" r:id="rId3"/>
    <p:sldLayoutId id="2147483660" r:id="rId4"/>
    <p:sldLayoutId id="2147483661" r:id="rId5"/>
    <p:sldLayoutId id="2147483656" r:id="rId6"/>
    <p:sldLayoutId id="2147483659" r:id="rId7"/>
    <p:sldLayoutId id="2147483657" r:id="rId8"/>
    <p:sldLayoutId id="2147483658" r:id="rId9"/>
    <p:sldLayoutId id="2147483653" r:id="rId10"/>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Trebuchet MS" pitchFamily="34" charset="0"/>
        </a:defRPr>
      </a:lvl2pPr>
      <a:lvl3pPr algn="ctr" rtl="0" eaLnBrk="1" fontAlgn="base" hangingPunct="1">
        <a:spcBef>
          <a:spcPct val="0"/>
        </a:spcBef>
        <a:spcAft>
          <a:spcPct val="0"/>
        </a:spcAft>
        <a:defRPr sz="4400">
          <a:solidFill>
            <a:schemeClr val="tx1"/>
          </a:solidFill>
          <a:latin typeface="Trebuchet MS" pitchFamily="34" charset="0"/>
        </a:defRPr>
      </a:lvl3pPr>
      <a:lvl4pPr algn="ctr" rtl="0" eaLnBrk="1" fontAlgn="base" hangingPunct="1">
        <a:spcBef>
          <a:spcPct val="0"/>
        </a:spcBef>
        <a:spcAft>
          <a:spcPct val="0"/>
        </a:spcAft>
        <a:defRPr sz="4400">
          <a:solidFill>
            <a:schemeClr val="tx1"/>
          </a:solidFill>
          <a:latin typeface="Trebuchet MS" pitchFamily="34" charset="0"/>
        </a:defRPr>
      </a:lvl4pPr>
      <a:lvl5pPr algn="ctr" rtl="0" eaLnBrk="1" fontAlgn="base" hangingPunct="1">
        <a:spcBef>
          <a:spcPct val="0"/>
        </a:spcBef>
        <a:spcAft>
          <a:spcPct val="0"/>
        </a:spcAft>
        <a:defRPr sz="4400">
          <a:solidFill>
            <a:schemeClr val="tx1"/>
          </a:solidFill>
          <a:latin typeface="Trebuchet MS" pitchFamily="34" charset="0"/>
        </a:defRPr>
      </a:lvl5pPr>
      <a:lvl6pPr marL="457200" algn="ctr" rtl="0" eaLnBrk="1" fontAlgn="base" hangingPunct="1">
        <a:spcBef>
          <a:spcPct val="0"/>
        </a:spcBef>
        <a:spcAft>
          <a:spcPct val="0"/>
        </a:spcAft>
        <a:defRPr sz="4400">
          <a:solidFill>
            <a:schemeClr val="tx1"/>
          </a:solidFill>
          <a:latin typeface="Trebuchet MS" pitchFamily="34" charset="0"/>
        </a:defRPr>
      </a:lvl6pPr>
      <a:lvl7pPr marL="914400" algn="ctr" rtl="0" eaLnBrk="1" fontAlgn="base" hangingPunct="1">
        <a:spcBef>
          <a:spcPct val="0"/>
        </a:spcBef>
        <a:spcAft>
          <a:spcPct val="0"/>
        </a:spcAft>
        <a:defRPr sz="4400">
          <a:solidFill>
            <a:schemeClr val="tx1"/>
          </a:solidFill>
          <a:latin typeface="Trebuchet MS" pitchFamily="34" charset="0"/>
        </a:defRPr>
      </a:lvl7pPr>
      <a:lvl8pPr marL="1371600" algn="ctr" rtl="0" eaLnBrk="1" fontAlgn="base" hangingPunct="1">
        <a:spcBef>
          <a:spcPct val="0"/>
        </a:spcBef>
        <a:spcAft>
          <a:spcPct val="0"/>
        </a:spcAft>
        <a:defRPr sz="4400">
          <a:solidFill>
            <a:schemeClr val="tx1"/>
          </a:solidFill>
          <a:latin typeface="Trebuchet MS" pitchFamily="34" charset="0"/>
        </a:defRPr>
      </a:lvl8pPr>
      <a:lvl9pPr marL="1828800" algn="ctr" rtl="0" eaLnBrk="1" fontAlgn="base" hangingPunct="1">
        <a:spcBef>
          <a:spcPct val="0"/>
        </a:spcBef>
        <a:spcAft>
          <a:spcPct val="0"/>
        </a:spcAft>
        <a:defRPr sz="4400">
          <a:solidFill>
            <a:schemeClr val="tx1"/>
          </a:solidFill>
          <a:latin typeface="Trebuchet MS"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zövegdoboz 2">
            <a:extLst>
              <a:ext uri="{FF2B5EF4-FFF2-40B4-BE49-F238E27FC236}">
                <a16:creationId xmlns:a16="http://schemas.microsoft.com/office/drawing/2014/main" id="{222C305C-4E05-F498-E723-EA582729B184}"/>
              </a:ext>
            </a:extLst>
          </p:cNvPr>
          <p:cNvSpPr txBox="1"/>
          <p:nvPr/>
        </p:nvSpPr>
        <p:spPr>
          <a:xfrm>
            <a:off x="1018903" y="3004457"/>
            <a:ext cx="7811588" cy="193899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hu-HU" sz="2400" b="1" dirty="0"/>
              <a:t>6. Modul</a:t>
            </a:r>
          </a:p>
          <a:p>
            <a:pPr algn="ctr"/>
            <a:endParaRPr lang="hu-HU" sz="2400" b="1" dirty="0"/>
          </a:p>
          <a:p>
            <a:pPr algn="ctr"/>
            <a:r>
              <a:rPr lang="hu-HU" sz="2400" b="1" dirty="0"/>
              <a:t>Értékesítés az udvarról (tanyáról)</a:t>
            </a:r>
          </a:p>
          <a:p>
            <a:pPr algn="ctr"/>
            <a:endParaRPr lang="hu-HU" sz="2400" b="1" dirty="0"/>
          </a:p>
          <a:p>
            <a:pPr algn="ctr"/>
            <a:endParaRPr lang="hu-HU" sz="2400" b="1" dirty="0"/>
          </a:p>
        </p:txBody>
      </p:sp>
    </p:spTree>
    <p:extLst>
      <p:ext uri="{BB962C8B-B14F-4D97-AF65-F5344CB8AC3E}">
        <p14:creationId xmlns:p14="http://schemas.microsoft.com/office/powerpoint/2010/main" val="17917146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p:cNvSpPr>
            <a:spLocks noGrp="1"/>
          </p:cNvSpPr>
          <p:nvPr>
            <p:ph type="body" sz="quarter" idx="14"/>
          </p:nvPr>
        </p:nvSpPr>
        <p:spPr/>
        <p:txBody>
          <a:bodyPr/>
          <a:lstStyle/>
          <a:p>
            <a:endParaRPr lang="cs-CZ" dirty="0">
              <a:ea typeface="Calibri" panose="020F0502020204030204" pitchFamily="34" charset="0"/>
              <a:cs typeface="Calibri" panose="020F0502020204030204" pitchFamily="34" charset="0"/>
            </a:endParaRPr>
          </a:p>
          <a:p>
            <a:pPr algn="ctr"/>
            <a:r>
              <a:rPr lang="cs-CZ" sz="1200" dirty="0">
                <a:effectLst/>
                <a:ea typeface="Calibri" panose="020F0502020204030204" pitchFamily="34" charset="0"/>
                <a:cs typeface="Calibri" panose="020F0502020204030204" pitchFamily="34" charset="0"/>
              </a:rPr>
              <a:t>. </a:t>
            </a:r>
            <a:endParaRPr lang="cs-CZ" sz="1200" dirty="0">
              <a:effectLst/>
              <a:ea typeface="Calibri" panose="020F0502020204030204" pitchFamily="34" charset="0"/>
              <a:cs typeface="Times New Roman" panose="02020603050405020304" pitchFamily="18" charset="0"/>
            </a:endParaRPr>
          </a:p>
          <a:p>
            <a:endParaRPr lang="pl-PL" dirty="0"/>
          </a:p>
        </p:txBody>
      </p:sp>
      <p:sp>
        <p:nvSpPr>
          <p:cNvPr id="5" name="Symbol zastępczy tekstu 4"/>
          <p:cNvSpPr>
            <a:spLocks noGrp="1"/>
          </p:cNvSpPr>
          <p:nvPr>
            <p:ph type="body" sz="quarter" idx="16"/>
          </p:nvPr>
        </p:nvSpPr>
        <p:spPr>
          <a:xfrm>
            <a:off x="1642188" y="5784980"/>
            <a:ext cx="6484775" cy="513183"/>
          </a:xfrm>
        </p:spPr>
        <p:txBody>
          <a:bodyPr/>
          <a:lstStyle/>
          <a:p>
            <a:pPr algn="just"/>
            <a:r>
              <a:rPr lang="en-US" dirty="0"/>
              <a:t>A </a:t>
            </a:r>
            <a:r>
              <a:rPr lang="en-US" dirty="0" err="1"/>
              <a:t>szociális</a:t>
            </a:r>
            <a:r>
              <a:rPr lang="en-US" dirty="0"/>
              <a:t> </a:t>
            </a:r>
            <a:r>
              <a:rPr lang="en-US" dirty="0" err="1"/>
              <a:t>vállalkozások</a:t>
            </a:r>
            <a:r>
              <a:rPr lang="en-US" dirty="0"/>
              <a:t> </a:t>
            </a:r>
            <a:r>
              <a:rPr lang="en-US" dirty="0" err="1"/>
              <a:t>gyakran</a:t>
            </a:r>
            <a:r>
              <a:rPr lang="en-US" dirty="0"/>
              <a:t> </a:t>
            </a:r>
            <a:r>
              <a:rPr lang="en-US" dirty="0" err="1"/>
              <a:t>alkalmaznak</a:t>
            </a:r>
            <a:r>
              <a:rPr lang="en-US" dirty="0"/>
              <a:t> </a:t>
            </a:r>
            <a:r>
              <a:rPr lang="en-US" dirty="0" err="1"/>
              <a:t>udvari</a:t>
            </a:r>
            <a:r>
              <a:rPr lang="en-US" dirty="0"/>
              <a:t> </a:t>
            </a:r>
            <a:r>
              <a:rPr lang="en-US" dirty="0" err="1"/>
              <a:t>árusítást</a:t>
            </a:r>
            <a:r>
              <a:rPr lang="en-US" dirty="0"/>
              <a:t> </a:t>
            </a:r>
            <a:r>
              <a:rPr lang="en-US" dirty="0" err="1"/>
              <a:t>saját</a:t>
            </a:r>
            <a:r>
              <a:rPr lang="en-US" dirty="0"/>
              <a:t> </a:t>
            </a:r>
            <a:r>
              <a:rPr lang="en-US" dirty="0" err="1"/>
              <a:t>üzleteikben</a:t>
            </a:r>
            <a:r>
              <a:rPr lang="en-US" dirty="0"/>
              <a:t>, </a:t>
            </a:r>
            <a:r>
              <a:rPr lang="en-US" dirty="0" err="1"/>
              <a:t>és</a:t>
            </a:r>
            <a:r>
              <a:rPr lang="en-US" dirty="0"/>
              <a:t> </a:t>
            </a:r>
            <a:r>
              <a:rPr lang="en-US" dirty="0" err="1"/>
              <a:t>felhívják</a:t>
            </a:r>
            <a:r>
              <a:rPr lang="en-US" dirty="0"/>
              <a:t> a </a:t>
            </a:r>
            <a:r>
              <a:rPr lang="en-US" dirty="0" err="1"/>
              <a:t>helyi</a:t>
            </a:r>
            <a:r>
              <a:rPr lang="en-US" dirty="0"/>
              <a:t> </a:t>
            </a:r>
            <a:r>
              <a:rPr lang="en-US" dirty="0" err="1"/>
              <a:t>közösség</a:t>
            </a:r>
            <a:r>
              <a:rPr lang="en-US" dirty="0"/>
              <a:t> </a:t>
            </a:r>
            <a:r>
              <a:rPr lang="en-US" dirty="0" err="1"/>
              <a:t>figyelmét</a:t>
            </a:r>
            <a:r>
              <a:rPr lang="en-US" dirty="0"/>
              <a:t> </a:t>
            </a:r>
            <a:r>
              <a:rPr lang="en-US" dirty="0" err="1"/>
              <a:t>gyakran</a:t>
            </a:r>
            <a:r>
              <a:rPr lang="en-US" dirty="0"/>
              <a:t> </a:t>
            </a:r>
            <a:r>
              <a:rPr lang="en-US" dirty="0" err="1"/>
              <a:t>foglalkozásterápiás</a:t>
            </a:r>
            <a:r>
              <a:rPr lang="en-US" dirty="0"/>
              <a:t> </a:t>
            </a:r>
            <a:r>
              <a:rPr lang="en-US" dirty="0" err="1"/>
              <a:t>tevékenységeik</a:t>
            </a:r>
            <a:r>
              <a:rPr lang="en-US" dirty="0"/>
              <a:t> </a:t>
            </a:r>
            <a:r>
              <a:rPr lang="en-US" dirty="0" err="1"/>
              <a:t>körére</a:t>
            </a:r>
            <a:r>
              <a:rPr lang="en-US" dirty="0"/>
              <a:t> (</a:t>
            </a:r>
            <a:r>
              <a:rPr lang="en-US" dirty="0" err="1"/>
              <a:t>Domov</a:t>
            </a:r>
            <a:r>
              <a:rPr lang="en-US" dirty="0"/>
              <a:t> </a:t>
            </a:r>
            <a:r>
              <a:rPr lang="en-US" dirty="0" err="1"/>
              <a:t>sv</a:t>
            </a:r>
            <a:r>
              <a:rPr lang="en-US" dirty="0"/>
              <a:t>. </a:t>
            </a:r>
            <a:r>
              <a:rPr lang="en-US" dirty="0" err="1"/>
              <a:t>Anežky</a:t>
            </a:r>
            <a:r>
              <a:rPr lang="en-US" dirty="0"/>
              <a:t>, </a:t>
            </a:r>
            <a:r>
              <a:rPr lang="en-US" dirty="0" err="1"/>
              <a:t>Týn</a:t>
            </a:r>
            <a:r>
              <a:rPr lang="en-US" dirty="0"/>
              <a:t> </a:t>
            </a:r>
            <a:r>
              <a:rPr lang="en-US" dirty="0" err="1"/>
              <a:t>nad</a:t>
            </a:r>
            <a:r>
              <a:rPr lang="en-US" dirty="0"/>
              <a:t> </a:t>
            </a:r>
            <a:r>
              <a:rPr lang="en-US" dirty="0" err="1"/>
              <a:t>Vltavou</a:t>
            </a:r>
            <a:r>
              <a:rPr lang="en-US" dirty="0"/>
              <a:t>, ČR)</a:t>
            </a:r>
            <a:endParaRPr lang="pl-PL" dirty="0"/>
          </a:p>
        </p:txBody>
      </p:sp>
      <p:pic>
        <p:nvPicPr>
          <p:cNvPr id="3" name="Obrázek 2">
            <a:extLst>
              <a:ext uri="{FF2B5EF4-FFF2-40B4-BE49-F238E27FC236}">
                <a16:creationId xmlns:a16="http://schemas.microsoft.com/office/drawing/2014/main" id="{D83A93DC-0B2A-4B86-94AE-7D70F6A127A6}"/>
              </a:ext>
            </a:extLst>
          </p:cNvPr>
          <p:cNvPicPr>
            <a:picLocks noChangeAspect="1"/>
          </p:cNvPicPr>
          <p:nvPr/>
        </p:nvPicPr>
        <p:blipFill>
          <a:blip r:embed="rId2"/>
          <a:stretch>
            <a:fillRect/>
          </a:stretch>
        </p:blipFill>
        <p:spPr>
          <a:xfrm>
            <a:off x="1903444" y="1353821"/>
            <a:ext cx="5951814" cy="4431159"/>
          </a:xfrm>
          <a:prstGeom prst="rect">
            <a:avLst/>
          </a:prstGeom>
        </p:spPr>
      </p:pic>
    </p:spTree>
    <p:extLst>
      <p:ext uri="{BB962C8B-B14F-4D97-AF65-F5344CB8AC3E}">
        <p14:creationId xmlns:p14="http://schemas.microsoft.com/office/powerpoint/2010/main" val="34578262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text 1">
            <a:extLst>
              <a:ext uri="{FF2B5EF4-FFF2-40B4-BE49-F238E27FC236}">
                <a16:creationId xmlns:a16="http://schemas.microsoft.com/office/drawing/2014/main" id="{28491084-CA80-444D-BA02-3CD255E3C0D5}"/>
              </a:ext>
            </a:extLst>
          </p:cNvPr>
          <p:cNvSpPr>
            <a:spLocks noGrp="1"/>
          </p:cNvSpPr>
          <p:nvPr>
            <p:ph type="body" sz="quarter" idx="12"/>
          </p:nvPr>
        </p:nvSpPr>
        <p:spPr/>
        <p:txBody>
          <a:bodyPr/>
          <a:lstStyle/>
          <a:p>
            <a:r>
              <a:rPr lang="cs-CZ" sz="1800" b="1" dirty="0">
                <a:effectLst/>
                <a:latin typeface="Calibri" panose="020F0502020204030204" pitchFamily="34" charset="0"/>
                <a:ea typeface="Calibri" panose="020F0502020204030204" pitchFamily="34" charset="0"/>
                <a:cs typeface="Times New Roman" panose="02020603050405020304" pitchFamily="18" charset="0"/>
              </a:rPr>
              <a:t>6. </a:t>
            </a:r>
            <a:r>
              <a:rPr lang="cs-CZ" sz="1800" b="1" dirty="0" err="1">
                <a:effectLst/>
                <a:latin typeface="Calibri" panose="020F0502020204030204" pitchFamily="34" charset="0"/>
                <a:ea typeface="Calibri" panose="020F0502020204030204" pitchFamily="34" charset="0"/>
                <a:cs typeface="Times New Roman" panose="02020603050405020304" pitchFamily="18" charset="0"/>
              </a:rPr>
              <a:t>Értékesítés</a:t>
            </a:r>
            <a:r>
              <a:rPr lang="cs-CZ" sz="1800" b="1" dirty="0">
                <a:effectLst/>
                <a:latin typeface="Calibri" panose="020F0502020204030204" pitchFamily="34" charset="0"/>
                <a:ea typeface="Calibri" panose="020F0502020204030204" pitchFamily="34" charset="0"/>
                <a:cs typeface="Times New Roman" panose="02020603050405020304" pitchFamily="18" charset="0"/>
              </a:rPr>
              <a:t> </a:t>
            </a:r>
            <a:r>
              <a:rPr lang="cs-CZ" sz="1800" b="1" dirty="0" err="1">
                <a:effectLst/>
                <a:latin typeface="Calibri" panose="020F0502020204030204" pitchFamily="34" charset="0"/>
                <a:ea typeface="Calibri" panose="020F0502020204030204" pitchFamily="34" charset="0"/>
                <a:cs typeface="Times New Roman" panose="02020603050405020304" pitchFamily="18" charset="0"/>
              </a:rPr>
              <a:t>az</a:t>
            </a:r>
            <a:r>
              <a:rPr lang="cs-CZ" sz="1800" b="1" dirty="0">
                <a:effectLst/>
                <a:latin typeface="Calibri" panose="020F0502020204030204" pitchFamily="34" charset="0"/>
                <a:ea typeface="Calibri" panose="020F0502020204030204" pitchFamily="34" charset="0"/>
                <a:cs typeface="Times New Roman" panose="02020603050405020304" pitchFamily="18" charset="0"/>
              </a:rPr>
              <a:t> </a:t>
            </a:r>
            <a:r>
              <a:rPr lang="cs-CZ" sz="1800" b="1" dirty="0" err="1">
                <a:effectLst/>
                <a:latin typeface="Calibri" panose="020F0502020204030204" pitchFamily="34" charset="0"/>
                <a:ea typeface="Calibri" panose="020F0502020204030204" pitchFamily="34" charset="0"/>
                <a:cs typeface="Times New Roman" panose="02020603050405020304" pitchFamily="18" charset="0"/>
              </a:rPr>
              <a:t>udvarról</a:t>
            </a:r>
            <a:r>
              <a:rPr lang="cs-CZ" sz="1800" b="1" dirty="0">
                <a:effectLst/>
                <a:latin typeface="Calibri" panose="020F0502020204030204" pitchFamily="34" charset="0"/>
                <a:ea typeface="Calibri" panose="020F0502020204030204" pitchFamily="34" charset="0"/>
                <a:cs typeface="Times New Roman" panose="02020603050405020304" pitchFamily="18" charset="0"/>
              </a:rPr>
              <a:t> (</a:t>
            </a:r>
            <a:r>
              <a:rPr lang="cs-CZ" sz="1800" b="1" dirty="0" err="1">
                <a:effectLst/>
                <a:latin typeface="Calibri" panose="020F0502020204030204" pitchFamily="34" charset="0"/>
                <a:ea typeface="Calibri" panose="020F0502020204030204" pitchFamily="34" charset="0"/>
                <a:cs typeface="Times New Roman" panose="02020603050405020304" pitchFamily="18" charset="0"/>
              </a:rPr>
              <a:t>tanyáról</a:t>
            </a:r>
            <a:r>
              <a:rPr lang="cs-CZ" sz="1800" b="1" dirty="0">
                <a:effectLst/>
                <a:latin typeface="Calibri" panose="020F0502020204030204" pitchFamily="34" charset="0"/>
                <a:ea typeface="Calibri" panose="020F0502020204030204" pitchFamily="34" charset="0"/>
                <a:cs typeface="Times New Roman" panose="02020603050405020304" pitchFamily="18" charset="0"/>
              </a:rPr>
              <a:t>)</a:t>
            </a:r>
          </a:p>
          <a:p>
            <a:endParaRPr lang="cs-CZ" sz="1800" b="1" dirty="0">
              <a:effectLst/>
              <a:latin typeface="Calibri" panose="020F0502020204030204" pitchFamily="34" charset="0"/>
              <a:ea typeface="Calibri" panose="020F0502020204030204" pitchFamily="34" charset="0"/>
              <a:cs typeface="Times New Roman" panose="02020603050405020304" pitchFamily="18" charset="0"/>
            </a:endParaRPr>
          </a:p>
          <a:p>
            <a:endParaRPr lang="cs-CZ" dirty="0"/>
          </a:p>
        </p:txBody>
      </p:sp>
      <p:sp>
        <p:nvSpPr>
          <p:cNvPr id="3" name="Zástupný text 2">
            <a:extLst>
              <a:ext uri="{FF2B5EF4-FFF2-40B4-BE49-F238E27FC236}">
                <a16:creationId xmlns:a16="http://schemas.microsoft.com/office/drawing/2014/main" id="{DB5086A3-FE6E-4BDD-AACD-5963B0404667}"/>
              </a:ext>
            </a:extLst>
          </p:cNvPr>
          <p:cNvSpPr>
            <a:spLocks noGrp="1"/>
          </p:cNvSpPr>
          <p:nvPr>
            <p:ph type="body" sz="quarter" idx="13"/>
          </p:nvPr>
        </p:nvSpPr>
        <p:spPr/>
        <p:txBody>
          <a:bodyPr/>
          <a:lstStyle/>
          <a:p>
            <a:r>
              <a:rPr lang="cs-CZ" sz="1600" b="1" dirty="0">
                <a:effectLst/>
                <a:latin typeface="Calibri" panose="020F0502020204030204" pitchFamily="34" charset="0"/>
                <a:ea typeface="Calibri" panose="020F0502020204030204" pitchFamily="34" charset="0"/>
                <a:cs typeface="Times New Roman" panose="02020603050405020304" pitchFamily="18" charset="0"/>
              </a:rPr>
              <a:t>6.1. </a:t>
            </a:r>
            <a:r>
              <a:rPr lang="en-US" sz="1600" b="1" dirty="0">
                <a:effectLst/>
                <a:latin typeface="Calibri" panose="020F0502020204030204" pitchFamily="34" charset="0"/>
                <a:ea typeface="Calibri" panose="020F0502020204030204" pitchFamily="34" charset="0"/>
                <a:cs typeface="Times New Roman" panose="02020603050405020304" pitchFamily="18" charset="0"/>
              </a:rPr>
              <a:t>Az </a:t>
            </a:r>
            <a:r>
              <a:rPr lang="en-US" sz="1600" b="1" dirty="0" err="1">
                <a:effectLst/>
                <a:latin typeface="Calibri" panose="020F0502020204030204" pitchFamily="34" charset="0"/>
                <a:ea typeface="Calibri" panose="020F0502020204030204" pitchFamily="34" charset="0"/>
                <a:cs typeface="Times New Roman" panose="02020603050405020304" pitchFamily="18" charset="0"/>
              </a:rPr>
              <a:t>udvarról</a:t>
            </a:r>
            <a:r>
              <a:rPr lang="en-US" sz="1600" b="1" dirty="0">
                <a:effectLst/>
                <a:latin typeface="Calibri" panose="020F0502020204030204" pitchFamily="34" charset="0"/>
                <a:ea typeface="Calibri" panose="020F0502020204030204" pitchFamily="34" charset="0"/>
                <a:cs typeface="Times New Roman" panose="02020603050405020304" pitchFamily="18" charset="0"/>
              </a:rPr>
              <a:t> </a:t>
            </a:r>
            <a:r>
              <a:rPr lang="en-US" sz="1600" b="1" dirty="0" err="1">
                <a:effectLst/>
                <a:latin typeface="Calibri" panose="020F0502020204030204" pitchFamily="34" charset="0"/>
                <a:ea typeface="Calibri" panose="020F0502020204030204" pitchFamily="34" charset="0"/>
                <a:cs typeface="Times New Roman" panose="02020603050405020304" pitchFamily="18" charset="0"/>
              </a:rPr>
              <a:t>történő</a:t>
            </a:r>
            <a:r>
              <a:rPr lang="en-US" sz="1600" b="1" dirty="0">
                <a:effectLst/>
                <a:latin typeface="Calibri" panose="020F0502020204030204" pitchFamily="34" charset="0"/>
                <a:ea typeface="Calibri" panose="020F0502020204030204" pitchFamily="34" charset="0"/>
                <a:cs typeface="Times New Roman" panose="02020603050405020304" pitchFamily="18" charset="0"/>
              </a:rPr>
              <a:t> </a:t>
            </a:r>
            <a:r>
              <a:rPr lang="en-US" sz="1600" b="1" dirty="0" err="1">
                <a:effectLst/>
                <a:latin typeface="Calibri" panose="020F0502020204030204" pitchFamily="34" charset="0"/>
                <a:ea typeface="Calibri" panose="020F0502020204030204" pitchFamily="34" charset="0"/>
                <a:cs typeface="Times New Roman" panose="02020603050405020304" pitchFamily="18" charset="0"/>
              </a:rPr>
              <a:t>értékesítés</a:t>
            </a:r>
            <a:r>
              <a:rPr lang="en-US" sz="1600" b="1" dirty="0">
                <a:effectLst/>
                <a:latin typeface="Calibri" panose="020F0502020204030204" pitchFamily="34" charset="0"/>
                <a:ea typeface="Calibri" panose="020F0502020204030204" pitchFamily="34" charset="0"/>
                <a:cs typeface="Times New Roman" panose="02020603050405020304" pitchFamily="18" charset="0"/>
              </a:rPr>
              <a:t> </a:t>
            </a:r>
            <a:r>
              <a:rPr lang="en-US" sz="1600" b="1" dirty="0" err="1">
                <a:effectLst/>
                <a:latin typeface="Calibri" panose="020F0502020204030204" pitchFamily="34" charset="0"/>
                <a:ea typeface="Calibri" panose="020F0502020204030204" pitchFamily="34" charset="0"/>
                <a:cs typeface="Times New Roman" panose="02020603050405020304" pitchFamily="18" charset="0"/>
              </a:rPr>
              <a:t>jelentősége</a:t>
            </a:r>
            <a:r>
              <a:rPr lang="en-US" sz="1600" b="1" dirty="0">
                <a:effectLst/>
                <a:latin typeface="Calibri" panose="020F0502020204030204" pitchFamily="34" charset="0"/>
                <a:ea typeface="Calibri" panose="020F0502020204030204" pitchFamily="34" charset="0"/>
                <a:cs typeface="Times New Roman" panose="02020603050405020304" pitchFamily="18" charset="0"/>
              </a:rPr>
              <a:t>, </a:t>
            </a:r>
            <a:r>
              <a:rPr lang="en-US" sz="1600" b="1" dirty="0" err="1">
                <a:effectLst/>
                <a:latin typeface="Calibri" panose="020F0502020204030204" pitchFamily="34" charset="0"/>
                <a:ea typeface="Calibri" panose="020F0502020204030204" pitchFamily="34" charset="0"/>
                <a:cs typeface="Times New Roman" panose="02020603050405020304" pitchFamily="18" charset="0"/>
              </a:rPr>
              <a:t>regionális</a:t>
            </a:r>
            <a:r>
              <a:rPr lang="en-US" sz="1600" b="1" dirty="0">
                <a:effectLst/>
                <a:latin typeface="Calibri" panose="020F0502020204030204" pitchFamily="34" charset="0"/>
                <a:ea typeface="Calibri" panose="020F0502020204030204" pitchFamily="34" charset="0"/>
                <a:cs typeface="Times New Roman" panose="02020603050405020304" pitchFamily="18" charset="0"/>
              </a:rPr>
              <a:t> </a:t>
            </a:r>
            <a:r>
              <a:rPr lang="en-US" sz="1600" b="1" dirty="0" err="1">
                <a:effectLst/>
                <a:latin typeface="Calibri" panose="020F0502020204030204" pitchFamily="34" charset="0"/>
                <a:ea typeface="Calibri" panose="020F0502020204030204" pitchFamily="34" charset="0"/>
                <a:cs typeface="Times New Roman" panose="02020603050405020304" pitchFamily="18" charset="0"/>
              </a:rPr>
              <a:t>termékek</a:t>
            </a:r>
            <a:endParaRPr lang="cs-CZ" sz="1600" dirty="0">
              <a:effectLst/>
              <a:latin typeface="Calibri" panose="020F0502020204030204" pitchFamily="34" charset="0"/>
              <a:ea typeface="Calibri" panose="020F0502020204030204" pitchFamily="34" charset="0"/>
              <a:cs typeface="Times New Roman" panose="02020603050405020304" pitchFamily="18" charset="0"/>
            </a:endParaRPr>
          </a:p>
          <a:p>
            <a:endParaRPr lang="cs-CZ" dirty="0"/>
          </a:p>
        </p:txBody>
      </p:sp>
      <p:sp>
        <p:nvSpPr>
          <p:cNvPr id="4" name="Zástupný text 3">
            <a:extLst>
              <a:ext uri="{FF2B5EF4-FFF2-40B4-BE49-F238E27FC236}">
                <a16:creationId xmlns:a16="http://schemas.microsoft.com/office/drawing/2014/main" id="{27642A84-7C7F-460F-A229-263E49A9EC32}"/>
              </a:ext>
            </a:extLst>
          </p:cNvPr>
          <p:cNvSpPr>
            <a:spLocks noGrp="1"/>
          </p:cNvSpPr>
          <p:nvPr>
            <p:ph type="body" sz="quarter" idx="14"/>
          </p:nvPr>
        </p:nvSpPr>
        <p:spPr>
          <a:xfrm>
            <a:off x="543000" y="2161380"/>
            <a:ext cx="8820000" cy="3960000"/>
          </a:xfrm>
        </p:spPr>
        <p:txBody>
          <a:bodyPr/>
          <a:lstStyle/>
          <a:p>
            <a:r>
              <a:rPr lang="hu-HU" dirty="0">
                <a:effectLst/>
                <a:ea typeface="Calibri" panose="020F0502020204030204" pitchFamily="34" charset="0"/>
                <a:cs typeface="Times New Roman" panose="02020603050405020304" pitchFamily="18" charset="0"/>
              </a:rPr>
              <a:t>Az elmúlt évek megmutatták, hogy a globalizáció megingathatatlannak tűnő pozíciója a világkereskedelemben aláásás alatt áll. A szinte minden drágulásához vezető problémák az interkontinentális szállításhoz, az ukrajnai háborúhoz, az emelkedő energiaárakhoz, a természeti erőforrások aránytalan kifosztásához kapcsolódnak, és egy vírusjárvány is katalizálta őket. Ami a közelmúltig stabilnak és változatlannak tűnt, az mára változó és gyakran bizonytalan. Nemcsak európai, hanem más országok is kezdik támogatni a hazai termelőket, akik gyakran azért kerültek az érdeklődés margójára, </a:t>
            </a:r>
            <a:r>
              <a:rPr lang="hu-HU" b="1" dirty="0">
                <a:effectLst/>
                <a:ea typeface="Calibri" panose="020F0502020204030204" pitchFamily="34" charset="0"/>
                <a:cs typeface="Times New Roman" panose="02020603050405020304" pitchFamily="18" charset="0"/>
              </a:rPr>
              <a:t>mert paradox módon olcsóbb volt az árut a világ másik feléről importálni.</a:t>
            </a:r>
            <a:endParaRPr lang="en-US" b="1" dirty="0"/>
          </a:p>
          <a:p>
            <a:endParaRPr lang="cs-CZ" dirty="0"/>
          </a:p>
          <a:p>
            <a:endParaRPr lang="cs-CZ" dirty="0"/>
          </a:p>
          <a:p>
            <a:r>
              <a:rPr lang="en-US" sz="1800" dirty="0" err="1"/>
              <a:t>Kevesebb</a:t>
            </a:r>
            <a:r>
              <a:rPr lang="en-US" sz="1800" dirty="0"/>
              <a:t> </a:t>
            </a:r>
            <a:r>
              <a:rPr lang="en-US" sz="1800" dirty="0" err="1"/>
              <a:t>globális</a:t>
            </a:r>
            <a:r>
              <a:rPr lang="en-US" sz="1800" dirty="0"/>
              <a:t> </a:t>
            </a:r>
            <a:r>
              <a:rPr lang="en-US" sz="1800" dirty="0" err="1"/>
              <a:t>támogatás</a:t>
            </a:r>
            <a:endParaRPr lang="en-US" sz="1800" dirty="0"/>
          </a:p>
          <a:p>
            <a:endParaRPr lang="cs-CZ" sz="1800" dirty="0"/>
          </a:p>
          <a:p>
            <a:r>
              <a:rPr lang="cs-CZ" sz="1800" dirty="0"/>
              <a:t>	     X</a:t>
            </a:r>
          </a:p>
          <a:p>
            <a:endParaRPr lang="cs-CZ" sz="1800" dirty="0"/>
          </a:p>
          <a:p>
            <a:r>
              <a:rPr lang="en-US" sz="1800" dirty="0" err="1"/>
              <a:t>Nagyobb</a:t>
            </a:r>
            <a:r>
              <a:rPr lang="en-US" sz="1800" dirty="0"/>
              <a:t> </a:t>
            </a:r>
            <a:r>
              <a:rPr lang="en-US" sz="1800" dirty="0" err="1"/>
              <a:t>hangsúlyt</a:t>
            </a:r>
            <a:r>
              <a:rPr lang="en-US" sz="1800" dirty="0"/>
              <a:t> </a:t>
            </a:r>
            <a:r>
              <a:rPr lang="en-US" sz="1800" dirty="0" err="1"/>
              <a:t>fektetve</a:t>
            </a:r>
            <a:r>
              <a:rPr lang="en-US" sz="1800" dirty="0"/>
              <a:t> a </a:t>
            </a:r>
            <a:r>
              <a:rPr lang="en-US" sz="1800" dirty="0" err="1"/>
              <a:t>regionálisra</a:t>
            </a:r>
            <a:endParaRPr lang="cs-CZ" sz="1800" dirty="0"/>
          </a:p>
        </p:txBody>
      </p:sp>
      <p:pic>
        <p:nvPicPr>
          <p:cNvPr id="5" name="Obrázek 4">
            <a:extLst>
              <a:ext uri="{FF2B5EF4-FFF2-40B4-BE49-F238E27FC236}">
                <a16:creationId xmlns:a16="http://schemas.microsoft.com/office/drawing/2014/main" id="{85826EFB-5DE5-46DA-898D-02A3CCC15EF6}"/>
              </a:ext>
            </a:extLst>
          </p:cNvPr>
          <p:cNvPicPr>
            <a:picLocks noChangeAspect="1"/>
          </p:cNvPicPr>
          <p:nvPr/>
        </p:nvPicPr>
        <p:blipFill>
          <a:blip r:embed="rId3"/>
          <a:stretch>
            <a:fillRect/>
          </a:stretch>
        </p:blipFill>
        <p:spPr>
          <a:xfrm>
            <a:off x="5461250" y="3429000"/>
            <a:ext cx="4076858" cy="3056435"/>
          </a:xfrm>
          <a:prstGeom prst="rect">
            <a:avLst/>
          </a:prstGeom>
        </p:spPr>
      </p:pic>
    </p:spTree>
    <p:extLst>
      <p:ext uri="{BB962C8B-B14F-4D97-AF65-F5344CB8AC3E}">
        <p14:creationId xmlns:p14="http://schemas.microsoft.com/office/powerpoint/2010/main" val="40058668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p:cNvSpPr>
            <a:spLocks noGrp="1"/>
          </p:cNvSpPr>
          <p:nvPr>
            <p:ph type="body" sz="quarter" idx="14"/>
          </p:nvPr>
        </p:nvSpPr>
        <p:spPr/>
        <p:txBody>
          <a:bodyPr/>
          <a:lstStyle/>
          <a:p>
            <a:r>
              <a:rPr lang="hu-HU" sz="1200" dirty="0">
                <a:effectLst/>
                <a:ea typeface="Calibri" panose="020F0502020204030204" pitchFamily="34" charset="0"/>
                <a:cs typeface="Times New Roman" panose="02020603050405020304" pitchFamily="18" charset="0"/>
              </a:rPr>
              <a:t>A nagyrészt állami hatóságok által támogatott marketing- és promóciós kampányok kezdik átirányítani a fogyasztókat a regionális termékek felé. Ez különösen azon márkák népszerűsítésében mutatkozik meg, amelyeket a termelő bizonyos, előre meghatározott feltételek mellett beszerezhet áruihoz. A tendencia nemcsak az egyes országokban, hanem az Európai Unió szintjén is megmutatkozik. Ezen intézkedések célja a</a:t>
            </a:r>
            <a:endParaRPr lang="en-US" sz="1200" dirty="0">
              <a:effectLst/>
              <a:ea typeface="Calibri" panose="020F0502020204030204" pitchFamily="34" charset="0"/>
              <a:cs typeface="Times New Roman" panose="02020603050405020304" pitchFamily="18" charset="0"/>
            </a:endParaRPr>
          </a:p>
          <a:p>
            <a:endParaRPr lang="en-US" sz="1200" dirty="0">
              <a:effectLst/>
              <a:ea typeface="Calibri" panose="020F0502020204030204" pitchFamily="34" charset="0"/>
              <a:cs typeface="Times New Roman" panose="02020603050405020304" pitchFamily="18" charset="0"/>
            </a:endParaRPr>
          </a:p>
          <a:p>
            <a:pPr algn="ctr"/>
            <a:r>
              <a:rPr lang="en-US" sz="2000" b="1" dirty="0" err="1">
                <a:ea typeface="Calibri" panose="020F0502020204030204" pitchFamily="34" charset="0"/>
                <a:cs typeface="Times New Roman" panose="02020603050405020304" pitchFamily="18" charset="0"/>
              </a:rPr>
              <a:t>t</a:t>
            </a:r>
            <a:r>
              <a:rPr lang="en-US" sz="2000" b="1" dirty="0" err="1">
                <a:effectLst/>
                <a:ea typeface="Calibri" panose="020F0502020204030204" pitchFamily="34" charset="0"/>
                <a:cs typeface="Times New Roman" panose="02020603050405020304" pitchFamily="18" charset="0"/>
              </a:rPr>
              <a:t>ámogatása</a:t>
            </a:r>
            <a:r>
              <a:rPr lang="en-US" sz="2000" b="1" dirty="0">
                <a:effectLst/>
                <a:ea typeface="Calibri" panose="020F0502020204030204" pitchFamily="34" charset="0"/>
                <a:cs typeface="Times New Roman" panose="02020603050405020304" pitchFamily="18" charset="0"/>
              </a:rPr>
              <a:t> a </a:t>
            </a:r>
          </a:p>
          <a:p>
            <a:pPr algn="ctr"/>
            <a:r>
              <a:rPr lang="en-US" sz="2000" b="1" dirty="0">
                <a:effectLst/>
                <a:ea typeface="Calibri" panose="020F0502020204030204" pitchFamily="34" charset="0"/>
                <a:cs typeface="Times New Roman" panose="02020603050405020304" pitchFamily="18" charset="0"/>
              </a:rPr>
              <a:t> </a:t>
            </a:r>
          </a:p>
          <a:p>
            <a:pPr algn="ctr"/>
            <a:r>
              <a:rPr lang="en-US" sz="2000" b="1" dirty="0" err="1">
                <a:effectLst/>
                <a:ea typeface="Calibri" panose="020F0502020204030204" pitchFamily="34" charset="0"/>
                <a:cs typeface="Times New Roman" panose="02020603050405020304" pitchFamily="18" charset="0"/>
              </a:rPr>
              <a:t>rövid</a:t>
            </a:r>
            <a:r>
              <a:rPr lang="en-US" sz="2000" b="1" dirty="0">
                <a:effectLst/>
                <a:ea typeface="Calibri" panose="020F0502020204030204" pitchFamily="34" charset="0"/>
                <a:cs typeface="Times New Roman" panose="02020603050405020304" pitchFamily="18" charset="0"/>
              </a:rPr>
              <a:t> </a:t>
            </a:r>
            <a:r>
              <a:rPr lang="en-US" sz="2000" b="1" dirty="0" err="1">
                <a:effectLst/>
                <a:ea typeface="Calibri" panose="020F0502020204030204" pitchFamily="34" charset="0"/>
                <a:cs typeface="Times New Roman" panose="02020603050405020304" pitchFamily="18" charset="0"/>
              </a:rPr>
              <a:t>élelmiszer-ellátási</a:t>
            </a:r>
            <a:r>
              <a:rPr lang="en-US" sz="2000" b="1" dirty="0">
                <a:effectLst/>
                <a:ea typeface="Calibri" panose="020F0502020204030204" pitchFamily="34" charset="0"/>
                <a:cs typeface="Times New Roman" panose="02020603050405020304" pitchFamily="18" charset="0"/>
              </a:rPr>
              <a:t> </a:t>
            </a:r>
            <a:r>
              <a:rPr lang="en-US" sz="2000" b="1" dirty="0" err="1">
                <a:effectLst/>
                <a:ea typeface="Calibri" panose="020F0502020204030204" pitchFamily="34" charset="0"/>
                <a:cs typeface="Times New Roman" panose="02020603050405020304" pitchFamily="18" charset="0"/>
              </a:rPr>
              <a:t>láncoknak</a:t>
            </a:r>
            <a:endParaRPr lang="en-US" sz="2000" b="1" dirty="0">
              <a:effectLst/>
              <a:ea typeface="Calibri" panose="020F0502020204030204" pitchFamily="34" charset="0"/>
              <a:cs typeface="Times New Roman" panose="02020603050405020304" pitchFamily="18" charset="0"/>
            </a:endParaRPr>
          </a:p>
          <a:p>
            <a:pPr algn="ctr"/>
            <a:endParaRPr lang="en-US" sz="2000" b="1" dirty="0">
              <a:effectLst/>
              <a:ea typeface="Calibri" panose="020F0502020204030204" pitchFamily="34" charset="0"/>
              <a:cs typeface="Times New Roman" panose="02020603050405020304" pitchFamily="18" charset="0"/>
            </a:endParaRPr>
          </a:p>
          <a:p>
            <a:pPr algn="ctr"/>
            <a:r>
              <a:rPr lang="en-US" sz="2000" b="1" dirty="0">
                <a:effectLst/>
                <a:ea typeface="Calibri" panose="020F0502020204030204" pitchFamily="34" charset="0"/>
                <a:cs typeface="Times New Roman" panose="02020603050405020304" pitchFamily="18" charset="0"/>
              </a:rPr>
              <a:t>   </a:t>
            </a:r>
            <a:r>
              <a:rPr lang="en-US" sz="2000" b="1" dirty="0" err="1">
                <a:effectLst/>
                <a:ea typeface="Calibri" panose="020F0502020204030204" pitchFamily="34" charset="0"/>
                <a:cs typeface="Times New Roman" panose="02020603050405020304" pitchFamily="18" charset="0"/>
              </a:rPr>
              <a:t>és</a:t>
            </a:r>
            <a:r>
              <a:rPr lang="en-US" sz="2000" b="1" dirty="0">
                <a:effectLst/>
                <a:ea typeface="Calibri" panose="020F0502020204030204" pitchFamily="34" charset="0"/>
                <a:cs typeface="Times New Roman" panose="02020603050405020304" pitchFamily="18" charset="0"/>
              </a:rPr>
              <a:t> a </a:t>
            </a:r>
            <a:r>
              <a:rPr lang="en-US" sz="2000" b="1" dirty="0" err="1">
                <a:effectLst/>
                <a:ea typeface="Calibri" panose="020F0502020204030204" pitchFamily="34" charset="0"/>
                <a:cs typeface="Times New Roman" panose="02020603050405020304" pitchFamily="18" charset="0"/>
              </a:rPr>
              <a:t>körkörös</a:t>
            </a:r>
            <a:r>
              <a:rPr lang="en-US" sz="2000" b="1" dirty="0">
                <a:effectLst/>
                <a:ea typeface="Calibri" panose="020F0502020204030204" pitchFamily="34" charset="0"/>
                <a:cs typeface="Times New Roman" panose="02020603050405020304" pitchFamily="18" charset="0"/>
              </a:rPr>
              <a:t> </a:t>
            </a:r>
            <a:r>
              <a:rPr lang="en-US" sz="2000" b="1" dirty="0" err="1">
                <a:effectLst/>
                <a:ea typeface="Calibri" panose="020F0502020204030204" pitchFamily="34" charset="0"/>
                <a:cs typeface="Times New Roman" panose="02020603050405020304" pitchFamily="18" charset="0"/>
              </a:rPr>
              <a:t>közgazdaságtannak</a:t>
            </a:r>
            <a:endParaRPr lang="pl-PL" sz="2000" b="1" dirty="0"/>
          </a:p>
        </p:txBody>
      </p:sp>
      <p:sp>
        <p:nvSpPr>
          <p:cNvPr id="5" name="Symbol zastępczy tekstu 4"/>
          <p:cNvSpPr>
            <a:spLocks noGrp="1"/>
          </p:cNvSpPr>
          <p:nvPr>
            <p:ph type="body" sz="quarter" idx="16"/>
          </p:nvPr>
        </p:nvSpPr>
        <p:spPr/>
        <p:txBody>
          <a:bodyPr/>
          <a:lstStyle/>
          <a:p>
            <a:r>
              <a:rPr lang="en-US" dirty="0"/>
              <a:t>EU-funded projects to promote regional products in the regions</a:t>
            </a:r>
            <a:endParaRPr lang="pl-PL" dirty="0"/>
          </a:p>
        </p:txBody>
      </p:sp>
      <p:pic>
        <p:nvPicPr>
          <p:cNvPr id="7" name="Zástupný symbol obrázku 6" descr="Obsah obrázku okno, stůl, interiér, restaurace&#10;&#10;Popis byl vytvořen automaticky">
            <a:extLst>
              <a:ext uri="{FF2B5EF4-FFF2-40B4-BE49-F238E27FC236}">
                <a16:creationId xmlns:a16="http://schemas.microsoft.com/office/drawing/2014/main" id="{286E6419-9624-43D3-91B5-84C886C099E9}"/>
              </a:ext>
            </a:extLst>
          </p:cNvPr>
          <p:cNvPicPr>
            <a:picLocks noGrp="1" noChangeAspect="1"/>
          </p:cNvPicPr>
          <p:nvPr>
            <p:ph type="pic" sz="quarter" idx="15"/>
          </p:nvPr>
        </p:nvPicPr>
        <p:blipFill>
          <a:blip r:embed="rId2">
            <a:extLst>
              <a:ext uri="{28A0092B-C50C-407E-A947-70E740481C1C}">
                <a14:useLocalDpi xmlns:a14="http://schemas.microsoft.com/office/drawing/2010/main" val="0"/>
              </a:ext>
            </a:extLst>
          </a:blip>
          <a:srcRect l="11853" r="11853"/>
          <a:stretch>
            <a:fillRect/>
          </a:stretch>
        </p:blipFill>
        <p:spPr>
          <a:xfrm>
            <a:off x="5143500" y="1432124"/>
            <a:ext cx="4212000" cy="4140000"/>
          </a:xfrm>
        </p:spPr>
      </p:pic>
    </p:spTree>
    <p:extLst>
      <p:ext uri="{BB962C8B-B14F-4D97-AF65-F5344CB8AC3E}">
        <p14:creationId xmlns:p14="http://schemas.microsoft.com/office/powerpoint/2010/main" val="38396307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p:cNvSpPr>
            <a:spLocks noGrp="1"/>
          </p:cNvSpPr>
          <p:nvPr>
            <p:ph type="body" sz="quarter" idx="14"/>
          </p:nvPr>
        </p:nvSpPr>
        <p:spPr>
          <a:xfrm>
            <a:off x="409749" y="1530588"/>
            <a:ext cx="4410000" cy="4860000"/>
          </a:xfrm>
        </p:spPr>
        <p:txBody>
          <a:bodyPr/>
          <a:lstStyle/>
          <a:p>
            <a:endParaRPr lang="cs-CZ" dirty="0">
              <a:ea typeface="Calibri" panose="020F0502020204030204" pitchFamily="34" charset="0"/>
              <a:cs typeface="Calibri" panose="020F0502020204030204" pitchFamily="34" charset="0"/>
            </a:endParaRPr>
          </a:p>
          <a:p>
            <a:endParaRPr lang="cs-CZ" dirty="0">
              <a:effectLst/>
              <a:ea typeface="Calibri" panose="020F0502020204030204" pitchFamily="34" charset="0"/>
              <a:cs typeface="Calibri" panose="020F0502020204030204" pitchFamily="34" charset="0"/>
            </a:endParaRPr>
          </a:p>
          <a:p>
            <a:r>
              <a:rPr lang="en-US" dirty="0">
                <a:effectLst/>
                <a:ea typeface="Calibri" panose="020F0502020204030204" pitchFamily="34" charset="0"/>
                <a:cs typeface="Calibri" panose="020F0502020204030204" pitchFamily="34" charset="0"/>
              </a:rPr>
              <a:t>A </a:t>
            </a:r>
            <a:r>
              <a:rPr lang="en-US" dirty="0" err="1">
                <a:ea typeface="Calibri" panose="020F0502020204030204" pitchFamily="34" charset="0"/>
                <a:cs typeface="Calibri" panose="020F0502020204030204" pitchFamily="34" charset="0"/>
              </a:rPr>
              <a:t>R</a:t>
            </a:r>
            <a:r>
              <a:rPr lang="en-US" dirty="0" err="1">
                <a:effectLst/>
                <a:ea typeface="Calibri" panose="020F0502020204030204" pitchFamily="34" charset="0"/>
                <a:cs typeface="Calibri" panose="020F0502020204030204" pitchFamily="34" charset="0"/>
              </a:rPr>
              <a:t>övid</a:t>
            </a:r>
            <a:r>
              <a:rPr lang="en-US" dirty="0">
                <a:effectLst/>
                <a:ea typeface="Calibri" panose="020F0502020204030204" pitchFamily="34" charset="0"/>
                <a:cs typeface="Calibri" panose="020F0502020204030204" pitchFamily="34" charset="0"/>
              </a:rPr>
              <a:t> </a:t>
            </a:r>
            <a:r>
              <a:rPr lang="en-US" dirty="0" err="1">
                <a:ea typeface="Calibri" panose="020F0502020204030204" pitchFamily="34" charset="0"/>
                <a:cs typeface="Calibri" panose="020F0502020204030204" pitchFamily="34" charset="0"/>
              </a:rPr>
              <a:t>É</a:t>
            </a:r>
            <a:r>
              <a:rPr lang="en-US" dirty="0" err="1">
                <a:effectLst/>
                <a:ea typeface="Calibri" panose="020F0502020204030204" pitchFamily="34" charset="0"/>
                <a:cs typeface="Calibri" panose="020F0502020204030204" pitchFamily="34" charset="0"/>
              </a:rPr>
              <a:t>lelmiszer-ellátási</a:t>
            </a:r>
            <a:r>
              <a:rPr lang="en-US" dirty="0">
                <a:effectLst/>
                <a:ea typeface="Calibri" panose="020F0502020204030204" pitchFamily="34" charset="0"/>
                <a:cs typeface="Calibri" panose="020F0502020204030204" pitchFamily="34" charset="0"/>
              </a:rPr>
              <a:t> </a:t>
            </a:r>
            <a:r>
              <a:rPr lang="en-US" dirty="0" err="1">
                <a:ea typeface="Calibri" panose="020F0502020204030204" pitchFamily="34" charset="0"/>
                <a:cs typeface="Calibri" panose="020F0502020204030204" pitchFamily="34" charset="0"/>
              </a:rPr>
              <a:t>L</a:t>
            </a:r>
            <a:r>
              <a:rPr lang="en-US" dirty="0" err="1">
                <a:effectLst/>
                <a:ea typeface="Calibri" panose="020F0502020204030204" pitchFamily="34" charset="0"/>
                <a:cs typeface="Calibri" panose="020F0502020204030204" pitchFamily="34" charset="0"/>
              </a:rPr>
              <a:t>áncok</a:t>
            </a:r>
            <a:r>
              <a:rPr lang="en-US" dirty="0">
                <a:effectLst/>
                <a:ea typeface="Calibri" panose="020F0502020204030204" pitchFamily="34" charset="0"/>
                <a:cs typeface="Calibri" panose="020F0502020204030204" pitchFamily="34" charset="0"/>
              </a:rPr>
              <a:t> (REL) </a:t>
            </a:r>
            <a:r>
              <a:rPr lang="en-US" dirty="0" err="1">
                <a:effectLst/>
                <a:ea typeface="Calibri" panose="020F0502020204030204" pitchFamily="34" charset="0"/>
                <a:cs typeface="Calibri" panose="020F0502020204030204" pitchFamily="34" charset="0"/>
              </a:rPr>
              <a:t>olyan</a:t>
            </a:r>
            <a:r>
              <a:rPr lang="en-US" dirty="0">
                <a:effectLst/>
                <a:ea typeface="Calibri" panose="020F0502020204030204" pitchFamily="34" charset="0"/>
                <a:cs typeface="Calibri" panose="020F0502020204030204" pitchFamily="34" charset="0"/>
              </a:rPr>
              <a:t> </a:t>
            </a:r>
            <a:r>
              <a:rPr lang="en-US" dirty="0" err="1">
                <a:effectLst/>
                <a:ea typeface="Calibri" panose="020F0502020204030204" pitchFamily="34" charset="0"/>
                <a:cs typeface="Calibri" panose="020F0502020204030204" pitchFamily="34" charset="0"/>
              </a:rPr>
              <a:t>alternatív</a:t>
            </a:r>
            <a:r>
              <a:rPr lang="en-US" dirty="0">
                <a:effectLst/>
                <a:ea typeface="Calibri" panose="020F0502020204030204" pitchFamily="34" charset="0"/>
                <a:cs typeface="Calibri" panose="020F0502020204030204" pitchFamily="34" charset="0"/>
              </a:rPr>
              <a:t> </a:t>
            </a:r>
            <a:r>
              <a:rPr lang="en-US" dirty="0" err="1">
                <a:effectLst/>
                <a:ea typeface="Calibri" panose="020F0502020204030204" pitchFamily="34" charset="0"/>
                <a:cs typeface="Calibri" panose="020F0502020204030204" pitchFamily="34" charset="0"/>
              </a:rPr>
              <a:t>értékesítési</a:t>
            </a:r>
            <a:r>
              <a:rPr lang="en-US" dirty="0">
                <a:effectLst/>
                <a:ea typeface="Calibri" panose="020F0502020204030204" pitchFamily="34" charset="0"/>
                <a:cs typeface="Calibri" panose="020F0502020204030204" pitchFamily="34" charset="0"/>
              </a:rPr>
              <a:t> </a:t>
            </a:r>
            <a:r>
              <a:rPr lang="en-US" dirty="0" err="1">
                <a:effectLst/>
                <a:ea typeface="Calibri" panose="020F0502020204030204" pitchFamily="34" charset="0"/>
                <a:cs typeface="Calibri" panose="020F0502020204030204" pitchFamily="34" charset="0"/>
              </a:rPr>
              <a:t>módszerekként</a:t>
            </a:r>
            <a:r>
              <a:rPr lang="en-US" dirty="0">
                <a:effectLst/>
                <a:ea typeface="Calibri" panose="020F0502020204030204" pitchFamily="34" charset="0"/>
                <a:cs typeface="Calibri" panose="020F0502020204030204" pitchFamily="34" charset="0"/>
              </a:rPr>
              <a:t> </a:t>
            </a:r>
            <a:r>
              <a:rPr lang="en-US" dirty="0" err="1">
                <a:effectLst/>
                <a:ea typeface="Calibri" panose="020F0502020204030204" pitchFamily="34" charset="0"/>
                <a:cs typeface="Calibri" panose="020F0502020204030204" pitchFamily="34" charset="0"/>
              </a:rPr>
              <a:t>definiálhatók</a:t>
            </a:r>
            <a:r>
              <a:rPr lang="en-US" dirty="0">
                <a:effectLst/>
                <a:ea typeface="Calibri" panose="020F0502020204030204" pitchFamily="34" charset="0"/>
                <a:cs typeface="Calibri" panose="020F0502020204030204" pitchFamily="34" charset="0"/>
              </a:rPr>
              <a:t>, </a:t>
            </a:r>
            <a:r>
              <a:rPr lang="en-US" dirty="0" err="1">
                <a:effectLst/>
                <a:ea typeface="Calibri" panose="020F0502020204030204" pitchFamily="34" charset="0"/>
                <a:cs typeface="Calibri" panose="020F0502020204030204" pitchFamily="34" charset="0"/>
              </a:rPr>
              <a:t>amelyek</a:t>
            </a:r>
            <a:r>
              <a:rPr lang="en-US" dirty="0">
                <a:effectLst/>
                <a:ea typeface="Calibri" panose="020F0502020204030204" pitchFamily="34" charset="0"/>
                <a:cs typeface="Calibri" panose="020F0502020204030204" pitchFamily="34" charset="0"/>
              </a:rPr>
              <a:t> </a:t>
            </a:r>
            <a:r>
              <a:rPr lang="en-US" b="1" dirty="0" err="1">
                <a:effectLst/>
                <a:ea typeface="Calibri" panose="020F0502020204030204" pitchFamily="34" charset="0"/>
                <a:cs typeface="Calibri" panose="020F0502020204030204" pitchFamily="34" charset="0"/>
              </a:rPr>
              <a:t>csökkentik</a:t>
            </a:r>
            <a:r>
              <a:rPr lang="en-US" b="1" dirty="0">
                <a:effectLst/>
                <a:ea typeface="Calibri" panose="020F0502020204030204" pitchFamily="34" charset="0"/>
                <a:cs typeface="Calibri" panose="020F0502020204030204" pitchFamily="34" charset="0"/>
              </a:rPr>
              <a:t> a </a:t>
            </a:r>
            <a:r>
              <a:rPr lang="en-US" b="1" dirty="0" err="1">
                <a:effectLst/>
                <a:ea typeface="Calibri" panose="020F0502020204030204" pitchFamily="34" charset="0"/>
                <a:cs typeface="Calibri" panose="020F0502020204030204" pitchFamily="34" charset="0"/>
              </a:rPr>
              <a:t>szántóföld</a:t>
            </a:r>
            <a:r>
              <a:rPr lang="en-US" b="1" dirty="0">
                <a:effectLst/>
                <a:ea typeface="Calibri" panose="020F0502020204030204" pitchFamily="34" charset="0"/>
                <a:cs typeface="Calibri" panose="020F0502020204030204" pitchFamily="34" charset="0"/>
              </a:rPr>
              <a:t> </a:t>
            </a:r>
            <a:r>
              <a:rPr lang="en-US" b="1" dirty="0" err="1">
                <a:effectLst/>
                <a:ea typeface="Calibri" panose="020F0502020204030204" pitchFamily="34" charset="0"/>
                <a:cs typeface="Calibri" panose="020F0502020204030204" pitchFamily="34" charset="0"/>
              </a:rPr>
              <a:t>és</a:t>
            </a:r>
            <a:r>
              <a:rPr lang="en-US" b="1" dirty="0">
                <a:effectLst/>
                <a:ea typeface="Calibri" panose="020F0502020204030204" pitchFamily="34" charset="0"/>
                <a:cs typeface="Calibri" panose="020F0502020204030204" pitchFamily="34" charset="0"/>
              </a:rPr>
              <a:t> </a:t>
            </a:r>
            <a:r>
              <a:rPr lang="en-US" b="1" dirty="0" err="1">
                <a:effectLst/>
                <a:ea typeface="Calibri" panose="020F0502020204030204" pitchFamily="34" charset="0"/>
                <a:cs typeface="Calibri" panose="020F0502020204030204" pitchFamily="34" charset="0"/>
              </a:rPr>
              <a:t>az</a:t>
            </a:r>
            <a:r>
              <a:rPr lang="en-US" b="1" dirty="0">
                <a:effectLst/>
                <a:ea typeface="Calibri" panose="020F0502020204030204" pitchFamily="34" charset="0"/>
                <a:cs typeface="Calibri" panose="020F0502020204030204" pitchFamily="34" charset="0"/>
              </a:rPr>
              <a:t> </a:t>
            </a:r>
            <a:r>
              <a:rPr lang="en-US" b="1" dirty="0" err="1">
                <a:effectLst/>
                <a:ea typeface="Calibri" panose="020F0502020204030204" pitchFamily="34" charset="0"/>
                <a:cs typeface="Calibri" panose="020F0502020204030204" pitchFamily="34" charset="0"/>
              </a:rPr>
              <a:t>asztal</a:t>
            </a:r>
            <a:r>
              <a:rPr lang="en-US" b="1" dirty="0">
                <a:effectLst/>
                <a:ea typeface="Calibri" panose="020F0502020204030204" pitchFamily="34" charset="0"/>
                <a:cs typeface="Calibri" panose="020F0502020204030204" pitchFamily="34" charset="0"/>
              </a:rPr>
              <a:t> </a:t>
            </a:r>
            <a:r>
              <a:rPr lang="en-US" b="1" dirty="0" err="1">
                <a:effectLst/>
                <a:ea typeface="Calibri" panose="020F0502020204030204" pitchFamily="34" charset="0"/>
                <a:cs typeface="Calibri" panose="020F0502020204030204" pitchFamily="34" charset="0"/>
              </a:rPr>
              <a:t>közötti</a:t>
            </a:r>
            <a:r>
              <a:rPr lang="en-US" b="1" dirty="0">
                <a:effectLst/>
                <a:ea typeface="Calibri" panose="020F0502020204030204" pitchFamily="34" charset="0"/>
                <a:cs typeface="Calibri" panose="020F0502020204030204" pitchFamily="34" charset="0"/>
              </a:rPr>
              <a:t> </a:t>
            </a:r>
            <a:r>
              <a:rPr lang="en-US" b="1" dirty="0" err="1">
                <a:effectLst/>
                <a:ea typeface="Calibri" panose="020F0502020204030204" pitchFamily="34" charset="0"/>
                <a:cs typeface="Calibri" panose="020F0502020204030204" pitchFamily="34" charset="0"/>
              </a:rPr>
              <a:t>távolságot</a:t>
            </a:r>
            <a:r>
              <a:rPr lang="en-US" dirty="0">
                <a:effectLst/>
                <a:ea typeface="Calibri" panose="020F0502020204030204" pitchFamily="34" charset="0"/>
                <a:cs typeface="Calibri" panose="020F0502020204030204" pitchFamily="34" charset="0"/>
              </a:rPr>
              <a:t>, </a:t>
            </a:r>
            <a:r>
              <a:rPr lang="en-US" dirty="0" err="1">
                <a:effectLst/>
                <a:ea typeface="Calibri" panose="020F0502020204030204" pitchFamily="34" charset="0"/>
                <a:cs typeface="Calibri" panose="020F0502020204030204" pitchFamily="34" charset="0"/>
              </a:rPr>
              <a:t>és</a:t>
            </a:r>
            <a:r>
              <a:rPr lang="en-US" dirty="0">
                <a:effectLst/>
                <a:ea typeface="Calibri" panose="020F0502020204030204" pitchFamily="34" charset="0"/>
                <a:cs typeface="Calibri" panose="020F0502020204030204" pitchFamily="34" charset="0"/>
              </a:rPr>
              <a:t> </a:t>
            </a:r>
            <a:r>
              <a:rPr lang="en-US" dirty="0" err="1">
                <a:effectLst/>
                <a:ea typeface="Calibri" panose="020F0502020204030204" pitchFamily="34" charset="0"/>
                <a:cs typeface="Calibri" panose="020F0502020204030204" pitchFamily="34" charset="0"/>
              </a:rPr>
              <a:t>közelebb</a:t>
            </a:r>
            <a:r>
              <a:rPr lang="en-US" dirty="0">
                <a:effectLst/>
                <a:ea typeface="Calibri" panose="020F0502020204030204" pitchFamily="34" charset="0"/>
                <a:cs typeface="Calibri" panose="020F0502020204030204" pitchFamily="34" charset="0"/>
              </a:rPr>
              <a:t> </a:t>
            </a:r>
            <a:r>
              <a:rPr lang="en-US" dirty="0" err="1">
                <a:effectLst/>
                <a:ea typeface="Calibri" panose="020F0502020204030204" pitchFamily="34" charset="0"/>
                <a:cs typeface="Calibri" panose="020F0502020204030204" pitchFamily="34" charset="0"/>
              </a:rPr>
              <a:t>hozzák</a:t>
            </a:r>
            <a:r>
              <a:rPr lang="en-US" dirty="0">
                <a:effectLst/>
                <a:ea typeface="Calibri" panose="020F0502020204030204" pitchFamily="34" charset="0"/>
                <a:cs typeface="Calibri" panose="020F0502020204030204" pitchFamily="34" charset="0"/>
              </a:rPr>
              <a:t> a </a:t>
            </a:r>
            <a:r>
              <a:rPr lang="en-US" dirty="0" err="1">
                <a:effectLst/>
                <a:ea typeface="Calibri" panose="020F0502020204030204" pitchFamily="34" charset="0"/>
                <a:cs typeface="Calibri" panose="020F0502020204030204" pitchFamily="34" charset="0"/>
              </a:rPr>
              <a:t>termelőket</a:t>
            </a:r>
            <a:r>
              <a:rPr lang="en-US" dirty="0">
                <a:effectLst/>
                <a:ea typeface="Calibri" panose="020F0502020204030204" pitchFamily="34" charset="0"/>
                <a:cs typeface="Calibri" panose="020F0502020204030204" pitchFamily="34" charset="0"/>
              </a:rPr>
              <a:t> a </a:t>
            </a:r>
            <a:r>
              <a:rPr lang="en-US" dirty="0" err="1">
                <a:effectLst/>
                <a:ea typeface="Calibri" panose="020F0502020204030204" pitchFamily="34" charset="0"/>
                <a:cs typeface="Calibri" panose="020F0502020204030204" pitchFamily="34" charset="0"/>
              </a:rPr>
              <a:t>fogyasztókhoz</a:t>
            </a:r>
            <a:r>
              <a:rPr lang="en-US" dirty="0">
                <a:effectLst/>
                <a:ea typeface="Calibri" panose="020F0502020204030204" pitchFamily="34" charset="0"/>
                <a:cs typeface="Calibri" panose="020F0502020204030204" pitchFamily="34" charset="0"/>
              </a:rPr>
              <a:t>. </a:t>
            </a:r>
            <a:r>
              <a:rPr lang="en-US" dirty="0" err="1">
                <a:effectLst/>
                <a:ea typeface="Calibri" panose="020F0502020204030204" pitchFamily="34" charset="0"/>
                <a:cs typeface="Calibri" panose="020F0502020204030204" pitchFamily="34" charset="0"/>
              </a:rPr>
              <a:t>Ezzel</a:t>
            </a:r>
            <a:r>
              <a:rPr lang="en-US" dirty="0">
                <a:effectLst/>
                <a:ea typeface="Calibri" panose="020F0502020204030204" pitchFamily="34" charset="0"/>
                <a:cs typeface="Calibri" panose="020F0502020204030204" pitchFamily="34" charset="0"/>
              </a:rPr>
              <a:t> </a:t>
            </a:r>
            <a:r>
              <a:rPr lang="en-US" dirty="0" err="1">
                <a:effectLst/>
                <a:ea typeface="Calibri" panose="020F0502020204030204" pitchFamily="34" charset="0"/>
                <a:cs typeface="Calibri" panose="020F0502020204030204" pitchFamily="34" charset="0"/>
              </a:rPr>
              <a:t>párhuzamosan</a:t>
            </a:r>
            <a:r>
              <a:rPr lang="en-US" dirty="0">
                <a:effectLst/>
                <a:ea typeface="Calibri" panose="020F0502020204030204" pitchFamily="34" charset="0"/>
                <a:cs typeface="Calibri" panose="020F0502020204030204" pitchFamily="34" charset="0"/>
              </a:rPr>
              <a:t> </a:t>
            </a:r>
            <a:r>
              <a:rPr lang="en-US" dirty="0" err="1">
                <a:effectLst/>
                <a:ea typeface="Calibri" panose="020F0502020204030204" pitchFamily="34" charset="0"/>
                <a:cs typeface="Calibri" panose="020F0502020204030204" pitchFamily="34" charset="0"/>
              </a:rPr>
              <a:t>nő</a:t>
            </a:r>
            <a:r>
              <a:rPr lang="en-US" dirty="0">
                <a:effectLst/>
                <a:ea typeface="Calibri" panose="020F0502020204030204" pitchFamily="34" charset="0"/>
                <a:cs typeface="Calibri" panose="020F0502020204030204" pitchFamily="34" charset="0"/>
              </a:rPr>
              <a:t> a </a:t>
            </a:r>
            <a:r>
              <a:rPr lang="en-US" dirty="0" err="1">
                <a:effectLst/>
                <a:ea typeface="Calibri" panose="020F0502020204030204" pitchFamily="34" charset="0"/>
                <a:cs typeface="Calibri" panose="020F0502020204030204" pitchFamily="34" charset="0"/>
              </a:rPr>
              <a:t>helyi</a:t>
            </a:r>
            <a:r>
              <a:rPr lang="en-US" dirty="0">
                <a:effectLst/>
                <a:ea typeface="Calibri" panose="020F0502020204030204" pitchFamily="34" charset="0"/>
                <a:cs typeface="Calibri" panose="020F0502020204030204" pitchFamily="34" charset="0"/>
              </a:rPr>
              <a:t> </a:t>
            </a:r>
            <a:r>
              <a:rPr lang="en-US" dirty="0" err="1">
                <a:effectLst/>
                <a:ea typeface="Calibri" panose="020F0502020204030204" pitchFamily="34" charset="0"/>
                <a:cs typeface="Calibri" panose="020F0502020204030204" pitchFamily="34" charset="0"/>
              </a:rPr>
              <a:t>közösség</a:t>
            </a:r>
            <a:r>
              <a:rPr lang="en-US" dirty="0">
                <a:effectLst/>
                <a:ea typeface="Calibri" panose="020F0502020204030204" pitchFamily="34" charset="0"/>
                <a:cs typeface="Calibri" panose="020F0502020204030204" pitchFamily="34" charset="0"/>
              </a:rPr>
              <a:t> </a:t>
            </a:r>
            <a:r>
              <a:rPr lang="en-US" dirty="0" err="1">
                <a:effectLst/>
                <a:ea typeface="Calibri" panose="020F0502020204030204" pitchFamily="34" charset="0"/>
                <a:cs typeface="Calibri" panose="020F0502020204030204" pitchFamily="34" charset="0"/>
              </a:rPr>
              <a:t>jelentősége</a:t>
            </a:r>
            <a:r>
              <a:rPr lang="en-US" dirty="0">
                <a:effectLst/>
                <a:ea typeface="Calibri" panose="020F0502020204030204" pitchFamily="34" charset="0"/>
                <a:cs typeface="Calibri" panose="020F0502020204030204" pitchFamily="34" charset="0"/>
              </a:rPr>
              <a:t>.</a:t>
            </a:r>
          </a:p>
          <a:p>
            <a:endParaRPr lang="en-US" dirty="0">
              <a:effectLst/>
              <a:ea typeface="Calibri" panose="020F0502020204030204" pitchFamily="34" charset="0"/>
              <a:cs typeface="Calibri" panose="020F0502020204030204" pitchFamily="34" charset="0"/>
            </a:endParaRPr>
          </a:p>
          <a:p>
            <a:r>
              <a:rPr lang="hu-HU" dirty="0">
                <a:effectLst/>
                <a:ea typeface="Calibri" panose="020F0502020204030204" pitchFamily="34" charset="0"/>
                <a:cs typeface="Calibri" panose="020F0502020204030204" pitchFamily="34" charset="0"/>
              </a:rPr>
              <a:t>Ezek a következőket tartalmazzák</a:t>
            </a:r>
            <a:r>
              <a:rPr lang="en-US" dirty="0">
                <a:effectLst/>
                <a:ea typeface="Calibri" panose="020F0502020204030204" pitchFamily="34" charset="0"/>
                <a:cs typeface="Calibri" panose="020F0502020204030204" pitchFamily="34" charset="0"/>
              </a:rPr>
              <a:t>:</a:t>
            </a:r>
          </a:p>
          <a:p>
            <a:endParaRPr lang="en-US" dirty="0">
              <a:effectLst/>
              <a:ea typeface="Calibri" panose="020F0502020204030204" pitchFamily="34" charset="0"/>
              <a:cs typeface="Calibri" panose="020F0502020204030204" pitchFamily="34" charset="0"/>
            </a:endParaRPr>
          </a:p>
          <a:p>
            <a:pPr marL="171450" indent="-171450">
              <a:buFont typeface="Arial" panose="020B0604020202020204" pitchFamily="34" charset="0"/>
              <a:buChar char="•"/>
            </a:pPr>
            <a:r>
              <a:rPr lang="en-US" dirty="0">
                <a:effectLst/>
                <a:ea typeface="Calibri" panose="020F0502020204030204" pitchFamily="34" charset="0"/>
                <a:cs typeface="Calibri" panose="020F0502020204030204" pitchFamily="34" charset="0"/>
              </a:rPr>
              <a:t>  </a:t>
            </a:r>
            <a:r>
              <a:rPr lang="en-US" b="1" dirty="0" err="1">
                <a:effectLst/>
                <a:ea typeface="Calibri" panose="020F0502020204030204" pitchFamily="34" charset="0"/>
                <a:cs typeface="Calibri" panose="020F0502020204030204" pitchFamily="34" charset="0"/>
              </a:rPr>
              <a:t>termelői</a:t>
            </a:r>
            <a:r>
              <a:rPr lang="en-US" b="1" dirty="0">
                <a:effectLst/>
                <a:ea typeface="Calibri" panose="020F0502020204030204" pitchFamily="34" charset="0"/>
                <a:cs typeface="Calibri" panose="020F0502020204030204" pitchFamily="34" charset="0"/>
              </a:rPr>
              <a:t> </a:t>
            </a:r>
            <a:r>
              <a:rPr lang="en-US" b="1" dirty="0" err="1">
                <a:effectLst/>
                <a:ea typeface="Calibri" panose="020F0502020204030204" pitchFamily="34" charset="0"/>
                <a:cs typeface="Calibri" panose="020F0502020204030204" pitchFamily="34" charset="0"/>
              </a:rPr>
              <a:t>piacok</a:t>
            </a:r>
            <a:r>
              <a:rPr lang="en-US" b="1" dirty="0">
                <a:effectLst/>
                <a:ea typeface="Calibri" panose="020F0502020204030204" pitchFamily="34" charset="0"/>
                <a:cs typeface="Calibri" panose="020F0502020204030204" pitchFamily="34" charset="0"/>
              </a:rPr>
              <a:t> </a:t>
            </a:r>
            <a:r>
              <a:rPr lang="en-US" b="1" dirty="0" err="1">
                <a:effectLst/>
                <a:ea typeface="Calibri" panose="020F0502020204030204" pitchFamily="34" charset="0"/>
                <a:cs typeface="Calibri" panose="020F0502020204030204" pitchFamily="34" charset="0"/>
              </a:rPr>
              <a:t>és</a:t>
            </a:r>
            <a:r>
              <a:rPr lang="en-US" b="1" dirty="0">
                <a:effectLst/>
                <a:ea typeface="Calibri" panose="020F0502020204030204" pitchFamily="34" charset="0"/>
                <a:cs typeface="Calibri" panose="020F0502020204030204" pitchFamily="34" charset="0"/>
              </a:rPr>
              <a:t> </a:t>
            </a:r>
            <a:r>
              <a:rPr lang="en-US" b="1" dirty="0" err="1">
                <a:effectLst/>
                <a:ea typeface="Calibri" panose="020F0502020204030204" pitchFamily="34" charset="0"/>
                <a:cs typeface="Calibri" panose="020F0502020204030204" pitchFamily="34" charset="0"/>
              </a:rPr>
              <a:t>piacterek</a:t>
            </a:r>
            <a:r>
              <a:rPr lang="en-US" b="1" dirty="0">
                <a:effectLst/>
                <a:ea typeface="Calibri" panose="020F0502020204030204" pitchFamily="34" charset="0"/>
                <a:cs typeface="Calibri" panose="020F0502020204030204" pitchFamily="34" charset="0"/>
              </a:rPr>
              <a:t>,</a:t>
            </a:r>
          </a:p>
          <a:p>
            <a:pPr marL="171450" indent="-171450">
              <a:buFont typeface="Arial" panose="020B0604020202020204" pitchFamily="34" charset="0"/>
              <a:buChar char="•"/>
            </a:pPr>
            <a:endParaRPr lang="en-US" b="1" dirty="0">
              <a:effectLst/>
              <a:ea typeface="Calibri" panose="020F0502020204030204" pitchFamily="34" charset="0"/>
              <a:cs typeface="Calibri" panose="020F0502020204030204" pitchFamily="34" charset="0"/>
            </a:endParaRPr>
          </a:p>
          <a:p>
            <a:pPr marL="171450" indent="-171450">
              <a:buFont typeface="Arial" panose="020B0604020202020204" pitchFamily="34" charset="0"/>
              <a:buChar char="•"/>
            </a:pPr>
            <a:r>
              <a:rPr lang="en-US" b="1" dirty="0">
                <a:effectLst/>
                <a:ea typeface="Calibri" panose="020F0502020204030204" pitchFamily="34" charset="0"/>
                <a:cs typeface="Calibri" panose="020F0502020204030204" pitchFamily="34" charset="0"/>
              </a:rPr>
              <a:t>  </a:t>
            </a:r>
            <a:r>
              <a:rPr lang="en-US" b="1" dirty="0" err="1">
                <a:effectLst/>
                <a:ea typeface="Calibri" panose="020F0502020204030204" pitchFamily="34" charset="0"/>
                <a:cs typeface="Calibri" panose="020F0502020204030204" pitchFamily="34" charset="0"/>
              </a:rPr>
              <a:t>doboz</a:t>
            </a:r>
            <a:r>
              <a:rPr lang="en-US" b="1" dirty="0">
                <a:effectLst/>
                <a:ea typeface="Calibri" panose="020F0502020204030204" pitchFamily="34" charset="0"/>
                <a:cs typeface="Calibri" panose="020F0502020204030204" pitchFamily="34" charset="0"/>
              </a:rPr>
              <a:t> </a:t>
            </a:r>
            <a:r>
              <a:rPr lang="en-US" b="1" dirty="0" err="1">
                <a:effectLst/>
                <a:ea typeface="Calibri" panose="020F0502020204030204" pitchFamily="34" charset="0"/>
                <a:cs typeface="Calibri" panose="020F0502020204030204" pitchFamily="34" charset="0"/>
              </a:rPr>
              <a:t>értékesítés</a:t>
            </a:r>
            <a:r>
              <a:rPr lang="en-US" b="1" dirty="0">
                <a:effectLst/>
                <a:ea typeface="Calibri" panose="020F0502020204030204" pitchFamily="34" charset="0"/>
                <a:cs typeface="Calibri" panose="020F0502020204030204" pitchFamily="34" charset="0"/>
              </a:rPr>
              <a:t>,</a:t>
            </a:r>
          </a:p>
          <a:p>
            <a:pPr marL="171450" indent="-171450">
              <a:buFont typeface="Arial" panose="020B0604020202020204" pitchFamily="34" charset="0"/>
              <a:buChar char="•"/>
            </a:pPr>
            <a:endParaRPr lang="en-US" b="1" dirty="0">
              <a:effectLst/>
              <a:ea typeface="Calibri" panose="020F0502020204030204" pitchFamily="34" charset="0"/>
              <a:cs typeface="Calibri" panose="020F0502020204030204" pitchFamily="34" charset="0"/>
            </a:endParaRPr>
          </a:p>
          <a:p>
            <a:pPr marL="171450" indent="-171450">
              <a:buFont typeface="Arial" panose="020B0604020202020204" pitchFamily="34" charset="0"/>
              <a:buChar char="•"/>
            </a:pPr>
            <a:r>
              <a:rPr lang="en-US" b="1" dirty="0">
                <a:effectLst/>
                <a:ea typeface="Calibri" panose="020F0502020204030204" pitchFamily="34" charset="0"/>
                <a:cs typeface="Calibri" panose="020F0502020204030204" pitchFamily="34" charset="0"/>
              </a:rPr>
              <a:t>  </a:t>
            </a:r>
            <a:r>
              <a:rPr lang="en-US" b="1" dirty="0" err="1">
                <a:effectLst/>
                <a:ea typeface="Calibri" panose="020F0502020204030204" pitchFamily="34" charset="0"/>
                <a:cs typeface="Calibri" panose="020F0502020204030204" pitchFamily="34" charset="0"/>
              </a:rPr>
              <a:t>közvetlen</a:t>
            </a:r>
            <a:r>
              <a:rPr lang="en-US" b="1" dirty="0">
                <a:effectLst/>
                <a:ea typeface="Calibri" panose="020F0502020204030204" pitchFamily="34" charset="0"/>
                <a:cs typeface="Calibri" panose="020F0502020204030204" pitchFamily="34" charset="0"/>
              </a:rPr>
              <a:t> </a:t>
            </a:r>
            <a:r>
              <a:rPr lang="en-US" b="1" dirty="0" err="1">
                <a:effectLst/>
                <a:ea typeface="Calibri" panose="020F0502020204030204" pitchFamily="34" charset="0"/>
                <a:cs typeface="Calibri" panose="020F0502020204030204" pitchFamily="34" charset="0"/>
              </a:rPr>
              <a:t>értékesítés</a:t>
            </a:r>
            <a:r>
              <a:rPr lang="en-US" b="1" dirty="0">
                <a:effectLst/>
                <a:ea typeface="Calibri" panose="020F0502020204030204" pitchFamily="34" charset="0"/>
                <a:cs typeface="Calibri" panose="020F0502020204030204" pitchFamily="34" charset="0"/>
              </a:rPr>
              <a:t> </a:t>
            </a:r>
            <a:r>
              <a:rPr lang="en-US" b="1" dirty="0" err="1">
                <a:effectLst/>
                <a:ea typeface="Calibri" panose="020F0502020204030204" pitchFamily="34" charset="0"/>
                <a:cs typeface="Calibri" panose="020F0502020204030204" pitchFamily="34" charset="0"/>
              </a:rPr>
              <a:t>az</a:t>
            </a:r>
            <a:r>
              <a:rPr lang="en-US" b="1" dirty="0">
                <a:effectLst/>
                <a:ea typeface="Calibri" panose="020F0502020204030204" pitchFamily="34" charset="0"/>
                <a:cs typeface="Calibri" panose="020F0502020204030204" pitchFamily="34" charset="0"/>
              </a:rPr>
              <a:t> </a:t>
            </a:r>
            <a:r>
              <a:rPr lang="en-US" b="1" dirty="0" err="1">
                <a:effectLst/>
                <a:ea typeface="Calibri" panose="020F0502020204030204" pitchFamily="34" charset="0"/>
                <a:cs typeface="Calibri" panose="020F0502020204030204" pitchFamily="34" charset="0"/>
              </a:rPr>
              <a:t>udvarról</a:t>
            </a:r>
            <a:r>
              <a:rPr lang="en-US" b="1" dirty="0">
                <a:effectLst/>
                <a:ea typeface="Calibri" panose="020F0502020204030204" pitchFamily="34" charset="0"/>
                <a:cs typeface="Calibri" panose="020F0502020204030204" pitchFamily="34" charset="0"/>
              </a:rPr>
              <a:t> / </a:t>
            </a:r>
            <a:r>
              <a:rPr lang="en-US" b="1" dirty="0" err="1">
                <a:effectLst/>
                <a:ea typeface="Calibri" panose="020F0502020204030204" pitchFamily="34" charset="0"/>
                <a:cs typeface="Calibri" panose="020F0502020204030204" pitchFamily="34" charset="0"/>
              </a:rPr>
              <a:t>farmról</a:t>
            </a:r>
            <a:r>
              <a:rPr lang="en-US" b="1" dirty="0">
                <a:effectLst/>
                <a:ea typeface="Calibri" panose="020F0502020204030204" pitchFamily="34" charset="0"/>
                <a:cs typeface="Calibri" panose="020F0502020204030204" pitchFamily="34" charset="0"/>
              </a:rPr>
              <a:t> </a:t>
            </a:r>
            <a:r>
              <a:rPr lang="en-US" b="1" dirty="0" err="1">
                <a:effectLst/>
                <a:ea typeface="Calibri" panose="020F0502020204030204" pitchFamily="34" charset="0"/>
                <a:cs typeface="Calibri" panose="020F0502020204030204" pitchFamily="34" charset="0"/>
              </a:rPr>
              <a:t>stb</a:t>
            </a:r>
            <a:r>
              <a:rPr lang="en-US" b="1" dirty="0">
                <a:effectLst/>
                <a:ea typeface="Calibri" panose="020F0502020204030204" pitchFamily="34" charset="0"/>
                <a:cs typeface="Calibri" panose="020F0502020204030204" pitchFamily="34" charset="0"/>
              </a:rPr>
              <a:t>.</a:t>
            </a:r>
          </a:p>
          <a:p>
            <a:endParaRPr lang="en-US" dirty="0">
              <a:effectLst/>
              <a:ea typeface="Calibri" panose="020F0502020204030204" pitchFamily="34" charset="0"/>
              <a:cs typeface="Calibri" panose="020F0502020204030204" pitchFamily="34" charset="0"/>
            </a:endParaRPr>
          </a:p>
          <a:p>
            <a:r>
              <a:rPr lang="en-US" dirty="0">
                <a:effectLst/>
                <a:ea typeface="Calibri" panose="020F0502020204030204" pitchFamily="34" charset="0"/>
                <a:cs typeface="Calibri" panose="020F0502020204030204" pitchFamily="34" charset="0"/>
              </a:rPr>
              <a:t>A </a:t>
            </a:r>
            <a:r>
              <a:rPr lang="en-US" dirty="0" err="1">
                <a:effectLst/>
                <a:ea typeface="Calibri" panose="020F0502020204030204" pitchFamily="34" charset="0"/>
                <a:cs typeface="Calibri" panose="020F0502020204030204" pitchFamily="34" charset="0"/>
              </a:rPr>
              <a:t>szállító-vevő</a:t>
            </a:r>
            <a:r>
              <a:rPr lang="en-US" dirty="0">
                <a:effectLst/>
                <a:ea typeface="Calibri" panose="020F0502020204030204" pitchFamily="34" charset="0"/>
                <a:cs typeface="Calibri" panose="020F0502020204030204" pitchFamily="34" charset="0"/>
              </a:rPr>
              <a:t> </a:t>
            </a:r>
            <a:r>
              <a:rPr lang="en-US" dirty="0" err="1">
                <a:effectLst/>
                <a:ea typeface="Calibri" panose="020F0502020204030204" pitchFamily="34" charset="0"/>
                <a:cs typeface="Calibri" panose="020F0502020204030204" pitchFamily="34" charset="0"/>
              </a:rPr>
              <a:t>kapcsolatok</a:t>
            </a:r>
            <a:r>
              <a:rPr lang="en-US" dirty="0">
                <a:effectLst/>
                <a:ea typeface="Calibri" panose="020F0502020204030204" pitchFamily="34" charset="0"/>
                <a:cs typeface="Calibri" panose="020F0502020204030204" pitchFamily="34" charset="0"/>
              </a:rPr>
              <a:t> </a:t>
            </a:r>
            <a:r>
              <a:rPr lang="en-US" dirty="0" err="1">
                <a:effectLst/>
                <a:ea typeface="Calibri" panose="020F0502020204030204" pitchFamily="34" charset="0"/>
                <a:cs typeface="Calibri" panose="020F0502020204030204" pitchFamily="34" charset="0"/>
              </a:rPr>
              <a:t>ezen</a:t>
            </a:r>
            <a:r>
              <a:rPr lang="en-US" dirty="0">
                <a:effectLst/>
                <a:ea typeface="Calibri" panose="020F0502020204030204" pitchFamily="34" charset="0"/>
                <a:cs typeface="Calibri" panose="020F0502020204030204" pitchFamily="34" charset="0"/>
              </a:rPr>
              <a:t> </a:t>
            </a:r>
            <a:r>
              <a:rPr lang="en-US" dirty="0" err="1">
                <a:effectLst/>
                <a:ea typeface="Calibri" panose="020F0502020204030204" pitchFamily="34" charset="0"/>
                <a:cs typeface="Calibri" panose="020F0502020204030204" pitchFamily="34" charset="0"/>
              </a:rPr>
              <a:t>formái</a:t>
            </a:r>
            <a:r>
              <a:rPr lang="en-US" dirty="0">
                <a:effectLst/>
                <a:ea typeface="Calibri" panose="020F0502020204030204" pitchFamily="34" charset="0"/>
                <a:cs typeface="Calibri" panose="020F0502020204030204" pitchFamily="34" charset="0"/>
              </a:rPr>
              <a:t> </a:t>
            </a:r>
            <a:r>
              <a:rPr lang="en-US" dirty="0" err="1">
                <a:effectLst/>
                <a:ea typeface="Calibri" panose="020F0502020204030204" pitchFamily="34" charset="0"/>
                <a:cs typeface="Calibri" panose="020F0502020204030204" pitchFamily="34" charset="0"/>
              </a:rPr>
              <a:t>pozitív</a:t>
            </a:r>
            <a:r>
              <a:rPr lang="en-US" dirty="0">
                <a:effectLst/>
                <a:ea typeface="Calibri" panose="020F0502020204030204" pitchFamily="34" charset="0"/>
                <a:cs typeface="Calibri" panose="020F0502020204030204" pitchFamily="34" charset="0"/>
              </a:rPr>
              <a:t> </a:t>
            </a:r>
            <a:r>
              <a:rPr lang="en-US" dirty="0" err="1">
                <a:effectLst/>
                <a:ea typeface="Calibri" panose="020F0502020204030204" pitchFamily="34" charset="0"/>
                <a:cs typeface="Calibri" panose="020F0502020204030204" pitchFamily="34" charset="0"/>
              </a:rPr>
              <a:t>környezeti</a:t>
            </a:r>
            <a:r>
              <a:rPr lang="en-US" dirty="0">
                <a:effectLst/>
                <a:ea typeface="Calibri" panose="020F0502020204030204" pitchFamily="34" charset="0"/>
                <a:cs typeface="Calibri" panose="020F0502020204030204" pitchFamily="34" charset="0"/>
              </a:rPr>
              <a:t>, </a:t>
            </a:r>
            <a:r>
              <a:rPr lang="en-US" dirty="0" err="1">
                <a:effectLst/>
                <a:ea typeface="Calibri" panose="020F0502020204030204" pitchFamily="34" charset="0"/>
                <a:cs typeface="Calibri" panose="020F0502020204030204" pitchFamily="34" charset="0"/>
              </a:rPr>
              <a:t>gazdasági</a:t>
            </a:r>
            <a:r>
              <a:rPr lang="en-US" dirty="0">
                <a:effectLst/>
                <a:ea typeface="Calibri" panose="020F0502020204030204" pitchFamily="34" charset="0"/>
                <a:cs typeface="Calibri" panose="020F0502020204030204" pitchFamily="34" charset="0"/>
              </a:rPr>
              <a:t>, </a:t>
            </a:r>
            <a:r>
              <a:rPr lang="en-US" dirty="0" err="1">
                <a:effectLst/>
                <a:ea typeface="Calibri" panose="020F0502020204030204" pitchFamily="34" charset="0"/>
                <a:cs typeface="Calibri" panose="020F0502020204030204" pitchFamily="34" charset="0"/>
              </a:rPr>
              <a:t>társadalmi</a:t>
            </a:r>
            <a:r>
              <a:rPr lang="en-US" dirty="0">
                <a:effectLst/>
                <a:ea typeface="Calibri" panose="020F0502020204030204" pitchFamily="34" charset="0"/>
                <a:cs typeface="Calibri" panose="020F0502020204030204" pitchFamily="34" charset="0"/>
              </a:rPr>
              <a:t>, </a:t>
            </a:r>
            <a:r>
              <a:rPr lang="en-US" dirty="0" err="1">
                <a:effectLst/>
                <a:ea typeface="Calibri" panose="020F0502020204030204" pitchFamily="34" charset="0"/>
                <a:cs typeface="Calibri" panose="020F0502020204030204" pitchFamily="34" charset="0"/>
              </a:rPr>
              <a:t>egészségügyi</a:t>
            </a:r>
            <a:r>
              <a:rPr lang="en-US" dirty="0">
                <a:effectLst/>
                <a:ea typeface="Calibri" panose="020F0502020204030204" pitchFamily="34" charset="0"/>
                <a:cs typeface="Calibri" panose="020F0502020204030204" pitchFamily="34" charset="0"/>
              </a:rPr>
              <a:t> </a:t>
            </a:r>
            <a:r>
              <a:rPr lang="en-US" dirty="0" err="1">
                <a:effectLst/>
                <a:ea typeface="Calibri" panose="020F0502020204030204" pitchFamily="34" charset="0"/>
                <a:cs typeface="Calibri" panose="020F0502020204030204" pitchFamily="34" charset="0"/>
              </a:rPr>
              <a:t>és</a:t>
            </a:r>
            <a:r>
              <a:rPr lang="en-US" dirty="0">
                <a:effectLst/>
                <a:ea typeface="Calibri" panose="020F0502020204030204" pitchFamily="34" charset="0"/>
                <a:cs typeface="Calibri" panose="020F0502020204030204" pitchFamily="34" charset="0"/>
              </a:rPr>
              <a:t> </a:t>
            </a:r>
            <a:r>
              <a:rPr lang="en-US" dirty="0" err="1">
                <a:effectLst/>
                <a:ea typeface="Calibri" panose="020F0502020204030204" pitchFamily="34" charset="0"/>
                <a:cs typeface="Calibri" panose="020F0502020204030204" pitchFamily="34" charset="0"/>
              </a:rPr>
              <a:t>jóléti</a:t>
            </a:r>
            <a:r>
              <a:rPr lang="en-US" dirty="0">
                <a:effectLst/>
                <a:ea typeface="Calibri" panose="020F0502020204030204" pitchFamily="34" charset="0"/>
                <a:cs typeface="Calibri" panose="020F0502020204030204" pitchFamily="34" charset="0"/>
              </a:rPr>
              <a:t> </a:t>
            </a:r>
            <a:r>
              <a:rPr lang="en-US" dirty="0" err="1">
                <a:effectLst/>
                <a:ea typeface="Calibri" panose="020F0502020204030204" pitchFamily="34" charset="0"/>
                <a:cs typeface="Calibri" panose="020F0502020204030204" pitchFamily="34" charset="0"/>
              </a:rPr>
              <a:t>hatásokkal</a:t>
            </a:r>
            <a:r>
              <a:rPr lang="en-US" dirty="0">
                <a:effectLst/>
                <a:ea typeface="Calibri" panose="020F0502020204030204" pitchFamily="34" charset="0"/>
                <a:cs typeface="Calibri" panose="020F0502020204030204" pitchFamily="34" charset="0"/>
              </a:rPr>
              <a:t> </a:t>
            </a:r>
            <a:r>
              <a:rPr lang="en-US" dirty="0" err="1">
                <a:effectLst/>
                <a:ea typeface="Calibri" panose="020F0502020204030204" pitchFamily="34" charset="0"/>
                <a:cs typeface="Calibri" panose="020F0502020204030204" pitchFamily="34" charset="0"/>
              </a:rPr>
              <a:t>járnak</a:t>
            </a:r>
            <a:r>
              <a:rPr lang="en-US" dirty="0">
                <a:effectLst/>
                <a:ea typeface="Calibri" panose="020F0502020204030204" pitchFamily="34" charset="0"/>
                <a:cs typeface="Calibri" panose="020F0502020204030204" pitchFamily="34" charset="0"/>
              </a:rPr>
              <a:t>, </a:t>
            </a:r>
            <a:r>
              <a:rPr lang="en-US" dirty="0" err="1">
                <a:effectLst/>
                <a:ea typeface="Calibri" panose="020F0502020204030204" pitchFamily="34" charset="0"/>
                <a:cs typeface="Calibri" panose="020F0502020204030204" pitchFamily="34" charset="0"/>
              </a:rPr>
              <a:t>és</a:t>
            </a:r>
            <a:r>
              <a:rPr lang="en-US" dirty="0">
                <a:effectLst/>
                <a:ea typeface="Calibri" panose="020F0502020204030204" pitchFamily="34" charset="0"/>
                <a:cs typeface="Calibri" panose="020F0502020204030204" pitchFamily="34" charset="0"/>
              </a:rPr>
              <a:t> </a:t>
            </a:r>
            <a:r>
              <a:rPr lang="en-US" dirty="0" err="1">
                <a:effectLst/>
                <a:ea typeface="Calibri" panose="020F0502020204030204" pitchFamily="34" charset="0"/>
                <a:cs typeface="Calibri" panose="020F0502020204030204" pitchFamily="34" charset="0"/>
              </a:rPr>
              <a:t>hozzájárulnak</a:t>
            </a:r>
            <a:r>
              <a:rPr lang="en-US" dirty="0">
                <a:effectLst/>
                <a:ea typeface="Calibri" panose="020F0502020204030204" pitchFamily="34" charset="0"/>
                <a:cs typeface="Calibri" panose="020F0502020204030204" pitchFamily="34" charset="0"/>
              </a:rPr>
              <a:t> e </a:t>
            </a:r>
            <a:r>
              <a:rPr lang="en-US" dirty="0" err="1">
                <a:effectLst/>
                <a:ea typeface="Calibri" panose="020F0502020204030204" pitchFamily="34" charset="0"/>
                <a:cs typeface="Calibri" panose="020F0502020204030204" pitchFamily="34" charset="0"/>
              </a:rPr>
              <a:t>rendszerek</a:t>
            </a:r>
            <a:r>
              <a:rPr lang="en-US" dirty="0">
                <a:effectLst/>
                <a:ea typeface="Calibri" panose="020F0502020204030204" pitchFamily="34" charset="0"/>
                <a:cs typeface="Calibri" panose="020F0502020204030204" pitchFamily="34" charset="0"/>
              </a:rPr>
              <a:t> </a:t>
            </a:r>
            <a:r>
              <a:rPr lang="en-US" dirty="0" err="1">
                <a:effectLst/>
                <a:ea typeface="Calibri" panose="020F0502020204030204" pitchFamily="34" charset="0"/>
                <a:cs typeface="Calibri" panose="020F0502020204030204" pitchFamily="34" charset="0"/>
              </a:rPr>
              <a:t>fenntarthatóságához</a:t>
            </a:r>
            <a:r>
              <a:rPr lang="en-US" dirty="0">
                <a:effectLst/>
                <a:ea typeface="Calibri" panose="020F0502020204030204" pitchFamily="34" charset="0"/>
                <a:cs typeface="Calibri" panose="020F0502020204030204" pitchFamily="34" charset="0"/>
              </a:rPr>
              <a:t>.</a:t>
            </a:r>
            <a:endParaRPr lang="pl-PL" sz="1200" dirty="0"/>
          </a:p>
        </p:txBody>
      </p:sp>
      <p:sp>
        <p:nvSpPr>
          <p:cNvPr id="3" name="Zástupný symbol obrázku 2">
            <a:extLst>
              <a:ext uri="{FF2B5EF4-FFF2-40B4-BE49-F238E27FC236}">
                <a16:creationId xmlns:a16="http://schemas.microsoft.com/office/drawing/2014/main" id="{B1A44569-F5E7-489A-8AD1-95F6A34B329F}"/>
              </a:ext>
            </a:extLst>
          </p:cNvPr>
          <p:cNvSpPr>
            <a:spLocks noGrp="1"/>
          </p:cNvSpPr>
          <p:nvPr>
            <p:ph type="pic" sz="quarter" idx="15"/>
          </p:nvPr>
        </p:nvSpPr>
        <p:spPr/>
      </p:sp>
      <p:sp>
        <p:nvSpPr>
          <p:cNvPr id="5" name="Zástupný text 4">
            <a:extLst>
              <a:ext uri="{FF2B5EF4-FFF2-40B4-BE49-F238E27FC236}">
                <a16:creationId xmlns:a16="http://schemas.microsoft.com/office/drawing/2014/main" id="{B002A812-1494-467E-9BAE-3BF1411B8B0A}"/>
              </a:ext>
            </a:extLst>
          </p:cNvPr>
          <p:cNvSpPr>
            <a:spLocks noGrp="1"/>
          </p:cNvSpPr>
          <p:nvPr>
            <p:ph type="body" sz="quarter" idx="16"/>
          </p:nvPr>
        </p:nvSpPr>
        <p:spPr>
          <a:xfrm>
            <a:off x="4609322" y="5859625"/>
            <a:ext cx="4739951" cy="354564"/>
          </a:xfrm>
        </p:spPr>
        <p:txBody>
          <a:bodyPr/>
          <a:lstStyle/>
          <a:p>
            <a:r>
              <a:rPr lang="en-US" dirty="0"/>
              <a:t>Minden </a:t>
            </a:r>
            <a:r>
              <a:rPr lang="en-US" dirty="0" err="1"/>
              <a:t>országnak</a:t>
            </a:r>
            <a:r>
              <a:rPr lang="en-US" dirty="0"/>
              <a:t> </a:t>
            </a:r>
            <a:r>
              <a:rPr lang="en-US" dirty="0" err="1"/>
              <a:t>vannak</a:t>
            </a:r>
            <a:r>
              <a:rPr lang="en-US" dirty="0"/>
              <a:t> </a:t>
            </a:r>
            <a:r>
              <a:rPr lang="en-US" dirty="0" err="1"/>
              <a:t>bizonyos</a:t>
            </a:r>
            <a:r>
              <a:rPr lang="en-US" dirty="0"/>
              <a:t> </a:t>
            </a:r>
            <a:r>
              <a:rPr lang="en-US" dirty="0" err="1"/>
              <a:t>gyümölcsfajtái</a:t>
            </a:r>
            <a:r>
              <a:rPr lang="en-US" dirty="0"/>
              <a:t> (</a:t>
            </a:r>
            <a:r>
              <a:rPr lang="en-US" dirty="0" err="1"/>
              <a:t>Kertészeti</a:t>
            </a:r>
            <a:r>
              <a:rPr lang="en-US" dirty="0"/>
              <a:t> </a:t>
            </a:r>
            <a:r>
              <a:rPr lang="en-US" dirty="0" err="1"/>
              <a:t>kiállítás</a:t>
            </a:r>
            <a:r>
              <a:rPr lang="en-US" dirty="0"/>
              <a:t> – </a:t>
            </a:r>
            <a:r>
              <a:rPr lang="en-US" dirty="0" err="1"/>
              <a:t>Csehország</a:t>
            </a:r>
            <a:r>
              <a:rPr lang="en-US" dirty="0"/>
              <a:t>)</a:t>
            </a:r>
            <a:endParaRPr lang="cs-CZ" dirty="0"/>
          </a:p>
        </p:txBody>
      </p:sp>
      <p:pic>
        <p:nvPicPr>
          <p:cNvPr id="4" name="Obrázek 3" descr="Obsah obrázku jídlo, ovoce, zelenina, nastavit&#10;&#10;Popis byl vytvořen automaticky">
            <a:extLst>
              <a:ext uri="{FF2B5EF4-FFF2-40B4-BE49-F238E27FC236}">
                <a16:creationId xmlns:a16="http://schemas.microsoft.com/office/drawing/2014/main" id="{4D3A2066-70DD-4864-9B18-C00A937168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33975" y="2146041"/>
            <a:ext cx="4362276" cy="3613959"/>
          </a:xfrm>
          <a:prstGeom prst="rect">
            <a:avLst/>
          </a:prstGeom>
        </p:spPr>
      </p:pic>
    </p:spTree>
    <p:extLst>
      <p:ext uri="{BB962C8B-B14F-4D97-AF65-F5344CB8AC3E}">
        <p14:creationId xmlns:p14="http://schemas.microsoft.com/office/powerpoint/2010/main" val="31993344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p:cNvSpPr>
            <a:spLocks noGrp="1"/>
          </p:cNvSpPr>
          <p:nvPr>
            <p:ph type="body" sz="quarter" idx="14"/>
          </p:nvPr>
        </p:nvSpPr>
        <p:spPr/>
        <p:txBody>
          <a:bodyPr/>
          <a:lstStyle/>
          <a:p>
            <a:pPr algn="just">
              <a:lnSpc>
                <a:spcPct val="107000"/>
              </a:lnSpc>
              <a:spcAft>
                <a:spcPts val="800"/>
              </a:spcAft>
            </a:pPr>
            <a:r>
              <a:rPr lang="en-US" dirty="0">
                <a:solidFill>
                  <a:srgbClr val="2E1532"/>
                </a:solidFill>
                <a:effectLst/>
                <a:ea typeface="Times New Roman" panose="02020603050405020304" pitchFamily="18" charset="0"/>
                <a:cs typeface="Calibri" panose="020F0502020204030204" pitchFamily="34" charset="0"/>
              </a:rPr>
              <a:t>Sales from the yard can be explained as:</a:t>
            </a:r>
          </a:p>
          <a:p>
            <a:pPr marL="171450" indent="-171450" algn="just">
              <a:lnSpc>
                <a:spcPct val="107000"/>
              </a:lnSpc>
              <a:spcAft>
                <a:spcPts val="800"/>
              </a:spcAft>
              <a:buFont typeface="Arial" panose="020B0604020202020204" pitchFamily="34" charset="0"/>
              <a:buChar char="•"/>
            </a:pPr>
            <a:r>
              <a:rPr lang="en-US" b="1" dirty="0">
                <a:solidFill>
                  <a:srgbClr val="2E1532"/>
                </a:solidFill>
                <a:effectLst/>
                <a:ea typeface="Times New Roman" panose="02020603050405020304" pitchFamily="18" charset="0"/>
                <a:cs typeface="Calibri" panose="020F0502020204030204" pitchFamily="34" charset="0"/>
              </a:rPr>
              <a:t>direct delivery of small quantities of products at the place of production</a:t>
            </a:r>
          </a:p>
          <a:p>
            <a:pPr marL="171450" indent="-171450" algn="just">
              <a:lnSpc>
                <a:spcPct val="107000"/>
              </a:lnSpc>
              <a:spcAft>
                <a:spcPts val="800"/>
              </a:spcAft>
              <a:buFont typeface="Arial" panose="020B0604020202020204" pitchFamily="34" charset="0"/>
              <a:buChar char="•"/>
            </a:pPr>
            <a:r>
              <a:rPr lang="en-US" b="1" dirty="0">
                <a:solidFill>
                  <a:srgbClr val="2E1532"/>
                </a:solidFill>
                <a:effectLst/>
                <a:ea typeface="Times New Roman" panose="02020603050405020304" pitchFamily="18" charset="0"/>
                <a:cs typeface="Calibri" panose="020F0502020204030204" pitchFamily="34" charset="0"/>
              </a:rPr>
              <a:t>sales in markets and marketplaces</a:t>
            </a:r>
          </a:p>
          <a:p>
            <a:pPr marL="171450" indent="-171450" algn="just">
              <a:lnSpc>
                <a:spcPct val="107000"/>
              </a:lnSpc>
              <a:spcAft>
                <a:spcPts val="800"/>
              </a:spcAft>
              <a:buFont typeface="Arial" panose="020B0604020202020204" pitchFamily="34" charset="0"/>
              <a:buChar char="•"/>
            </a:pPr>
            <a:r>
              <a:rPr lang="en-US" b="1" dirty="0">
                <a:solidFill>
                  <a:srgbClr val="2E1532"/>
                </a:solidFill>
                <a:effectLst/>
                <a:ea typeface="Times New Roman" panose="02020603050405020304" pitchFamily="18" charset="0"/>
                <a:cs typeface="Calibri" panose="020F0502020204030204" pitchFamily="34" charset="0"/>
              </a:rPr>
              <a:t>delivery to a local retail store </a:t>
            </a:r>
            <a:r>
              <a:rPr lang="en-US" dirty="0">
                <a:solidFill>
                  <a:srgbClr val="2E1532"/>
                </a:solidFill>
                <a:effectLst/>
                <a:ea typeface="Times New Roman" panose="02020603050405020304" pitchFamily="18" charset="0"/>
                <a:cs typeface="Calibri" panose="020F0502020204030204" pitchFamily="34" charset="0"/>
              </a:rPr>
              <a:t>that supplies products to the final consumer (a local retail store is considered to be a store with an appropriate range of animal products, which is from municipalities with a similar retail store, closest to the breeder's farm).</a:t>
            </a:r>
            <a:endParaRPr lang="pl-PL" dirty="0"/>
          </a:p>
        </p:txBody>
      </p:sp>
      <p:sp>
        <p:nvSpPr>
          <p:cNvPr id="5" name="Symbol zastępczy tekstu 4"/>
          <p:cNvSpPr>
            <a:spLocks noGrp="1"/>
          </p:cNvSpPr>
          <p:nvPr>
            <p:ph type="body" sz="quarter" idx="16"/>
          </p:nvPr>
        </p:nvSpPr>
        <p:spPr/>
        <p:txBody>
          <a:bodyPr/>
          <a:lstStyle/>
          <a:p>
            <a:r>
              <a:rPr lang="en-US" dirty="0" err="1"/>
              <a:t>Értékesítés</a:t>
            </a:r>
            <a:r>
              <a:rPr lang="en-US" dirty="0"/>
              <a:t> </a:t>
            </a:r>
            <a:r>
              <a:rPr lang="en-US" dirty="0" err="1"/>
              <a:t>az</a:t>
            </a:r>
            <a:r>
              <a:rPr lang="en-US" dirty="0"/>
              <a:t> </a:t>
            </a:r>
            <a:r>
              <a:rPr lang="en-US" dirty="0" err="1"/>
              <a:t>udvarról</a:t>
            </a:r>
            <a:r>
              <a:rPr lang="en-US" dirty="0"/>
              <a:t> - </a:t>
            </a:r>
            <a:r>
              <a:rPr lang="en-US" dirty="0" err="1"/>
              <a:t>gyógynövényes</a:t>
            </a:r>
            <a:r>
              <a:rPr lang="en-US" dirty="0"/>
              <a:t> </a:t>
            </a:r>
            <a:r>
              <a:rPr lang="en-US" dirty="0" err="1"/>
              <a:t>szappanok</a:t>
            </a:r>
            <a:r>
              <a:rPr lang="en-US" dirty="0"/>
              <a:t> (</a:t>
            </a:r>
            <a:r>
              <a:rPr lang="en-US" dirty="0" err="1"/>
              <a:t>Zahrada</a:t>
            </a:r>
            <a:r>
              <a:rPr lang="en-US" dirty="0"/>
              <a:t> U </a:t>
            </a:r>
            <a:r>
              <a:rPr lang="en-US" dirty="0" err="1"/>
              <a:t>malíře</a:t>
            </a:r>
            <a:r>
              <a:rPr lang="en-US" dirty="0"/>
              <a:t> - </a:t>
            </a:r>
            <a:r>
              <a:rPr lang="en-US" dirty="0" err="1"/>
              <a:t>Csehország</a:t>
            </a:r>
            <a:r>
              <a:rPr lang="en-US" dirty="0"/>
              <a:t>)</a:t>
            </a:r>
            <a:endParaRPr lang="pl-PL" dirty="0"/>
          </a:p>
        </p:txBody>
      </p:sp>
      <p:pic>
        <p:nvPicPr>
          <p:cNvPr id="8" name="Zástupný symbol obrázku 7" descr="Obsah obrázku osoba, žena, exteriér&#10;&#10;Popis byl vytvořen automaticky">
            <a:extLst>
              <a:ext uri="{FF2B5EF4-FFF2-40B4-BE49-F238E27FC236}">
                <a16:creationId xmlns:a16="http://schemas.microsoft.com/office/drawing/2014/main" id="{667652E8-C634-4063-8AF0-46C1A40043A5}"/>
              </a:ext>
            </a:extLst>
          </p:cNvPr>
          <p:cNvPicPr>
            <a:picLocks noGrp="1" noChangeAspect="1"/>
          </p:cNvPicPr>
          <p:nvPr>
            <p:ph type="pic" sz="quarter" idx="15"/>
          </p:nvPr>
        </p:nvPicPr>
        <p:blipFill>
          <a:blip r:embed="rId2">
            <a:extLst>
              <a:ext uri="{28A0092B-C50C-407E-A947-70E740481C1C}">
                <a14:useLocalDpi xmlns:a14="http://schemas.microsoft.com/office/drawing/2010/main" val="0"/>
              </a:ext>
            </a:extLst>
          </a:blip>
          <a:srcRect t="13136" b="13136"/>
          <a:stretch>
            <a:fillRect/>
          </a:stretch>
        </p:blipFill>
        <p:spPr/>
      </p:pic>
    </p:spTree>
    <p:extLst>
      <p:ext uri="{BB962C8B-B14F-4D97-AF65-F5344CB8AC3E}">
        <p14:creationId xmlns:p14="http://schemas.microsoft.com/office/powerpoint/2010/main" val="29329336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text 1">
            <a:extLst>
              <a:ext uri="{FF2B5EF4-FFF2-40B4-BE49-F238E27FC236}">
                <a16:creationId xmlns:a16="http://schemas.microsoft.com/office/drawing/2014/main" id="{0D26A695-6199-4218-8605-F7484CD5E11A}"/>
              </a:ext>
            </a:extLst>
          </p:cNvPr>
          <p:cNvSpPr>
            <a:spLocks noGrp="1"/>
          </p:cNvSpPr>
          <p:nvPr>
            <p:ph type="body" sz="quarter" idx="14"/>
          </p:nvPr>
        </p:nvSpPr>
        <p:spPr/>
        <p:txBody>
          <a:bodyPr/>
          <a:lstStyle/>
          <a:p>
            <a:r>
              <a:rPr lang="en-US" dirty="0" err="1">
                <a:effectLst/>
                <a:ea typeface="Calibri" panose="020F0502020204030204" pitchFamily="34" charset="0"/>
                <a:cs typeface="Times New Roman" panose="02020603050405020304" pitchFamily="18" charset="0"/>
              </a:rPr>
              <a:t>Udvarról</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valós</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értéksítás</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egyedi</a:t>
            </a:r>
            <a:r>
              <a:rPr lang="en-US" dirty="0">
                <a:effectLst/>
                <a:ea typeface="Calibri" panose="020F0502020204030204" pitchFamily="34" charset="0"/>
                <a:cs typeface="Times New Roman" panose="02020603050405020304" pitchFamily="18" charset="0"/>
              </a:rPr>
              <a:t> </a:t>
            </a:r>
            <a:r>
              <a:rPr lang="en-US" dirty="0" err="1">
                <a:effectLst/>
                <a:ea typeface="Calibri" panose="020F0502020204030204" pitchFamily="34" charset="0"/>
                <a:cs typeface="Times New Roman" panose="02020603050405020304" pitchFamily="18" charset="0"/>
              </a:rPr>
              <a:t>feltételei</a:t>
            </a:r>
            <a:endParaRPr lang="en-US" dirty="0">
              <a:effectLst/>
              <a:ea typeface="Calibri" panose="020F0502020204030204" pitchFamily="34" charset="0"/>
              <a:cs typeface="Times New Roman" panose="02020603050405020304" pitchFamily="18" charset="0"/>
            </a:endParaRPr>
          </a:p>
          <a:p>
            <a:endParaRPr lang="en-US" dirty="0">
              <a:effectLst/>
              <a:ea typeface="Calibri" panose="020F0502020204030204" pitchFamily="34" charset="0"/>
              <a:cs typeface="Times New Roman" panose="02020603050405020304" pitchFamily="18" charset="0"/>
            </a:endParaRPr>
          </a:p>
          <a:p>
            <a:r>
              <a:rPr lang="hu-HU" dirty="0">
                <a:effectLst/>
                <a:ea typeface="Calibri" panose="020F0502020204030204" pitchFamily="34" charset="0"/>
                <a:cs typeface="Times New Roman" panose="02020603050405020304" pitchFamily="18" charset="0"/>
              </a:rPr>
              <a:t>Az élelmiszerek bíróság általi értékesítését a </a:t>
            </a:r>
            <a:r>
              <a:rPr lang="hu-HU" b="1" dirty="0">
                <a:effectLst/>
                <a:ea typeface="Calibri" panose="020F0502020204030204" pitchFamily="34" charset="0"/>
                <a:cs typeface="Times New Roman" panose="02020603050405020304" pitchFamily="18" charset="0"/>
              </a:rPr>
              <a:t>nemzeti jog </a:t>
            </a:r>
            <a:r>
              <a:rPr lang="hu-HU" dirty="0">
                <a:effectLst/>
                <a:ea typeface="Calibri" panose="020F0502020204030204" pitchFamily="34" charset="0"/>
                <a:cs typeface="Times New Roman" panose="02020603050405020304" pitchFamily="18" charset="0"/>
              </a:rPr>
              <a:t>szabályozza, és az élelmiszer-higiénia közös alapjain túl számos ágazatból származó szabványok is érinthetik. Mivel az egyes nemzeti szabályozások forrásai ebben az összefüggésben más jellegű szabályokat emelnek ki, ezek közül az országspecifikus szabályok közül néhányat kiemelünk.</a:t>
            </a:r>
            <a:endParaRPr lang="cs-CZ" dirty="0"/>
          </a:p>
        </p:txBody>
      </p:sp>
      <p:pic>
        <p:nvPicPr>
          <p:cNvPr id="6" name="Zástupný symbol obrázku 5" descr="Obsah obrázku jídlo, kuchyně, osoba, interiér&#10;&#10;Popis byl vytvořen automaticky">
            <a:extLst>
              <a:ext uri="{FF2B5EF4-FFF2-40B4-BE49-F238E27FC236}">
                <a16:creationId xmlns:a16="http://schemas.microsoft.com/office/drawing/2014/main" id="{07E26E3B-5D55-4132-A51E-C30EFADF6830}"/>
              </a:ext>
            </a:extLst>
          </p:cNvPr>
          <p:cNvPicPr>
            <a:picLocks noGrp="1" noChangeAspect="1"/>
          </p:cNvPicPr>
          <p:nvPr>
            <p:ph type="pic" sz="quarter" idx="15"/>
          </p:nvPr>
        </p:nvPicPr>
        <p:blipFill>
          <a:blip r:embed="rId2">
            <a:extLst>
              <a:ext uri="{28A0092B-C50C-407E-A947-70E740481C1C}">
                <a14:useLocalDpi xmlns:a14="http://schemas.microsoft.com/office/drawing/2010/main" val="0"/>
              </a:ext>
            </a:extLst>
          </a:blip>
          <a:srcRect l="11853" r="11853"/>
          <a:stretch>
            <a:fillRect/>
          </a:stretch>
        </p:blipFill>
        <p:spPr/>
      </p:pic>
      <p:sp>
        <p:nvSpPr>
          <p:cNvPr id="4" name="Zástupný text 3">
            <a:extLst>
              <a:ext uri="{FF2B5EF4-FFF2-40B4-BE49-F238E27FC236}">
                <a16:creationId xmlns:a16="http://schemas.microsoft.com/office/drawing/2014/main" id="{71A02DC4-21C2-41E8-A0B1-A32D86C3F7D8}"/>
              </a:ext>
            </a:extLst>
          </p:cNvPr>
          <p:cNvSpPr>
            <a:spLocks noGrp="1"/>
          </p:cNvSpPr>
          <p:nvPr>
            <p:ph type="body" sz="quarter" idx="16"/>
          </p:nvPr>
        </p:nvSpPr>
        <p:spPr/>
        <p:txBody>
          <a:bodyPr/>
          <a:lstStyle/>
          <a:p>
            <a:r>
              <a:rPr lang="en-US" dirty="0"/>
              <a:t>Sale from the yard - apricot processing</a:t>
            </a:r>
            <a:endParaRPr lang="cs-CZ" dirty="0"/>
          </a:p>
        </p:txBody>
      </p:sp>
    </p:spTree>
    <p:extLst>
      <p:ext uri="{BB962C8B-B14F-4D97-AF65-F5344CB8AC3E}">
        <p14:creationId xmlns:p14="http://schemas.microsoft.com/office/powerpoint/2010/main" val="10744998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ulka 2">
            <a:extLst>
              <a:ext uri="{FF2B5EF4-FFF2-40B4-BE49-F238E27FC236}">
                <a16:creationId xmlns:a16="http://schemas.microsoft.com/office/drawing/2014/main" id="{0D288849-A462-4503-AEF3-46915D48BFBB}"/>
              </a:ext>
            </a:extLst>
          </p:cNvPr>
          <p:cNvGraphicFramePr>
            <a:graphicFrameLocks noGrp="1"/>
          </p:cNvGraphicFramePr>
          <p:nvPr>
            <p:extLst>
              <p:ext uri="{D42A27DB-BD31-4B8C-83A1-F6EECF244321}">
                <p14:modId xmlns:p14="http://schemas.microsoft.com/office/powerpoint/2010/main" val="212865386"/>
              </p:ext>
            </p:extLst>
          </p:nvPr>
        </p:nvGraphicFramePr>
        <p:xfrm>
          <a:off x="2019369" y="956203"/>
          <a:ext cx="5867261" cy="4846717"/>
        </p:xfrm>
        <a:graphic>
          <a:graphicData uri="http://schemas.openxmlformats.org/drawingml/2006/table">
            <a:tbl>
              <a:tblPr firstRow="1" firstCol="1" lastRow="1" lastCol="1" bandRow="1" bandCol="1">
                <a:tableStyleId>{5C22544A-7EE6-4342-B048-85BDC9FD1C3A}</a:tableStyleId>
              </a:tblPr>
              <a:tblGrid>
                <a:gridCol w="1464932">
                  <a:extLst>
                    <a:ext uri="{9D8B030D-6E8A-4147-A177-3AD203B41FA5}">
                      <a16:colId xmlns:a16="http://schemas.microsoft.com/office/drawing/2014/main" val="2570761119"/>
                    </a:ext>
                  </a:extLst>
                </a:gridCol>
                <a:gridCol w="2090432">
                  <a:extLst>
                    <a:ext uri="{9D8B030D-6E8A-4147-A177-3AD203B41FA5}">
                      <a16:colId xmlns:a16="http://schemas.microsoft.com/office/drawing/2014/main" val="4056986736"/>
                    </a:ext>
                  </a:extLst>
                </a:gridCol>
                <a:gridCol w="2311897">
                  <a:extLst>
                    <a:ext uri="{9D8B030D-6E8A-4147-A177-3AD203B41FA5}">
                      <a16:colId xmlns:a16="http://schemas.microsoft.com/office/drawing/2014/main" val="1973527637"/>
                    </a:ext>
                  </a:extLst>
                </a:gridCol>
              </a:tblGrid>
              <a:tr h="766461">
                <a:tc>
                  <a:txBody>
                    <a:bodyPr/>
                    <a:lstStyle/>
                    <a:p>
                      <a:pPr marL="76200" marR="67310" algn="just">
                        <a:spcBef>
                          <a:spcPts val="595"/>
                        </a:spcBef>
                        <a:spcAft>
                          <a:spcPts val="0"/>
                        </a:spcAft>
                      </a:pPr>
                      <a:r>
                        <a:rPr lang="en-US" sz="1050" dirty="0" err="1">
                          <a:effectLst/>
                          <a:latin typeface="+mn-lt"/>
                          <a:ea typeface="Calibri Light" panose="020F0302020204030204" pitchFamily="34" charset="0"/>
                          <a:cs typeface="Calibri" panose="020F0502020204030204" pitchFamily="34" charset="0"/>
                        </a:rPr>
                        <a:t>Tagország</a:t>
                      </a:r>
                      <a:endParaRPr lang="cs-CZ" sz="1050" dirty="0">
                        <a:effectLst/>
                        <a:latin typeface="+mn-lt"/>
                        <a:ea typeface="Calibri Light" panose="020F0302020204030204" pitchFamily="34" charset="0"/>
                        <a:cs typeface="Calibri" panose="020F0502020204030204" pitchFamily="34" charset="0"/>
                      </a:endParaRPr>
                    </a:p>
                  </a:txBody>
                  <a:tcPr marL="0" marR="0" marT="0" marB="0">
                    <a:solidFill>
                      <a:schemeClr val="accent4"/>
                    </a:solidFill>
                  </a:tcPr>
                </a:tc>
                <a:tc>
                  <a:txBody>
                    <a:bodyPr/>
                    <a:lstStyle/>
                    <a:p>
                      <a:pPr marL="83820" marR="80645" indent="-635" algn="just">
                        <a:spcBef>
                          <a:spcPts val="595"/>
                        </a:spcBef>
                        <a:spcAft>
                          <a:spcPts val="0"/>
                        </a:spcAft>
                      </a:pPr>
                      <a:r>
                        <a:rPr lang="en-US" sz="1050" dirty="0">
                          <a:effectLst/>
                          <a:latin typeface="+mn-lt"/>
                          <a:cs typeface="Calibri" panose="020F0502020204030204" pitchFamily="34" charset="0"/>
                        </a:rPr>
                        <a:t>A "</a:t>
                      </a:r>
                      <a:r>
                        <a:rPr lang="en-US" sz="1050" dirty="0" err="1">
                          <a:effectLst/>
                          <a:latin typeface="+mn-lt"/>
                          <a:cs typeface="Calibri" panose="020F0502020204030204" pitchFamily="34" charset="0"/>
                        </a:rPr>
                        <a:t>helyi</a:t>
                      </a:r>
                      <a:r>
                        <a:rPr lang="en-US" sz="1050" dirty="0">
                          <a:effectLst/>
                          <a:latin typeface="+mn-lt"/>
                          <a:cs typeface="Calibri" panose="020F0502020204030204" pitchFamily="34" charset="0"/>
                        </a:rPr>
                        <a:t>" </a:t>
                      </a:r>
                      <a:r>
                        <a:rPr lang="en-US" sz="1050" dirty="0" err="1">
                          <a:effectLst/>
                          <a:latin typeface="+mn-lt"/>
                          <a:cs typeface="Calibri" panose="020F0502020204030204" pitchFamily="34" charset="0"/>
                        </a:rPr>
                        <a:t>kiskereskedelmi</a:t>
                      </a:r>
                      <a:r>
                        <a:rPr lang="en-US" sz="1050" dirty="0">
                          <a:effectLst/>
                          <a:latin typeface="+mn-lt"/>
                          <a:cs typeface="Calibri" panose="020F0502020204030204" pitchFamily="34" charset="0"/>
                        </a:rPr>
                        <a:t> </a:t>
                      </a:r>
                      <a:r>
                        <a:rPr lang="en-US" sz="1050" dirty="0" err="1">
                          <a:effectLst/>
                          <a:latin typeface="+mn-lt"/>
                          <a:cs typeface="Calibri" panose="020F0502020204030204" pitchFamily="34" charset="0"/>
                        </a:rPr>
                        <a:t>egységek</a:t>
                      </a:r>
                      <a:r>
                        <a:rPr lang="en-US" sz="1050" dirty="0">
                          <a:effectLst/>
                          <a:latin typeface="+mn-lt"/>
                          <a:cs typeface="Calibri" panose="020F0502020204030204" pitchFamily="34" charset="0"/>
                        </a:rPr>
                        <a:t> </a:t>
                      </a:r>
                      <a:r>
                        <a:rPr lang="en-US" sz="1050" dirty="0" err="1">
                          <a:effectLst/>
                          <a:latin typeface="+mn-lt"/>
                          <a:cs typeface="Calibri" panose="020F0502020204030204" pitchFamily="34" charset="0"/>
                        </a:rPr>
                        <a:t>meghatározása</a:t>
                      </a:r>
                      <a:r>
                        <a:rPr lang="en-US" sz="1050" dirty="0">
                          <a:effectLst/>
                          <a:latin typeface="+mn-lt"/>
                          <a:cs typeface="Calibri" panose="020F0502020204030204" pitchFamily="34" charset="0"/>
                        </a:rPr>
                        <a:t> a </a:t>
                      </a:r>
                      <a:r>
                        <a:rPr lang="en-US" sz="1050" dirty="0" err="1">
                          <a:effectLst/>
                          <a:latin typeface="+mn-lt"/>
                          <a:cs typeface="Calibri" panose="020F0502020204030204" pitchFamily="34" charset="0"/>
                        </a:rPr>
                        <a:t>hajógyárból</a:t>
                      </a:r>
                      <a:r>
                        <a:rPr lang="en-US" sz="1050" dirty="0">
                          <a:effectLst/>
                          <a:latin typeface="+mn-lt"/>
                          <a:cs typeface="Calibri" panose="020F0502020204030204" pitchFamily="34" charset="0"/>
                        </a:rPr>
                        <a:t> </a:t>
                      </a:r>
                      <a:r>
                        <a:rPr lang="en-US" sz="1050" dirty="0" err="1">
                          <a:effectLst/>
                          <a:latin typeface="+mn-lt"/>
                          <a:cs typeface="Calibri" panose="020F0502020204030204" pitchFamily="34" charset="0"/>
                        </a:rPr>
                        <a:t>történő</a:t>
                      </a:r>
                      <a:r>
                        <a:rPr lang="en-US" sz="1050" dirty="0">
                          <a:effectLst/>
                          <a:latin typeface="+mn-lt"/>
                          <a:cs typeface="Calibri" panose="020F0502020204030204" pitchFamily="34" charset="0"/>
                        </a:rPr>
                        <a:t> </a:t>
                      </a:r>
                      <a:r>
                        <a:rPr lang="en-US" sz="1050" dirty="0" err="1">
                          <a:effectLst/>
                          <a:latin typeface="+mn-lt"/>
                          <a:cs typeface="Calibri" panose="020F0502020204030204" pitchFamily="34" charset="0"/>
                        </a:rPr>
                        <a:t>értékesítés</a:t>
                      </a:r>
                      <a:r>
                        <a:rPr lang="en-US" sz="1050" dirty="0">
                          <a:effectLst/>
                          <a:latin typeface="+mn-lt"/>
                          <a:cs typeface="Calibri" panose="020F0502020204030204" pitchFamily="34" charset="0"/>
                        </a:rPr>
                        <a:t> </a:t>
                      </a:r>
                      <a:r>
                        <a:rPr lang="en-US" sz="1050" dirty="0" err="1">
                          <a:effectLst/>
                          <a:latin typeface="+mn-lt"/>
                          <a:cs typeface="Calibri" panose="020F0502020204030204" pitchFamily="34" charset="0"/>
                        </a:rPr>
                        <a:t>mentesítése</a:t>
                      </a:r>
                      <a:r>
                        <a:rPr lang="en-US" sz="1050" dirty="0">
                          <a:effectLst/>
                          <a:latin typeface="+mn-lt"/>
                          <a:cs typeface="Calibri" panose="020F0502020204030204" pitchFamily="34" charset="0"/>
                        </a:rPr>
                        <a:t> </a:t>
                      </a:r>
                      <a:r>
                        <a:rPr lang="en-US" sz="1050" dirty="0" err="1">
                          <a:effectLst/>
                          <a:latin typeface="+mn-lt"/>
                          <a:cs typeface="Calibri" panose="020F0502020204030204" pitchFamily="34" charset="0"/>
                        </a:rPr>
                        <a:t>céljából</a:t>
                      </a:r>
                      <a:endParaRPr lang="cs-CZ" sz="1050" dirty="0">
                        <a:effectLst/>
                        <a:latin typeface="+mn-lt"/>
                        <a:ea typeface="Calibri Light" panose="020F0302020204030204" pitchFamily="34" charset="0"/>
                        <a:cs typeface="Calibri" panose="020F0502020204030204" pitchFamily="34" charset="0"/>
                      </a:endParaRPr>
                    </a:p>
                  </a:txBody>
                  <a:tcPr marL="0" marR="0" marT="0" marB="0">
                    <a:solidFill>
                      <a:schemeClr val="accent4"/>
                    </a:solidFill>
                  </a:tcPr>
                </a:tc>
                <a:tc>
                  <a:txBody>
                    <a:bodyPr/>
                    <a:lstStyle/>
                    <a:p>
                      <a:pPr marL="662940" marR="42545" indent="-563880" algn="just">
                        <a:spcBef>
                          <a:spcPts val="595"/>
                        </a:spcBef>
                        <a:spcAft>
                          <a:spcPts val="0"/>
                        </a:spcAft>
                      </a:pPr>
                      <a:r>
                        <a:rPr lang="en-US" sz="1050" dirty="0" err="1">
                          <a:effectLst/>
                          <a:latin typeface="+mn-lt"/>
                          <a:cs typeface="Calibri" panose="020F0502020204030204" pitchFamily="34" charset="0"/>
                        </a:rPr>
                        <a:t>Néhány</a:t>
                      </a:r>
                      <a:r>
                        <a:rPr lang="en-US" sz="1050" dirty="0">
                          <a:effectLst/>
                          <a:latin typeface="+mn-lt"/>
                          <a:cs typeface="Calibri" panose="020F0502020204030204" pitchFamily="34" charset="0"/>
                        </a:rPr>
                        <a:t> </a:t>
                      </a:r>
                      <a:r>
                        <a:rPr lang="en-US" sz="1050" dirty="0" err="1">
                          <a:effectLst/>
                          <a:latin typeface="+mn-lt"/>
                          <a:cs typeface="Calibri" panose="020F0502020204030204" pitchFamily="34" charset="0"/>
                        </a:rPr>
                        <a:t>atipikus</a:t>
                      </a:r>
                      <a:r>
                        <a:rPr lang="en-US" sz="1050" dirty="0">
                          <a:effectLst/>
                          <a:latin typeface="+mn-lt"/>
                          <a:cs typeface="Calibri" panose="020F0502020204030204" pitchFamily="34" charset="0"/>
                        </a:rPr>
                        <a:t> </a:t>
                      </a:r>
                      <a:r>
                        <a:rPr lang="en-US" sz="1050" dirty="0" err="1">
                          <a:effectLst/>
                          <a:latin typeface="+mn-lt"/>
                          <a:cs typeface="Calibri" panose="020F0502020204030204" pitchFamily="34" charset="0"/>
                        </a:rPr>
                        <a:t>szabály</a:t>
                      </a:r>
                      <a:r>
                        <a:rPr lang="en-US" sz="1050" dirty="0">
                          <a:effectLst/>
                          <a:latin typeface="+mn-lt"/>
                          <a:cs typeface="Calibri" panose="020F0502020204030204" pitchFamily="34" charset="0"/>
                        </a:rPr>
                        <a:t> </a:t>
                      </a:r>
                      <a:r>
                        <a:rPr lang="en-US" sz="1050" dirty="0" err="1">
                          <a:effectLst/>
                          <a:latin typeface="+mn-lt"/>
                          <a:cs typeface="Calibri" panose="020F0502020204030204" pitchFamily="34" charset="0"/>
                        </a:rPr>
                        <a:t>az</a:t>
                      </a:r>
                      <a:r>
                        <a:rPr lang="en-US" sz="1050" dirty="0">
                          <a:effectLst/>
                          <a:latin typeface="+mn-lt"/>
                          <a:cs typeface="Calibri" panose="020F0502020204030204" pitchFamily="34" charset="0"/>
                        </a:rPr>
                        <a:t> </a:t>
                      </a:r>
                      <a:r>
                        <a:rPr lang="en-US" sz="1050" dirty="0" err="1">
                          <a:effectLst/>
                          <a:latin typeface="+mn-lt"/>
                          <a:cs typeface="Calibri" panose="020F0502020204030204" pitchFamily="34" charset="0"/>
                        </a:rPr>
                        <a:t>udvarról</a:t>
                      </a:r>
                      <a:r>
                        <a:rPr lang="en-US" sz="1050" dirty="0">
                          <a:effectLst/>
                          <a:latin typeface="+mn-lt"/>
                          <a:cs typeface="Calibri" panose="020F0502020204030204" pitchFamily="34" charset="0"/>
                        </a:rPr>
                        <a:t> </a:t>
                      </a:r>
                      <a:r>
                        <a:rPr lang="en-US" sz="1050" dirty="0" err="1">
                          <a:effectLst/>
                          <a:latin typeface="+mn-lt"/>
                          <a:cs typeface="Calibri" panose="020F0502020204030204" pitchFamily="34" charset="0"/>
                        </a:rPr>
                        <a:t>történő</a:t>
                      </a:r>
                      <a:r>
                        <a:rPr lang="en-US" sz="1050" dirty="0">
                          <a:effectLst/>
                          <a:latin typeface="+mn-lt"/>
                          <a:cs typeface="Calibri" panose="020F0502020204030204" pitchFamily="34" charset="0"/>
                        </a:rPr>
                        <a:t> </a:t>
                      </a:r>
                      <a:r>
                        <a:rPr lang="en-US" sz="1050" dirty="0" err="1">
                          <a:effectLst/>
                          <a:latin typeface="+mn-lt"/>
                          <a:cs typeface="Calibri" panose="020F0502020204030204" pitchFamily="34" charset="0"/>
                        </a:rPr>
                        <a:t>értékesítéssel</a:t>
                      </a:r>
                      <a:r>
                        <a:rPr lang="en-US" sz="1050" dirty="0">
                          <a:effectLst/>
                          <a:latin typeface="+mn-lt"/>
                          <a:cs typeface="Calibri" panose="020F0502020204030204" pitchFamily="34" charset="0"/>
                        </a:rPr>
                        <a:t> </a:t>
                      </a:r>
                      <a:r>
                        <a:rPr lang="en-US" sz="1050" dirty="0" err="1">
                          <a:effectLst/>
                          <a:latin typeface="+mn-lt"/>
                          <a:cs typeface="Calibri" panose="020F0502020204030204" pitchFamily="34" charset="0"/>
                        </a:rPr>
                        <a:t>kapcsolatban</a:t>
                      </a:r>
                      <a:endParaRPr lang="cs-CZ" sz="1050" dirty="0">
                        <a:effectLst/>
                        <a:latin typeface="+mn-lt"/>
                        <a:ea typeface="Calibri Light" panose="020F0302020204030204" pitchFamily="34" charset="0"/>
                        <a:cs typeface="Calibri" panose="020F0502020204030204" pitchFamily="34" charset="0"/>
                      </a:endParaRPr>
                    </a:p>
                  </a:txBody>
                  <a:tcPr marL="0" marR="0" marT="0" marB="0">
                    <a:solidFill>
                      <a:schemeClr val="accent4"/>
                    </a:solidFill>
                  </a:tcPr>
                </a:tc>
                <a:extLst>
                  <a:ext uri="{0D108BD9-81ED-4DB2-BD59-A6C34878D82A}">
                    <a16:rowId xmlns:a16="http://schemas.microsoft.com/office/drawing/2014/main" val="3488830716"/>
                  </a:ext>
                </a:extLst>
              </a:tr>
              <a:tr h="268828">
                <a:tc>
                  <a:txBody>
                    <a:bodyPr/>
                    <a:lstStyle/>
                    <a:p>
                      <a:pPr marL="76200" marR="69850" algn="just">
                        <a:spcBef>
                          <a:spcPts val="605"/>
                        </a:spcBef>
                        <a:spcAft>
                          <a:spcPts val="0"/>
                        </a:spcAft>
                      </a:pPr>
                      <a:r>
                        <a:rPr lang="en-US" sz="1050" dirty="0" err="1">
                          <a:effectLst/>
                          <a:latin typeface="+mn-lt"/>
                          <a:cs typeface="Calibri" panose="020F0502020204030204" pitchFamily="34" charset="0"/>
                        </a:rPr>
                        <a:t>Cseh</a:t>
                      </a:r>
                      <a:r>
                        <a:rPr lang="en-US" sz="1050" dirty="0">
                          <a:effectLst/>
                          <a:latin typeface="+mn-lt"/>
                          <a:cs typeface="Calibri" panose="020F0502020204030204" pitchFamily="34" charset="0"/>
                        </a:rPr>
                        <a:t> </a:t>
                      </a:r>
                      <a:r>
                        <a:rPr lang="en-US" sz="1050" dirty="0" err="1">
                          <a:effectLst/>
                          <a:latin typeface="+mn-lt"/>
                          <a:cs typeface="Calibri" panose="020F0502020204030204" pitchFamily="34" charset="0"/>
                        </a:rPr>
                        <a:t>Köztársaság</a:t>
                      </a:r>
                      <a:endParaRPr lang="cs-CZ" sz="1050" dirty="0">
                        <a:effectLst/>
                        <a:latin typeface="+mn-lt"/>
                        <a:ea typeface="Calibri Light" panose="020F0302020204030204" pitchFamily="34" charset="0"/>
                        <a:cs typeface="Calibri" panose="020F0502020204030204" pitchFamily="34" charset="0"/>
                      </a:endParaRPr>
                    </a:p>
                  </a:txBody>
                  <a:tcPr marL="0" marR="0" marT="0" marB="0" anchor="ctr">
                    <a:solidFill>
                      <a:schemeClr val="tx2">
                        <a:lumMod val="75000"/>
                      </a:schemeClr>
                    </a:solidFill>
                  </a:tcPr>
                </a:tc>
                <a:tc>
                  <a:txBody>
                    <a:bodyPr/>
                    <a:lstStyle/>
                    <a:p>
                      <a:pPr marL="91440" marR="313055" algn="just">
                        <a:spcBef>
                          <a:spcPts val="605"/>
                        </a:spcBef>
                        <a:spcAft>
                          <a:spcPts val="0"/>
                        </a:spcAft>
                      </a:pPr>
                      <a:r>
                        <a:rPr lang="en-US" sz="1050" dirty="0" err="1">
                          <a:solidFill>
                            <a:schemeClr val="bg1"/>
                          </a:solidFill>
                          <a:effectLst/>
                          <a:latin typeface="+mn-lt"/>
                          <a:cs typeface="Calibri" panose="020F0502020204030204" pitchFamily="34" charset="0"/>
                        </a:rPr>
                        <a:t>egész</a:t>
                      </a:r>
                      <a:endParaRPr lang="cs-CZ" sz="1050" dirty="0">
                        <a:solidFill>
                          <a:schemeClr val="bg1"/>
                        </a:solidFill>
                        <a:effectLst/>
                        <a:latin typeface="+mn-lt"/>
                        <a:ea typeface="+mn-ea"/>
                        <a:cs typeface="Calibri" panose="020F0502020204030204" pitchFamily="34" charset="0"/>
                      </a:endParaRPr>
                    </a:p>
                  </a:txBody>
                  <a:tcPr marL="0" marR="0" marT="0" marB="0" anchor="ctr">
                    <a:solidFill>
                      <a:schemeClr val="tx2">
                        <a:lumMod val="75000"/>
                      </a:schemeClr>
                    </a:solidFill>
                  </a:tcPr>
                </a:tc>
                <a:tc>
                  <a:txBody>
                    <a:bodyPr/>
                    <a:lstStyle/>
                    <a:p>
                      <a:pPr algn="just"/>
                      <a:r>
                        <a:rPr lang="cs-CZ" sz="1050">
                          <a:effectLst/>
                          <a:latin typeface="+mn-lt"/>
                          <a:cs typeface="Calibri" panose="020F0502020204030204" pitchFamily="34" charset="0"/>
                        </a:rPr>
                        <a:t> </a:t>
                      </a:r>
                      <a:endParaRPr lang="cs-CZ" sz="1050">
                        <a:effectLst/>
                        <a:latin typeface="+mn-lt"/>
                        <a:ea typeface="Calibri Light" panose="020F0302020204030204" pitchFamily="34" charset="0"/>
                        <a:cs typeface="Calibri" panose="020F0502020204030204" pitchFamily="34" charset="0"/>
                      </a:endParaRPr>
                    </a:p>
                  </a:txBody>
                  <a:tcPr marL="0" marR="0" marT="0" marB="0" anchor="ctr">
                    <a:solidFill>
                      <a:schemeClr val="tx2">
                        <a:lumMod val="75000"/>
                      </a:schemeClr>
                    </a:solidFill>
                  </a:tcPr>
                </a:tc>
                <a:extLst>
                  <a:ext uri="{0D108BD9-81ED-4DB2-BD59-A6C34878D82A}">
                    <a16:rowId xmlns:a16="http://schemas.microsoft.com/office/drawing/2014/main" val="660218527"/>
                  </a:ext>
                </a:extLst>
              </a:tr>
              <a:tr h="266884">
                <a:tc>
                  <a:txBody>
                    <a:bodyPr/>
                    <a:lstStyle/>
                    <a:p>
                      <a:pPr marL="74930" marR="70485" algn="just">
                        <a:spcBef>
                          <a:spcPts val="595"/>
                        </a:spcBef>
                        <a:spcAft>
                          <a:spcPts val="0"/>
                        </a:spcAft>
                      </a:pPr>
                      <a:r>
                        <a:rPr lang="en-US" sz="1050" dirty="0" err="1">
                          <a:effectLst/>
                          <a:latin typeface="+mn-lt"/>
                          <a:ea typeface="Calibri Light" panose="020F0302020204030204" pitchFamily="34" charset="0"/>
                          <a:cs typeface="Calibri" panose="020F0502020204030204" pitchFamily="34" charset="0"/>
                        </a:rPr>
                        <a:t>Szlovákia</a:t>
                      </a:r>
                      <a:endParaRPr lang="cs-CZ" sz="1050" dirty="0">
                        <a:effectLst/>
                        <a:latin typeface="+mn-lt"/>
                        <a:ea typeface="Calibri Light" panose="020F0302020204030204" pitchFamily="34" charset="0"/>
                        <a:cs typeface="Calibri" panose="020F0502020204030204" pitchFamily="34" charset="0"/>
                      </a:endParaRPr>
                    </a:p>
                  </a:txBody>
                  <a:tcPr marL="0" marR="0" marT="0" marB="0" anchor="ctr">
                    <a:solidFill>
                      <a:schemeClr val="tx2">
                        <a:lumMod val="75000"/>
                      </a:schemeClr>
                    </a:solidFill>
                  </a:tcPr>
                </a:tc>
                <a:tc>
                  <a:txBody>
                    <a:bodyPr/>
                    <a:lstStyle/>
                    <a:p>
                      <a:pPr marL="91440" marR="313055" algn="just">
                        <a:spcBef>
                          <a:spcPts val="595"/>
                        </a:spcBef>
                        <a:spcAft>
                          <a:spcPts val="0"/>
                        </a:spcAft>
                      </a:pPr>
                      <a:r>
                        <a:rPr lang="en-US" sz="1050" dirty="0" err="1">
                          <a:solidFill>
                            <a:schemeClr val="bg1"/>
                          </a:solidFill>
                          <a:effectLst/>
                          <a:latin typeface="+mn-lt"/>
                          <a:cs typeface="Calibri" panose="020F0502020204030204" pitchFamily="34" charset="0"/>
                        </a:rPr>
                        <a:t>egész</a:t>
                      </a:r>
                      <a:endParaRPr lang="cs-CZ" sz="1050" dirty="0">
                        <a:solidFill>
                          <a:schemeClr val="bg1"/>
                        </a:solidFill>
                        <a:effectLst/>
                        <a:latin typeface="+mn-lt"/>
                        <a:ea typeface="+mn-ea"/>
                        <a:cs typeface="Calibri" panose="020F0502020204030204" pitchFamily="34" charset="0"/>
                      </a:endParaRPr>
                    </a:p>
                  </a:txBody>
                  <a:tcPr marL="0" marR="0" marT="0" marB="0" anchor="ctr">
                    <a:solidFill>
                      <a:schemeClr val="tx2">
                        <a:lumMod val="75000"/>
                      </a:schemeClr>
                    </a:solidFill>
                  </a:tcPr>
                </a:tc>
                <a:tc>
                  <a:txBody>
                    <a:bodyPr/>
                    <a:lstStyle/>
                    <a:p>
                      <a:pPr marL="91440" marR="83820" indent="0" algn="just" defTabSz="914400" rtl="0" eaLnBrk="1" latinLnBrk="0" hangingPunct="1">
                        <a:spcBef>
                          <a:spcPts val="595"/>
                        </a:spcBef>
                        <a:spcAft>
                          <a:spcPts val="0"/>
                        </a:spcAft>
                      </a:pPr>
                      <a:r>
                        <a:rPr lang="cs-CZ" sz="1050" b="1" kern="1200" dirty="0">
                          <a:solidFill>
                            <a:schemeClr val="lt1"/>
                          </a:solidFill>
                          <a:effectLst/>
                          <a:latin typeface="+mn-lt"/>
                          <a:ea typeface="+mn-ea"/>
                          <a:cs typeface="Calibri" panose="020F0502020204030204" pitchFamily="34" charset="0"/>
                        </a:rPr>
                        <a:t> </a:t>
                      </a:r>
                    </a:p>
                  </a:txBody>
                  <a:tcPr marL="0" marR="0" marT="0" marB="0" anchor="ctr">
                    <a:solidFill>
                      <a:schemeClr val="tx2">
                        <a:lumMod val="75000"/>
                      </a:schemeClr>
                    </a:solidFill>
                  </a:tcPr>
                </a:tc>
                <a:extLst>
                  <a:ext uri="{0D108BD9-81ED-4DB2-BD59-A6C34878D82A}">
                    <a16:rowId xmlns:a16="http://schemas.microsoft.com/office/drawing/2014/main" val="352120864"/>
                  </a:ext>
                </a:extLst>
              </a:tr>
              <a:tr h="655942">
                <a:tc>
                  <a:txBody>
                    <a:bodyPr/>
                    <a:lstStyle/>
                    <a:p>
                      <a:pPr marL="76200" marR="69850" algn="just">
                        <a:spcBef>
                          <a:spcPts val="595"/>
                        </a:spcBef>
                        <a:spcAft>
                          <a:spcPts val="0"/>
                        </a:spcAft>
                      </a:pPr>
                      <a:r>
                        <a:rPr lang="en-US" sz="1050" dirty="0" err="1">
                          <a:effectLst/>
                          <a:latin typeface="+mn-lt"/>
                          <a:ea typeface="Calibri Light" panose="020F0302020204030204" pitchFamily="34" charset="0"/>
                          <a:cs typeface="Calibri" panose="020F0502020204030204" pitchFamily="34" charset="0"/>
                        </a:rPr>
                        <a:t>Németország</a:t>
                      </a:r>
                      <a:endParaRPr lang="cs-CZ" sz="1050" dirty="0">
                        <a:effectLst/>
                        <a:latin typeface="+mn-lt"/>
                        <a:ea typeface="Calibri Light" panose="020F0302020204030204" pitchFamily="34" charset="0"/>
                        <a:cs typeface="Calibri" panose="020F0502020204030204" pitchFamily="34" charset="0"/>
                      </a:endParaRPr>
                    </a:p>
                  </a:txBody>
                  <a:tcPr marL="0" marR="0" marT="0" marB="0" anchor="ctr">
                    <a:solidFill>
                      <a:schemeClr val="tx2">
                        <a:lumMod val="75000"/>
                      </a:schemeClr>
                    </a:solidFill>
                  </a:tcPr>
                </a:tc>
                <a:tc>
                  <a:txBody>
                    <a:bodyPr/>
                    <a:lstStyle/>
                    <a:p>
                      <a:pPr marL="91440" marR="313055" algn="just" defTabSz="914400" rtl="0" eaLnBrk="1" latinLnBrk="0" hangingPunct="1">
                        <a:spcBef>
                          <a:spcPts val="605"/>
                        </a:spcBef>
                        <a:spcAft>
                          <a:spcPts val="0"/>
                        </a:spcAft>
                      </a:pPr>
                      <a:r>
                        <a:rPr lang="cs-CZ" sz="1050" kern="1200" dirty="0">
                          <a:solidFill>
                            <a:schemeClr val="bg1"/>
                          </a:solidFill>
                          <a:effectLst/>
                          <a:latin typeface="+mn-lt"/>
                          <a:ea typeface="+mn-ea"/>
                          <a:cs typeface="Calibri" panose="020F0502020204030204" pitchFamily="34" charset="0"/>
                        </a:rPr>
                        <a:t>100 km-es </a:t>
                      </a:r>
                      <a:r>
                        <a:rPr lang="cs-CZ" sz="1050" kern="1200" dirty="0" err="1">
                          <a:solidFill>
                            <a:schemeClr val="bg1"/>
                          </a:solidFill>
                          <a:effectLst/>
                          <a:latin typeface="+mn-lt"/>
                          <a:ea typeface="+mn-ea"/>
                          <a:cs typeface="Calibri" panose="020F0502020204030204" pitchFamily="34" charset="0"/>
                        </a:rPr>
                        <a:t>körzetben</a:t>
                      </a:r>
                      <a:r>
                        <a:rPr lang="cs-CZ" sz="1050" kern="1200" dirty="0">
                          <a:solidFill>
                            <a:schemeClr val="bg1"/>
                          </a:solidFill>
                          <a:effectLst/>
                          <a:latin typeface="+mn-lt"/>
                          <a:ea typeface="+mn-ea"/>
                          <a:cs typeface="Calibri" panose="020F0502020204030204" pitchFamily="34" charset="0"/>
                        </a:rPr>
                        <a:t> </a:t>
                      </a:r>
                      <a:r>
                        <a:rPr lang="cs-CZ" sz="1050" kern="1200" dirty="0" err="1">
                          <a:solidFill>
                            <a:schemeClr val="bg1"/>
                          </a:solidFill>
                          <a:effectLst/>
                          <a:latin typeface="+mn-lt"/>
                          <a:ea typeface="+mn-ea"/>
                          <a:cs typeface="Calibri" panose="020F0502020204030204" pitchFamily="34" charset="0"/>
                        </a:rPr>
                        <a:t>vadászott</a:t>
                      </a:r>
                      <a:r>
                        <a:rPr lang="cs-CZ" sz="1050" kern="1200" dirty="0">
                          <a:solidFill>
                            <a:schemeClr val="bg1"/>
                          </a:solidFill>
                          <a:effectLst/>
                          <a:latin typeface="+mn-lt"/>
                          <a:ea typeface="+mn-ea"/>
                          <a:cs typeface="Calibri" panose="020F0502020204030204" pitchFamily="34" charset="0"/>
                        </a:rPr>
                        <a:t> </a:t>
                      </a:r>
                      <a:r>
                        <a:rPr lang="cs-CZ" sz="1050" kern="1200" dirty="0" err="1">
                          <a:solidFill>
                            <a:schemeClr val="bg1"/>
                          </a:solidFill>
                          <a:effectLst/>
                          <a:latin typeface="+mn-lt"/>
                          <a:ea typeface="+mn-ea"/>
                          <a:cs typeface="Calibri" panose="020F0502020204030204" pitchFamily="34" charset="0"/>
                        </a:rPr>
                        <a:t>állatoknál</a:t>
                      </a:r>
                      <a:r>
                        <a:rPr lang="cs-CZ" sz="1050" kern="1200" dirty="0">
                          <a:solidFill>
                            <a:schemeClr val="bg1"/>
                          </a:solidFill>
                          <a:effectLst/>
                          <a:latin typeface="+mn-lt"/>
                          <a:ea typeface="+mn-ea"/>
                          <a:cs typeface="Calibri" panose="020F0502020204030204" pitchFamily="34" charset="0"/>
                        </a:rPr>
                        <a:t>, </a:t>
                      </a:r>
                      <a:r>
                        <a:rPr lang="cs-CZ" sz="1050" kern="1200" dirty="0" err="1">
                          <a:solidFill>
                            <a:schemeClr val="bg1"/>
                          </a:solidFill>
                          <a:effectLst/>
                          <a:latin typeface="+mn-lt"/>
                          <a:ea typeface="+mn-ea"/>
                          <a:cs typeface="Calibri" panose="020F0502020204030204" pitchFamily="34" charset="0"/>
                        </a:rPr>
                        <a:t>egyébként</a:t>
                      </a:r>
                      <a:r>
                        <a:rPr lang="cs-CZ" sz="1050" kern="1200" dirty="0">
                          <a:solidFill>
                            <a:schemeClr val="bg1"/>
                          </a:solidFill>
                          <a:effectLst/>
                          <a:latin typeface="+mn-lt"/>
                          <a:ea typeface="+mn-ea"/>
                          <a:cs typeface="Calibri" panose="020F0502020204030204" pitchFamily="34" charset="0"/>
                        </a:rPr>
                        <a:t> </a:t>
                      </a:r>
                      <a:r>
                        <a:rPr lang="cs-CZ" sz="1050" kern="1200" dirty="0" err="1">
                          <a:solidFill>
                            <a:schemeClr val="bg1"/>
                          </a:solidFill>
                          <a:effectLst/>
                          <a:latin typeface="+mn-lt"/>
                          <a:ea typeface="+mn-ea"/>
                          <a:cs typeface="Calibri" panose="020F0502020204030204" pitchFamily="34" charset="0"/>
                        </a:rPr>
                        <a:t>korlátozás</a:t>
                      </a:r>
                      <a:r>
                        <a:rPr lang="cs-CZ" sz="1050" kern="1200" dirty="0">
                          <a:solidFill>
                            <a:schemeClr val="bg1"/>
                          </a:solidFill>
                          <a:effectLst/>
                          <a:latin typeface="+mn-lt"/>
                          <a:ea typeface="+mn-ea"/>
                          <a:cs typeface="Calibri" panose="020F0502020204030204" pitchFamily="34" charset="0"/>
                        </a:rPr>
                        <a:t> </a:t>
                      </a:r>
                      <a:r>
                        <a:rPr lang="cs-CZ" sz="1050" kern="1200" dirty="0" err="1">
                          <a:solidFill>
                            <a:schemeClr val="bg1"/>
                          </a:solidFill>
                          <a:effectLst/>
                          <a:latin typeface="+mn-lt"/>
                          <a:ea typeface="+mn-ea"/>
                          <a:cs typeface="Calibri" panose="020F0502020204030204" pitchFamily="34" charset="0"/>
                        </a:rPr>
                        <a:t>nélkül</a:t>
                      </a:r>
                      <a:r>
                        <a:rPr lang="cs-CZ" sz="1050" kern="1200" dirty="0">
                          <a:solidFill>
                            <a:schemeClr val="bg1"/>
                          </a:solidFill>
                          <a:effectLst/>
                          <a:latin typeface="+mn-lt"/>
                          <a:ea typeface="+mn-ea"/>
                          <a:cs typeface="Calibri" panose="020F0502020204030204" pitchFamily="34" charset="0"/>
                        </a:rPr>
                        <a:t>. </a:t>
                      </a:r>
                    </a:p>
                  </a:txBody>
                  <a:tcPr marL="0" marR="0" marT="0" marB="0" anchor="ctr">
                    <a:solidFill>
                      <a:schemeClr val="tx2">
                        <a:lumMod val="75000"/>
                      </a:schemeClr>
                    </a:solidFill>
                  </a:tcPr>
                </a:tc>
                <a:tc>
                  <a:txBody>
                    <a:bodyPr/>
                    <a:lstStyle/>
                    <a:p>
                      <a:pPr marL="91440" marR="83820" indent="0" algn="just" defTabSz="914400" rtl="0" eaLnBrk="1" latinLnBrk="0" hangingPunct="1">
                        <a:spcBef>
                          <a:spcPts val="595"/>
                        </a:spcBef>
                        <a:spcAft>
                          <a:spcPts val="0"/>
                        </a:spcAft>
                      </a:pPr>
                      <a:r>
                        <a:rPr lang="en-US" sz="1050" b="1" kern="1200" dirty="0">
                          <a:solidFill>
                            <a:schemeClr val="lt1"/>
                          </a:solidFill>
                          <a:effectLst/>
                          <a:latin typeface="+mn-lt"/>
                          <a:ea typeface="+mn-ea"/>
                          <a:cs typeface="Calibri" panose="020F0502020204030204" pitchFamily="34" charset="0"/>
                        </a:rPr>
                        <a:t>Az </a:t>
                      </a:r>
                      <a:r>
                        <a:rPr lang="en-US" sz="1050" b="1" kern="1200" dirty="0" err="1">
                          <a:solidFill>
                            <a:schemeClr val="lt1"/>
                          </a:solidFill>
                          <a:effectLst/>
                          <a:latin typeface="+mn-lt"/>
                          <a:ea typeface="+mn-ea"/>
                          <a:cs typeface="Calibri" panose="020F0502020204030204" pitchFamily="34" charset="0"/>
                        </a:rPr>
                        <a:t>üzletek</a:t>
                      </a:r>
                      <a:r>
                        <a:rPr lang="en-US" sz="1050" b="1" kern="1200" dirty="0">
                          <a:solidFill>
                            <a:schemeClr val="lt1"/>
                          </a:solidFill>
                          <a:effectLst/>
                          <a:latin typeface="+mn-lt"/>
                          <a:ea typeface="+mn-ea"/>
                          <a:cs typeface="Calibri" panose="020F0502020204030204" pitchFamily="34" charset="0"/>
                        </a:rPr>
                        <a:t> </a:t>
                      </a:r>
                      <a:r>
                        <a:rPr lang="en-US" sz="1050" b="1" kern="1200" dirty="0" err="1">
                          <a:solidFill>
                            <a:schemeClr val="lt1"/>
                          </a:solidFill>
                          <a:effectLst/>
                          <a:latin typeface="+mn-lt"/>
                          <a:ea typeface="+mn-ea"/>
                          <a:cs typeface="Calibri" panose="020F0502020204030204" pitchFamily="34" charset="0"/>
                        </a:rPr>
                        <a:t>vasárnapi</a:t>
                      </a:r>
                      <a:r>
                        <a:rPr lang="en-US" sz="1050" b="1" kern="1200" dirty="0">
                          <a:solidFill>
                            <a:schemeClr val="lt1"/>
                          </a:solidFill>
                          <a:effectLst/>
                          <a:latin typeface="+mn-lt"/>
                          <a:ea typeface="+mn-ea"/>
                          <a:cs typeface="Calibri" panose="020F0502020204030204" pitchFamily="34" charset="0"/>
                        </a:rPr>
                        <a:t> </a:t>
                      </a:r>
                      <a:r>
                        <a:rPr lang="en-US" sz="1050" b="1" kern="1200" dirty="0" err="1">
                          <a:solidFill>
                            <a:schemeClr val="lt1"/>
                          </a:solidFill>
                          <a:effectLst/>
                          <a:latin typeface="+mn-lt"/>
                          <a:ea typeface="+mn-ea"/>
                          <a:cs typeface="Calibri" panose="020F0502020204030204" pitchFamily="34" charset="0"/>
                        </a:rPr>
                        <a:t>és</a:t>
                      </a:r>
                      <a:r>
                        <a:rPr lang="en-US" sz="1050" b="1" kern="1200" dirty="0">
                          <a:solidFill>
                            <a:schemeClr val="lt1"/>
                          </a:solidFill>
                          <a:effectLst/>
                          <a:latin typeface="+mn-lt"/>
                          <a:ea typeface="+mn-ea"/>
                          <a:cs typeface="Calibri" panose="020F0502020204030204" pitchFamily="34" charset="0"/>
                        </a:rPr>
                        <a:t> </a:t>
                      </a:r>
                      <a:r>
                        <a:rPr lang="en-US" sz="1050" b="1" kern="1200" dirty="0" err="1">
                          <a:solidFill>
                            <a:schemeClr val="lt1"/>
                          </a:solidFill>
                          <a:effectLst/>
                          <a:latin typeface="+mn-lt"/>
                          <a:ea typeface="+mn-ea"/>
                          <a:cs typeface="Calibri" panose="020F0502020204030204" pitchFamily="34" charset="0"/>
                        </a:rPr>
                        <a:t>ünnepnapi</a:t>
                      </a:r>
                      <a:r>
                        <a:rPr lang="en-US" sz="1050" b="1" kern="1200" dirty="0">
                          <a:solidFill>
                            <a:schemeClr val="lt1"/>
                          </a:solidFill>
                          <a:effectLst/>
                          <a:latin typeface="+mn-lt"/>
                          <a:ea typeface="+mn-ea"/>
                          <a:cs typeface="Calibri" panose="020F0502020204030204" pitchFamily="34" charset="0"/>
                        </a:rPr>
                        <a:t> </a:t>
                      </a:r>
                      <a:r>
                        <a:rPr lang="en-US" sz="1050" b="1" kern="1200" dirty="0" err="1">
                          <a:solidFill>
                            <a:schemeClr val="lt1"/>
                          </a:solidFill>
                          <a:effectLst/>
                          <a:latin typeface="+mn-lt"/>
                          <a:ea typeface="+mn-ea"/>
                          <a:cs typeface="Calibri" panose="020F0502020204030204" pitchFamily="34" charset="0"/>
                        </a:rPr>
                        <a:t>nyitva</a:t>
                      </a:r>
                      <a:r>
                        <a:rPr lang="en-US" sz="1050" b="1" kern="1200" dirty="0">
                          <a:solidFill>
                            <a:schemeClr val="lt1"/>
                          </a:solidFill>
                          <a:effectLst/>
                          <a:latin typeface="+mn-lt"/>
                          <a:ea typeface="+mn-ea"/>
                          <a:cs typeface="Calibri" panose="020F0502020204030204" pitchFamily="34" charset="0"/>
                        </a:rPr>
                        <a:t> </a:t>
                      </a:r>
                      <a:r>
                        <a:rPr lang="en-US" sz="1050" b="1" kern="1200" dirty="0" err="1">
                          <a:solidFill>
                            <a:schemeClr val="lt1"/>
                          </a:solidFill>
                          <a:effectLst/>
                          <a:latin typeface="+mn-lt"/>
                          <a:ea typeface="+mn-ea"/>
                          <a:cs typeface="Calibri" panose="020F0502020204030204" pitchFamily="34" charset="0"/>
                        </a:rPr>
                        <a:t>tartási</a:t>
                      </a:r>
                      <a:r>
                        <a:rPr lang="en-US" sz="1050" b="1" kern="1200" dirty="0">
                          <a:solidFill>
                            <a:schemeClr val="lt1"/>
                          </a:solidFill>
                          <a:effectLst/>
                          <a:latin typeface="+mn-lt"/>
                          <a:ea typeface="+mn-ea"/>
                          <a:cs typeface="Calibri" panose="020F0502020204030204" pitchFamily="34" charset="0"/>
                        </a:rPr>
                        <a:t> </a:t>
                      </a:r>
                      <a:r>
                        <a:rPr lang="en-US" sz="1050" b="1" kern="1200" dirty="0" err="1">
                          <a:solidFill>
                            <a:schemeClr val="lt1"/>
                          </a:solidFill>
                          <a:effectLst/>
                          <a:latin typeface="+mn-lt"/>
                          <a:ea typeface="+mn-ea"/>
                          <a:cs typeface="Calibri" panose="020F0502020204030204" pitchFamily="34" charset="0"/>
                        </a:rPr>
                        <a:t>tilalma</a:t>
                      </a:r>
                      <a:r>
                        <a:rPr lang="en-US" sz="1050" b="1" kern="1200" dirty="0">
                          <a:solidFill>
                            <a:schemeClr val="lt1"/>
                          </a:solidFill>
                          <a:effectLst/>
                          <a:latin typeface="+mn-lt"/>
                          <a:ea typeface="+mn-ea"/>
                          <a:cs typeface="Calibri" panose="020F0502020204030204" pitchFamily="34" charset="0"/>
                        </a:rPr>
                        <a:t> </a:t>
                      </a:r>
                      <a:r>
                        <a:rPr lang="en-US" sz="1050" b="1" kern="1200" dirty="0" err="1">
                          <a:solidFill>
                            <a:schemeClr val="lt1"/>
                          </a:solidFill>
                          <a:effectLst/>
                          <a:latin typeface="+mn-lt"/>
                          <a:ea typeface="+mn-ea"/>
                          <a:cs typeface="Calibri" panose="020F0502020204030204" pitchFamily="34" charset="0"/>
                        </a:rPr>
                        <a:t>alóli</a:t>
                      </a:r>
                      <a:r>
                        <a:rPr lang="en-US" sz="1050" b="1" kern="1200" dirty="0">
                          <a:solidFill>
                            <a:schemeClr val="lt1"/>
                          </a:solidFill>
                          <a:effectLst/>
                          <a:latin typeface="+mn-lt"/>
                          <a:ea typeface="+mn-ea"/>
                          <a:cs typeface="Calibri" panose="020F0502020204030204" pitchFamily="34" charset="0"/>
                        </a:rPr>
                        <a:t> </a:t>
                      </a:r>
                      <a:r>
                        <a:rPr lang="en-US" sz="1050" b="1" kern="1200" dirty="0" err="1">
                          <a:solidFill>
                            <a:schemeClr val="lt1"/>
                          </a:solidFill>
                          <a:effectLst/>
                          <a:latin typeface="+mn-lt"/>
                          <a:ea typeface="+mn-ea"/>
                          <a:cs typeface="Calibri" panose="020F0502020204030204" pitchFamily="34" charset="0"/>
                        </a:rPr>
                        <a:t>kivételek</a:t>
                      </a:r>
                      <a:r>
                        <a:rPr lang="en-US" sz="1050" b="1" kern="1200" dirty="0">
                          <a:solidFill>
                            <a:schemeClr val="lt1"/>
                          </a:solidFill>
                          <a:effectLst/>
                          <a:latin typeface="+mn-lt"/>
                          <a:ea typeface="+mn-ea"/>
                          <a:cs typeface="Calibri" panose="020F0502020204030204" pitchFamily="34" charset="0"/>
                        </a:rPr>
                        <a:t> a </a:t>
                      </a:r>
                      <a:r>
                        <a:rPr lang="en-US" sz="1050" b="1" kern="1200" dirty="0" err="1">
                          <a:solidFill>
                            <a:schemeClr val="lt1"/>
                          </a:solidFill>
                          <a:effectLst/>
                          <a:latin typeface="+mn-lt"/>
                          <a:ea typeface="+mn-ea"/>
                          <a:cs typeface="Calibri" panose="020F0502020204030204" pitchFamily="34" charset="0"/>
                        </a:rPr>
                        <a:t>nemzeti</a:t>
                      </a:r>
                      <a:r>
                        <a:rPr lang="en-US" sz="1050" b="1" kern="1200" dirty="0">
                          <a:solidFill>
                            <a:schemeClr val="lt1"/>
                          </a:solidFill>
                          <a:effectLst/>
                          <a:latin typeface="+mn-lt"/>
                          <a:ea typeface="+mn-ea"/>
                          <a:cs typeface="Calibri" panose="020F0502020204030204" pitchFamily="34" charset="0"/>
                        </a:rPr>
                        <a:t> </a:t>
                      </a:r>
                      <a:r>
                        <a:rPr lang="en-US" sz="1050" b="1" kern="1200" dirty="0" err="1">
                          <a:solidFill>
                            <a:schemeClr val="lt1"/>
                          </a:solidFill>
                          <a:effectLst/>
                          <a:latin typeface="+mn-lt"/>
                          <a:ea typeface="+mn-ea"/>
                          <a:cs typeface="Calibri" panose="020F0502020204030204" pitchFamily="34" charset="0"/>
                        </a:rPr>
                        <a:t>szabályozásoktól</a:t>
                      </a:r>
                      <a:r>
                        <a:rPr lang="en-US" sz="1050" b="1" kern="1200" dirty="0">
                          <a:solidFill>
                            <a:schemeClr val="lt1"/>
                          </a:solidFill>
                          <a:effectLst/>
                          <a:latin typeface="+mn-lt"/>
                          <a:ea typeface="+mn-ea"/>
                          <a:cs typeface="Calibri" panose="020F0502020204030204" pitchFamily="34" charset="0"/>
                        </a:rPr>
                        <a:t> </a:t>
                      </a:r>
                      <a:r>
                        <a:rPr lang="en-US" sz="1050" b="1" kern="1200" dirty="0" err="1">
                          <a:solidFill>
                            <a:schemeClr val="lt1"/>
                          </a:solidFill>
                          <a:effectLst/>
                          <a:latin typeface="+mn-lt"/>
                          <a:ea typeface="+mn-ea"/>
                          <a:cs typeface="Calibri" panose="020F0502020204030204" pitchFamily="34" charset="0"/>
                        </a:rPr>
                        <a:t>függenek</a:t>
                      </a:r>
                      <a:endParaRPr lang="cs-CZ" sz="1050" b="1" kern="1200" dirty="0">
                        <a:solidFill>
                          <a:schemeClr val="lt1"/>
                        </a:solidFill>
                        <a:effectLst/>
                        <a:latin typeface="+mn-lt"/>
                        <a:ea typeface="+mn-ea"/>
                        <a:cs typeface="Calibri" panose="020F0502020204030204" pitchFamily="34" charset="0"/>
                      </a:endParaRPr>
                    </a:p>
                  </a:txBody>
                  <a:tcPr marL="0" marR="0" marT="0" marB="0" anchor="ctr">
                    <a:solidFill>
                      <a:schemeClr val="tx2">
                        <a:lumMod val="75000"/>
                      </a:schemeClr>
                    </a:solidFill>
                  </a:tcPr>
                </a:tc>
                <a:extLst>
                  <a:ext uri="{0D108BD9-81ED-4DB2-BD59-A6C34878D82A}">
                    <a16:rowId xmlns:a16="http://schemas.microsoft.com/office/drawing/2014/main" val="3744285200"/>
                  </a:ext>
                </a:extLst>
              </a:tr>
              <a:tr h="491957">
                <a:tc>
                  <a:txBody>
                    <a:bodyPr/>
                    <a:lstStyle/>
                    <a:p>
                      <a:pPr marL="76200" marR="68580" algn="just">
                        <a:spcBef>
                          <a:spcPts val="595"/>
                        </a:spcBef>
                        <a:spcAft>
                          <a:spcPts val="0"/>
                        </a:spcAft>
                      </a:pPr>
                      <a:r>
                        <a:rPr lang="en-US" sz="1050" dirty="0" err="1">
                          <a:effectLst/>
                          <a:latin typeface="+mn-lt"/>
                          <a:ea typeface="Calibri Light" panose="020F0302020204030204" pitchFamily="34" charset="0"/>
                          <a:cs typeface="Calibri" panose="020F0502020204030204" pitchFamily="34" charset="0"/>
                        </a:rPr>
                        <a:t>Ausztia</a:t>
                      </a:r>
                      <a:endParaRPr lang="cs-CZ" sz="1050" dirty="0">
                        <a:effectLst/>
                        <a:latin typeface="+mn-lt"/>
                        <a:ea typeface="Calibri Light" panose="020F0302020204030204" pitchFamily="34" charset="0"/>
                        <a:cs typeface="Calibri" panose="020F0502020204030204" pitchFamily="34" charset="0"/>
                      </a:endParaRPr>
                    </a:p>
                  </a:txBody>
                  <a:tcPr marL="0" marR="0" marT="0" marB="0" anchor="ctr">
                    <a:solidFill>
                      <a:schemeClr val="tx2">
                        <a:lumMod val="75000"/>
                      </a:schemeClr>
                    </a:solidFill>
                  </a:tcPr>
                </a:tc>
                <a:tc>
                  <a:txBody>
                    <a:bodyPr/>
                    <a:lstStyle/>
                    <a:p>
                      <a:pPr marL="91440" marR="313055" algn="just" defTabSz="914400" rtl="0" eaLnBrk="1" latinLnBrk="0" hangingPunct="1">
                        <a:spcBef>
                          <a:spcPts val="605"/>
                        </a:spcBef>
                        <a:spcAft>
                          <a:spcPts val="0"/>
                        </a:spcAft>
                      </a:pPr>
                      <a:r>
                        <a:rPr lang="en-US" sz="1050" kern="1200" dirty="0" err="1">
                          <a:solidFill>
                            <a:schemeClr val="bg1"/>
                          </a:solidFill>
                          <a:effectLst/>
                          <a:latin typeface="+mn-lt"/>
                          <a:ea typeface="+mn-ea"/>
                          <a:cs typeface="Calibri" panose="020F0502020204030204" pitchFamily="34" charset="0"/>
                        </a:rPr>
                        <a:t>nincs</a:t>
                      </a:r>
                      <a:r>
                        <a:rPr lang="en-US" sz="1050" kern="1200" dirty="0">
                          <a:solidFill>
                            <a:schemeClr val="bg1"/>
                          </a:solidFill>
                          <a:effectLst/>
                          <a:latin typeface="+mn-lt"/>
                          <a:ea typeface="+mn-ea"/>
                          <a:cs typeface="Calibri" panose="020F0502020204030204" pitchFamily="34" charset="0"/>
                        </a:rPr>
                        <a:t> </a:t>
                      </a:r>
                      <a:r>
                        <a:rPr lang="en-US" sz="1050" kern="1200" dirty="0" err="1">
                          <a:solidFill>
                            <a:schemeClr val="bg1"/>
                          </a:solidFill>
                          <a:effectLst/>
                          <a:latin typeface="+mn-lt"/>
                          <a:ea typeface="+mn-ea"/>
                          <a:cs typeface="Calibri" panose="020F0502020204030204" pitchFamily="34" charset="0"/>
                        </a:rPr>
                        <a:t>megkötés</a:t>
                      </a:r>
                      <a:endParaRPr lang="cs-CZ" sz="1050" kern="1200" dirty="0">
                        <a:solidFill>
                          <a:schemeClr val="bg1"/>
                        </a:solidFill>
                        <a:effectLst/>
                        <a:latin typeface="+mn-lt"/>
                        <a:ea typeface="+mn-ea"/>
                        <a:cs typeface="Calibri" panose="020F0502020204030204" pitchFamily="34" charset="0"/>
                      </a:endParaRPr>
                    </a:p>
                  </a:txBody>
                  <a:tcPr marL="0" marR="0" marT="0" marB="0" anchor="ctr">
                    <a:solidFill>
                      <a:schemeClr val="tx2">
                        <a:lumMod val="75000"/>
                      </a:schemeClr>
                    </a:solidFill>
                  </a:tcPr>
                </a:tc>
                <a:tc>
                  <a:txBody>
                    <a:bodyPr/>
                    <a:lstStyle/>
                    <a:p>
                      <a:pPr marL="91440" marR="83820" indent="0" algn="just">
                        <a:spcBef>
                          <a:spcPts val="595"/>
                        </a:spcBef>
                        <a:spcAft>
                          <a:spcPts val="0"/>
                        </a:spcAft>
                      </a:pPr>
                      <a:r>
                        <a:rPr lang="en-US" sz="1050" dirty="0">
                          <a:effectLst/>
                          <a:latin typeface="+mn-lt"/>
                          <a:cs typeface="Calibri" panose="020F0502020204030204" pitchFamily="34" charset="0"/>
                        </a:rPr>
                        <a:t>A </a:t>
                      </a:r>
                      <a:r>
                        <a:rPr lang="en-US" sz="1050" dirty="0" err="1">
                          <a:effectLst/>
                          <a:latin typeface="+mn-lt"/>
                          <a:cs typeface="Calibri" panose="020F0502020204030204" pitchFamily="34" charset="0"/>
                        </a:rPr>
                        <a:t>termékek</a:t>
                      </a:r>
                      <a:r>
                        <a:rPr lang="en-US" sz="1050" dirty="0">
                          <a:effectLst/>
                          <a:latin typeface="+mn-lt"/>
                          <a:cs typeface="Calibri" panose="020F0502020204030204" pitchFamily="34" charset="0"/>
                        </a:rPr>
                        <a:t> </a:t>
                      </a:r>
                      <a:r>
                        <a:rPr lang="en-US" sz="1050" dirty="0" err="1">
                          <a:effectLst/>
                          <a:latin typeface="+mn-lt"/>
                          <a:cs typeface="Calibri" panose="020F0502020204030204" pitchFamily="34" charset="0"/>
                        </a:rPr>
                        <a:t>házon</a:t>
                      </a:r>
                      <a:r>
                        <a:rPr lang="en-US" sz="1050" dirty="0">
                          <a:effectLst/>
                          <a:latin typeface="+mn-lt"/>
                          <a:cs typeface="Calibri" panose="020F0502020204030204" pitchFamily="34" charset="0"/>
                        </a:rPr>
                        <a:t> </a:t>
                      </a:r>
                      <a:r>
                        <a:rPr lang="en-US" sz="1050" dirty="0" err="1">
                          <a:effectLst/>
                          <a:latin typeface="+mn-lt"/>
                          <a:cs typeface="Calibri" panose="020F0502020204030204" pitchFamily="34" charset="0"/>
                        </a:rPr>
                        <a:t>belüli</a:t>
                      </a:r>
                      <a:r>
                        <a:rPr lang="en-US" sz="1050" dirty="0">
                          <a:effectLst/>
                          <a:latin typeface="+mn-lt"/>
                          <a:cs typeface="Calibri" panose="020F0502020204030204" pitchFamily="34" charset="0"/>
                        </a:rPr>
                        <a:t> </a:t>
                      </a:r>
                      <a:r>
                        <a:rPr lang="en-US" sz="1050" dirty="0" err="1">
                          <a:effectLst/>
                          <a:latin typeface="+mn-lt"/>
                          <a:cs typeface="Calibri" panose="020F0502020204030204" pitchFamily="34" charset="0"/>
                        </a:rPr>
                        <a:t>értékesítése</a:t>
                      </a:r>
                      <a:r>
                        <a:rPr lang="en-US" sz="1050" dirty="0">
                          <a:effectLst/>
                          <a:latin typeface="+mn-lt"/>
                          <a:cs typeface="Calibri" panose="020F0502020204030204" pitchFamily="34" charset="0"/>
                        </a:rPr>
                        <a:t> a </a:t>
                      </a:r>
                      <a:r>
                        <a:rPr lang="en-US" sz="1050" dirty="0" err="1">
                          <a:effectLst/>
                          <a:latin typeface="+mn-lt"/>
                          <a:cs typeface="Calibri" panose="020F0502020204030204" pitchFamily="34" charset="0"/>
                        </a:rPr>
                        <a:t>felsorolt</a:t>
                      </a:r>
                      <a:r>
                        <a:rPr lang="en-US" sz="1050" dirty="0">
                          <a:effectLst/>
                          <a:latin typeface="+mn-lt"/>
                          <a:cs typeface="Calibri" panose="020F0502020204030204" pitchFamily="34" charset="0"/>
                        </a:rPr>
                        <a:t> </a:t>
                      </a:r>
                      <a:r>
                        <a:rPr lang="en-US" sz="1050" dirty="0" err="1">
                          <a:effectLst/>
                          <a:latin typeface="+mn-lt"/>
                          <a:cs typeface="Calibri" panose="020F0502020204030204" pitchFamily="34" charset="0"/>
                        </a:rPr>
                        <a:t>árukra</a:t>
                      </a:r>
                      <a:r>
                        <a:rPr lang="en-US" sz="1050" dirty="0">
                          <a:effectLst/>
                          <a:latin typeface="+mn-lt"/>
                          <a:cs typeface="Calibri" panose="020F0502020204030204" pitchFamily="34" charset="0"/>
                        </a:rPr>
                        <a:t> </a:t>
                      </a:r>
                      <a:r>
                        <a:rPr lang="en-US" sz="1050" dirty="0" err="1">
                          <a:effectLst/>
                          <a:latin typeface="+mn-lt"/>
                          <a:cs typeface="Calibri" panose="020F0502020204030204" pitchFamily="34" charset="0"/>
                        </a:rPr>
                        <a:t>korlátozódik</a:t>
                      </a:r>
                      <a:endParaRPr lang="cs-CZ" sz="1050" dirty="0">
                        <a:effectLst/>
                        <a:latin typeface="+mn-lt"/>
                        <a:ea typeface="Calibri Light" panose="020F0302020204030204" pitchFamily="34" charset="0"/>
                        <a:cs typeface="Calibri" panose="020F0502020204030204" pitchFamily="34" charset="0"/>
                      </a:endParaRPr>
                    </a:p>
                  </a:txBody>
                  <a:tcPr marL="0" marR="0" marT="0" marB="0" anchor="ctr">
                    <a:solidFill>
                      <a:schemeClr val="tx2">
                        <a:lumMod val="75000"/>
                      </a:schemeClr>
                    </a:solidFill>
                  </a:tcPr>
                </a:tc>
                <a:extLst>
                  <a:ext uri="{0D108BD9-81ED-4DB2-BD59-A6C34878D82A}">
                    <a16:rowId xmlns:a16="http://schemas.microsoft.com/office/drawing/2014/main" val="3592786191"/>
                  </a:ext>
                </a:extLst>
              </a:tr>
              <a:tr h="383217">
                <a:tc>
                  <a:txBody>
                    <a:bodyPr/>
                    <a:lstStyle/>
                    <a:p>
                      <a:pPr marL="76200" marR="69850" algn="just">
                        <a:spcBef>
                          <a:spcPts val="595"/>
                        </a:spcBef>
                        <a:spcAft>
                          <a:spcPts val="0"/>
                        </a:spcAft>
                      </a:pPr>
                      <a:r>
                        <a:rPr lang="en-US" sz="1050" dirty="0" err="1">
                          <a:effectLst/>
                          <a:latin typeface="+mn-lt"/>
                          <a:ea typeface="Calibri Light" panose="020F0302020204030204" pitchFamily="34" charset="0"/>
                          <a:cs typeface="Calibri" panose="020F0502020204030204" pitchFamily="34" charset="0"/>
                        </a:rPr>
                        <a:t>Lengyelország</a:t>
                      </a:r>
                      <a:endParaRPr lang="cs-CZ" sz="1050" dirty="0">
                        <a:effectLst/>
                        <a:latin typeface="+mn-lt"/>
                        <a:ea typeface="Calibri Light" panose="020F0302020204030204" pitchFamily="34" charset="0"/>
                        <a:cs typeface="Calibri" panose="020F0502020204030204" pitchFamily="34" charset="0"/>
                      </a:endParaRPr>
                    </a:p>
                  </a:txBody>
                  <a:tcPr marL="0" marR="0" marT="0" marB="0" anchor="ctr">
                    <a:solidFill>
                      <a:schemeClr val="tx2">
                        <a:lumMod val="75000"/>
                      </a:schemeClr>
                    </a:solidFill>
                  </a:tcPr>
                </a:tc>
                <a:tc>
                  <a:txBody>
                    <a:bodyPr/>
                    <a:lstStyle/>
                    <a:p>
                      <a:pPr marL="91440" marR="313055" lvl="0" indent="0" algn="just" defTabSz="914400" rtl="0" eaLnBrk="1" latinLnBrk="0" hangingPunct="1">
                        <a:spcBef>
                          <a:spcPts val="605"/>
                        </a:spcBef>
                        <a:spcAft>
                          <a:spcPts val="0"/>
                        </a:spcAft>
                      </a:pPr>
                      <a:r>
                        <a:rPr lang="en-US" sz="1050" kern="1200" dirty="0">
                          <a:solidFill>
                            <a:schemeClr val="bg1"/>
                          </a:solidFill>
                          <a:effectLst/>
                          <a:latin typeface="+mn-lt"/>
                          <a:ea typeface="+mn-ea"/>
                          <a:cs typeface="Calibri" panose="020F0502020204030204" pitchFamily="34" charset="0"/>
                        </a:rPr>
                        <a:t>A </a:t>
                      </a:r>
                      <a:r>
                        <a:rPr lang="en-US" sz="1050" kern="1200" dirty="0" err="1">
                          <a:solidFill>
                            <a:schemeClr val="bg1"/>
                          </a:solidFill>
                          <a:effectLst/>
                          <a:latin typeface="+mn-lt"/>
                          <a:ea typeface="+mn-ea"/>
                          <a:cs typeface="Calibri" panose="020F0502020204030204" pitchFamily="34" charset="0"/>
                        </a:rPr>
                        <a:t>származási</a:t>
                      </a:r>
                      <a:r>
                        <a:rPr lang="en-US" sz="1050" kern="1200" dirty="0">
                          <a:solidFill>
                            <a:schemeClr val="bg1"/>
                          </a:solidFill>
                          <a:effectLst/>
                          <a:latin typeface="+mn-lt"/>
                          <a:ea typeface="+mn-ea"/>
                          <a:cs typeface="Calibri" panose="020F0502020204030204" pitchFamily="34" charset="0"/>
                        </a:rPr>
                        <a:t> </a:t>
                      </a:r>
                      <a:r>
                        <a:rPr lang="en-US" sz="1050" kern="1200" dirty="0" err="1">
                          <a:solidFill>
                            <a:schemeClr val="bg1"/>
                          </a:solidFill>
                          <a:effectLst/>
                          <a:latin typeface="+mn-lt"/>
                          <a:ea typeface="+mn-ea"/>
                          <a:cs typeface="Calibri" panose="020F0502020204030204" pitchFamily="34" charset="0"/>
                        </a:rPr>
                        <a:t>vajdaságok</a:t>
                      </a:r>
                      <a:r>
                        <a:rPr lang="en-US" sz="1050" kern="1200" dirty="0">
                          <a:solidFill>
                            <a:schemeClr val="bg1"/>
                          </a:solidFill>
                          <a:effectLst/>
                          <a:latin typeface="+mn-lt"/>
                          <a:ea typeface="+mn-ea"/>
                          <a:cs typeface="Calibri" panose="020F0502020204030204" pitchFamily="34" charset="0"/>
                        </a:rPr>
                        <a:t> </a:t>
                      </a:r>
                      <a:r>
                        <a:rPr lang="en-US" sz="1050" kern="1200" dirty="0" err="1">
                          <a:solidFill>
                            <a:schemeClr val="bg1"/>
                          </a:solidFill>
                          <a:effectLst/>
                          <a:latin typeface="+mn-lt"/>
                          <a:ea typeface="+mn-ea"/>
                          <a:cs typeface="Calibri" panose="020F0502020204030204" pitchFamily="34" charset="0"/>
                        </a:rPr>
                        <a:t>és</a:t>
                      </a:r>
                      <a:r>
                        <a:rPr lang="en-US" sz="1050" kern="1200" dirty="0">
                          <a:solidFill>
                            <a:schemeClr val="bg1"/>
                          </a:solidFill>
                          <a:effectLst/>
                          <a:latin typeface="+mn-lt"/>
                          <a:ea typeface="+mn-ea"/>
                          <a:cs typeface="Calibri" panose="020F0502020204030204" pitchFamily="34" charset="0"/>
                        </a:rPr>
                        <a:t> a </a:t>
                      </a:r>
                      <a:r>
                        <a:rPr lang="en-US" sz="1050" kern="1200" dirty="0" err="1">
                          <a:solidFill>
                            <a:schemeClr val="bg1"/>
                          </a:solidFill>
                          <a:effectLst/>
                          <a:latin typeface="+mn-lt"/>
                          <a:ea typeface="+mn-ea"/>
                          <a:cs typeface="Calibri" panose="020F0502020204030204" pitchFamily="34" charset="0"/>
                        </a:rPr>
                        <a:t>szomszédos</a:t>
                      </a:r>
                      <a:r>
                        <a:rPr lang="en-US" sz="1050" kern="1200" dirty="0">
                          <a:solidFill>
                            <a:schemeClr val="bg1"/>
                          </a:solidFill>
                          <a:effectLst/>
                          <a:latin typeface="+mn-lt"/>
                          <a:ea typeface="+mn-ea"/>
                          <a:cs typeface="Calibri" panose="020F0502020204030204" pitchFamily="34" charset="0"/>
                        </a:rPr>
                        <a:t> </a:t>
                      </a:r>
                      <a:r>
                        <a:rPr lang="en-US" sz="1050" kern="1200" dirty="0" err="1">
                          <a:solidFill>
                            <a:schemeClr val="bg1"/>
                          </a:solidFill>
                          <a:effectLst/>
                          <a:latin typeface="+mn-lt"/>
                          <a:ea typeface="+mn-ea"/>
                          <a:cs typeface="Calibri" panose="020F0502020204030204" pitchFamily="34" charset="0"/>
                        </a:rPr>
                        <a:t>vajdaságok</a:t>
                      </a:r>
                      <a:endParaRPr lang="cs-CZ" sz="1050" kern="1200" dirty="0">
                        <a:solidFill>
                          <a:schemeClr val="bg1"/>
                        </a:solidFill>
                        <a:effectLst/>
                        <a:latin typeface="+mn-lt"/>
                        <a:ea typeface="+mn-ea"/>
                        <a:cs typeface="Calibri" panose="020F0502020204030204" pitchFamily="34" charset="0"/>
                      </a:endParaRPr>
                    </a:p>
                  </a:txBody>
                  <a:tcPr marL="0" marR="0" marT="0" marB="0" anchor="ctr">
                    <a:solidFill>
                      <a:schemeClr val="tx2">
                        <a:lumMod val="75000"/>
                      </a:schemeClr>
                    </a:solidFill>
                  </a:tcPr>
                </a:tc>
                <a:tc>
                  <a:txBody>
                    <a:bodyPr/>
                    <a:lstStyle/>
                    <a:p>
                      <a:pPr marL="91440" marR="63500" algn="just">
                        <a:spcBef>
                          <a:spcPts val="595"/>
                        </a:spcBef>
                        <a:spcAft>
                          <a:spcPts val="0"/>
                        </a:spcAft>
                      </a:pPr>
                      <a:r>
                        <a:rPr lang="en-US" sz="1050" dirty="0" err="1">
                          <a:effectLst/>
                          <a:latin typeface="+mn-lt"/>
                          <a:cs typeface="Calibri" panose="020F0502020204030204" pitchFamily="34" charset="0"/>
                        </a:rPr>
                        <a:t>Különleges</a:t>
                      </a:r>
                      <a:r>
                        <a:rPr lang="en-US" sz="1050" dirty="0">
                          <a:effectLst/>
                          <a:latin typeface="+mn-lt"/>
                          <a:cs typeface="Calibri" panose="020F0502020204030204" pitchFamily="34" charset="0"/>
                        </a:rPr>
                        <a:t> </a:t>
                      </a:r>
                      <a:r>
                        <a:rPr lang="en-US" sz="1050" dirty="0" err="1">
                          <a:effectLst/>
                          <a:latin typeface="+mn-lt"/>
                          <a:cs typeface="Calibri" panose="020F0502020204030204" pitchFamily="34" charset="0"/>
                        </a:rPr>
                        <a:t>jövedelemadó-rendszer</a:t>
                      </a:r>
                      <a:r>
                        <a:rPr lang="en-US" sz="1050" dirty="0">
                          <a:effectLst/>
                          <a:latin typeface="+mn-lt"/>
                          <a:cs typeface="Calibri" panose="020F0502020204030204" pitchFamily="34" charset="0"/>
                        </a:rPr>
                        <a:t> </a:t>
                      </a:r>
                      <a:r>
                        <a:rPr lang="en-US" sz="1050" dirty="0" err="1">
                          <a:effectLst/>
                          <a:latin typeface="+mn-lt"/>
                          <a:cs typeface="Calibri" panose="020F0502020204030204" pitchFamily="34" charset="0"/>
                        </a:rPr>
                        <a:t>az</a:t>
                      </a:r>
                      <a:r>
                        <a:rPr lang="en-US" sz="1050" dirty="0">
                          <a:effectLst/>
                          <a:latin typeface="+mn-lt"/>
                          <a:cs typeface="Calibri" panose="020F0502020204030204" pitchFamily="34" charset="0"/>
                        </a:rPr>
                        <a:t> </a:t>
                      </a:r>
                      <a:r>
                        <a:rPr lang="en-US" sz="1050" dirty="0" err="1">
                          <a:effectLst/>
                          <a:latin typeface="+mn-lt"/>
                          <a:cs typeface="Calibri" panose="020F0502020204030204" pitchFamily="34" charset="0"/>
                        </a:rPr>
                        <a:t>élelmiszerek</a:t>
                      </a:r>
                      <a:r>
                        <a:rPr lang="en-US" sz="1050" dirty="0">
                          <a:effectLst/>
                          <a:latin typeface="+mn-lt"/>
                          <a:cs typeface="Calibri" panose="020F0502020204030204" pitchFamily="34" charset="0"/>
                        </a:rPr>
                        <a:t> </a:t>
                      </a:r>
                      <a:r>
                        <a:rPr lang="en-US" sz="1050" dirty="0" err="1">
                          <a:effectLst/>
                          <a:latin typeface="+mn-lt"/>
                          <a:cs typeface="Calibri" panose="020F0502020204030204" pitchFamily="34" charset="0"/>
                        </a:rPr>
                        <a:t>közvetlen</a:t>
                      </a:r>
                      <a:r>
                        <a:rPr lang="en-US" sz="1050" dirty="0">
                          <a:effectLst/>
                          <a:latin typeface="+mn-lt"/>
                          <a:cs typeface="Calibri" panose="020F0502020204030204" pitchFamily="34" charset="0"/>
                        </a:rPr>
                        <a:t> </a:t>
                      </a:r>
                      <a:r>
                        <a:rPr lang="en-US" sz="1050" dirty="0" err="1">
                          <a:effectLst/>
                          <a:latin typeface="+mn-lt"/>
                          <a:cs typeface="Calibri" panose="020F0502020204030204" pitchFamily="34" charset="0"/>
                        </a:rPr>
                        <a:t>értékesítésére</a:t>
                      </a:r>
                      <a:endParaRPr lang="cs-CZ" sz="1050" dirty="0">
                        <a:effectLst/>
                        <a:latin typeface="+mn-lt"/>
                        <a:ea typeface="Calibri Light" panose="020F0302020204030204" pitchFamily="34" charset="0"/>
                        <a:cs typeface="Calibri" panose="020F0502020204030204" pitchFamily="34" charset="0"/>
                      </a:endParaRPr>
                    </a:p>
                  </a:txBody>
                  <a:tcPr marL="0" marR="0" marT="0" marB="0" anchor="ctr">
                    <a:solidFill>
                      <a:schemeClr val="tx2">
                        <a:lumMod val="75000"/>
                      </a:schemeClr>
                    </a:solidFill>
                  </a:tcPr>
                </a:tc>
                <a:extLst>
                  <a:ext uri="{0D108BD9-81ED-4DB2-BD59-A6C34878D82A}">
                    <a16:rowId xmlns:a16="http://schemas.microsoft.com/office/drawing/2014/main" val="1362330521"/>
                  </a:ext>
                </a:extLst>
              </a:tr>
              <a:tr h="266884">
                <a:tc>
                  <a:txBody>
                    <a:bodyPr/>
                    <a:lstStyle/>
                    <a:p>
                      <a:pPr marL="75565" marR="70485" algn="just">
                        <a:spcBef>
                          <a:spcPts val="595"/>
                        </a:spcBef>
                        <a:spcAft>
                          <a:spcPts val="0"/>
                        </a:spcAft>
                      </a:pPr>
                      <a:r>
                        <a:rPr lang="cs-CZ" sz="1050" dirty="0" err="1">
                          <a:effectLst/>
                          <a:latin typeface="+mn-lt"/>
                          <a:ea typeface="Calibri Light" panose="020F0302020204030204" pitchFamily="34" charset="0"/>
                          <a:cs typeface="Calibri" panose="020F0502020204030204" pitchFamily="34" charset="0"/>
                        </a:rPr>
                        <a:t>Franciaország</a:t>
                      </a:r>
                      <a:endParaRPr lang="cs-CZ" sz="1050" dirty="0">
                        <a:effectLst/>
                        <a:latin typeface="+mn-lt"/>
                        <a:ea typeface="Calibri Light" panose="020F0302020204030204" pitchFamily="34" charset="0"/>
                        <a:cs typeface="Calibri" panose="020F0502020204030204" pitchFamily="34" charset="0"/>
                      </a:endParaRPr>
                    </a:p>
                  </a:txBody>
                  <a:tcPr marL="0" marR="0" marT="0" marB="0" anchor="ctr">
                    <a:solidFill>
                      <a:schemeClr val="tx2">
                        <a:lumMod val="75000"/>
                      </a:schemeClr>
                    </a:solidFill>
                  </a:tcPr>
                </a:tc>
                <a:tc>
                  <a:txBody>
                    <a:bodyPr/>
                    <a:lstStyle/>
                    <a:p>
                      <a:pPr marL="91440" marR="313055" algn="just" defTabSz="914400" rtl="0" eaLnBrk="1" latinLnBrk="0" hangingPunct="1">
                        <a:spcBef>
                          <a:spcPts val="605"/>
                        </a:spcBef>
                        <a:spcAft>
                          <a:spcPts val="0"/>
                        </a:spcAft>
                      </a:pPr>
                      <a:r>
                        <a:rPr lang="cs-CZ" sz="1050" kern="1200" dirty="0">
                          <a:solidFill>
                            <a:schemeClr val="bg1"/>
                          </a:solidFill>
                          <a:effectLst/>
                          <a:latin typeface="+mn-lt"/>
                          <a:ea typeface="+mn-ea"/>
                          <a:cs typeface="Calibri" panose="020F0502020204030204" pitchFamily="34" charset="0"/>
                        </a:rPr>
                        <a:t>80 km</a:t>
                      </a:r>
                      <a:r>
                        <a:rPr lang="en-US" sz="1050" kern="1200" dirty="0">
                          <a:solidFill>
                            <a:schemeClr val="bg1"/>
                          </a:solidFill>
                          <a:effectLst/>
                          <a:latin typeface="+mn-lt"/>
                          <a:ea typeface="+mn-ea"/>
                          <a:cs typeface="Calibri" panose="020F0502020204030204" pitchFamily="34" charset="0"/>
                        </a:rPr>
                        <a:t> </a:t>
                      </a:r>
                      <a:r>
                        <a:rPr lang="en-US" sz="1050" kern="1200" dirty="0" err="1">
                          <a:solidFill>
                            <a:schemeClr val="bg1"/>
                          </a:solidFill>
                          <a:effectLst/>
                          <a:latin typeface="+mn-lt"/>
                          <a:ea typeface="+mn-ea"/>
                          <a:cs typeface="Calibri" panose="020F0502020204030204" pitchFamily="34" charset="0"/>
                        </a:rPr>
                        <a:t>sugarú</a:t>
                      </a:r>
                      <a:r>
                        <a:rPr lang="en-US" sz="1050" kern="1200" dirty="0">
                          <a:solidFill>
                            <a:schemeClr val="bg1"/>
                          </a:solidFill>
                          <a:effectLst/>
                          <a:latin typeface="+mn-lt"/>
                          <a:ea typeface="+mn-ea"/>
                          <a:cs typeface="Calibri" panose="020F0502020204030204" pitchFamily="34" charset="0"/>
                        </a:rPr>
                        <a:t> </a:t>
                      </a:r>
                      <a:r>
                        <a:rPr lang="en-US" sz="1050" kern="1200" dirty="0" err="1">
                          <a:solidFill>
                            <a:schemeClr val="bg1"/>
                          </a:solidFill>
                          <a:effectLst/>
                          <a:latin typeface="+mn-lt"/>
                          <a:ea typeface="+mn-ea"/>
                          <a:cs typeface="Calibri" panose="020F0502020204030204" pitchFamily="34" charset="0"/>
                        </a:rPr>
                        <a:t>körből</a:t>
                      </a:r>
                      <a:endParaRPr lang="cs-CZ" sz="1050" kern="1200" dirty="0">
                        <a:solidFill>
                          <a:schemeClr val="bg1"/>
                        </a:solidFill>
                        <a:effectLst/>
                        <a:latin typeface="+mn-lt"/>
                        <a:ea typeface="+mn-ea"/>
                        <a:cs typeface="Calibri" panose="020F0502020204030204" pitchFamily="34" charset="0"/>
                      </a:endParaRPr>
                    </a:p>
                  </a:txBody>
                  <a:tcPr marL="0" marR="0" marT="0" marB="0" anchor="ctr">
                    <a:solidFill>
                      <a:schemeClr val="tx2">
                        <a:lumMod val="75000"/>
                      </a:schemeClr>
                    </a:solidFill>
                  </a:tcPr>
                </a:tc>
                <a:tc>
                  <a:txBody>
                    <a:bodyPr/>
                    <a:lstStyle/>
                    <a:p>
                      <a:pPr marL="91440" marR="83820" indent="0" algn="just" defTabSz="914400" rtl="0" eaLnBrk="1" latinLnBrk="0" hangingPunct="1">
                        <a:spcBef>
                          <a:spcPts val="595"/>
                        </a:spcBef>
                        <a:spcAft>
                          <a:spcPts val="0"/>
                        </a:spcAft>
                      </a:pPr>
                      <a:r>
                        <a:rPr lang="cs-CZ" sz="1050" b="1" kern="1200" dirty="0">
                          <a:solidFill>
                            <a:schemeClr val="lt1"/>
                          </a:solidFill>
                          <a:effectLst/>
                          <a:latin typeface="+mn-lt"/>
                          <a:ea typeface="+mn-ea"/>
                          <a:cs typeface="Calibri" panose="020F0502020204030204" pitchFamily="34" charset="0"/>
                        </a:rPr>
                        <a:t> </a:t>
                      </a:r>
                    </a:p>
                  </a:txBody>
                  <a:tcPr marL="0" marR="0" marT="0" marB="0" anchor="ctr">
                    <a:solidFill>
                      <a:schemeClr val="tx2">
                        <a:lumMod val="75000"/>
                      </a:schemeClr>
                    </a:solidFill>
                  </a:tcPr>
                </a:tc>
                <a:extLst>
                  <a:ext uri="{0D108BD9-81ED-4DB2-BD59-A6C34878D82A}">
                    <a16:rowId xmlns:a16="http://schemas.microsoft.com/office/drawing/2014/main" val="1347612695"/>
                  </a:ext>
                </a:extLst>
              </a:tr>
              <a:tr h="899345">
                <a:tc>
                  <a:txBody>
                    <a:bodyPr/>
                    <a:lstStyle/>
                    <a:p>
                      <a:pPr marL="76200" marR="69850" algn="just">
                        <a:spcBef>
                          <a:spcPts val="595"/>
                        </a:spcBef>
                        <a:spcAft>
                          <a:spcPts val="0"/>
                        </a:spcAft>
                      </a:pPr>
                      <a:r>
                        <a:rPr lang="en-US" sz="1050" dirty="0" err="1">
                          <a:effectLst/>
                          <a:latin typeface="+mn-lt"/>
                          <a:ea typeface="Calibri Light" panose="020F0302020204030204" pitchFamily="34" charset="0"/>
                          <a:cs typeface="Calibri" panose="020F0502020204030204" pitchFamily="34" charset="0"/>
                        </a:rPr>
                        <a:t>Magyarország</a:t>
                      </a:r>
                      <a:endParaRPr lang="cs-CZ" sz="1050" dirty="0">
                        <a:effectLst/>
                        <a:latin typeface="+mn-lt"/>
                        <a:ea typeface="Calibri Light" panose="020F0302020204030204" pitchFamily="34" charset="0"/>
                        <a:cs typeface="Calibri" panose="020F0502020204030204" pitchFamily="34" charset="0"/>
                      </a:endParaRPr>
                    </a:p>
                  </a:txBody>
                  <a:tcPr marL="0" marR="0" marT="0" marB="0" anchor="ctr">
                    <a:solidFill>
                      <a:schemeClr val="tx2">
                        <a:lumMod val="75000"/>
                      </a:schemeClr>
                    </a:solidFill>
                  </a:tcPr>
                </a:tc>
                <a:tc>
                  <a:txBody>
                    <a:bodyPr/>
                    <a:lstStyle/>
                    <a:p>
                      <a:pPr marL="91440" marR="313055" indent="0" algn="just" defTabSz="914400" rtl="0" eaLnBrk="1" latinLnBrk="0" hangingPunct="1">
                        <a:spcBef>
                          <a:spcPts val="605"/>
                        </a:spcBef>
                        <a:spcAft>
                          <a:spcPts val="0"/>
                        </a:spcAft>
                      </a:pPr>
                      <a:r>
                        <a:rPr lang="en-US" sz="1050" kern="1200" dirty="0" err="1">
                          <a:solidFill>
                            <a:schemeClr val="bg1"/>
                          </a:solidFill>
                          <a:effectLst/>
                          <a:latin typeface="+mn-lt"/>
                          <a:ea typeface="+mn-ea"/>
                          <a:cs typeface="Calibri" panose="020F0502020204030204" pitchFamily="34" charset="0"/>
                        </a:rPr>
                        <a:t>Származási</a:t>
                      </a:r>
                      <a:r>
                        <a:rPr lang="en-US" sz="1050" kern="1200" dirty="0">
                          <a:solidFill>
                            <a:schemeClr val="bg1"/>
                          </a:solidFill>
                          <a:effectLst/>
                          <a:latin typeface="+mn-lt"/>
                          <a:ea typeface="+mn-ea"/>
                          <a:cs typeface="Calibri" panose="020F0502020204030204" pitchFamily="34" charset="0"/>
                        </a:rPr>
                        <a:t> </a:t>
                      </a:r>
                      <a:r>
                        <a:rPr lang="en-US" sz="1050" kern="1200" dirty="0" err="1">
                          <a:solidFill>
                            <a:schemeClr val="bg1"/>
                          </a:solidFill>
                          <a:effectLst/>
                          <a:latin typeface="+mn-lt"/>
                          <a:ea typeface="+mn-ea"/>
                          <a:cs typeface="Calibri" panose="020F0502020204030204" pitchFamily="34" charset="0"/>
                        </a:rPr>
                        <a:t>régió</a:t>
                      </a:r>
                      <a:r>
                        <a:rPr lang="en-US" sz="1050" kern="1200" dirty="0">
                          <a:solidFill>
                            <a:schemeClr val="bg1"/>
                          </a:solidFill>
                          <a:effectLst/>
                          <a:latin typeface="+mn-lt"/>
                          <a:ea typeface="+mn-ea"/>
                          <a:cs typeface="Calibri" panose="020F0502020204030204" pitchFamily="34" charset="0"/>
                        </a:rPr>
                        <a:t> </a:t>
                      </a:r>
                      <a:r>
                        <a:rPr lang="en-US" sz="1050" kern="1200" dirty="0" err="1">
                          <a:solidFill>
                            <a:schemeClr val="bg1"/>
                          </a:solidFill>
                          <a:effectLst/>
                          <a:latin typeface="+mn-lt"/>
                          <a:ea typeface="+mn-ea"/>
                          <a:cs typeface="Calibri" panose="020F0502020204030204" pitchFamily="34" charset="0"/>
                        </a:rPr>
                        <a:t>vagy</a:t>
                      </a:r>
                      <a:r>
                        <a:rPr lang="en-US" sz="1050" kern="1200" dirty="0">
                          <a:solidFill>
                            <a:schemeClr val="bg1"/>
                          </a:solidFill>
                          <a:effectLst/>
                          <a:latin typeface="+mn-lt"/>
                          <a:ea typeface="+mn-ea"/>
                          <a:cs typeface="Calibri" panose="020F0502020204030204" pitchFamily="34" charset="0"/>
                        </a:rPr>
                        <a:t> 40 km-es </a:t>
                      </a:r>
                      <a:r>
                        <a:rPr lang="en-US" sz="1050" kern="1200" dirty="0" err="1">
                          <a:solidFill>
                            <a:schemeClr val="bg1"/>
                          </a:solidFill>
                          <a:effectLst/>
                          <a:latin typeface="+mn-lt"/>
                          <a:ea typeface="+mn-ea"/>
                          <a:cs typeface="Calibri" panose="020F0502020204030204" pitchFamily="34" charset="0"/>
                        </a:rPr>
                        <a:t>körzet</a:t>
                      </a:r>
                      <a:endParaRPr lang="cs-CZ" sz="1050" kern="1200" dirty="0">
                        <a:solidFill>
                          <a:schemeClr val="bg1"/>
                        </a:solidFill>
                        <a:effectLst/>
                        <a:latin typeface="+mn-lt"/>
                        <a:ea typeface="+mn-ea"/>
                        <a:cs typeface="Calibri" panose="020F0502020204030204" pitchFamily="34" charset="0"/>
                      </a:endParaRPr>
                    </a:p>
                  </a:txBody>
                  <a:tcPr marL="0" marR="0" marT="0" marB="0" anchor="ctr">
                    <a:solidFill>
                      <a:schemeClr val="tx2">
                        <a:lumMod val="75000"/>
                      </a:schemeClr>
                    </a:solidFill>
                  </a:tcPr>
                </a:tc>
                <a:tc>
                  <a:txBody>
                    <a:bodyPr/>
                    <a:lstStyle/>
                    <a:p>
                      <a:pPr marL="91440" marR="83820" indent="0" algn="just" defTabSz="914400" rtl="0" eaLnBrk="1" latinLnBrk="0" hangingPunct="1">
                        <a:spcBef>
                          <a:spcPts val="595"/>
                        </a:spcBef>
                        <a:spcAft>
                          <a:spcPts val="0"/>
                        </a:spcAft>
                      </a:pPr>
                      <a:r>
                        <a:rPr lang="en-US" sz="1050" b="1" kern="1200" dirty="0">
                          <a:solidFill>
                            <a:schemeClr val="lt1"/>
                          </a:solidFill>
                          <a:effectLst/>
                          <a:latin typeface="+mn-lt"/>
                          <a:ea typeface="+mn-ea"/>
                          <a:cs typeface="Calibri" panose="020F0502020204030204" pitchFamily="34" charset="0"/>
                        </a:rPr>
                        <a:t>Az </a:t>
                      </a:r>
                      <a:r>
                        <a:rPr lang="en-US" sz="1050" b="1" kern="1200" dirty="0" err="1">
                          <a:solidFill>
                            <a:schemeClr val="lt1"/>
                          </a:solidFill>
                          <a:effectLst/>
                          <a:latin typeface="+mn-lt"/>
                          <a:ea typeface="+mn-ea"/>
                          <a:cs typeface="Calibri" panose="020F0502020204030204" pitchFamily="34" charset="0"/>
                        </a:rPr>
                        <a:t>úgynevezett</a:t>
                      </a:r>
                      <a:r>
                        <a:rPr lang="en-US" sz="1050" b="1" kern="1200" dirty="0">
                          <a:solidFill>
                            <a:schemeClr val="lt1"/>
                          </a:solidFill>
                          <a:effectLst/>
                          <a:latin typeface="+mn-lt"/>
                          <a:ea typeface="+mn-ea"/>
                          <a:cs typeface="Calibri" panose="020F0502020204030204" pitchFamily="34" charset="0"/>
                        </a:rPr>
                        <a:t> "</a:t>
                      </a:r>
                      <a:r>
                        <a:rPr lang="en-US" sz="1050" b="1" kern="1200" dirty="0" err="1">
                          <a:solidFill>
                            <a:schemeClr val="lt1"/>
                          </a:solidFill>
                          <a:effectLst/>
                          <a:latin typeface="+mn-lt"/>
                          <a:ea typeface="+mn-ea"/>
                          <a:cs typeface="Calibri" panose="020F0502020204030204" pitchFamily="34" charset="0"/>
                        </a:rPr>
                        <a:t>falusi</a:t>
                      </a:r>
                      <a:r>
                        <a:rPr lang="en-US" sz="1050" b="1" kern="1200" dirty="0">
                          <a:solidFill>
                            <a:schemeClr val="lt1"/>
                          </a:solidFill>
                          <a:effectLst/>
                          <a:latin typeface="+mn-lt"/>
                          <a:ea typeface="+mn-ea"/>
                          <a:cs typeface="Calibri" panose="020F0502020204030204" pitchFamily="34" charset="0"/>
                        </a:rPr>
                        <a:t> </a:t>
                      </a:r>
                      <a:r>
                        <a:rPr lang="en-US" sz="1050" b="1" kern="1200" dirty="0" err="1">
                          <a:solidFill>
                            <a:schemeClr val="lt1"/>
                          </a:solidFill>
                          <a:effectLst/>
                          <a:latin typeface="+mn-lt"/>
                          <a:ea typeface="+mn-ea"/>
                          <a:cs typeface="Calibri" panose="020F0502020204030204" pitchFamily="34" charset="0"/>
                        </a:rPr>
                        <a:t>asztalok</a:t>
                      </a:r>
                      <a:r>
                        <a:rPr lang="en-US" sz="1050" b="1" kern="1200" dirty="0">
                          <a:solidFill>
                            <a:schemeClr val="lt1"/>
                          </a:solidFill>
                          <a:effectLst/>
                          <a:latin typeface="+mn-lt"/>
                          <a:ea typeface="+mn-ea"/>
                          <a:cs typeface="Calibri" panose="020F0502020204030204" pitchFamily="34" charset="0"/>
                        </a:rPr>
                        <a:t> a </a:t>
                      </a:r>
                      <a:r>
                        <a:rPr lang="en-US" sz="1050" b="1" kern="1200" dirty="0" err="1">
                          <a:solidFill>
                            <a:schemeClr val="lt1"/>
                          </a:solidFill>
                          <a:effectLst/>
                          <a:latin typeface="+mn-lt"/>
                          <a:ea typeface="+mn-ea"/>
                          <a:cs typeface="Calibri" panose="020F0502020204030204" pitchFamily="34" charset="0"/>
                        </a:rPr>
                        <a:t>vendégeknek</a:t>
                      </a:r>
                      <a:r>
                        <a:rPr lang="en-US" sz="1050" b="1" kern="1200" dirty="0">
                          <a:solidFill>
                            <a:schemeClr val="lt1"/>
                          </a:solidFill>
                          <a:effectLst/>
                          <a:latin typeface="+mn-lt"/>
                          <a:ea typeface="+mn-ea"/>
                          <a:cs typeface="Calibri" panose="020F0502020204030204" pitchFamily="34" charset="0"/>
                        </a:rPr>
                        <a:t>" </a:t>
                      </a:r>
                      <a:r>
                        <a:rPr lang="en-US" sz="1050" b="1" kern="1200" dirty="0" err="1">
                          <a:solidFill>
                            <a:schemeClr val="lt1"/>
                          </a:solidFill>
                          <a:effectLst/>
                          <a:latin typeface="+mn-lt"/>
                          <a:ea typeface="+mn-ea"/>
                          <a:cs typeface="Calibri" panose="020F0502020204030204" pitchFamily="34" charset="0"/>
                        </a:rPr>
                        <a:t>intézete</a:t>
                      </a:r>
                      <a:r>
                        <a:rPr lang="en-US" sz="1050" b="1" kern="1200" dirty="0">
                          <a:solidFill>
                            <a:schemeClr val="lt1"/>
                          </a:solidFill>
                          <a:effectLst/>
                          <a:latin typeface="+mn-lt"/>
                          <a:ea typeface="+mn-ea"/>
                          <a:cs typeface="Calibri" panose="020F0502020204030204" pitchFamily="34" charset="0"/>
                        </a:rPr>
                        <a:t>, </a:t>
                      </a:r>
                      <a:r>
                        <a:rPr lang="en-US" sz="1050" b="1" kern="1200" dirty="0" err="1">
                          <a:solidFill>
                            <a:schemeClr val="lt1"/>
                          </a:solidFill>
                          <a:effectLst/>
                          <a:latin typeface="+mn-lt"/>
                          <a:ea typeface="+mn-ea"/>
                          <a:cs typeface="Calibri" panose="020F0502020204030204" pitchFamily="34" charset="0"/>
                        </a:rPr>
                        <a:t>amely</a:t>
                      </a:r>
                      <a:r>
                        <a:rPr lang="en-US" sz="1050" b="1" kern="1200" dirty="0">
                          <a:solidFill>
                            <a:schemeClr val="lt1"/>
                          </a:solidFill>
                          <a:effectLst/>
                          <a:latin typeface="+mn-lt"/>
                          <a:ea typeface="+mn-ea"/>
                          <a:cs typeface="Calibri" panose="020F0502020204030204" pitchFamily="34" charset="0"/>
                        </a:rPr>
                        <a:t> </a:t>
                      </a:r>
                      <a:r>
                        <a:rPr lang="en-US" sz="1050" b="1" kern="1200" dirty="0" err="1">
                          <a:solidFill>
                            <a:schemeClr val="lt1"/>
                          </a:solidFill>
                          <a:effectLst/>
                          <a:latin typeface="+mn-lt"/>
                          <a:ea typeface="+mn-ea"/>
                          <a:cs typeface="Calibri" panose="020F0502020204030204" pitchFamily="34" charset="0"/>
                        </a:rPr>
                        <a:t>lehetővé</a:t>
                      </a:r>
                      <a:r>
                        <a:rPr lang="en-US" sz="1050" b="1" kern="1200" dirty="0">
                          <a:solidFill>
                            <a:schemeClr val="lt1"/>
                          </a:solidFill>
                          <a:effectLst/>
                          <a:latin typeface="+mn-lt"/>
                          <a:ea typeface="+mn-ea"/>
                          <a:cs typeface="Calibri" panose="020F0502020204030204" pitchFamily="34" charset="0"/>
                        </a:rPr>
                        <a:t> </a:t>
                      </a:r>
                      <a:r>
                        <a:rPr lang="en-US" sz="1050" b="1" kern="1200" dirty="0" err="1">
                          <a:solidFill>
                            <a:schemeClr val="lt1"/>
                          </a:solidFill>
                          <a:effectLst/>
                          <a:latin typeface="+mn-lt"/>
                          <a:ea typeface="+mn-ea"/>
                          <a:cs typeface="Calibri" panose="020F0502020204030204" pitchFamily="34" charset="0"/>
                        </a:rPr>
                        <a:t>teszi</a:t>
                      </a:r>
                      <a:r>
                        <a:rPr lang="en-US" sz="1050" b="1" kern="1200" dirty="0">
                          <a:solidFill>
                            <a:schemeClr val="lt1"/>
                          </a:solidFill>
                          <a:effectLst/>
                          <a:latin typeface="+mn-lt"/>
                          <a:ea typeface="+mn-ea"/>
                          <a:cs typeface="Calibri" panose="020F0502020204030204" pitchFamily="34" charset="0"/>
                        </a:rPr>
                        <a:t> a </a:t>
                      </a:r>
                      <a:r>
                        <a:rPr lang="en-US" sz="1050" b="1" kern="1200" dirty="0" err="1">
                          <a:solidFill>
                            <a:schemeClr val="lt1"/>
                          </a:solidFill>
                          <a:effectLst/>
                          <a:latin typeface="+mn-lt"/>
                          <a:ea typeface="+mn-ea"/>
                          <a:cs typeface="Calibri" panose="020F0502020204030204" pitchFamily="34" charset="0"/>
                        </a:rPr>
                        <a:t>mentességi</a:t>
                      </a:r>
                      <a:r>
                        <a:rPr lang="en-US" sz="1050" b="1" kern="1200" dirty="0">
                          <a:solidFill>
                            <a:schemeClr val="lt1"/>
                          </a:solidFill>
                          <a:effectLst/>
                          <a:latin typeface="+mn-lt"/>
                          <a:ea typeface="+mn-ea"/>
                          <a:cs typeface="Calibri" panose="020F0502020204030204" pitchFamily="34" charset="0"/>
                        </a:rPr>
                        <a:t> </a:t>
                      </a:r>
                      <a:r>
                        <a:rPr lang="en-US" sz="1050" b="1" kern="1200" dirty="0" err="1">
                          <a:solidFill>
                            <a:schemeClr val="lt1"/>
                          </a:solidFill>
                          <a:effectLst/>
                          <a:latin typeface="+mn-lt"/>
                          <a:ea typeface="+mn-ea"/>
                          <a:cs typeface="Calibri" panose="020F0502020204030204" pitchFamily="34" charset="0"/>
                        </a:rPr>
                        <a:t>rendszerben</a:t>
                      </a:r>
                      <a:r>
                        <a:rPr lang="en-US" sz="1050" b="1" kern="1200" dirty="0">
                          <a:solidFill>
                            <a:schemeClr val="lt1"/>
                          </a:solidFill>
                          <a:effectLst/>
                          <a:latin typeface="+mn-lt"/>
                          <a:ea typeface="+mn-ea"/>
                          <a:cs typeface="Calibri" panose="020F0502020204030204" pitchFamily="34" charset="0"/>
                        </a:rPr>
                        <a:t> a </a:t>
                      </a:r>
                      <a:r>
                        <a:rPr lang="en-US" sz="1050" b="1" kern="1200" dirty="0" err="1">
                          <a:solidFill>
                            <a:schemeClr val="lt1"/>
                          </a:solidFill>
                          <a:effectLst/>
                          <a:latin typeface="+mn-lt"/>
                          <a:ea typeface="+mn-ea"/>
                          <a:cs typeface="Calibri" panose="020F0502020204030204" pitchFamily="34" charset="0"/>
                        </a:rPr>
                        <a:t>nem</a:t>
                      </a:r>
                      <a:r>
                        <a:rPr lang="en-US" sz="1050" b="1" kern="1200" dirty="0">
                          <a:solidFill>
                            <a:schemeClr val="lt1"/>
                          </a:solidFill>
                          <a:effectLst/>
                          <a:latin typeface="+mn-lt"/>
                          <a:ea typeface="+mn-ea"/>
                          <a:cs typeface="Calibri" panose="020F0502020204030204" pitchFamily="34" charset="0"/>
                        </a:rPr>
                        <a:t> </a:t>
                      </a:r>
                      <a:r>
                        <a:rPr lang="en-US" sz="1050" b="1" kern="1200" dirty="0" err="1">
                          <a:solidFill>
                            <a:schemeClr val="lt1"/>
                          </a:solidFill>
                          <a:effectLst/>
                          <a:latin typeface="+mn-lt"/>
                          <a:ea typeface="+mn-ea"/>
                          <a:cs typeface="Calibri" panose="020F0502020204030204" pitchFamily="34" charset="0"/>
                        </a:rPr>
                        <a:t>saját</a:t>
                      </a:r>
                      <a:r>
                        <a:rPr lang="en-US" sz="1050" b="1" kern="1200" dirty="0">
                          <a:solidFill>
                            <a:schemeClr val="lt1"/>
                          </a:solidFill>
                          <a:effectLst/>
                          <a:latin typeface="+mn-lt"/>
                          <a:ea typeface="+mn-ea"/>
                          <a:cs typeface="Calibri" panose="020F0502020204030204" pitchFamily="34" charset="0"/>
                        </a:rPr>
                        <a:t> </a:t>
                      </a:r>
                      <a:r>
                        <a:rPr lang="en-US" sz="1050" b="1" kern="1200" dirty="0" err="1">
                          <a:solidFill>
                            <a:schemeClr val="lt1"/>
                          </a:solidFill>
                          <a:effectLst/>
                          <a:latin typeface="+mn-lt"/>
                          <a:ea typeface="+mn-ea"/>
                          <a:cs typeface="Calibri" panose="020F0502020204030204" pitchFamily="34" charset="0"/>
                        </a:rPr>
                        <a:t>termékek</a:t>
                      </a:r>
                      <a:r>
                        <a:rPr lang="en-US" sz="1050" b="1" kern="1200" dirty="0">
                          <a:solidFill>
                            <a:schemeClr val="lt1"/>
                          </a:solidFill>
                          <a:effectLst/>
                          <a:latin typeface="+mn-lt"/>
                          <a:ea typeface="+mn-ea"/>
                          <a:cs typeface="Calibri" panose="020F0502020204030204" pitchFamily="34" charset="0"/>
                        </a:rPr>
                        <a:t> </a:t>
                      </a:r>
                      <a:r>
                        <a:rPr lang="en-US" sz="1050" b="1" kern="1200" dirty="0" err="1">
                          <a:solidFill>
                            <a:schemeClr val="lt1"/>
                          </a:solidFill>
                          <a:effectLst/>
                          <a:latin typeface="+mn-lt"/>
                          <a:ea typeface="+mn-ea"/>
                          <a:cs typeface="Calibri" panose="020F0502020204030204" pitchFamily="34" charset="0"/>
                        </a:rPr>
                        <a:t>bizonyos</a:t>
                      </a:r>
                      <a:r>
                        <a:rPr lang="en-US" sz="1050" b="1" kern="1200" dirty="0">
                          <a:solidFill>
                            <a:schemeClr val="lt1"/>
                          </a:solidFill>
                          <a:effectLst/>
                          <a:latin typeface="+mn-lt"/>
                          <a:ea typeface="+mn-ea"/>
                          <a:cs typeface="Calibri" panose="020F0502020204030204" pitchFamily="34" charset="0"/>
                        </a:rPr>
                        <a:t> </a:t>
                      </a:r>
                      <a:r>
                        <a:rPr lang="en-US" sz="1050" b="1" kern="1200" dirty="0" err="1">
                          <a:solidFill>
                            <a:schemeClr val="lt1"/>
                          </a:solidFill>
                          <a:effectLst/>
                          <a:latin typeface="+mn-lt"/>
                          <a:ea typeface="+mn-ea"/>
                          <a:cs typeface="Calibri" panose="020F0502020204030204" pitchFamily="34" charset="0"/>
                        </a:rPr>
                        <a:t>hányadának</a:t>
                      </a:r>
                      <a:r>
                        <a:rPr lang="en-US" sz="1050" b="1" kern="1200" dirty="0">
                          <a:solidFill>
                            <a:schemeClr val="lt1"/>
                          </a:solidFill>
                          <a:effectLst/>
                          <a:latin typeface="+mn-lt"/>
                          <a:ea typeface="+mn-ea"/>
                          <a:cs typeface="Calibri" panose="020F0502020204030204" pitchFamily="34" charset="0"/>
                        </a:rPr>
                        <a:t> </a:t>
                      </a:r>
                      <a:r>
                        <a:rPr lang="en-US" sz="1050" b="1" kern="1200" dirty="0" err="1">
                          <a:solidFill>
                            <a:schemeClr val="lt1"/>
                          </a:solidFill>
                          <a:effectLst/>
                          <a:latin typeface="+mn-lt"/>
                          <a:ea typeface="+mn-ea"/>
                          <a:cs typeface="Calibri" panose="020F0502020204030204" pitchFamily="34" charset="0"/>
                        </a:rPr>
                        <a:t>értékesítését</a:t>
                      </a:r>
                      <a:endParaRPr lang="cs-CZ" sz="1050" b="1" kern="1200" dirty="0">
                        <a:solidFill>
                          <a:schemeClr val="lt1"/>
                        </a:solidFill>
                        <a:effectLst/>
                        <a:latin typeface="+mn-lt"/>
                        <a:ea typeface="+mn-ea"/>
                        <a:cs typeface="Calibri" panose="020F0502020204030204" pitchFamily="34" charset="0"/>
                      </a:endParaRPr>
                    </a:p>
                  </a:txBody>
                  <a:tcPr marL="0" marR="0" marT="0" marB="0" anchor="ctr">
                    <a:solidFill>
                      <a:schemeClr val="tx2">
                        <a:lumMod val="75000"/>
                      </a:schemeClr>
                    </a:solidFill>
                  </a:tcPr>
                </a:tc>
                <a:extLst>
                  <a:ext uri="{0D108BD9-81ED-4DB2-BD59-A6C34878D82A}">
                    <a16:rowId xmlns:a16="http://schemas.microsoft.com/office/drawing/2014/main" val="2410666624"/>
                  </a:ext>
                </a:extLst>
              </a:tr>
              <a:tr h="655942">
                <a:tc>
                  <a:txBody>
                    <a:bodyPr/>
                    <a:lstStyle/>
                    <a:p>
                      <a:pPr marL="75565" marR="70485" algn="just">
                        <a:spcBef>
                          <a:spcPts val="595"/>
                        </a:spcBef>
                        <a:spcAft>
                          <a:spcPts val="0"/>
                        </a:spcAft>
                      </a:pPr>
                      <a:r>
                        <a:rPr lang="en-US" sz="1050" dirty="0" err="1">
                          <a:effectLst/>
                          <a:latin typeface="+mn-lt"/>
                          <a:cs typeface="Calibri" panose="020F0502020204030204" pitchFamily="34" charset="0"/>
                        </a:rPr>
                        <a:t>Olaszország</a:t>
                      </a:r>
                      <a:endParaRPr lang="cs-CZ" sz="1050" dirty="0">
                        <a:effectLst/>
                        <a:latin typeface="+mn-lt"/>
                        <a:cs typeface="Calibri" panose="020F0502020204030204" pitchFamily="34" charset="0"/>
                      </a:endParaRPr>
                    </a:p>
                    <a:p>
                      <a:pPr marL="76200" marR="70485" algn="just">
                        <a:spcBef>
                          <a:spcPts val="600"/>
                        </a:spcBef>
                        <a:spcAft>
                          <a:spcPts val="0"/>
                        </a:spcAft>
                      </a:pPr>
                      <a:r>
                        <a:rPr lang="cs-CZ" sz="1050" dirty="0">
                          <a:effectLst/>
                          <a:latin typeface="+mn-lt"/>
                          <a:cs typeface="Calibri" panose="020F0502020204030204" pitchFamily="34" charset="0"/>
                        </a:rPr>
                        <a:t>(</a:t>
                      </a:r>
                      <a:r>
                        <a:rPr lang="cs-CZ" sz="1050" dirty="0" err="1">
                          <a:effectLst/>
                          <a:latin typeface="+mn-lt"/>
                          <a:cs typeface="Calibri" panose="020F0502020204030204" pitchFamily="34" charset="0"/>
                        </a:rPr>
                        <a:t>Friuli-Venezia</a:t>
                      </a:r>
                      <a:r>
                        <a:rPr lang="cs-CZ" sz="1050" dirty="0">
                          <a:effectLst/>
                          <a:latin typeface="+mn-lt"/>
                          <a:cs typeface="Calibri" panose="020F0502020204030204" pitchFamily="34" charset="0"/>
                        </a:rPr>
                        <a:t> Giulia)</a:t>
                      </a:r>
                      <a:endParaRPr lang="cs-CZ" sz="1050" dirty="0">
                        <a:effectLst/>
                        <a:latin typeface="+mn-lt"/>
                        <a:ea typeface="Calibri Light" panose="020F0302020204030204" pitchFamily="34" charset="0"/>
                        <a:cs typeface="Calibri" panose="020F0502020204030204" pitchFamily="34" charset="0"/>
                      </a:endParaRPr>
                    </a:p>
                  </a:txBody>
                  <a:tcPr marL="0" marR="0" marT="0" marB="0" anchor="ctr">
                    <a:solidFill>
                      <a:schemeClr val="tx2">
                        <a:lumMod val="75000"/>
                      </a:schemeClr>
                    </a:solidFill>
                  </a:tcPr>
                </a:tc>
                <a:tc>
                  <a:txBody>
                    <a:bodyPr/>
                    <a:lstStyle/>
                    <a:p>
                      <a:pPr marL="91440" marR="313055" indent="0" algn="just" defTabSz="914400" rtl="0" eaLnBrk="1" latinLnBrk="0" hangingPunct="1">
                        <a:spcBef>
                          <a:spcPts val="605"/>
                        </a:spcBef>
                        <a:spcAft>
                          <a:spcPts val="0"/>
                        </a:spcAft>
                      </a:pPr>
                      <a:r>
                        <a:rPr lang="en-US" sz="1050" kern="1200" dirty="0" err="1">
                          <a:solidFill>
                            <a:schemeClr val="bg1"/>
                          </a:solidFill>
                          <a:effectLst/>
                          <a:latin typeface="+mn-lt"/>
                          <a:ea typeface="+mn-ea"/>
                          <a:cs typeface="Calibri" panose="020F0502020204030204" pitchFamily="34" charset="0"/>
                        </a:rPr>
                        <a:t>Származási</a:t>
                      </a:r>
                      <a:r>
                        <a:rPr lang="en-US" sz="1050" kern="1200" dirty="0">
                          <a:solidFill>
                            <a:schemeClr val="bg1"/>
                          </a:solidFill>
                          <a:effectLst/>
                          <a:latin typeface="+mn-lt"/>
                          <a:ea typeface="+mn-ea"/>
                          <a:cs typeface="Calibri" panose="020F0502020204030204" pitchFamily="34" charset="0"/>
                        </a:rPr>
                        <a:t> </a:t>
                      </a:r>
                      <a:r>
                        <a:rPr lang="en-US" sz="1050" kern="1200" dirty="0" err="1">
                          <a:solidFill>
                            <a:schemeClr val="bg1"/>
                          </a:solidFill>
                          <a:effectLst/>
                          <a:latin typeface="+mn-lt"/>
                          <a:ea typeface="+mn-ea"/>
                          <a:cs typeface="Calibri" panose="020F0502020204030204" pitchFamily="34" charset="0"/>
                        </a:rPr>
                        <a:t>tartományok</a:t>
                      </a:r>
                      <a:r>
                        <a:rPr lang="en-US" sz="1050" kern="1200" dirty="0">
                          <a:solidFill>
                            <a:schemeClr val="bg1"/>
                          </a:solidFill>
                          <a:effectLst/>
                          <a:latin typeface="+mn-lt"/>
                          <a:ea typeface="+mn-ea"/>
                          <a:cs typeface="Calibri" panose="020F0502020204030204" pitchFamily="34" charset="0"/>
                        </a:rPr>
                        <a:t> </a:t>
                      </a:r>
                      <a:r>
                        <a:rPr lang="en-US" sz="1050" kern="1200" dirty="0" err="1">
                          <a:solidFill>
                            <a:schemeClr val="bg1"/>
                          </a:solidFill>
                          <a:effectLst/>
                          <a:latin typeface="+mn-lt"/>
                          <a:ea typeface="+mn-ea"/>
                          <a:cs typeface="Calibri" panose="020F0502020204030204" pitchFamily="34" charset="0"/>
                        </a:rPr>
                        <a:t>és</a:t>
                      </a:r>
                      <a:r>
                        <a:rPr lang="en-US" sz="1050" kern="1200" dirty="0">
                          <a:solidFill>
                            <a:schemeClr val="bg1"/>
                          </a:solidFill>
                          <a:effectLst/>
                          <a:latin typeface="+mn-lt"/>
                          <a:ea typeface="+mn-ea"/>
                          <a:cs typeface="Calibri" panose="020F0502020204030204" pitchFamily="34" charset="0"/>
                        </a:rPr>
                        <a:t> </a:t>
                      </a:r>
                      <a:r>
                        <a:rPr lang="en-US" sz="1050" kern="1200" dirty="0" err="1">
                          <a:solidFill>
                            <a:schemeClr val="bg1"/>
                          </a:solidFill>
                          <a:effectLst/>
                          <a:latin typeface="+mn-lt"/>
                          <a:ea typeface="+mn-ea"/>
                          <a:cs typeface="Calibri" panose="020F0502020204030204" pitchFamily="34" charset="0"/>
                        </a:rPr>
                        <a:t>szomszédos</a:t>
                      </a:r>
                      <a:r>
                        <a:rPr lang="en-US" sz="1050" kern="1200" dirty="0">
                          <a:solidFill>
                            <a:schemeClr val="bg1"/>
                          </a:solidFill>
                          <a:effectLst/>
                          <a:latin typeface="+mn-lt"/>
                          <a:ea typeface="+mn-ea"/>
                          <a:cs typeface="Calibri" panose="020F0502020204030204" pitchFamily="34" charset="0"/>
                        </a:rPr>
                        <a:t> </a:t>
                      </a:r>
                      <a:r>
                        <a:rPr lang="en-US" sz="1050" kern="1200" dirty="0" err="1">
                          <a:solidFill>
                            <a:schemeClr val="bg1"/>
                          </a:solidFill>
                          <a:effectLst/>
                          <a:latin typeface="+mn-lt"/>
                          <a:ea typeface="+mn-ea"/>
                          <a:cs typeface="Calibri" panose="020F0502020204030204" pitchFamily="34" charset="0"/>
                        </a:rPr>
                        <a:t>tartományok</a:t>
                      </a:r>
                      <a:endParaRPr lang="cs-CZ" sz="1050" kern="1200" dirty="0">
                        <a:solidFill>
                          <a:schemeClr val="bg1"/>
                        </a:solidFill>
                        <a:effectLst/>
                        <a:latin typeface="+mn-lt"/>
                        <a:ea typeface="+mn-ea"/>
                        <a:cs typeface="Calibri" panose="020F0502020204030204" pitchFamily="34" charset="0"/>
                      </a:endParaRPr>
                    </a:p>
                  </a:txBody>
                  <a:tcPr marL="0" marR="0" marT="0" marB="0" anchor="ctr">
                    <a:solidFill>
                      <a:schemeClr val="tx2">
                        <a:lumMod val="75000"/>
                      </a:schemeClr>
                    </a:solidFill>
                  </a:tcPr>
                </a:tc>
                <a:tc>
                  <a:txBody>
                    <a:bodyPr/>
                    <a:lstStyle/>
                    <a:p>
                      <a:pPr marL="91440" marR="83820" indent="0" algn="just" defTabSz="914400" rtl="0" eaLnBrk="1" latinLnBrk="0" hangingPunct="1">
                        <a:spcBef>
                          <a:spcPts val="595"/>
                        </a:spcBef>
                        <a:spcAft>
                          <a:spcPts val="0"/>
                        </a:spcAft>
                      </a:pPr>
                      <a:r>
                        <a:rPr lang="en-US" sz="1050" b="1" kern="1200" dirty="0">
                          <a:solidFill>
                            <a:schemeClr val="lt1"/>
                          </a:solidFill>
                          <a:effectLst/>
                          <a:latin typeface="+mn-lt"/>
                          <a:ea typeface="+mn-ea"/>
                          <a:cs typeface="Calibri" panose="020F0502020204030204" pitchFamily="34" charset="0"/>
                        </a:rPr>
                        <a:t>A </a:t>
                      </a:r>
                      <a:r>
                        <a:rPr lang="en-US" sz="1050" b="1" kern="1200" dirty="0" err="1">
                          <a:solidFill>
                            <a:schemeClr val="lt1"/>
                          </a:solidFill>
                          <a:effectLst/>
                          <a:latin typeface="+mn-lt"/>
                          <a:ea typeface="+mn-ea"/>
                          <a:cs typeface="Calibri" panose="020F0502020204030204" pitchFamily="34" charset="0"/>
                        </a:rPr>
                        <a:t>tevékenység</a:t>
                      </a:r>
                      <a:r>
                        <a:rPr lang="en-US" sz="1050" b="1" kern="1200" dirty="0">
                          <a:solidFill>
                            <a:schemeClr val="lt1"/>
                          </a:solidFill>
                          <a:effectLst/>
                          <a:latin typeface="+mn-lt"/>
                          <a:ea typeface="+mn-ea"/>
                          <a:cs typeface="Calibri" panose="020F0502020204030204" pitchFamily="34" charset="0"/>
                        </a:rPr>
                        <a:t> </a:t>
                      </a:r>
                      <a:r>
                        <a:rPr lang="en-US" sz="1050" b="1" kern="1200" dirty="0" err="1">
                          <a:solidFill>
                            <a:schemeClr val="lt1"/>
                          </a:solidFill>
                          <a:effectLst/>
                          <a:latin typeface="+mn-lt"/>
                          <a:ea typeface="+mn-ea"/>
                          <a:cs typeface="Calibri" panose="020F0502020204030204" pitchFamily="34" charset="0"/>
                        </a:rPr>
                        <a:t>megkezdéséhez</a:t>
                      </a:r>
                      <a:r>
                        <a:rPr lang="en-US" sz="1050" b="1" kern="1200" dirty="0">
                          <a:solidFill>
                            <a:schemeClr val="lt1"/>
                          </a:solidFill>
                          <a:effectLst/>
                          <a:latin typeface="+mn-lt"/>
                          <a:ea typeface="+mn-ea"/>
                          <a:cs typeface="Calibri" panose="020F0502020204030204" pitchFamily="34" charset="0"/>
                        </a:rPr>
                        <a:t> a </a:t>
                      </a:r>
                      <a:r>
                        <a:rPr lang="en-US" sz="1050" b="1" kern="1200" dirty="0" err="1">
                          <a:solidFill>
                            <a:schemeClr val="lt1"/>
                          </a:solidFill>
                          <a:effectLst/>
                          <a:latin typeface="+mn-lt"/>
                          <a:ea typeface="+mn-ea"/>
                          <a:cs typeface="Calibri" panose="020F0502020204030204" pitchFamily="34" charset="0"/>
                        </a:rPr>
                        <a:t>higiéniai</a:t>
                      </a:r>
                      <a:r>
                        <a:rPr lang="en-US" sz="1050" b="1" kern="1200" dirty="0">
                          <a:solidFill>
                            <a:schemeClr val="lt1"/>
                          </a:solidFill>
                          <a:effectLst/>
                          <a:latin typeface="+mn-lt"/>
                          <a:ea typeface="+mn-ea"/>
                          <a:cs typeface="Calibri" panose="020F0502020204030204" pitchFamily="34" charset="0"/>
                        </a:rPr>
                        <a:t> </a:t>
                      </a:r>
                      <a:r>
                        <a:rPr lang="en-US" sz="1050" b="1" kern="1200" dirty="0" err="1">
                          <a:solidFill>
                            <a:schemeClr val="lt1"/>
                          </a:solidFill>
                          <a:effectLst/>
                          <a:latin typeface="+mn-lt"/>
                          <a:ea typeface="+mn-ea"/>
                          <a:cs typeface="Calibri" panose="020F0502020204030204" pitchFamily="34" charset="0"/>
                        </a:rPr>
                        <a:t>előírások</a:t>
                      </a:r>
                      <a:r>
                        <a:rPr lang="en-US" sz="1050" b="1" kern="1200" dirty="0">
                          <a:solidFill>
                            <a:schemeClr val="lt1"/>
                          </a:solidFill>
                          <a:effectLst/>
                          <a:latin typeface="+mn-lt"/>
                          <a:ea typeface="+mn-ea"/>
                          <a:cs typeface="Calibri" panose="020F0502020204030204" pitchFamily="34" charset="0"/>
                        </a:rPr>
                        <a:t> </a:t>
                      </a:r>
                      <a:r>
                        <a:rPr lang="en-US" sz="1050" b="1" kern="1200" dirty="0" err="1">
                          <a:solidFill>
                            <a:schemeClr val="lt1"/>
                          </a:solidFill>
                          <a:effectLst/>
                          <a:latin typeface="+mn-lt"/>
                          <a:ea typeface="+mn-ea"/>
                          <a:cs typeface="Calibri" panose="020F0502020204030204" pitchFamily="34" charset="0"/>
                        </a:rPr>
                        <a:t>tekintetében</a:t>
                      </a:r>
                      <a:r>
                        <a:rPr lang="en-US" sz="1050" b="1" kern="1200" dirty="0">
                          <a:solidFill>
                            <a:schemeClr val="lt1"/>
                          </a:solidFill>
                          <a:effectLst/>
                          <a:latin typeface="+mn-lt"/>
                          <a:ea typeface="+mn-ea"/>
                          <a:cs typeface="Calibri" panose="020F0502020204030204" pitchFamily="34" charset="0"/>
                        </a:rPr>
                        <a:t> a </a:t>
                      </a:r>
                      <a:r>
                        <a:rPr lang="en-US" sz="1050" b="1" kern="1200" dirty="0" err="1">
                          <a:solidFill>
                            <a:schemeClr val="lt1"/>
                          </a:solidFill>
                          <a:effectLst/>
                          <a:latin typeface="+mn-lt"/>
                          <a:ea typeface="+mn-ea"/>
                          <a:cs typeface="Calibri" panose="020F0502020204030204" pitchFamily="34" charset="0"/>
                        </a:rPr>
                        <a:t>létesítmény</a:t>
                      </a:r>
                      <a:r>
                        <a:rPr lang="en-US" sz="1050" b="1" kern="1200" dirty="0">
                          <a:solidFill>
                            <a:schemeClr val="lt1"/>
                          </a:solidFill>
                          <a:effectLst/>
                          <a:latin typeface="+mn-lt"/>
                          <a:ea typeface="+mn-ea"/>
                          <a:cs typeface="Calibri" panose="020F0502020204030204" pitchFamily="34" charset="0"/>
                        </a:rPr>
                        <a:t> </a:t>
                      </a:r>
                      <a:r>
                        <a:rPr lang="en-US" sz="1050" b="1" kern="1200" dirty="0" err="1">
                          <a:solidFill>
                            <a:schemeClr val="lt1"/>
                          </a:solidFill>
                          <a:effectLst/>
                          <a:latin typeface="+mn-lt"/>
                          <a:ea typeface="+mn-ea"/>
                          <a:cs typeface="Calibri" panose="020F0502020204030204" pitchFamily="34" charset="0"/>
                        </a:rPr>
                        <a:t>előzetes</a:t>
                      </a:r>
                      <a:r>
                        <a:rPr lang="en-US" sz="1050" b="1" kern="1200" dirty="0">
                          <a:solidFill>
                            <a:schemeClr val="lt1"/>
                          </a:solidFill>
                          <a:effectLst/>
                          <a:latin typeface="+mn-lt"/>
                          <a:ea typeface="+mn-ea"/>
                          <a:cs typeface="Calibri" panose="020F0502020204030204" pitchFamily="34" charset="0"/>
                        </a:rPr>
                        <a:t> </a:t>
                      </a:r>
                      <a:r>
                        <a:rPr lang="en-US" sz="1050" b="1" kern="1200" dirty="0" err="1">
                          <a:solidFill>
                            <a:schemeClr val="lt1"/>
                          </a:solidFill>
                          <a:effectLst/>
                          <a:latin typeface="+mn-lt"/>
                          <a:ea typeface="+mn-ea"/>
                          <a:cs typeface="Calibri" panose="020F0502020204030204" pitchFamily="34" charset="0"/>
                        </a:rPr>
                        <a:t>jóváhagyása</a:t>
                      </a:r>
                      <a:r>
                        <a:rPr lang="en-US" sz="1050" b="1" kern="1200" dirty="0">
                          <a:solidFill>
                            <a:schemeClr val="lt1"/>
                          </a:solidFill>
                          <a:effectLst/>
                          <a:latin typeface="+mn-lt"/>
                          <a:ea typeface="+mn-ea"/>
                          <a:cs typeface="Calibri" panose="020F0502020204030204" pitchFamily="34" charset="0"/>
                        </a:rPr>
                        <a:t> </a:t>
                      </a:r>
                      <a:r>
                        <a:rPr lang="en-US" sz="1050" b="1" kern="1200" dirty="0" err="1">
                          <a:solidFill>
                            <a:schemeClr val="lt1"/>
                          </a:solidFill>
                          <a:effectLst/>
                          <a:latin typeface="+mn-lt"/>
                          <a:ea typeface="+mn-ea"/>
                          <a:cs typeface="Calibri" panose="020F0502020204030204" pitchFamily="34" charset="0"/>
                        </a:rPr>
                        <a:t>szükséges</a:t>
                      </a:r>
                      <a:endParaRPr lang="cs-CZ" sz="1050" b="1" kern="1200" dirty="0">
                        <a:solidFill>
                          <a:schemeClr val="lt1"/>
                        </a:solidFill>
                        <a:effectLst/>
                        <a:latin typeface="+mn-lt"/>
                        <a:ea typeface="+mn-ea"/>
                        <a:cs typeface="Calibri" panose="020F0502020204030204" pitchFamily="34" charset="0"/>
                      </a:endParaRPr>
                    </a:p>
                  </a:txBody>
                  <a:tcPr marL="0" marR="0" marT="0" marB="0" anchor="ctr">
                    <a:solidFill>
                      <a:schemeClr val="tx2">
                        <a:lumMod val="75000"/>
                      </a:schemeClr>
                    </a:solidFill>
                  </a:tcPr>
                </a:tc>
                <a:extLst>
                  <a:ext uri="{0D108BD9-81ED-4DB2-BD59-A6C34878D82A}">
                    <a16:rowId xmlns:a16="http://schemas.microsoft.com/office/drawing/2014/main" val="2279363121"/>
                  </a:ext>
                </a:extLst>
              </a:tr>
            </a:tbl>
          </a:graphicData>
        </a:graphic>
      </p:graphicFrame>
      <p:sp>
        <p:nvSpPr>
          <p:cNvPr id="4" name="Rectangle 1">
            <a:extLst>
              <a:ext uri="{FF2B5EF4-FFF2-40B4-BE49-F238E27FC236}">
                <a16:creationId xmlns:a16="http://schemas.microsoft.com/office/drawing/2014/main" id="{2193BF0D-58CA-4556-BBE7-9EE5D9ABE5BE}"/>
              </a:ext>
            </a:extLst>
          </p:cNvPr>
          <p:cNvSpPr>
            <a:spLocks noGrp="1" noChangeArrowheads="1"/>
          </p:cNvSpPr>
          <p:nvPr>
            <p:ph type="body" sz="quarter" idx="14"/>
          </p:nvPr>
        </p:nvSpPr>
        <p:spPr bwMode="auto">
          <a:xfrm>
            <a:off x="1181780" y="5913062"/>
            <a:ext cx="7542438"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cs-CZ" sz="1100" b="0" i="0" u="none" strike="noStrike" cap="none" normalizeH="0" baseline="0" dirty="0">
                <a:ln>
                  <a:noFill/>
                </a:ln>
                <a:solidFill>
                  <a:srgbClr val="2E1532"/>
                </a:solidFill>
                <a:effectLst/>
                <a:latin typeface="+mn-lt"/>
                <a:ea typeface="Times New Roman" panose="02020603050405020304" pitchFamily="18" charset="0"/>
                <a:cs typeface="Calibri" panose="020F0502020204030204" pitchFamily="34" charset="0"/>
              </a:rPr>
              <a:t>A </a:t>
            </a:r>
            <a:r>
              <a:rPr kumimoji="0" lang="en-US" altLang="cs-CZ" sz="1100" b="0" i="0" u="none" strike="noStrike" cap="none" normalizeH="0" baseline="0" dirty="0" err="1">
                <a:ln>
                  <a:noFill/>
                </a:ln>
                <a:solidFill>
                  <a:srgbClr val="2E1532"/>
                </a:solidFill>
                <a:effectLst/>
                <a:latin typeface="+mn-lt"/>
                <a:ea typeface="Times New Roman" panose="02020603050405020304" pitchFamily="18" charset="0"/>
                <a:cs typeface="Calibri" panose="020F0502020204030204" pitchFamily="34" charset="0"/>
              </a:rPr>
              <a:t>Parlamenti</a:t>
            </a:r>
            <a:r>
              <a:rPr kumimoji="0" lang="en-US" altLang="cs-CZ" sz="1100" b="0" i="0" u="none" strike="noStrike" cap="none" normalizeH="0" baseline="0" dirty="0">
                <a:ln>
                  <a:noFill/>
                </a:ln>
                <a:solidFill>
                  <a:srgbClr val="2E1532"/>
                </a:solidFill>
                <a:effectLst/>
                <a:latin typeface="+mn-lt"/>
                <a:ea typeface="Times New Roman" panose="02020603050405020304" pitchFamily="18" charset="0"/>
                <a:cs typeface="Calibri" panose="020F0502020204030204" pitchFamily="34" charset="0"/>
              </a:rPr>
              <a:t> </a:t>
            </a:r>
            <a:r>
              <a:rPr kumimoji="0" lang="en-US" altLang="cs-CZ" sz="1100" b="0" i="0" u="none" strike="noStrike" cap="none" normalizeH="0" baseline="0" dirty="0" err="1">
                <a:ln>
                  <a:noFill/>
                </a:ln>
                <a:solidFill>
                  <a:srgbClr val="2E1532"/>
                </a:solidFill>
                <a:effectLst/>
                <a:latin typeface="+mn-lt"/>
                <a:ea typeface="Times New Roman" panose="02020603050405020304" pitchFamily="18" charset="0"/>
                <a:cs typeface="Calibri" panose="020F0502020204030204" pitchFamily="34" charset="0"/>
              </a:rPr>
              <a:t>Intézet</a:t>
            </a:r>
            <a:r>
              <a:rPr kumimoji="0" lang="en-US" altLang="cs-CZ" sz="1100" b="0" i="0" u="none" strike="noStrike" cap="none" normalizeH="0" baseline="0" dirty="0">
                <a:ln>
                  <a:noFill/>
                </a:ln>
                <a:solidFill>
                  <a:srgbClr val="2E1532"/>
                </a:solidFill>
                <a:effectLst/>
                <a:latin typeface="+mn-lt"/>
                <a:ea typeface="Times New Roman" panose="02020603050405020304" pitchFamily="18" charset="0"/>
                <a:cs typeface="Calibri" panose="020F0502020204030204" pitchFamily="34" charset="0"/>
              </a:rPr>
              <a:t> 5.395. </a:t>
            </a:r>
            <a:r>
              <a:rPr kumimoji="0" lang="en-US" altLang="cs-CZ" sz="1100" b="0" i="0" u="none" strike="noStrike" cap="none" normalizeH="0" baseline="0" dirty="0" err="1">
                <a:ln>
                  <a:noFill/>
                </a:ln>
                <a:solidFill>
                  <a:srgbClr val="2E1532"/>
                </a:solidFill>
                <a:effectLst/>
                <a:latin typeface="+mn-lt"/>
                <a:ea typeface="Times New Roman" panose="02020603050405020304" pitchFamily="18" charset="0"/>
                <a:cs typeface="Calibri" panose="020F0502020204030204" pitchFamily="34" charset="0"/>
              </a:rPr>
              <a:t>sz</a:t>
            </a:r>
            <a:r>
              <a:rPr kumimoji="0" lang="en-US" altLang="cs-CZ" sz="1100" b="0" i="0" u="none" strike="noStrike" cap="none" normalizeH="0" baseline="0" dirty="0">
                <a:ln>
                  <a:noFill/>
                </a:ln>
                <a:solidFill>
                  <a:srgbClr val="2E1532"/>
                </a:solidFill>
                <a:effectLst/>
                <a:latin typeface="+mn-lt"/>
                <a:ea typeface="Times New Roman" panose="02020603050405020304" pitchFamily="18" charset="0"/>
                <a:cs typeface="Calibri" panose="020F0502020204030204" pitchFamily="34" charset="0"/>
              </a:rPr>
              <a:t>. </a:t>
            </a:r>
            <a:r>
              <a:rPr kumimoji="0" lang="en-US" altLang="cs-CZ" sz="1100" b="0" i="0" u="none" strike="noStrike" cap="none" normalizeH="0" baseline="0" dirty="0" err="1">
                <a:ln>
                  <a:noFill/>
                </a:ln>
                <a:solidFill>
                  <a:srgbClr val="2E1532"/>
                </a:solidFill>
                <a:effectLst/>
                <a:latin typeface="+mn-lt"/>
                <a:ea typeface="Times New Roman" panose="02020603050405020304" pitchFamily="18" charset="0"/>
                <a:cs typeface="Calibri" panose="020F0502020204030204" pitchFamily="34" charset="0"/>
              </a:rPr>
              <a:t>összehasonlító</a:t>
            </a:r>
            <a:r>
              <a:rPr kumimoji="0" lang="en-US" altLang="cs-CZ" sz="1100" b="0" i="0" u="none" strike="noStrike" cap="none" normalizeH="0" baseline="0" dirty="0">
                <a:ln>
                  <a:noFill/>
                </a:ln>
                <a:solidFill>
                  <a:srgbClr val="2E1532"/>
                </a:solidFill>
                <a:effectLst/>
                <a:latin typeface="+mn-lt"/>
                <a:ea typeface="Times New Roman" panose="02020603050405020304" pitchFamily="18" charset="0"/>
                <a:cs typeface="Calibri" panose="020F0502020204030204" pitchFamily="34" charset="0"/>
              </a:rPr>
              <a:t> </a:t>
            </a:r>
            <a:r>
              <a:rPr kumimoji="0" lang="en-US" altLang="cs-CZ" sz="1100" b="0" i="0" u="none" strike="noStrike" cap="none" normalizeH="0" baseline="0" dirty="0" err="1">
                <a:ln>
                  <a:noFill/>
                </a:ln>
                <a:solidFill>
                  <a:srgbClr val="2E1532"/>
                </a:solidFill>
                <a:effectLst/>
                <a:latin typeface="+mn-lt"/>
                <a:ea typeface="Times New Roman" panose="02020603050405020304" pitchFamily="18" charset="0"/>
                <a:cs typeface="Calibri" panose="020F0502020204030204" pitchFamily="34" charset="0"/>
              </a:rPr>
              <a:t>tanulmánya</a:t>
            </a:r>
            <a:r>
              <a:rPr kumimoji="0" lang="en-US" altLang="cs-CZ" sz="1100" b="0" i="0" u="none" strike="noStrike" cap="none" normalizeH="0" baseline="0" dirty="0">
                <a:ln>
                  <a:noFill/>
                </a:ln>
                <a:solidFill>
                  <a:srgbClr val="2E1532"/>
                </a:solidFill>
                <a:effectLst/>
                <a:latin typeface="+mn-lt"/>
                <a:ea typeface="Times New Roman" panose="02020603050405020304" pitchFamily="18" charset="0"/>
                <a:cs typeface="Calibri" panose="020F0502020204030204" pitchFamily="34" charset="0"/>
              </a:rPr>
              <a:t> </a:t>
            </a:r>
            <a:r>
              <a:rPr kumimoji="0" lang="en-US" altLang="cs-CZ" sz="1100" b="0" i="0" u="none" strike="noStrike" cap="none" normalizeH="0" baseline="0" dirty="0" err="1">
                <a:ln>
                  <a:noFill/>
                </a:ln>
                <a:solidFill>
                  <a:srgbClr val="2E1532"/>
                </a:solidFill>
                <a:effectLst/>
                <a:latin typeface="+mn-lt"/>
                <a:ea typeface="Times New Roman" panose="02020603050405020304" pitchFamily="18" charset="0"/>
                <a:cs typeface="Calibri" panose="020F0502020204030204" pitchFamily="34" charset="0"/>
              </a:rPr>
              <a:t>felsorol</a:t>
            </a:r>
            <a:r>
              <a:rPr kumimoji="0" lang="en-US" altLang="cs-CZ" sz="1100" b="0" i="0" u="none" strike="noStrike" cap="none" normalizeH="0" baseline="0" dirty="0">
                <a:ln>
                  <a:noFill/>
                </a:ln>
                <a:solidFill>
                  <a:srgbClr val="2E1532"/>
                </a:solidFill>
                <a:effectLst/>
                <a:latin typeface="+mn-lt"/>
                <a:ea typeface="Times New Roman" panose="02020603050405020304" pitchFamily="18" charset="0"/>
                <a:cs typeface="Calibri" panose="020F0502020204030204" pitchFamily="34" charset="0"/>
              </a:rPr>
              <a:t> </a:t>
            </a:r>
            <a:r>
              <a:rPr kumimoji="0" lang="en-US" altLang="cs-CZ" sz="1100" b="0" i="0" u="none" strike="noStrike" cap="none" normalizeH="0" baseline="0" dirty="0" err="1">
                <a:ln>
                  <a:noFill/>
                </a:ln>
                <a:solidFill>
                  <a:srgbClr val="2E1532"/>
                </a:solidFill>
                <a:effectLst/>
                <a:latin typeface="+mn-lt"/>
                <a:ea typeface="Times New Roman" panose="02020603050405020304" pitchFamily="18" charset="0"/>
                <a:cs typeface="Calibri" panose="020F0502020204030204" pitchFamily="34" charset="0"/>
              </a:rPr>
              <a:t>néhány</a:t>
            </a:r>
            <a:r>
              <a:rPr kumimoji="0" lang="en-US" altLang="cs-CZ" sz="1100" b="0" i="0" u="none" strike="noStrike" cap="none" normalizeH="0" baseline="0" dirty="0">
                <a:ln>
                  <a:noFill/>
                </a:ln>
                <a:solidFill>
                  <a:srgbClr val="2E1532"/>
                </a:solidFill>
                <a:effectLst/>
                <a:latin typeface="+mn-lt"/>
                <a:ea typeface="Times New Roman" panose="02020603050405020304" pitchFamily="18" charset="0"/>
                <a:cs typeface="Calibri" panose="020F0502020204030204" pitchFamily="34" charset="0"/>
              </a:rPr>
              <a:t> </a:t>
            </a:r>
            <a:r>
              <a:rPr kumimoji="0" lang="en-US" altLang="cs-CZ" sz="1100" b="0" i="0" u="none" strike="noStrike" cap="none" normalizeH="0" baseline="0" dirty="0" err="1">
                <a:ln>
                  <a:noFill/>
                </a:ln>
                <a:solidFill>
                  <a:srgbClr val="2E1532"/>
                </a:solidFill>
                <a:effectLst/>
                <a:latin typeface="+mn-lt"/>
                <a:ea typeface="Times New Roman" panose="02020603050405020304" pitchFamily="18" charset="0"/>
                <a:cs typeface="Calibri" panose="020F0502020204030204" pitchFamily="34" charset="0"/>
              </a:rPr>
              <a:t>atipikus</a:t>
            </a:r>
            <a:r>
              <a:rPr kumimoji="0" lang="en-US" altLang="cs-CZ" sz="1100" b="0" i="0" u="none" strike="noStrike" cap="none" normalizeH="0" baseline="0" dirty="0">
                <a:ln>
                  <a:noFill/>
                </a:ln>
                <a:solidFill>
                  <a:srgbClr val="2E1532"/>
                </a:solidFill>
                <a:effectLst/>
                <a:latin typeface="+mn-lt"/>
                <a:ea typeface="Times New Roman" panose="02020603050405020304" pitchFamily="18" charset="0"/>
                <a:cs typeface="Calibri" panose="020F0502020204030204" pitchFamily="34" charset="0"/>
              </a:rPr>
              <a:t> </a:t>
            </a:r>
            <a:r>
              <a:rPr kumimoji="0" lang="en-US" altLang="cs-CZ" sz="1100" b="0" i="0" u="none" strike="noStrike" cap="none" normalizeH="0" baseline="0" dirty="0" err="1">
                <a:ln>
                  <a:noFill/>
                </a:ln>
                <a:solidFill>
                  <a:srgbClr val="2E1532"/>
                </a:solidFill>
                <a:effectLst/>
                <a:latin typeface="+mn-lt"/>
                <a:ea typeface="Times New Roman" panose="02020603050405020304" pitchFamily="18" charset="0"/>
                <a:cs typeface="Calibri" panose="020F0502020204030204" pitchFamily="34" charset="0"/>
              </a:rPr>
              <a:t>szabályt</a:t>
            </a:r>
            <a:r>
              <a:rPr kumimoji="0" lang="en-US" altLang="cs-CZ" sz="1100" b="0" i="0" u="none" strike="noStrike" cap="none" normalizeH="0" baseline="0" dirty="0">
                <a:ln>
                  <a:noFill/>
                </a:ln>
                <a:solidFill>
                  <a:srgbClr val="2E1532"/>
                </a:solidFill>
                <a:effectLst/>
                <a:latin typeface="+mn-lt"/>
                <a:ea typeface="Times New Roman" panose="02020603050405020304" pitchFamily="18" charset="0"/>
                <a:cs typeface="Calibri" panose="020F0502020204030204" pitchFamily="34" charset="0"/>
              </a:rPr>
              <a:t> </a:t>
            </a:r>
            <a:r>
              <a:rPr kumimoji="0" lang="en-US" altLang="cs-CZ" sz="1100" b="0" i="0" u="none" strike="noStrike" cap="none" normalizeH="0" baseline="0" dirty="0" err="1">
                <a:ln>
                  <a:noFill/>
                </a:ln>
                <a:solidFill>
                  <a:srgbClr val="2E1532"/>
                </a:solidFill>
                <a:effectLst/>
                <a:latin typeface="+mn-lt"/>
                <a:ea typeface="Times New Roman" panose="02020603050405020304" pitchFamily="18" charset="0"/>
                <a:cs typeface="Calibri" panose="020F0502020204030204" pitchFamily="34" charset="0"/>
              </a:rPr>
              <a:t>az</a:t>
            </a:r>
            <a:r>
              <a:rPr kumimoji="0" lang="en-US" altLang="cs-CZ" sz="1100" b="0" i="0" u="none" strike="noStrike" cap="none" normalizeH="0" baseline="0" dirty="0">
                <a:ln>
                  <a:noFill/>
                </a:ln>
                <a:solidFill>
                  <a:srgbClr val="2E1532"/>
                </a:solidFill>
                <a:effectLst/>
                <a:latin typeface="+mn-lt"/>
                <a:ea typeface="Times New Roman" panose="02020603050405020304" pitchFamily="18" charset="0"/>
                <a:cs typeface="Calibri" panose="020F0502020204030204" pitchFamily="34" charset="0"/>
              </a:rPr>
              <a:t> </a:t>
            </a:r>
            <a:r>
              <a:rPr kumimoji="0" lang="en-US" altLang="cs-CZ" sz="1100" b="0" i="0" u="none" strike="noStrike" cap="none" normalizeH="0" baseline="0" dirty="0" err="1">
                <a:ln>
                  <a:noFill/>
                </a:ln>
                <a:solidFill>
                  <a:srgbClr val="2E1532"/>
                </a:solidFill>
                <a:effectLst/>
                <a:latin typeface="+mn-lt"/>
                <a:ea typeface="Times New Roman" panose="02020603050405020304" pitchFamily="18" charset="0"/>
                <a:cs typeface="Calibri" panose="020F0502020204030204" pitchFamily="34" charset="0"/>
              </a:rPr>
              <a:t>Európai</a:t>
            </a:r>
            <a:r>
              <a:rPr kumimoji="0" lang="en-US" altLang="cs-CZ" sz="1100" b="0" i="0" u="none" strike="noStrike" cap="none" normalizeH="0" baseline="0" dirty="0">
                <a:ln>
                  <a:noFill/>
                </a:ln>
                <a:solidFill>
                  <a:srgbClr val="2E1532"/>
                </a:solidFill>
                <a:effectLst/>
                <a:latin typeface="+mn-lt"/>
                <a:ea typeface="Times New Roman" panose="02020603050405020304" pitchFamily="18" charset="0"/>
                <a:cs typeface="Calibri" panose="020F0502020204030204" pitchFamily="34" charset="0"/>
              </a:rPr>
              <a:t> </a:t>
            </a:r>
            <a:r>
              <a:rPr kumimoji="0" lang="en-US" altLang="cs-CZ" sz="1100" b="0" i="0" u="none" strike="noStrike" cap="none" normalizeH="0" baseline="0" dirty="0" err="1">
                <a:ln>
                  <a:noFill/>
                </a:ln>
                <a:solidFill>
                  <a:srgbClr val="2E1532"/>
                </a:solidFill>
                <a:effectLst/>
                <a:latin typeface="+mn-lt"/>
                <a:ea typeface="Times New Roman" panose="02020603050405020304" pitchFamily="18" charset="0"/>
                <a:cs typeface="Calibri" panose="020F0502020204030204" pitchFamily="34" charset="0"/>
              </a:rPr>
              <a:t>Unió</a:t>
            </a:r>
            <a:r>
              <a:rPr kumimoji="0" lang="en-US" altLang="cs-CZ" sz="1100" b="0" i="0" u="none" strike="noStrike" cap="none" normalizeH="0" baseline="0" dirty="0">
                <a:ln>
                  <a:noFill/>
                </a:ln>
                <a:solidFill>
                  <a:srgbClr val="2E1532"/>
                </a:solidFill>
                <a:effectLst/>
                <a:latin typeface="+mn-lt"/>
                <a:ea typeface="Times New Roman" panose="02020603050405020304" pitchFamily="18" charset="0"/>
                <a:cs typeface="Calibri" panose="020F0502020204030204" pitchFamily="34" charset="0"/>
              </a:rPr>
              <a:t> </a:t>
            </a:r>
            <a:r>
              <a:rPr kumimoji="0" lang="en-US" altLang="cs-CZ" sz="1100" b="0" i="0" u="none" strike="noStrike" cap="none" normalizeH="0" baseline="0" dirty="0" err="1">
                <a:ln>
                  <a:noFill/>
                </a:ln>
                <a:solidFill>
                  <a:srgbClr val="2E1532"/>
                </a:solidFill>
                <a:effectLst/>
                <a:latin typeface="+mn-lt"/>
                <a:ea typeface="Times New Roman" panose="02020603050405020304" pitchFamily="18" charset="0"/>
                <a:cs typeface="Calibri" panose="020F0502020204030204" pitchFamily="34" charset="0"/>
              </a:rPr>
              <a:t>egyes</a:t>
            </a:r>
            <a:r>
              <a:rPr kumimoji="0" lang="en-US" altLang="cs-CZ" sz="1100" b="0" i="0" u="none" strike="noStrike" cap="none" normalizeH="0" baseline="0" dirty="0">
                <a:ln>
                  <a:noFill/>
                </a:ln>
                <a:solidFill>
                  <a:srgbClr val="2E1532"/>
                </a:solidFill>
                <a:effectLst/>
                <a:latin typeface="+mn-lt"/>
                <a:ea typeface="Times New Roman" panose="02020603050405020304" pitchFamily="18" charset="0"/>
                <a:cs typeface="Calibri" panose="020F0502020204030204" pitchFamily="34" charset="0"/>
              </a:rPr>
              <a:t> </a:t>
            </a:r>
            <a:r>
              <a:rPr kumimoji="0" lang="en-US" altLang="cs-CZ" sz="1100" b="0" i="0" u="none" strike="noStrike" cap="none" normalizeH="0" baseline="0" dirty="0" err="1">
                <a:ln>
                  <a:noFill/>
                </a:ln>
                <a:solidFill>
                  <a:srgbClr val="2E1532"/>
                </a:solidFill>
                <a:effectLst/>
                <a:latin typeface="+mn-lt"/>
                <a:ea typeface="Times New Roman" panose="02020603050405020304" pitchFamily="18" charset="0"/>
                <a:cs typeface="Calibri" panose="020F0502020204030204" pitchFamily="34" charset="0"/>
              </a:rPr>
              <a:t>államaiban</a:t>
            </a:r>
            <a:r>
              <a:rPr kumimoji="0" lang="en-US" altLang="cs-CZ" sz="1100" b="0" i="0" u="none" strike="noStrike" cap="none" normalizeH="0" baseline="0" dirty="0">
                <a:ln>
                  <a:noFill/>
                </a:ln>
                <a:solidFill>
                  <a:srgbClr val="2E1532"/>
                </a:solidFill>
                <a:effectLst/>
                <a:latin typeface="+mn-lt"/>
                <a:ea typeface="Times New Roman" panose="02020603050405020304" pitchFamily="18" charset="0"/>
                <a:cs typeface="Calibri" panose="020F0502020204030204" pitchFamily="34" charset="0"/>
              </a:rPr>
              <a:t> a </a:t>
            </a:r>
            <a:r>
              <a:rPr kumimoji="0" lang="en-US" altLang="cs-CZ" sz="1100" b="0" i="0" u="none" strike="noStrike" cap="none" normalizeH="0" baseline="0" dirty="0" err="1">
                <a:ln>
                  <a:noFill/>
                </a:ln>
                <a:solidFill>
                  <a:srgbClr val="2E1532"/>
                </a:solidFill>
                <a:effectLst/>
                <a:latin typeface="+mn-lt"/>
                <a:ea typeface="Times New Roman" panose="02020603050405020304" pitchFamily="18" charset="0"/>
                <a:cs typeface="Calibri" panose="020F0502020204030204" pitchFamily="34" charset="0"/>
              </a:rPr>
              <a:t>gyárból</a:t>
            </a:r>
            <a:r>
              <a:rPr kumimoji="0" lang="en-US" altLang="cs-CZ" sz="1100" b="0" i="0" u="none" strike="noStrike" cap="none" normalizeH="0" baseline="0" dirty="0">
                <a:ln>
                  <a:noFill/>
                </a:ln>
                <a:solidFill>
                  <a:srgbClr val="2E1532"/>
                </a:solidFill>
                <a:effectLst/>
                <a:latin typeface="+mn-lt"/>
                <a:ea typeface="Times New Roman" panose="02020603050405020304" pitchFamily="18" charset="0"/>
                <a:cs typeface="Calibri" panose="020F0502020204030204" pitchFamily="34" charset="0"/>
              </a:rPr>
              <a:t> </a:t>
            </a:r>
            <a:r>
              <a:rPr kumimoji="0" lang="en-US" altLang="cs-CZ" sz="1100" b="0" i="0" u="none" strike="noStrike" cap="none" normalizeH="0" baseline="0" dirty="0" err="1">
                <a:ln>
                  <a:noFill/>
                </a:ln>
                <a:solidFill>
                  <a:srgbClr val="2E1532"/>
                </a:solidFill>
                <a:effectLst/>
                <a:latin typeface="+mn-lt"/>
                <a:ea typeface="Times New Roman" panose="02020603050405020304" pitchFamily="18" charset="0"/>
                <a:cs typeface="Calibri" panose="020F0502020204030204" pitchFamily="34" charset="0"/>
              </a:rPr>
              <a:t>történő</a:t>
            </a:r>
            <a:r>
              <a:rPr kumimoji="0" lang="en-US" altLang="cs-CZ" sz="1100" b="0" i="0" u="none" strike="noStrike" cap="none" normalizeH="0" baseline="0" dirty="0">
                <a:ln>
                  <a:noFill/>
                </a:ln>
                <a:solidFill>
                  <a:srgbClr val="2E1532"/>
                </a:solidFill>
                <a:effectLst/>
                <a:latin typeface="+mn-lt"/>
                <a:ea typeface="Times New Roman" panose="02020603050405020304" pitchFamily="18" charset="0"/>
                <a:cs typeface="Calibri" panose="020F0502020204030204" pitchFamily="34" charset="0"/>
              </a:rPr>
              <a:t> </a:t>
            </a:r>
            <a:r>
              <a:rPr kumimoji="0" lang="en-US" altLang="cs-CZ" sz="1100" b="0" i="0" u="none" strike="noStrike" cap="none" normalizeH="0" baseline="0" dirty="0" err="1">
                <a:ln>
                  <a:noFill/>
                </a:ln>
                <a:solidFill>
                  <a:srgbClr val="2E1532"/>
                </a:solidFill>
                <a:effectLst/>
                <a:latin typeface="+mn-lt"/>
                <a:ea typeface="Times New Roman" panose="02020603050405020304" pitchFamily="18" charset="0"/>
                <a:cs typeface="Calibri" panose="020F0502020204030204" pitchFamily="34" charset="0"/>
              </a:rPr>
              <a:t>értékesítésre</a:t>
            </a:r>
            <a:r>
              <a:rPr kumimoji="0" lang="en-US" altLang="cs-CZ" sz="1100" b="0" i="0" u="none" strike="noStrike" cap="none" normalizeH="0" baseline="0" dirty="0">
                <a:ln>
                  <a:noFill/>
                </a:ln>
                <a:solidFill>
                  <a:srgbClr val="2E1532"/>
                </a:solidFill>
                <a:effectLst/>
                <a:latin typeface="+mn-lt"/>
                <a:ea typeface="Times New Roman" panose="02020603050405020304" pitchFamily="18" charset="0"/>
                <a:cs typeface="Calibri" panose="020F0502020204030204" pitchFamily="34" charset="0"/>
              </a:rPr>
              <a:t> </a:t>
            </a:r>
            <a:r>
              <a:rPr kumimoji="0" lang="en-US" altLang="cs-CZ" sz="1100" b="0" i="0" u="none" strike="noStrike" cap="none" normalizeH="0" baseline="0" dirty="0" err="1">
                <a:ln>
                  <a:noFill/>
                </a:ln>
                <a:solidFill>
                  <a:srgbClr val="2E1532"/>
                </a:solidFill>
                <a:effectLst/>
                <a:latin typeface="+mn-lt"/>
                <a:ea typeface="Times New Roman" panose="02020603050405020304" pitchFamily="18" charset="0"/>
                <a:cs typeface="Calibri" panose="020F0502020204030204" pitchFamily="34" charset="0"/>
              </a:rPr>
              <a:t>vonatkozóan</a:t>
            </a:r>
            <a:endParaRPr kumimoji="0" lang="cs-CZ" altLang="cs-CZ"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2683640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p:cNvSpPr>
            <a:spLocks noGrp="1"/>
          </p:cNvSpPr>
          <p:nvPr>
            <p:ph type="body" sz="quarter" idx="14"/>
          </p:nvPr>
        </p:nvSpPr>
        <p:spPr/>
        <p:txBody>
          <a:bodyPr/>
          <a:lstStyle/>
          <a:p>
            <a:endParaRPr lang="cs-CZ" sz="1200" b="1" dirty="0">
              <a:effectLst/>
              <a:ea typeface="Calibri" panose="020F0502020204030204" pitchFamily="34" charset="0"/>
              <a:cs typeface="Times New Roman" panose="02020603050405020304" pitchFamily="18" charset="0"/>
            </a:endParaRPr>
          </a:p>
          <a:p>
            <a:r>
              <a:rPr lang="en-US" sz="1200" dirty="0">
                <a:effectLst/>
                <a:ea typeface="Calibri Light" panose="020F0302020204030204" pitchFamily="34" charset="0"/>
              </a:rPr>
              <a:t>A </a:t>
            </a:r>
            <a:r>
              <a:rPr lang="en-US" sz="1200" dirty="0" err="1">
                <a:effectLst/>
                <a:ea typeface="Calibri Light" panose="020F0302020204030204" pitchFamily="34" charset="0"/>
              </a:rPr>
              <a:t>legtöbb</a:t>
            </a:r>
            <a:r>
              <a:rPr lang="en-US" sz="1200" dirty="0">
                <a:effectLst/>
                <a:ea typeface="Calibri Light" panose="020F0302020204030204" pitchFamily="34" charset="0"/>
              </a:rPr>
              <a:t> </a:t>
            </a:r>
            <a:r>
              <a:rPr lang="en-US" sz="1200" dirty="0" err="1">
                <a:effectLst/>
                <a:ea typeface="Calibri Light" panose="020F0302020204030204" pitchFamily="34" charset="0"/>
              </a:rPr>
              <a:t>országban</a:t>
            </a:r>
            <a:r>
              <a:rPr lang="en-US" sz="1200" dirty="0">
                <a:effectLst/>
                <a:ea typeface="Calibri Light" panose="020F0302020204030204" pitchFamily="34" charset="0"/>
              </a:rPr>
              <a:t> a </a:t>
            </a:r>
            <a:r>
              <a:rPr lang="en-US" sz="1200" dirty="0" err="1">
                <a:effectLst/>
                <a:ea typeface="Calibri Light" panose="020F0302020204030204" pitchFamily="34" charset="0"/>
              </a:rPr>
              <a:t>gyárból</a:t>
            </a:r>
            <a:r>
              <a:rPr lang="en-US" sz="1200" dirty="0">
                <a:effectLst/>
                <a:ea typeface="Calibri Light" panose="020F0302020204030204" pitchFamily="34" charset="0"/>
              </a:rPr>
              <a:t> </a:t>
            </a:r>
            <a:r>
              <a:rPr lang="en-US" sz="1200" dirty="0" err="1">
                <a:effectLst/>
                <a:ea typeface="Calibri Light" panose="020F0302020204030204" pitchFamily="34" charset="0"/>
              </a:rPr>
              <a:t>történő</a:t>
            </a:r>
            <a:r>
              <a:rPr lang="en-US" sz="1200" dirty="0">
                <a:effectLst/>
                <a:ea typeface="Calibri Light" panose="020F0302020204030204" pitchFamily="34" charset="0"/>
              </a:rPr>
              <a:t> </a:t>
            </a:r>
            <a:r>
              <a:rPr lang="en-US" sz="1200" dirty="0" err="1">
                <a:effectLst/>
                <a:ea typeface="Calibri Light" panose="020F0302020204030204" pitchFamily="34" charset="0"/>
              </a:rPr>
              <a:t>értékesítés</a:t>
            </a:r>
            <a:r>
              <a:rPr lang="en-US" sz="1200" dirty="0">
                <a:effectLst/>
                <a:ea typeface="Calibri Light" panose="020F0302020204030204" pitchFamily="34" charset="0"/>
              </a:rPr>
              <a:t> </a:t>
            </a:r>
            <a:r>
              <a:rPr lang="en-US" sz="1200" dirty="0" err="1">
                <a:effectLst/>
                <a:ea typeface="Calibri Light" panose="020F0302020204030204" pitchFamily="34" charset="0"/>
              </a:rPr>
              <a:t>hasznosul</a:t>
            </a:r>
            <a:endParaRPr lang="en-US" sz="1200" dirty="0">
              <a:effectLst/>
              <a:ea typeface="Calibri Light" panose="020F0302020204030204" pitchFamily="34" charset="0"/>
            </a:endParaRPr>
          </a:p>
          <a:p>
            <a:r>
              <a:rPr lang="en-US" sz="1200" dirty="0" err="1">
                <a:effectLst/>
                <a:ea typeface="Calibri Light" panose="020F0302020204030204" pitchFamily="34" charset="0"/>
              </a:rPr>
              <a:t>mentességek</a:t>
            </a:r>
            <a:r>
              <a:rPr lang="en-US" sz="1200" dirty="0">
                <a:effectLst/>
                <a:ea typeface="Calibri Light" panose="020F0302020204030204" pitchFamily="34" charset="0"/>
              </a:rPr>
              <a:t> </a:t>
            </a:r>
            <a:r>
              <a:rPr lang="en-US" sz="1200" dirty="0" err="1">
                <a:effectLst/>
                <a:ea typeface="Calibri Light" panose="020F0302020204030204" pitchFamily="34" charset="0"/>
              </a:rPr>
              <a:t>az</a:t>
            </a:r>
            <a:r>
              <a:rPr lang="en-US" sz="1200" dirty="0">
                <a:effectLst/>
                <a:ea typeface="Calibri Light" panose="020F0302020204030204" pitchFamily="34" charset="0"/>
              </a:rPr>
              <a:t> EU </a:t>
            </a:r>
            <a:r>
              <a:rPr lang="en-US" sz="1200" dirty="0" err="1">
                <a:effectLst/>
                <a:ea typeface="Calibri Light" panose="020F0302020204030204" pitchFamily="34" charset="0"/>
              </a:rPr>
              <a:t>élelmiszer-higiéniai</a:t>
            </a:r>
            <a:r>
              <a:rPr lang="en-US" sz="1200" dirty="0">
                <a:effectLst/>
                <a:ea typeface="Calibri Light" panose="020F0302020204030204" pitchFamily="34" charset="0"/>
              </a:rPr>
              <a:t> </a:t>
            </a:r>
            <a:r>
              <a:rPr lang="en-US" sz="1200" dirty="0" err="1">
                <a:effectLst/>
                <a:ea typeface="Calibri Light" panose="020F0302020204030204" pitchFamily="34" charset="0"/>
              </a:rPr>
              <a:t>rendelete</a:t>
            </a:r>
            <a:r>
              <a:rPr lang="en-US" sz="1200" dirty="0">
                <a:effectLst/>
                <a:ea typeface="Calibri Light" panose="020F0302020204030204" pitchFamily="34" charset="0"/>
              </a:rPr>
              <a:t> </a:t>
            </a:r>
            <a:r>
              <a:rPr lang="en-US" sz="1200" dirty="0" err="1">
                <a:effectLst/>
                <a:ea typeface="Calibri Light" panose="020F0302020204030204" pitchFamily="34" charset="0"/>
              </a:rPr>
              <a:t>alól</a:t>
            </a:r>
            <a:endParaRPr lang="en-US" sz="1200" dirty="0">
              <a:effectLst/>
              <a:ea typeface="Calibri Light" panose="020F0302020204030204" pitchFamily="34" charset="0"/>
            </a:endParaRPr>
          </a:p>
          <a:p>
            <a:endParaRPr lang="en-US" sz="1200" dirty="0">
              <a:effectLst/>
              <a:ea typeface="Calibri Light" panose="020F0302020204030204" pitchFamily="34" charset="0"/>
            </a:endParaRPr>
          </a:p>
          <a:p>
            <a:r>
              <a:rPr lang="en-US" sz="1200" dirty="0">
                <a:effectLst/>
                <a:ea typeface="Calibri Light" panose="020F0302020204030204" pitchFamily="34" charset="0"/>
              </a:rPr>
              <a:t>A </a:t>
            </a:r>
            <a:r>
              <a:rPr lang="en-US" sz="1200" dirty="0" err="1">
                <a:effectLst/>
                <a:ea typeface="Calibri Light" panose="020F0302020204030204" pitchFamily="34" charset="0"/>
              </a:rPr>
              <a:t>gyártó</a:t>
            </a:r>
            <a:r>
              <a:rPr lang="en-US" sz="1200" dirty="0">
                <a:effectLst/>
                <a:ea typeface="Calibri Light" panose="020F0302020204030204" pitchFamily="34" charset="0"/>
              </a:rPr>
              <a:t> </a:t>
            </a:r>
            <a:r>
              <a:rPr lang="en-US" sz="1200" dirty="0" err="1">
                <a:effectLst/>
                <a:ea typeface="Calibri Light" panose="020F0302020204030204" pitchFamily="34" charset="0"/>
              </a:rPr>
              <a:t>felelős</a:t>
            </a:r>
            <a:r>
              <a:rPr lang="en-US" sz="1200" dirty="0">
                <a:effectLst/>
                <a:ea typeface="Calibri Light" panose="020F0302020204030204" pitchFamily="34" charset="0"/>
              </a:rPr>
              <a:t> a </a:t>
            </a:r>
            <a:r>
              <a:rPr lang="en-US" sz="1200" dirty="0" err="1">
                <a:effectLst/>
                <a:ea typeface="Calibri Light" panose="020F0302020204030204" pitchFamily="34" charset="0"/>
              </a:rPr>
              <a:t>forgalomba</a:t>
            </a:r>
            <a:r>
              <a:rPr lang="en-US" sz="1200" dirty="0">
                <a:effectLst/>
                <a:ea typeface="Calibri Light" panose="020F0302020204030204" pitchFamily="34" charset="0"/>
              </a:rPr>
              <a:t> </a:t>
            </a:r>
            <a:r>
              <a:rPr lang="en-US" sz="1200" dirty="0" err="1">
                <a:effectLst/>
                <a:ea typeface="Calibri Light" panose="020F0302020204030204" pitchFamily="34" charset="0"/>
              </a:rPr>
              <a:t>hozott</a:t>
            </a:r>
            <a:r>
              <a:rPr lang="en-US" sz="1200" dirty="0">
                <a:effectLst/>
                <a:ea typeface="Calibri Light" panose="020F0302020204030204" pitchFamily="34" charset="0"/>
              </a:rPr>
              <a:t> </a:t>
            </a:r>
            <a:r>
              <a:rPr lang="en-US" sz="1200" dirty="0" err="1">
                <a:effectLst/>
                <a:ea typeface="Calibri Light" panose="020F0302020204030204" pitchFamily="34" charset="0"/>
              </a:rPr>
              <a:t>élelmiszer</a:t>
            </a:r>
            <a:r>
              <a:rPr lang="en-US" sz="1200" dirty="0">
                <a:effectLst/>
                <a:ea typeface="Calibri Light" panose="020F0302020204030204" pitchFamily="34" charset="0"/>
              </a:rPr>
              <a:t> </a:t>
            </a:r>
            <a:r>
              <a:rPr lang="en-US" sz="1200" dirty="0" err="1">
                <a:effectLst/>
                <a:ea typeface="Calibri Light" panose="020F0302020204030204" pitchFamily="34" charset="0"/>
              </a:rPr>
              <a:t>biztonságosságáért</a:t>
            </a:r>
            <a:r>
              <a:rPr lang="en-US" sz="1200" dirty="0">
                <a:effectLst/>
                <a:ea typeface="Calibri Light" panose="020F0302020204030204" pitchFamily="34" charset="0"/>
              </a:rPr>
              <a:t> </a:t>
            </a:r>
            <a:r>
              <a:rPr lang="en-US" sz="1200" dirty="0" err="1">
                <a:effectLst/>
                <a:ea typeface="Calibri Light" panose="020F0302020204030204" pitchFamily="34" charset="0"/>
              </a:rPr>
              <a:t>és</a:t>
            </a:r>
            <a:r>
              <a:rPr lang="en-US" sz="1200" dirty="0">
                <a:effectLst/>
                <a:ea typeface="Calibri Light" panose="020F0302020204030204" pitchFamily="34" charset="0"/>
              </a:rPr>
              <a:t> </a:t>
            </a:r>
            <a:r>
              <a:rPr lang="en-US" sz="1200" dirty="0" err="1">
                <a:effectLst/>
                <a:ea typeface="Calibri Light" panose="020F0302020204030204" pitchFamily="34" charset="0"/>
              </a:rPr>
              <a:t>minőségéért</a:t>
            </a:r>
            <a:r>
              <a:rPr lang="en-US" sz="1200" dirty="0">
                <a:effectLst/>
                <a:ea typeface="Calibri Light" panose="020F0302020204030204" pitchFamily="34" charset="0"/>
              </a:rPr>
              <a:t>, </a:t>
            </a:r>
            <a:r>
              <a:rPr lang="en-US" sz="1200" dirty="0" err="1">
                <a:effectLst/>
                <a:ea typeface="Calibri Light" panose="020F0302020204030204" pitchFamily="34" charset="0"/>
              </a:rPr>
              <a:t>valamint</a:t>
            </a:r>
            <a:r>
              <a:rPr lang="en-US" sz="1200" dirty="0">
                <a:effectLst/>
                <a:ea typeface="Calibri Light" panose="020F0302020204030204" pitchFamily="34" charset="0"/>
              </a:rPr>
              <a:t> a </a:t>
            </a:r>
            <a:r>
              <a:rPr lang="en-US" sz="1200" dirty="0" err="1">
                <a:effectLst/>
                <a:ea typeface="Calibri Light" panose="020F0302020204030204" pitchFamily="34" charset="0"/>
              </a:rPr>
              <a:t>megfelelő</a:t>
            </a:r>
            <a:r>
              <a:rPr lang="en-US" sz="1200" dirty="0">
                <a:effectLst/>
                <a:ea typeface="Calibri Light" panose="020F0302020204030204" pitchFamily="34" charset="0"/>
              </a:rPr>
              <a:t> </a:t>
            </a:r>
            <a:r>
              <a:rPr lang="en-US" sz="1200" dirty="0" err="1">
                <a:effectLst/>
                <a:ea typeface="Calibri Light" panose="020F0302020204030204" pitchFamily="34" charset="0"/>
              </a:rPr>
              <a:t>címkézésért</a:t>
            </a:r>
            <a:r>
              <a:rPr lang="en-US" sz="1200" dirty="0">
                <a:effectLst/>
                <a:ea typeface="Calibri Light" panose="020F0302020204030204" pitchFamily="34" charset="0"/>
              </a:rPr>
              <a:t>.</a:t>
            </a:r>
            <a:endParaRPr lang="en-US" b="1" dirty="0">
              <a:ea typeface="Calibri" panose="020F0502020204030204" pitchFamily="34" charset="0"/>
              <a:cs typeface="Times New Roman" panose="02020603050405020304" pitchFamily="18" charset="0"/>
            </a:endParaRPr>
          </a:p>
          <a:p>
            <a:endParaRPr lang="cs-CZ" b="1" dirty="0">
              <a:ea typeface="Calibri" panose="020F0502020204030204" pitchFamily="34" charset="0"/>
              <a:cs typeface="Times New Roman" panose="02020603050405020304" pitchFamily="18" charset="0"/>
            </a:endParaRPr>
          </a:p>
          <a:p>
            <a:endParaRPr lang="cs-CZ" b="1" dirty="0">
              <a:ea typeface="Calibri" panose="020F0502020204030204" pitchFamily="34" charset="0"/>
              <a:cs typeface="Times New Roman" panose="02020603050405020304" pitchFamily="18" charset="0"/>
            </a:endParaRPr>
          </a:p>
          <a:p>
            <a:endParaRPr lang="cs-CZ" b="1" dirty="0">
              <a:ea typeface="Calibri" panose="020F0502020204030204" pitchFamily="34" charset="0"/>
              <a:cs typeface="Times New Roman" panose="02020603050405020304" pitchFamily="18" charset="0"/>
            </a:endParaRPr>
          </a:p>
          <a:p>
            <a:endParaRPr lang="cs-CZ" b="1" dirty="0">
              <a:ea typeface="Calibri" panose="020F0502020204030204" pitchFamily="34" charset="0"/>
              <a:cs typeface="Times New Roman" panose="02020603050405020304" pitchFamily="18" charset="0"/>
            </a:endParaRPr>
          </a:p>
          <a:p>
            <a:endParaRPr lang="cs-CZ" b="1" dirty="0">
              <a:ea typeface="Calibri" panose="020F0502020204030204" pitchFamily="34" charset="0"/>
              <a:cs typeface="Times New Roman" panose="02020603050405020304" pitchFamily="18" charset="0"/>
            </a:endParaRPr>
          </a:p>
          <a:p>
            <a:endParaRPr lang="cs-CZ" b="1" dirty="0">
              <a:ea typeface="Calibri" panose="020F0502020204030204" pitchFamily="34" charset="0"/>
              <a:cs typeface="Times New Roman" panose="02020603050405020304" pitchFamily="18" charset="0"/>
            </a:endParaRPr>
          </a:p>
          <a:p>
            <a:endParaRPr lang="cs-CZ" b="1" dirty="0">
              <a:ea typeface="Calibri" panose="020F0502020204030204" pitchFamily="34" charset="0"/>
              <a:cs typeface="Times New Roman" panose="02020603050405020304" pitchFamily="18" charset="0"/>
            </a:endParaRPr>
          </a:p>
          <a:p>
            <a:endParaRPr lang="cs-CZ" b="1" dirty="0">
              <a:ea typeface="Calibri" panose="020F0502020204030204" pitchFamily="34" charset="0"/>
              <a:cs typeface="Times New Roman" panose="02020603050405020304" pitchFamily="18" charset="0"/>
            </a:endParaRPr>
          </a:p>
          <a:p>
            <a:endParaRPr lang="cs-CZ" b="1" dirty="0">
              <a:ea typeface="Calibri" panose="020F0502020204030204" pitchFamily="34" charset="0"/>
              <a:cs typeface="Times New Roman" panose="02020603050405020304" pitchFamily="18" charset="0"/>
            </a:endParaRPr>
          </a:p>
          <a:p>
            <a:endParaRPr lang="cs-CZ" b="1" dirty="0">
              <a:ea typeface="Calibri" panose="020F0502020204030204" pitchFamily="34" charset="0"/>
              <a:cs typeface="Times New Roman" panose="02020603050405020304" pitchFamily="18" charset="0"/>
            </a:endParaRPr>
          </a:p>
          <a:p>
            <a:endParaRPr lang="cs-CZ" b="1" dirty="0">
              <a:ea typeface="Calibri" panose="020F0502020204030204" pitchFamily="34" charset="0"/>
              <a:cs typeface="Times New Roman" panose="02020603050405020304" pitchFamily="18" charset="0"/>
            </a:endParaRPr>
          </a:p>
          <a:p>
            <a:endParaRPr lang="cs-CZ" b="1" dirty="0">
              <a:ea typeface="Calibri" panose="020F0502020204030204" pitchFamily="34" charset="0"/>
              <a:cs typeface="Times New Roman" panose="02020603050405020304" pitchFamily="18" charset="0"/>
            </a:endParaRPr>
          </a:p>
          <a:p>
            <a:endParaRPr lang="cs-CZ" b="1" dirty="0">
              <a:ea typeface="Calibri" panose="020F0502020204030204" pitchFamily="34" charset="0"/>
              <a:cs typeface="Times New Roman" panose="02020603050405020304" pitchFamily="18" charset="0"/>
            </a:endParaRPr>
          </a:p>
          <a:p>
            <a:endParaRPr lang="cs-CZ" b="1" dirty="0">
              <a:ea typeface="Calibri" panose="020F0502020204030204" pitchFamily="34" charset="0"/>
              <a:cs typeface="Times New Roman" panose="02020603050405020304" pitchFamily="18" charset="0"/>
            </a:endParaRPr>
          </a:p>
          <a:p>
            <a:endParaRPr lang="cs-CZ" b="1" dirty="0">
              <a:ea typeface="Calibri" panose="020F0502020204030204" pitchFamily="34" charset="0"/>
              <a:cs typeface="Times New Roman" panose="02020603050405020304" pitchFamily="18" charset="0"/>
            </a:endParaRPr>
          </a:p>
          <a:p>
            <a:endParaRPr lang="cs-CZ" sz="1200" b="1" dirty="0">
              <a:effectLst/>
              <a:ea typeface="Calibri" panose="020F0502020204030204" pitchFamily="34" charset="0"/>
              <a:cs typeface="Times New Roman" panose="02020603050405020304" pitchFamily="18" charset="0"/>
            </a:endParaRPr>
          </a:p>
          <a:p>
            <a:pPr marL="171450" indent="-171450">
              <a:buFont typeface="Arial" panose="020B0604020202020204" pitchFamily="34" charset="0"/>
              <a:buChar char="•"/>
            </a:pPr>
            <a:r>
              <a:rPr lang="en-US" sz="1000" dirty="0" err="1"/>
              <a:t>Még</a:t>
            </a:r>
            <a:r>
              <a:rPr lang="en-US" sz="1000" dirty="0"/>
              <a:t> a </a:t>
            </a:r>
            <a:r>
              <a:rPr lang="en-US" sz="1000" dirty="0" err="1"/>
              <a:t>kisebb</a:t>
            </a:r>
            <a:r>
              <a:rPr lang="en-US" sz="1000" dirty="0"/>
              <a:t> </a:t>
            </a:r>
            <a:r>
              <a:rPr lang="en-US" sz="1000" dirty="0" err="1"/>
              <a:t>gyümölcsösök</a:t>
            </a:r>
            <a:r>
              <a:rPr lang="en-US" sz="1000" dirty="0"/>
              <a:t> is </a:t>
            </a:r>
            <a:r>
              <a:rPr lang="en-US" sz="1000" dirty="0" err="1"/>
              <a:t>haladnak</a:t>
            </a:r>
            <a:r>
              <a:rPr lang="en-US" sz="1000" dirty="0"/>
              <a:t> a </a:t>
            </a:r>
            <a:r>
              <a:rPr lang="en-US" sz="1000" dirty="0" err="1"/>
              <a:t>termesztési</a:t>
            </a:r>
            <a:r>
              <a:rPr lang="en-US" sz="1000" dirty="0"/>
              <a:t> </a:t>
            </a:r>
            <a:r>
              <a:rPr lang="en-US" sz="1000" dirty="0" err="1"/>
              <a:t>technológiák</a:t>
            </a:r>
            <a:r>
              <a:rPr lang="en-US" sz="1000" dirty="0"/>
              <a:t> </a:t>
            </a:r>
            <a:r>
              <a:rPr lang="en-US" sz="1000" dirty="0" err="1"/>
              <a:t>terén</a:t>
            </a:r>
            <a:r>
              <a:rPr lang="en-US" sz="1000" dirty="0"/>
              <a:t> (</a:t>
            </a:r>
            <a:r>
              <a:rPr lang="en-US" sz="1000" dirty="0" err="1"/>
              <a:t>Česká</a:t>
            </a:r>
            <a:r>
              <a:rPr lang="en-US" sz="1000" dirty="0"/>
              <a:t> </a:t>
            </a:r>
            <a:r>
              <a:rPr lang="en-US" sz="1000" dirty="0" err="1"/>
              <a:t>republika</a:t>
            </a:r>
            <a:r>
              <a:rPr lang="en-US" sz="1000" dirty="0"/>
              <a:t>)</a:t>
            </a:r>
            <a:endParaRPr lang="pl-PL" dirty="0"/>
          </a:p>
        </p:txBody>
      </p:sp>
      <p:pic>
        <p:nvPicPr>
          <p:cNvPr id="12" name="Zástupný symbol obrázku 11" descr="Obsah obrázku text, interiér, kuchyňské spotřebiče&#10;&#10;Popis byl vytvořen automaticky">
            <a:extLst>
              <a:ext uri="{FF2B5EF4-FFF2-40B4-BE49-F238E27FC236}">
                <a16:creationId xmlns:a16="http://schemas.microsoft.com/office/drawing/2014/main" id="{EB05FFFA-6022-4754-AB5E-30B0905FBC80}"/>
              </a:ext>
            </a:extLst>
          </p:cNvPr>
          <p:cNvPicPr>
            <a:picLocks noGrp="1" noChangeAspect="1"/>
          </p:cNvPicPr>
          <p:nvPr>
            <p:ph type="pic" sz="quarter" idx="15"/>
          </p:nvPr>
        </p:nvPicPr>
        <p:blipFill rotWithShape="1">
          <a:blip r:embed="rId3">
            <a:extLst>
              <a:ext uri="{28A0092B-C50C-407E-A947-70E740481C1C}">
                <a14:useLocalDpi xmlns:a14="http://schemas.microsoft.com/office/drawing/2010/main" val="0"/>
              </a:ext>
            </a:extLst>
          </a:blip>
          <a:srcRect t="17296" b="17296"/>
          <a:stretch/>
        </p:blipFill>
        <p:spPr>
          <a:xfrm>
            <a:off x="5133975" y="1260000"/>
            <a:ext cx="4084670" cy="4140000"/>
          </a:xfrm>
        </p:spPr>
      </p:pic>
      <p:sp>
        <p:nvSpPr>
          <p:cNvPr id="5" name="Symbol zastępczy tekstu 4"/>
          <p:cNvSpPr>
            <a:spLocks noGrp="1"/>
          </p:cNvSpPr>
          <p:nvPr>
            <p:ph type="body" sz="quarter" idx="16"/>
          </p:nvPr>
        </p:nvSpPr>
        <p:spPr/>
        <p:txBody>
          <a:bodyPr/>
          <a:lstStyle/>
          <a:p>
            <a:r>
              <a:rPr lang="en-US" dirty="0"/>
              <a:t>Automata a </a:t>
            </a:r>
            <a:r>
              <a:rPr lang="en-US" dirty="0" err="1"/>
              <a:t>farmon</a:t>
            </a:r>
            <a:r>
              <a:rPr lang="en-US" dirty="0"/>
              <a:t> - </a:t>
            </a:r>
            <a:r>
              <a:rPr lang="en-US" dirty="0" err="1"/>
              <a:t>tejtermékek</a:t>
            </a:r>
            <a:r>
              <a:rPr lang="en-US" dirty="0"/>
              <a:t> </a:t>
            </a:r>
            <a:r>
              <a:rPr lang="en-US" dirty="0" err="1"/>
              <a:t>értékesítése</a:t>
            </a:r>
            <a:r>
              <a:rPr lang="en-US" dirty="0"/>
              <a:t> a nap 24 </a:t>
            </a:r>
            <a:r>
              <a:rPr lang="en-US" dirty="0" err="1"/>
              <a:t>órájában</a:t>
            </a:r>
            <a:r>
              <a:rPr lang="en-US" dirty="0"/>
              <a:t>, a </a:t>
            </a:r>
            <a:r>
              <a:rPr lang="en-US" dirty="0" err="1"/>
              <a:t>hét</a:t>
            </a:r>
            <a:r>
              <a:rPr lang="en-US" dirty="0"/>
              <a:t> </a:t>
            </a:r>
            <a:r>
              <a:rPr lang="en-US" dirty="0" err="1"/>
              <a:t>minden</a:t>
            </a:r>
            <a:r>
              <a:rPr lang="en-US" dirty="0"/>
              <a:t> </a:t>
            </a:r>
            <a:r>
              <a:rPr lang="en-US" dirty="0" err="1"/>
              <a:t>napján</a:t>
            </a:r>
            <a:r>
              <a:rPr lang="en-US" dirty="0"/>
              <a:t> (</a:t>
            </a:r>
            <a:r>
              <a:rPr lang="en-US" dirty="0" err="1"/>
              <a:t>Boubín</a:t>
            </a:r>
            <a:r>
              <a:rPr lang="en-US" dirty="0"/>
              <a:t> </a:t>
            </a:r>
            <a:r>
              <a:rPr lang="en-US" dirty="0" err="1"/>
              <a:t>tejgazdaság</a:t>
            </a:r>
            <a:r>
              <a:rPr lang="en-US" dirty="0"/>
              <a:t>, </a:t>
            </a:r>
            <a:r>
              <a:rPr lang="en-US" dirty="0" err="1"/>
              <a:t>Česká</a:t>
            </a:r>
            <a:r>
              <a:rPr lang="en-US" dirty="0"/>
              <a:t> </a:t>
            </a:r>
            <a:r>
              <a:rPr lang="en-US" dirty="0" err="1"/>
              <a:t>republika</a:t>
            </a:r>
            <a:r>
              <a:rPr lang="pl-PL" dirty="0"/>
              <a:t>)</a:t>
            </a:r>
          </a:p>
        </p:txBody>
      </p:sp>
      <p:pic>
        <p:nvPicPr>
          <p:cNvPr id="3" name="Obrázek 2">
            <a:extLst>
              <a:ext uri="{FF2B5EF4-FFF2-40B4-BE49-F238E27FC236}">
                <a16:creationId xmlns:a16="http://schemas.microsoft.com/office/drawing/2014/main" id="{DE57DBA0-459C-4F3B-8DC9-B69C496CF056}"/>
              </a:ext>
            </a:extLst>
          </p:cNvPr>
          <p:cNvPicPr>
            <a:picLocks noChangeAspect="1"/>
          </p:cNvPicPr>
          <p:nvPr/>
        </p:nvPicPr>
        <p:blipFill>
          <a:blip r:embed="rId4"/>
          <a:stretch>
            <a:fillRect/>
          </a:stretch>
        </p:blipFill>
        <p:spPr>
          <a:xfrm>
            <a:off x="997458" y="3060441"/>
            <a:ext cx="2697353" cy="2339559"/>
          </a:xfrm>
          <a:prstGeom prst="rect">
            <a:avLst/>
          </a:prstGeom>
        </p:spPr>
      </p:pic>
    </p:spTree>
    <p:extLst>
      <p:ext uri="{BB962C8B-B14F-4D97-AF65-F5344CB8AC3E}">
        <p14:creationId xmlns:p14="http://schemas.microsoft.com/office/powerpoint/2010/main" val="19123976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p:cNvSpPr>
            <a:spLocks noGrp="1"/>
          </p:cNvSpPr>
          <p:nvPr>
            <p:ph type="body" sz="quarter" idx="14"/>
          </p:nvPr>
        </p:nvSpPr>
        <p:spPr>
          <a:xfrm>
            <a:off x="407124" y="1216949"/>
            <a:ext cx="4410000" cy="4860000"/>
          </a:xfrm>
        </p:spPr>
        <p:txBody>
          <a:bodyPr/>
          <a:lstStyle/>
          <a:p>
            <a:endParaRPr lang="pl-PL" dirty="0"/>
          </a:p>
          <a:p>
            <a:endParaRPr lang="pl-PL" dirty="0"/>
          </a:p>
          <a:p>
            <a:endParaRPr lang="pl-PL" dirty="0"/>
          </a:p>
          <a:p>
            <a:endParaRPr lang="pl-PL" dirty="0"/>
          </a:p>
          <a:p>
            <a:endParaRPr lang="pl-PL" dirty="0"/>
          </a:p>
          <a:p>
            <a:endParaRPr lang="pl-PL" dirty="0"/>
          </a:p>
          <a:p>
            <a:endParaRPr lang="pl-PL" dirty="0"/>
          </a:p>
          <a:p>
            <a:endParaRPr lang="pl-PL" dirty="0"/>
          </a:p>
          <a:p>
            <a:endParaRPr lang="pl-PL" dirty="0"/>
          </a:p>
          <a:p>
            <a:endParaRPr lang="pl-PL" dirty="0"/>
          </a:p>
          <a:p>
            <a:endParaRPr lang="pl-PL" dirty="0"/>
          </a:p>
          <a:p>
            <a:endParaRPr lang="pl-PL" dirty="0"/>
          </a:p>
          <a:p>
            <a:endParaRPr lang="pl-PL" dirty="0"/>
          </a:p>
          <a:p>
            <a:endParaRPr lang="pl-PL" dirty="0"/>
          </a:p>
          <a:p>
            <a:endParaRPr lang="pl-PL" dirty="0"/>
          </a:p>
          <a:p>
            <a:endParaRPr lang="pl-PL" dirty="0"/>
          </a:p>
          <a:p>
            <a:endParaRPr lang="pl-PL" dirty="0"/>
          </a:p>
          <a:p>
            <a:endParaRPr lang="pl-PL" dirty="0"/>
          </a:p>
          <a:p>
            <a:endParaRPr lang="pl-PL" dirty="0"/>
          </a:p>
          <a:p>
            <a:endParaRPr lang="pl-PL" dirty="0"/>
          </a:p>
          <a:p>
            <a:endParaRPr lang="pl-PL" dirty="0"/>
          </a:p>
          <a:p>
            <a:endParaRPr lang="pl-PL" dirty="0"/>
          </a:p>
          <a:p>
            <a:endParaRPr lang="pl-PL" dirty="0"/>
          </a:p>
          <a:p>
            <a:r>
              <a:rPr lang="hu-HU" sz="1000" dirty="0"/>
              <a:t>Az udvarból történő értékesítés - kis kert változatos zöldség- és fűszernövény-kínálattal tud szolgálni egész évben (</a:t>
            </a:r>
            <a:r>
              <a:rPr lang="hu-HU" sz="1000" dirty="0" err="1"/>
              <a:t>Zahrada</a:t>
            </a:r>
            <a:r>
              <a:rPr lang="hu-HU" sz="1000" dirty="0"/>
              <a:t> U </a:t>
            </a:r>
            <a:r>
              <a:rPr lang="hu-HU" sz="1000" dirty="0" err="1"/>
              <a:t>malíře</a:t>
            </a:r>
            <a:r>
              <a:rPr lang="hu-HU" sz="1000" dirty="0"/>
              <a:t> – ČR)</a:t>
            </a:r>
            <a:endParaRPr lang="pl-PL" dirty="0"/>
          </a:p>
        </p:txBody>
      </p:sp>
      <p:sp>
        <p:nvSpPr>
          <p:cNvPr id="5" name="Symbol zastępczy tekstu 4"/>
          <p:cNvSpPr>
            <a:spLocks noGrp="1"/>
          </p:cNvSpPr>
          <p:nvPr>
            <p:ph type="body" sz="quarter" idx="16"/>
          </p:nvPr>
        </p:nvSpPr>
        <p:spPr/>
        <p:txBody>
          <a:bodyPr/>
          <a:lstStyle/>
          <a:p>
            <a:r>
              <a:rPr lang="en-US" dirty="0" err="1"/>
              <a:t>Harapnivalók</a:t>
            </a:r>
            <a:r>
              <a:rPr lang="en-US" dirty="0"/>
              <a:t> a </a:t>
            </a:r>
            <a:r>
              <a:rPr lang="en-US" dirty="0" err="1"/>
              <a:t>farmon</a:t>
            </a:r>
            <a:r>
              <a:rPr lang="en-US" dirty="0"/>
              <a:t> </a:t>
            </a:r>
            <a:r>
              <a:rPr lang="en-US" dirty="0" err="1"/>
              <a:t>szezonális</a:t>
            </a:r>
            <a:r>
              <a:rPr lang="en-US" dirty="0"/>
              <a:t> </a:t>
            </a:r>
            <a:r>
              <a:rPr lang="en-US" dirty="0" err="1"/>
              <a:t>alapanyagokból</a:t>
            </a:r>
            <a:r>
              <a:rPr lang="en-US" dirty="0"/>
              <a:t> (SRN)</a:t>
            </a:r>
            <a:endParaRPr lang="pl-PL" dirty="0"/>
          </a:p>
        </p:txBody>
      </p:sp>
      <p:pic>
        <p:nvPicPr>
          <p:cNvPr id="8" name="Zástupný symbol obrázku 7" descr="Obsah obrázku jídlo, několik, různorodost, uspořádáno&#10;&#10;Popis byl vytvořen automaticky">
            <a:extLst>
              <a:ext uri="{FF2B5EF4-FFF2-40B4-BE49-F238E27FC236}">
                <a16:creationId xmlns:a16="http://schemas.microsoft.com/office/drawing/2014/main" id="{D6D12BD3-EF3F-4EE4-9E90-DF7CFCD77D09}"/>
              </a:ext>
            </a:extLst>
          </p:cNvPr>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11853" r="11853"/>
          <a:stretch>
            <a:fillRect/>
          </a:stretch>
        </p:blipFill>
        <p:spPr>
          <a:xfrm>
            <a:off x="5143500" y="1216949"/>
            <a:ext cx="4212000" cy="4140000"/>
          </a:xfrm>
        </p:spPr>
      </p:pic>
      <p:pic>
        <p:nvPicPr>
          <p:cNvPr id="3" name="Obrázek 2">
            <a:extLst>
              <a:ext uri="{FF2B5EF4-FFF2-40B4-BE49-F238E27FC236}">
                <a16:creationId xmlns:a16="http://schemas.microsoft.com/office/drawing/2014/main" id="{06E0F9EE-EC34-4CF2-92EB-B2CBD117D01F}"/>
              </a:ext>
            </a:extLst>
          </p:cNvPr>
          <p:cNvPicPr>
            <a:picLocks noChangeAspect="1"/>
          </p:cNvPicPr>
          <p:nvPr/>
        </p:nvPicPr>
        <p:blipFill>
          <a:blip r:embed="rId4"/>
          <a:stretch>
            <a:fillRect/>
          </a:stretch>
        </p:blipFill>
        <p:spPr>
          <a:xfrm>
            <a:off x="505773" y="1217406"/>
            <a:ext cx="4212701" cy="4139543"/>
          </a:xfrm>
          <a:prstGeom prst="rect">
            <a:avLst/>
          </a:prstGeom>
        </p:spPr>
      </p:pic>
    </p:spTree>
    <p:extLst>
      <p:ext uri="{BB962C8B-B14F-4D97-AF65-F5344CB8AC3E}">
        <p14:creationId xmlns:p14="http://schemas.microsoft.com/office/powerpoint/2010/main" val="2143321511"/>
      </p:ext>
    </p:extLst>
  </p:cSld>
  <p:clrMapOvr>
    <a:masterClrMapping/>
  </p:clrMapOvr>
</p:sld>
</file>

<file path=ppt/theme/theme1.xml><?xml version="1.0" encoding="utf-8"?>
<a:theme xmlns:a="http://schemas.openxmlformats.org/drawingml/2006/main" name="URESA biomass temlate">
  <a:themeElements>
    <a:clrScheme name="Niestandardowy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erodynamiczny">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215528D5E10BA49B6643C35E826D0AA" ma:contentTypeVersion="17" ma:contentTypeDescription="Create a new document." ma:contentTypeScope="" ma:versionID="dde5a2b2e717748552c702a8b0aa1378">
  <xsd:schema xmlns:xsd="http://www.w3.org/2001/XMLSchema" xmlns:xs="http://www.w3.org/2001/XMLSchema" xmlns:p="http://schemas.microsoft.com/office/2006/metadata/properties" xmlns:ns2="f5d98e21-7858-42b8-a513-89b049052d4e" xmlns:ns3="ebb57fef-aa04-4b64-85cb-dbd122f3ef38" targetNamespace="http://schemas.microsoft.com/office/2006/metadata/properties" ma:root="true" ma:fieldsID="20cddff7c090a5822eab3b5467930ab6" ns2:_="" ns3:_="">
    <xsd:import namespace="f5d98e21-7858-42b8-a513-89b049052d4e"/>
    <xsd:import namespace="ebb57fef-aa04-4b64-85cb-dbd122f3ef38"/>
    <xsd:element name="properties">
      <xsd:complexType>
        <xsd:sequence>
          <xsd:element name="documentManagement">
            <xsd:complexType>
              <xsd:all>
                <xsd:element ref="ns2:MediaServiceMetadata" minOccurs="0"/>
                <xsd:element ref="ns2:MediaServiceFastMetadata" minOccurs="0"/>
                <xsd:element ref="ns2:MediaServiceGenerationTime" minOccurs="0"/>
                <xsd:element ref="ns2:MediaServiceEventHashCode" minOccurs="0"/>
                <xsd:element ref="ns2:MediaServiceOCR" minOccurs="0"/>
                <xsd:element ref="ns2:MediaServiceDateTaken" minOccurs="0"/>
                <xsd:element ref="ns2:MediaServiceAutoKeyPoints" minOccurs="0"/>
                <xsd:element ref="ns2:MediaServiceKeyPoints" minOccurs="0"/>
                <xsd:element ref="ns2:MediaServiceLocation" minOccurs="0"/>
                <xsd:element ref="ns2:lcf76f155ced4ddcb4097134ff3c332f" minOccurs="0"/>
                <xsd:element ref="ns3:TaxCatchAll" minOccurs="0"/>
                <xsd:element ref="ns3:SharedWithUsers" minOccurs="0"/>
                <xsd:element ref="ns3:SharedWithDetails"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5d98e21-7858-42b8-a513-89b049052d4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GenerationTime" ma:index="10" nillable="true" ma:displayName="MediaServiceGenerationTime" ma:hidden="true" ma:internalName="MediaServiceGenerationTime" ma:readOnly="true">
      <xsd:simpleType>
        <xsd:restriction base="dms:Text"/>
      </xsd:simpleType>
    </xsd:element>
    <xsd:element name="MediaServiceEventHashCode" ma:index="11" nillable="true" ma:displayName="MediaServiceEventHashCode" ma:hidden="true" ma:internalName="MediaServiceEventHashCode"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Location" ma:index="16" nillable="true" ma:displayName="Location" ma:internalName="MediaServiceLocation"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6104055d-a7a1-4227-823d-893947fae55f" ma:termSetId="09814cd3-568e-fe90-9814-8d621ff8fb84" ma:anchorId="fba54fb3-c3e1-fe81-a776-ca4b69148c4d" ma:open="true" ma:isKeyword="false">
      <xsd:complexType>
        <xsd:sequence>
          <xsd:element ref="pc:Terms" minOccurs="0" maxOccurs="1"/>
        </xsd:sequence>
      </xsd:complexType>
    </xsd:element>
    <xsd:element name="MediaLengthInSeconds" ma:index="22" nillable="true" ma:displayName="MediaLengthInSeconds" ma:hidden="true" ma:internalName="MediaLengthInSeconds" ma:readOnly="true">
      <xsd:simpleType>
        <xsd:restriction base="dms:Unknown"/>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bb57fef-aa04-4b64-85cb-dbd122f3ef38"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17a2fb5e-3e71-46c2-8cfb-b18f0a1e2fa7}" ma:internalName="TaxCatchAll" ma:showField="CatchAllData" ma:web="ebb57fef-aa04-4b64-85cb-dbd122f3ef38">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f5d98e21-7858-42b8-a513-89b049052d4e">
      <Terms xmlns="http://schemas.microsoft.com/office/infopath/2007/PartnerControls"/>
    </lcf76f155ced4ddcb4097134ff3c332f>
    <TaxCatchAll xmlns="ebb57fef-aa04-4b64-85cb-dbd122f3ef38" xsi:nil="true"/>
  </documentManagement>
</p:properties>
</file>

<file path=customXml/itemProps1.xml><?xml version="1.0" encoding="utf-8"?>
<ds:datastoreItem xmlns:ds="http://schemas.openxmlformats.org/officeDocument/2006/customXml" ds:itemID="{17AB9626-5EE3-4BBF-AF70-34F8E5FA65B0}">
  <ds:schemaRefs>
    <ds:schemaRef ds:uri="http://schemas.microsoft.com/sharepoint/v3/contenttype/forms"/>
  </ds:schemaRefs>
</ds:datastoreItem>
</file>

<file path=customXml/itemProps2.xml><?xml version="1.0" encoding="utf-8"?>
<ds:datastoreItem xmlns:ds="http://schemas.openxmlformats.org/officeDocument/2006/customXml" ds:itemID="{F985F9DD-263D-449A-8581-CC79B57F216E}"/>
</file>

<file path=customXml/itemProps3.xml><?xml version="1.0" encoding="utf-8"?>
<ds:datastoreItem xmlns:ds="http://schemas.openxmlformats.org/officeDocument/2006/customXml" ds:itemID="{FFFF4626-E405-4F68-936F-AB00F34E8140}">
  <ds:schemaRefs>
    <ds:schemaRef ds:uri="http://schemas.microsoft.com/office/2006/metadata/properties"/>
    <ds:schemaRef ds:uri="http://schemas.microsoft.com/office/infopath/2007/PartnerControls"/>
    <ds:schemaRef ds:uri="f5d98e21-7858-42b8-a513-89b049052d4e"/>
    <ds:schemaRef ds:uri="ebb57fef-aa04-4b64-85cb-dbd122f3ef38"/>
  </ds:schemaRefs>
</ds:datastoreItem>
</file>

<file path=docProps/app.xml><?xml version="1.0" encoding="utf-8"?>
<Properties xmlns="http://schemas.openxmlformats.org/officeDocument/2006/extended-properties" xmlns:vt="http://schemas.openxmlformats.org/officeDocument/2006/docPropsVTypes">
  <Template>URESA trial_1</Template>
  <TotalTime>1600</TotalTime>
  <Words>1283</Words>
  <Application>Microsoft Macintosh PowerPoint</Application>
  <PresentationFormat>A4 (210x297 mm)</PresentationFormat>
  <Paragraphs>134</Paragraphs>
  <Slides>10</Slides>
  <Notes>4</Notes>
  <HiddenSlides>0</HiddenSlides>
  <MMClips>0</MMClips>
  <ScaleCrop>false</ScaleCrop>
  <HeadingPairs>
    <vt:vector size="6" baseType="variant">
      <vt:variant>
        <vt:lpstr>Használt betűtípusok</vt:lpstr>
      </vt:variant>
      <vt:variant>
        <vt:i4>4</vt:i4>
      </vt:variant>
      <vt:variant>
        <vt:lpstr>Téma</vt:lpstr>
      </vt:variant>
      <vt:variant>
        <vt:i4>1</vt:i4>
      </vt:variant>
      <vt:variant>
        <vt:lpstr>Diacímek</vt:lpstr>
      </vt:variant>
      <vt:variant>
        <vt:i4>10</vt:i4>
      </vt:variant>
    </vt:vector>
  </HeadingPairs>
  <TitlesOfParts>
    <vt:vector size="15" baseType="lpstr">
      <vt:lpstr>Arial</vt:lpstr>
      <vt:lpstr>Calibri</vt:lpstr>
      <vt:lpstr>Roboto</vt:lpstr>
      <vt:lpstr>Trebuchet MS</vt:lpstr>
      <vt:lpstr>URESA biomass temlate</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Krzy Pal</dc:creator>
  <cp:lastModifiedBy>Microsoft Office User</cp:lastModifiedBy>
  <cp:revision>133</cp:revision>
  <dcterms:created xsi:type="dcterms:W3CDTF">2018-03-25T08:55:28Z</dcterms:created>
  <dcterms:modified xsi:type="dcterms:W3CDTF">2023-01-22T17:21:38Z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0x0101006215528D5E10BA49B6643C35E826D0AA</vt:lpwstr>
  </property>
</Properties>
</file>