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4"/>
  </p:sldMasterIdLst>
  <p:notesMasterIdLst>
    <p:notesMasterId r:id="rId16"/>
  </p:notesMasterIdLst>
  <p:handoutMasterIdLst>
    <p:handoutMasterId r:id="rId17"/>
  </p:handoutMasterIdLst>
  <p:sldIdLst>
    <p:sldId id="313" r:id="rId5"/>
    <p:sldId id="285" r:id="rId6"/>
    <p:sldId id="303" r:id="rId7"/>
    <p:sldId id="304" r:id="rId8"/>
    <p:sldId id="305" r:id="rId9"/>
    <p:sldId id="306" r:id="rId10"/>
    <p:sldId id="309" r:id="rId11"/>
    <p:sldId id="308" r:id="rId12"/>
    <p:sldId id="311" r:id="rId13"/>
    <p:sldId id="307" r:id="rId14"/>
    <p:sldId id="312" r:id="rId15"/>
  </p:sldIdLst>
  <p:sldSz cx="9906000" cy="6858000" type="A4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  <a:srgbClr val="78D76B"/>
    <a:srgbClr val="47C836"/>
    <a:srgbClr val="33CCFF"/>
    <a:srgbClr val="66CCFF"/>
    <a:srgbClr val="66FF99"/>
    <a:srgbClr val="CCFF33"/>
    <a:srgbClr val="70AC2E"/>
    <a:srgbClr val="0033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83076" autoAdjust="0"/>
  </p:normalViewPr>
  <p:slideViewPr>
    <p:cSldViewPr snapToGrid="0">
      <p:cViewPr varScale="1">
        <p:scale>
          <a:sx n="92" d="100"/>
          <a:sy n="92" d="100"/>
        </p:scale>
        <p:origin x="1320" y="168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-3130" y="-77"/>
      </p:cViewPr>
      <p:guideLst>
        <p:guide orient="horz" pos="2880"/>
        <p:guide pos="2160"/>
      </p:guideLst>
    </p:cSldViewPr>
  </p:notes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4FCF0096-DD09-4F94-B125-D2F10671D3CC}" type="datetimeFigureOut">
              <a:rPr lang="pl-PL"/>
              <a:pPr>
                <a:defRPr/>
              </a:pPr>
              <a:t>22.01.2023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E5111B9C-89B8-4F29-A3B3-FDA73E31F16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505054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7FCEE0EE-A52D-46AF-A07C-3EEC64895839}" type="datetimeFigureOut">
              <a:rPr lang="pl-PL"/>
              <a:pPr>
                <a:defRPr/>
              </a:pPr>
              <a:t>22.01.2023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noProof="0"/>
              <a:t>Kliknij, aby edytować style wzorca tekstu</a:t>
            </a:r>
          </a:p>
          <a:p>
            <a:pPr lvl="1"/>
            <a:r>
              <a:rPr lang="pl-PL" noProof="0"/>
              <a:t>Drugi poziom</a:t>
            </a:r>
          </a:p>
          <a:p>
            <a:pPr lvl="2"/>
            <a:r>
              <a:rPr lang="pl-PL" noProof="0"/>
              <a:t>Trzeci poziom</a:t>
            </a:r>
          </a:p>
          <a:p>
            <a:pPr lvl="3"/>
            <a:r>
              <a:rPr lang="pl-PL" noProof="0"/>
              <a:t>Czwarty poziom</a:t>
            </a:r>
          </a:p>
          <a:p>
            <a:pPr lvl="4"/>
            <a:r>
              <a:rPr lang="pl-PL" noProof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FA41F5C-4A6D-432A-B932-774DE37C8E4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629260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A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modul</a:t>
            </a:r>
            <a:r>
              <a:rPr lang="en-US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leírja</a:t>
            </a:r>
            <a:r>
              <a:rPr lang="en-US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azokat</a:t>
            </a:r>
            <a:r>
              <a:rPr lang="en-US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a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feltételeket</a:t>
            </a:r>
            <a:r>
              <a:rPr lang="en-US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,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amelyek</a:t>
            </a:r>
            <a:r>
              <a:rPr lang="en-US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mellett</a:t>
            </a:r>
            <a:r>
              <a:rPr lang="en-US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a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gyárból</a:t>
            </a:r>
            <a:r>
              <a:rPr lang="en-US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történő</a:t>
            </a:r>
            <a:r>
              <a:rPr lang="en-US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értékesítés</a:t>
            </a:r>
            <a:r>
              <a:rPr lang="en-US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a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Cseh</a:t>
            </a:r>
            <a:r>
              <a:rPr lang="en-US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Köztársaságban</a:t>
            </a:r>
            <a:r>
              <a:rPr lang="en-US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és</a:t>
            </a:r>
            <a:r>
              <a:rPr lang="en-US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az</a:t>
            </a:r>
            <a:r>
              <a:rPr lang="en-US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Európai</a:t>
            </a:r>
            <a:r>
              <a:rPr lang="en-US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Unió</a:t>
            </a:r>
            <a:r>
              <a:rPr lang="en-US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kiválasztott</a:t>
            </a:r>
            <a:r>
              <a:rPr lang="en-US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országaiban</a:t>
            </a:r>
            <a:r>
              <a:rPr lang="en-US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történhet</a:t>
            </a:r>
            <a:r>
              <a:rPr lang="en-US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.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Áttekintés</a:t>
            </a:r>
            <a:r>
              <a:rPr lang="en-US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a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Cseh</a:t>
            </a:r>
            <a:r>
              <a:rPr lang="en-US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Köztársaságban</a:t>
            </a:r>
            <a:r>
              <a:rPr lang="en-US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érvényes</a:t>
            </a:r>
            <a:r>
              <a:rPr lang="en-US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jogszabályi</a:t>
            </a:r>
            <a:r>
              <a:rPr lang="en-US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normákról</a:t>
            </a:r>
            <a:r>
              <a:rPr lang="en-US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és</a:t>
            </a:r>
            <a:r>
              <a:rPr lang="en-US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azok</a:t>
            </a:r>
            <a:r>
              <a:rPr lang="en-US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uniós</a:t>
            </a:r>
            <a:r>
              <a:rPr lang="en-US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joggal</a:t>
            </a:r>
            <a:r>
              <a:rPr lang="en-US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való</a:t>
            </a:r>
            <a:r>
              <a:rPr lang="en-US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kapcsolatáról</a:t>
            </a:r>
            <a:r>
              <a:rPr lang="en-US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.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Higiéniai</a:t>
            </a:r>
            <a:r>
              <a:rPr lang="en-US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és</a:t>
            </a:r>
            <a:r>
              <a:rPr lang="en-US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állategészségügyi</a:t>
            </a:r>
            <a:r>
              <a:rPr lang="en-US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előírások</a:t>
            </a:r>
            <a:r>
              <a:rPr lang="en-US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. Az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értékesítést</a:t>
            </a:r>
            <a:r>
              <a:rPr lang="en-US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a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hajógyárból</a:t>
            </a:r>
            <a:r>
              <a:rPr lang="en-US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felügyelő</a:t>
            </a:r>
            <a:r>
              <a:rPr lang="en-US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állami</a:t>
            </a:r>
            <a:r>
              <a:rPr lang="en-US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hatóságok</a:t>
            </a:r>
            <a:r>
              <a:rPr lang="en-US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FA41F5C-4A6D-432A-B932-774DE37C8E42}" type="slidenum">
              <a:rPr lang="pl-PL" smtClean="0"/>
              <a:pPr>
                <a:defRPr/>
              </a:pPr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281829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u-HU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A vállalkozások általános jogi keretei szempontjából a bíróságon élelmiszert értékesítő személynek általában nincs szüksége kereskedelmi bizonyítványra (vö. a 455/1991. sz. törvény, a kereskedelmi engedélyezési törvény 3. § (3) bekezdésének e) pontja. ), de ez nem zárja ki az egyéb típusú regisztrációkat. A mezőgazdasági vállalkozók nyilvántartásba vétele általában a 252/1997. sz. törvény 2f. §-a alapján történik, az e törvény 2e. § (2) bekezdése szerinti nyilvántartásba vételt nem terheli többek között az a természetes személy, aki feldolgozatlan növényt értékesít, ill. állati eredetű termékek (ez tehát elsődleges termelés, amely bizonyos esetekben szűkebb a gyári értékesítés szempontjából is).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FA41F5C-4A6D-432A-B932-774DE37C8E42}" type="slidenum">
              <a:rPr lang="pl-PL" smtClean="0"/>
              <a:pPr>
                <a:defRPr/>
              </a:pPr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473545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algn="just">
              <a:lnSpc>
                <a:spcPct val="107000"/>
              </a:lnSpc>
              <a:spcAft>
                <a:spcPts val="800"/>
              </a:spcAft>
            </a:pPr>
            <a:r>
              <a:rPr lang="hu-HU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Különleges szabályozás a Cseh Köztársaságban: a bírósági értékesítés kérdésével különösen az állati termékek értékesítése esetén foglalkozik, mégpedig az állatorvosi ellátásról és egyes rendeletek módosításáról szóló 166/1999. sz. törvény (továbbiakban az "Állat-egészségügyi törvény"). A hasonló típusú kezelés más élelmiszerek esetében is a 18. § </a:t>
            </a:r>
            <a:r>
              <a:rPr lang="hu-HU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bek</a:t>
            </a:r>
            <a:r>
              <a:rPr lang="hu-HU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. törvény d) pontja szerint az élelmiszerekről és dohánytermékekről, valamint egyes kapcsolódó törvények módosításáról szóló 110/1997. Ez a rendelkezés felhatalmazza a Földművelésügyi Minisztériumot, hogy rendeletben szabályozza a növényi eredetű élelmiszerekre vonatkozó követelményeket, azok kezelését és "udvarról" történő értékesítését.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FA41F5C-4A6D-432A-B932-774DE37C8E42}" type="slidenum">
              <a:rPr lang="pl-PL" smtClean="0"/>
              <a:pPr>
                <a:defRPr/>
              </a:pPr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903388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u-HU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Magyarországon az udvarról történő élelmiszer-értékesítés kérdését elsősorban a Földművelésügyi Minisztérium, a kistermelői élelmiszerek előállításának és értékesítésének feltételeiről szóló 52/2010. EK). 2010). Az 52/2010/EK rendelet I. melléklete határozza meg az udvarról értékesíthető kis mennyiségeket. Az élelmiszerek helyi kiskereskedőnek történő értékesítése ilyenkor élelmiszer értékesítésének minősül az ugyanabban a régióban vagy a gazdálkodótól legfeljebb 40 km-re található kiskereskedelmi üzletnek (52/2010. sz. rendelet 1. §). A termelők azonban „falusi asztalokat is üzemeltethetnek a vendégeknek”.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FA41F5C-4A6D-432A-B932-774DE37C8E42}" type="slidenum">
              <a:rPr lang="pl-PL" smtClean="0"/>
              <a:pPr>
                <a:defRPr/>
              </a:pPr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801277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algn="just">
              <a:lnSpc>
                <a:spcPct val="107000"/>
              </a:lnSpc>
              <a:spcAft>
                <a:spcPts val="800"/>
              </a:spcAft>
            </a:pPr>
            <a:r>
              <a:rPr lang="en-US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Lengyelország</a:t>
            </a:r>
            <a:r>
              <a:rPr lang="en-US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2016. </a:t>
            </a:r>
            <a:r>
              <a:rPr lang="en-US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november</a:t>
            </a:r>
            <a:r>
              <a:rPr lang="en-US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16-i </a:t>
            </a:r>
            <a:r>
              <a:rPr lang="en-US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törvény</a:t>
            </a:r>
            <a:r>
              <a:rPr lang="en-US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Dz.U</a:t>
            </a:r>
            <a:r>
              <a:rPr lang="en-US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2016 pos. 1961), 2017. </a:t>
            </a:r>
            <a:r>
              <a:rPr lang="en-US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január</a:t>
            </a:r>
            <a:r>
              <a:rPr lang="en-US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1-jei </a:t>
            </a:r>
            <a:r>
              <a:rPr lang="en-US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hatállyal</a:t>
            </a:r>
            <a:r>
              <a:rPr lang="en-US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28600" algn="just"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en-US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termékeiket</a:t>
            </a:r>
            <a:r>
              <a:rPr lang="en-US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közvetlenül</a:t>
            </a:r>
            <a:r>
              <a:rPr lang="en-US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US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bíróságtól</a:t>
            </a:r>
            <a:r>
              <a:rPr lang="en-US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értékesítő</a:t>
            </a:r>
            <a:r>
              <a:rPr lang="en-US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gazdálkodók</a:t>
            </a:r>
            <a:r>
              <a:rPr lang="en-US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elsősorban</a:t>
            </a:r>
            <a:r>
              <a:rPr lang="en-US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US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lengyel</a:t>
            </a:r>
            <a:r>
              <a:rPr lang="en-US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személyi</a:t>
            </a:r>
            <a:r>
              <a:rPr lang="en-US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jövedelemadóról</a:t>
            </a:r>
            <a:r>
              <a:rPr lang="en-US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szóló</a:t>
            </a:r>
            <a:r>
              <a:rPr lang="en-US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törvény</a:t>
            </a:r>
            <a:r>
              <a:rPr lang="en-US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ustawa</a:t>
            </a:r>
            <a:r>
              <a:rPr lang="en-US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 </a:t>
            </a:r>
            <a:r>
              <a:rPr lang="en-US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podatku</a:t>
            </a:r>
            <a:r>
              <a:rPr lang="en-US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dochodowym</a:t>
            </a:r>
            <a:r>
              <a:rPr lang="en-US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od </a:t>
            </a:r>
            <a:r>
              <a:rPr lang="en-US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osób</a:t>
            </a:r>
            <a:r>
              <a:rPr lang="en-US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fizycznych</a:t>
            </a:r>
            <a:r>
              <a:rPr lang="en-US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- a </a:t>
            </a:r>
            <a:r>
              <a:rPr lang="en-US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továbbiakban</a:t>
            </a:r>
            <a:r>
              <a:rPr lang="en-US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p.d.o.f</a:t>
            </a:r>
            <a:r>
              <a:rPr lang="en-US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.) </a:t>
            </a:r>
            <a:r>
              <a:rPr lang="en-US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szerinti</a:t>
            </a:r>
            <a:r>
              <a:rPr lang="en-US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különleges</a:t>
            </a:r>
            <a:r>
              <a:rPr lang="en-US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adórendszer</a:t>
            </a:r>
            <a:r>
              <a:rPr lang="en-US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hatálya</a:t>
            </a:r>
            <a:r>
              <a:rPr lang="en-US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alá</a:t>
            </a:r>
            <a:r>
              <a:rPr lang="en-US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tartoznak</a:t>
            </a:r>
            <a:r>
              <a:rPr lang="en-US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28600" algn="just"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Az </a:t>
            </a:r>
            <a:r>
              <a:rPr lang="en-US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ebből</a:t>
            </a:r>
            <a:r>
              <a:rPr lang="en-US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US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tevékenységből</a:t>
            </a:r>
            <a:r>
              <a:rPr lang="en-US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származó</a:t>
            </a:r>
            <a:r>
              <a:rPr lang="en-US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bevétel</a:t>
            </a:r>
            <a:r>
              <a:rPr lang="en-US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évi</a:t>
            </a:r>
            <a:r>
              <a:rPr lang="en-US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40 000 PLN-</a:t>
            </a:r>
            <a:r>
              <a:rPr lang="en-US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ig</a:t>
            </a:r>
            <a:r>
              <a:rPr lang="en-US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mentes</a:t>
            </a:r>
            <a:r>
              <a:rPr lang="en-US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US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személyi</a:t>
            </a:r>
            <a:r>
              <a:rPr lang="en-US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jövedelemadó</a:t>
            </a:r>
            <a:r>
              <a:rPr lang="en-US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alól</a:t>
            </a:r>
            <a:r>
              <a:rPr lang="en-US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(21. </a:t>
            </a:r>
            <a:r>
              <a:rPr lang="en-US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cikk</a:t>
            </a:r>
            <a:r>
              <a:rPr lang="en-US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(1) </a:t>
            </a:r>
            <a:r>
              <a:rPr lang="en-US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bekezdés</a:t>
            </a:r>
            <a:r>
              <a:rPr lang="en-US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(71a) (</a:t>
            </a:r>
            <a:r>
              <a:rPr lang="en-US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p.d.o.f</a:t>
            </a:r>
            <a:r>
              <a:rPr lang="en-US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.). A </a:t>
            </a:r>
            <a:r>
              <a:rPr lang="en-US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lengyel</a:t>
            </a:r>
            <a:r>
              <a:rPr lang="en-US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kereskedelmi</a:t>
            </a:r>
            <a:r>
              <a:rPr lang="en-US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engedélyezési</a:t>
            </a:r>
            <a:r>
              <a:rPr lang="en-US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törvény</a:t>
            </a:r>
            <a:r>
              <a:rPr lang="en-US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Prawo</a:t>
            </a:r>
            <a:r>
              <a:rPr lang="en-US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przedsiębiorców</a:t>
            </a:r>
            <a:r>
              <a:rPr lang="en-US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- ") 6. </a:t>
            </a:r>
            <a:r>
              <a:rPr lang="en-US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cikk</a:t>
            </a:r>
            <a:r>
              <a:rPr lang="en-US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(1) </a:t>
            </a:r>
            <a:r>
              <a:rPr lang="en-US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bekezdés</a:t>
            </a:r>
            <a:r>
              <a:rPr lang="en-US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(1) </a:t>
            </a:r>
            <a:r>
              <a:rPr lang="en-US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bekezdése</a:t>
            </a:r>
            <a:r>
              <a:rPr lang="en-US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értelmében</a:t>
            </a:r>
            <a:r>
              <a:rPr lang="en-US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p.b.</a:t>
            </a:r>
            <a:r>
              <a:rPr lang="en-US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'), </a:t>
            </a:r>
            <a:r>
              <a:rPr lang="en-US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P.b.</a:t>
            </a:r>
            <a:r>
              <a:rPr lang="en-US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nem</a:t>
            </a:r>
            <a:r>
              <a:rPr lang="en-US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vonatkozik</a:t>
            </a:r>
            <a:r>
              <a:rPr lang="en-US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többek</a:t>
            </a:r>
            <a:r>
              <a:rPr lang="en-US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között</a:t>
            </a:r>
            <a:r>
              <a:rPr lang="en-US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az</a:t>
            </a:r>
            <a:r>
              <a:rPr lang="en-US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állattenyésztés</a:t>
            </a:r>
            <a:r>
              <a:rPr lang="en-US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és</a:t>
            </a:r>
            <a:r>
              <a:rPr lang="en-US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US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gabonafélék</a:t>
            </a:r>
            <a:r>
              <a:rPr lang="en-US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illetve</a:t>
            </a:r>
            <a:r>
              <a:rPr lang="en-US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US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belvízi</a:t>
            </a:r>
            <a:r>
              <a:rPr lang="en-US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halászat</a:t>
            </a:r>
            <a:r>
              <a:rPr lang="en-US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területén</a:t>
            </a:r>
            <a:r>
              <a:rPr lang="en-US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végzett</a:t>
            </a:r>
            <a:r>
              <a:rPr lang="en-US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mezőgazdasági</a:t>
            </a:r>
            <a:r>
              <a:rPr lang="en-US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termelésre</a:t>
            </a:r>
            <a:r>
              <a:rPr lang="en-US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FA41F5C-4A6D-432A-B932-774DE37C8E42}" type="slidenum">
              <a:rPr lang="pl-PL" smtClean="0"/>
              <a:pPr>
                <a:defRPr/>
              </a:pPr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570343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RESA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873" y="5044044"/>
            <a:ext cx="3755744" cy="860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Prostokąt 2"/>
          <p:cNvSpPr/>
          <p:nvPr userDrawn="1"/>
        </p:nvSpPr>
        <p:spPr>
          <a:xfrm>
            <a:off x="522514" y="2360182"/>
            <a:ext cx="8621486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b="0" dirty="0">
                <a:solidFill>
                  <a:srgbClr val="003300"/>
                </a:solidFill>
                <a:ea typeface="Calibri"/>
                <a:cs typeface="Calibri"/>
              </a:rPr>
              <a:t>Activating agricultural and tourism specializations through Center of Taste </a:t>
            </a:r>
          </a:p>
          <a:p>
            <a:pPr algn="ctr"/>
            <a:br>
              <a:rPr lang="el-GR" sz="1400" dirty="0">
                <a:ea typeface="Calibri"/>
                <a:cs typeface="Times New Roman"/>
              </a:rPr>
            </a:br>
            <a:endParaRPr lang="pl-PL" sz="1400" dirty="0">
              <a:ea typeface="Calibri"/>
              <a:cs typeface="Times New Roman"/>
            </a:endParaRPr>
          </a:p>
          <a:p>
            <a:pPr algn="ctr"/>
            <a:r>
              <a:rPr lang="pl-PL" sz="24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Module 6</a:t>
            </a:r>
          </a:p>
          <a:p>
            <a:pPr algn="ctr"/>
            <a:endParaRPr lang="pl-PL" sz="2400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4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Sales from the Yard (farm)</a:t>
            </a:r>
            <a:endParaRPr lang="pl-PL" sz="2400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Obraz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0389" y="493794"/>
            <a:ext cx="2602275" cy="1589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770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RESA emp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7200"/>
            <a:ext cx="1835150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Obraz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005" y="195983"/>
            <a:ext cx="1544341" cy="943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885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RESA chapter title +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ymbol zastępczy tekstu 18"/>
          <p:cNvSpPr>
            <a:spLocks noGrp="1"/>
          </p:cNvSpPr>
          <p:nvPr>
            <p:ph type="body" sz="quarter" idx="12" hasCustomPrompt="1"/>
          </p:nvPr>
        </p:nvSpPr>
        <p:spPr>
          <a:xfrm>
            <a:off x="543000" y="1260000"/>
            <a:ext cx="8820000" cy="360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800" b="1" baseline="0">
                <a:solidFill>
                  <a:srgbClr val="008000"/>
                </a:solidFill>
              </a:defRPr>
            </a:lvl1pPr>
          </a:lstStyle>
          <a:p>
            <a:pPr lvl="0"/>
            <a:r>
              <a:rPr lang="pl-PL" dirty="0"/>
              <a:t>1. </a:t>
            </a:r>
            <a:r>
              <a:rPr lang="pl-PL" dirty="0" err="1"/>
              <a:t>Title</a:t>
            </a:r>
            <a:r>
              <a:rPr lang="pl-PL" dirty="0"/>
              <a:t> of the </a:t>
            </a:r>
            <a:r>
              <a:rPr lang="pl-PL" dirty="0" err="1"/>
              <a:t>chapter</a:t>
            </a:r>
            <a:r>
              <a:rPr lang="pl-PL" dirty="0"/>
              <a:t> (</a:t>
            </a:r>
            <a:r>
              <a:rPr lang="pl-PL" dirty="0" err="1"/>
              <a:t>Trebuchet</a:t>
            </a:r>
            <a:r>
              <a:rPr lang="pl-PL" dirty="0"/>
              <a:t> MS Font, 18 p., </a:t>
            </a:r>
            <a:r>
              <a:rPr lang="pl-PL" dirty="0" err="1"/>
              <a:t>bold</a:t>
            </a:r>
            <a:r>
              <a:rPr lang="pl-PL" dirty="0"/>
              <a:t>)</a:t>
            </a:r>
          </a:p>
        </p:txBody>
      </p:sp>
      <p:sp>
        <p:nvSpPr>
          <p:cNvPr id="21" name="Symbol zastępczy tekstu 18"/>
          <p:cNvSpPr>
            <a:spLocks noGrp="1"/>
          </p:cNvSpPr>
          <p:nvPr>
            <p:ph type="body" sz="quarter" idx="13" hasCustomPrompt="1"/>
          </p:nvPr>
        </p:nvSpPr>
        <p:spPr>
          <a:xfrm>
            <a:off x="543000" y="1710690"/>
            <a:ext cx="8820000" cy="360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600" baseline="0">
                <a:solidFill>
                  <a:srgbClr val="008000"/>
                </a:solidFill>
              </a:defRPr>
            </a:lvl1pPr>
          </a:lstStyle>
          <a:p>
            <a:pPr lvl="0"/>
            <a:r>
              <a:rPr lang="pl-PL" dirty="0"/>
              <a:t>1.1. </a:t>
            </a:r>
            <a:r>
              <a:rPr lang="pl-PL" dirty="0" err="1"/>
              <a:t>Title</a:t>
            </a:r>
            <a:r>
              <a:rPr lang="pl-PL" dirty="0"/>
              <a:t> of the </a:t>
            </a:r>
            <a:r>
              <a:rPr lang="pl-PL" dirty="0" err="1"/>
              <a:t>sub-chapter</a:t>
            </a:r>
            <a:r>
              <a:rPr lang="pl-PL" dirty="0"/>
              <a:t> (</a:t>
            </a:r>
            <a:r>
              <a:rPr lang="pl-PL" dirty="0" err="1"/>
              <a:t>Trebuchet</a:t>
            </a:r>
            <a:r>
              <a:rPr lang="pl-PL" dirty="0"/>
              <a:t> MS Font, 16 p.)</a:t>
            </a:r>
          </a:p>
        </p:txBody>
      </p:sp>
      <p:sp>
        <p:nvSpPr>
          <p:cNvPr id="22" name="Symbol zastępczy tekstu 18"/>
          <p:cNvSpPr>
            <a:spLocks noGrp="1"/>
          </p:cNvSpPr>
          <p:nvPr>
            <p:ph type="body" sz="quarter" idx="14" hasCustomPrompt="1"/>
          </p:nvPr>
        </p:nvSpPr>
        <p:spPr>
          <a:xfrm>
            <a:off x="543000" y="2164079"/>
            <a:ext cx="8820000" cy="3960000"/>
          </a:xfrm>
          <a:prstGeom prst="rect">
            <a:avLst/>
          </a:prstGeom>
        </p:spPr>
        <p:txBody>
          <a:bodyPr/>
          <a:lstStyle>
            <a:lvl1pPr marL="0" indent="0" algn="just">
              <a:spcBef>
                <a:spcPts val="0"/>
              </a:spcBef>
              <a:buNone/>
              <a:defRPr sz="1200" baseline="0">
                <a:solidFill>
                  <a:schemeClr val="tx1"/>
                </a:solidFill>
              </a:defRPr>
            </a:lvl1pPr>
            <a:lvl2pPr marL="808038" indent="-180000" algn="just">
              <a:spcBef>
                <a:spcPts val="0"/>
              </a:spcBef>
              <a:buFont typeface="Arial" panose="020B0604020202020204" pitchFamily="34" charset="0"/>
              <a:buChar char="•"/>
              <a:defRPr lang="pl-PL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70000" indent="-180000" algn="just">
              <a:spcBef>
                <a:spcPts val="0"/>
              </a:spcBef>
              <a:buFont typeface="Trebuchet MS" panose="020B0603020202020204" pitchFamily="34" charset="0"/>
              <a:buChar char="—"/>
              <a:defRPr sz="1200"/>
            </a:lvl3pPr>
            <a:lvl4pPr marL="1530000" indent="-180000" algn="just">
              <a:spcBef>
                <a:spcPts val="0"/>
              </a:spcBef>
              <a:buFont typeface="Trebuchet MS" panose="020B0603020202020204" pitchFamily="34" charset="0"/>
              <a:buChar char="›"/>
              <a:defRPr sz="1200"/>
            </a:lvl4pPr>
          </a:lstStyle>
          <a:p>
            <a:pPr lvl="0"/>
            <a:r>
              <a:rPr lang="pl-PL" dirty="0"/>
              <a:t>Block of </a:t>
            </a:r>
            <a:r>
              <a:rPr lang="pl-PL" dirty="0" err="1"/>
              <a:t>text</a:t>
            </a:r>
            <a:r>
              <a:rPr lang="pl-PL" dirty="0"/>
              <a:t> (</a:t>
            </a:r>
            <a:r>
              <a:rPr lang="pl-PL" dirty="0" err="1"/>
              <a:t>Trebuchet</a:t>
            </a:r>
            <a:r>
              <a:rPr lang="pl-PL" dirty="0"/>
              <a:t> MS Font, 12 p.)</a:t>
            </a:r>
          </a:p>
          <a:p>
            <a:pPr lvl="1"/>
            <a:endParaRPr lang="pl-PL" dirty="0"/>
          </a:p>
          <a:p>
            <a:pPr lvl="2"/>
            <a:endParaRPr lang="pl-PL" dirty="0"/>
          </a:p>
          <a:p>
            <a:pPr lvl="3"/>
            <a:endParaRPr lang="pl-PL" dirty="0"/>
          </a:p>
          <a:p>
            <a:pPr lvl="0"/>
            <a:endParaRPr lang="pl-PL" dirty="0"/>
          </a:p>
          <a:p>
            <a:pPr lvl="0"/>
            <a:endParaRPr lang="pl-PL" dirty="0"/>
          </a:p>
          <a:p>
            <a:pPr lvl="1"/>
            <a:endParaRPr lang="pl-PL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2"/>
            <a:endParaRPr lang="pl-PL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3"/>
            <a:endParaRPr lang="pl-PL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endParaRPr lang="pl-PL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endParaRPr lang="pl-PL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endParaRPr lang="pl-PL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2"/>
            <a:endParaRPr lang="pl-PL" dirty="0"/>
          </a:p>
          <a:p>
            <a:pPr lvl="3"/>
            <a:endParaRPr lang="pl-PL" dirty="0"/>
          </a:p>
          <a:p>
            <a:pPr lvl="0"/>
            <a:endParaRPr lang="pl-PL" dirty="0"/>
          </a:p>
          <a:p>
            <a:pPr lvl="1"/>
            <a:endParaRPr lang="pl-PL" dirty="0"/>
          </a:p>
          <a:p>
            <a:pPr lvl="2"/>
            <a:endParaRPr lang="pl-PL" dirty="0"/>
          </a:p>
          <a:p>
            <a:pPr lvl="3"/>
            <a:endParaRPr lang="pl-PL" dirty="0"/>
          </a:p>
        </p:txBody>
      </p:sp>
      <p:pic>
        <p:nvPicPr>
          <p:cNvPr id="11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7200"/>
            <a:ext cx="1835150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Obraz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005" y="195983"/>
            <a:ext cx="1544341" cy="943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260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RESA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ymbol zastępczy tekstu 18"/>
          <p:cNvSpPr>
            <a:spLocks noGrp="1"/>
          </p:cNvSpPr>
          <p:nvPr>
            <p:ph type="body" sz="quarter" idx="14" hasCustomPrompt="1"/>
          </p:nvPr>
        </p:nvSpPr>
        <p:spPr>
          <a:xfrm>
            <a:off x="543000" y="1260000"/>
            <a:ext cx="8820000" cy="4860000"/>
          </a:xfrm>
          <a:prstGeom prst="rect">
            <a:avLst/>
          </a:prstGeom>
        </p:spPr>
        <p:txBody>
          <a:bodyPr/>
          <a:lstStyle>
            <a:lvl1pPr marL="0" indent="0" algn="just">
              <a:spcBef>
                <a:spcPts val="0"/>
              </a:spcBef>
              <a:buNone/>
              <a:defRPr sz="1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pl-PL" dirty="0"/>
              <a:t>Block of </a:t>
            </a:r>
            <a:r>
              <a:rPr lang="pl-PL" dirty="0" err="1"/>
              <a:t>text</a:t>
            </a:r>
            <a:r>
              <a:rPr lang="pl-PL" dirty="0"/>
              <a:t> (</a:t>
            </a:r>
            <a:r>
              <a:rPr lang="pl-PL" dirty="0" err="1"/>
              <a:t>Trebuchet</a:t>
            </a:r>
            <a:r>
              <a:rPr lang="pl-PL" dirty="0"/>
              <a:t> MS Font, 12 p.)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7200"/>
            <a:ext cx="1835150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Obraz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005" y="195983"/>
            <a:ext cx="1544341" cy="943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130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URESA versati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1" hasCustomPrompt="1"/>
          </p:nvPr>
        </p:nvSpPr>
        <p:spPr>
          <a:xfrm>
            <a:off x="543000" y="1260000"/>
            <a:ext cx="8820000" cy="4860000"/>
          </a:xfrm>
          <a:prstGeom prst="rect">
            <a:avLst/>
          </a:prstGeom>
        </p:spPr>
        <p:txBody>
          <a:bodyPr/>
          <a:lstStyle>
            <a:lvl1pPr marL="0" indent="0" algn="just">
              <a:spcBef>
                <a:spcPts val="0"/>
              </a:spcBef>
              <a:buNone/>
              <a:defRPr sz="1200" baseline="0"/>
            </a:lvl1pPr>
            <a:lvl2pPr marL="808038" indent="-180000" algn="just">
              <a:spcBef>
                <a:spcPts val="0"/>
              </a:spcBef>
              <a:buFont typeface="Arial" panose="020B0604020202020204" pitchFamily="34" charset="0"/>
              <a:buChar char="•"/>
              <a:defRPr sz="1200" baseline="0"/>
            </a:lvl2pPr>
            <a:lvl3pPr marL="1170000" indent="-180000" algn="just">
              <a:spcBef>
                <a:spcPts val="0"/>
              </a:spcBef>
              <a:buFont typeface="Trebuchet MS" panose="020B0603020202020204" pitchFamily="34" charset="0"/>
              <a:buChar char="—"/>
              <a:defRPr sz="1200"/>
            </a:lvl3pPr>
            <a:lvl4pPr marL="1530000" indent="-180000" algn="just">
              <a:spcBef>
                <a:spcPts val="0"/>
              </a:spcBef>
              <a:buFont typeface="Trebuchet MS" panose="020B0603020202020204" pitchFamily="34" charset="0"/>
              <a:buChar char="›"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pl-PL" dirty="0"/>
              <a:t>Basic </a:t>
            </a:r>
            <a:r>
              <a:rPr lang="pl-PL" dirty="0" err="1"/>
              <a:t>level</a:t>
            </a:r>
            <a:r>
              <a:rPr lang="pl-PL" dirty="0"/>
              <a:t> of the </a:t>
            </a:r>
            <a:r>
              <a:rPr lang="pl-PL" dirty="0" err="1"/>
              <a:t>text</a:t>
            </a:r>
            <a:endParaRPr lang="pl-PL" dirty="0"/>
          </a:p>
          <a:p>
            <a:pPr lvl="1"/>
            <a:r>
              <a:rPr lang="pl-PL" dirty="0"/>
              <a:t>Second </a:t>
            </a:r>
            <a:r>
              <a:rPr lang="pl-PL" dirty="0" err="1"/>
              <a:t>level</a:t>
            </a:r>
            <a:endParaRPr lang="pl-PL" dirty="0"/>
          </a:p>
          <a:p>
            <a:pPr lvl="2"/>
            <a:r>
              <a:rPr lang="pl-PL" dirty="0"/>
              <a:t>Third </a:t>
            </a:r>
            <a:r>
              <a:rPr lang="pl-PL" dirty="0" err="1"/>
              <a:t>level</a:t>
            </a:r>
            <a:endParaRPr lang="pl-PL" dirty="0"/>
          </a:p>
          <a:p>
            <a:pPr lvl="3"/>
            <a:r>
              <a:rPr lang="pl-PL" dirty="0" err="1"/>
              <a:t>Fourth</a:t>
            </a:r>
            <a:r>
              <a:rPr lang="pl-PL" dirty="0"/>
              <a:t> </a:t>
            </a:r>
            <a:r>
              <a:rPr lang="pl-PL" dirty="0" err="1"/>
              <a:t>level</a:t>
            </a:r>
            <a:endParaRPr lang="pl-PL" dirty="0"/>
          </a:p>
          <a:p>
            <a:pPr lvl="1"/>
            <a:endParaRPr lang="pl-PL" dirty="0"/>
          </a:p>
        </p:txBody>
      </p:sp>
      <p:pic>
        <p:nvPicPr>
          <p:cNvPr id="9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7200"/>
            <a:ext cx="1835150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Obraz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005" y="195983"/>
            <a:ext cx="1544341" cy="943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406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URESA versatile 2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1" hasCustomPrompt="1"/>
          </p:nvPr>
        </p:nvSpPr>
        <p:spPr>
          <a:xfrm>
            <a:off x="543000" y="1260000"/>
            <a:ext cx="8820000" cy="4860000"/>
          </a:xfrm>
          <a:prstGeom prst="rect">
            <a:avLst/>
          </a:prstGeom>
        </p:spPr>
        <p:txBody>
          <a:bodyPr/>
          <a:lstStyle>
            <a:lvl1pPr marL="0" indent="0" algn="just">
              <a:spcBef>
                <a:spcPts val="0"/>
              </a:spcBef>
              <a:buNone/>
              <a:defRPr sz="1200"/>
            </a:lvl1pPr>
            <a:lvl2pPr marL="808038" indent="-180000" algn="just">
              <a:spcBef>
                <a:spcPts val="0"/>
              </a:spcBef>
              <a:buFont typeface="+mj-lt"/>
              <a:buAutoNum type="arabicPeriod"/>
              <a:defRPr sz="1200" baseline="0"/>
            </a:lvl2pPr>
            <a:lvl3pPr marL="1170000" indent="-180000" algn="just">
              <a:spcBef>
                <a:spcPts val="0"/>
              </a:spcBef>
              <a:buFont typeface="+mj-lt"/>
              <a:buAutoNum type="alphaLcParenR"/>
              <a:defRPr sz="1200"/>
            </a:lvl3pPr>
            <a:lvl4pPr marL="1530000" indent="-180000" algn="just">
              <a:spcBef>
                <a:spcPts val="0"/>
              </a:spcBef>
              <a:buFont typeface="+mj-lt"/>
              <a:buAutoNum type="romanLcPeriod"/>
              <a:defRPr sz="1200" baseline="0"/>
            </a:lvl4pPr>
            <a:lvl5pPr>
              <a:defRPr sz="1200"/>
            </a:lvl5pPr>
          </a:lstStyle>
          <a:p>
            <a:pPr lvl="0"/>
            <a:r>
              <a:rPr lang="pl-PL" dirty="0"/>
              <a:t>Basic </a:t>
            </a:r>
            <a:r>
              <a:rPr lang="pl-PL" dirty="0" err="1"/>
              <a:t>level</a:t>
            </a:r>
            <a:r>
              <a:rPr lang="pl-PL" dirty="0"/>
              <a:t> of the </a:t>
            </a:r>
            <a:r>
              <a:rPr lang="pl-PL" dirty="0" err="1"/>
              <a:t>text</a:t>
            </a:r>
            <a:endParaRPr lang="pl-PL" dirty="0"/>
          </a:p>
          <a:p>
            <a:pPr lvl="1"/>
            <a:r>
              <a:rPr lang="pl-PL" dirty="0"/>
              <a:t>Second </a:t>
            </a:r>
            <a:r>
              <a:rPr lang="pl-PL" dirty="0" err="1"/>
              <a:t>level</a:t>
            </a:r>
            <a:endParaRPr lang="pl-PL" dirty="0"/>
          </a:p>
          <a:p>
            <a:pPr lvl="2"/>
            <a:r>
              <a:rPr lang="pl-PL" dirty="0"/>
              <a:t>Third </a:t>
            </a:r>
            <a:r>
              <a:rPr lang="pl-PL" dirty="0" err="1"/>
              <a:t>level</a:t>
            </a:r>
            <a:endParaRPr lang="pl-PL" dirty="0"/>
          </a:p>
          <a:p>
            <a:pPr lvl="3"/>
            <a:r>
              <a:rPr lang="pl-PL" dirty="0" err="1"/>
              <a:t>Fourth</a:t>
            </a:r>
            <a:r>
              <a:rPr lang="pl-PL" dirty="0"/>
              <a:t> </a:t>
            </a:r>
            <a:r>
              <a:rPr lang="pl-PL" dirty="0" err="1"/>
              <a:t>level</a:t>
            </a:r>
            <a:endParaRPr lang="pl-PL" dirty="0"/>
          </a:p>
          <a:p>
            <a:pPr lvl="3"/>
            <a:endParaRPr lang="pl-PL" dirty="0"/>
          </a:p>
          <a:p>
            <a:pPr lvl="1"/>
            <a:endParaRPr lang="pl-PL" dirty="0"/>
          </a:p>
        </p:txBody>
      </p:sp>
      <p:pic>
        <p:nvPicPr>
          <p:cNvPr id="9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7200"/>
            <a:ext cx="1835150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Obraz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005" y="195983"/>
            <a:ext cx="1544341" cy="943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5682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URESA text +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ymbol zastępczy tekstu 18"/>
          <p:cNvSpPr>
            <a:spLocks noGrp="1"/>
          </p:cNvSpPr>
          <p:nvPr>
            <p:ph type="body" sz="quarter" idx="14" hasCustomPrompt="1"/>
          </p:nvPr>
        </p:nvSpPr>
        <p:spPr>
          <a:xfrm>
            <a:off x="543000" y="1260000"/>
            <a:ext cx="4410000" cy="4860000"/>
          </a:xfrm>
          <a:prstGeom prst="rect">
            <a:avLst/>
          </a:prstGeom>
        </p:spPr>
        <p:txBody>
          <a:bodyPr/>
          <a:lstStyle>
            <a:lvl1pPr marL="0" indent="0" algn="just">
              <a:spcBef>
                <a:spcPts val="0"/>
              </a:spcBef>
              <a:buNone/>
              <a:defRPr sz="1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pl-PL" dirty="0"/>
              <a:t>Block of </a:t>
            </a:r>
            <a:r>
              <a:rPr lang="pl-PL" dirty="0" err="1"/>
              <a:t>text</a:t>
            </a:r>
            <a:r>
              <a:rPr lang="pl-PL" dirty="0"/>
              <a:t> (</a:t>
            </a:r>
            <a:r>
              <a:rPr lang="pl-PL" dirty="0" err="1"/>
              <a:t>Trebuchet</a:t>
            </a:r>
            <a:r>
              <a:rPr lang="pl-PL" dirty="0"/>
              <a:t> MS Font, 12 p.)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sz="quarter" idx="15" hasCustomPrompt="1"/>
          </p:nvPr>
        </p:nvSpPr>
        <p:spPr>
          <a:xfrm>
            <a:off x="5133975" y="1260000"/>
            <a:ext cx="4212000" cy="414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pl-PL" dirty="0" err="1"/>
              <a:t>Click</a:t>
            </a:r>
            <a:r>
              <a:rPr lang="pl-PL" dirty="0"/>
              <a:t> to </a:t>
            </a:r>
            <a:r>
              <a:rPr lang="pl-PL" dirty="0" err="1"/>
              <a:t>add</a:t>
            </a:r>
            <a:r>
              <a:rPr lang="pl-PL" dirty="0"/>
              <a:t> </a:t>
            </a:r>
            <a:r>
              <a:rPr lang="pl-PL" dirty="0" err="1"/>
              <a:t>picture</a:t>
            </a:r>
            <a:endParaRPr lang="pl-PL" dirty="0"/>
          </a:p>
        </p:txBody>
      </p:sp>
      <p:sp>
        <p:nvSpPr>
          <p:cNvPr id="11" name="Symbol zastępczy tekstu 18"/>
          <p:cNvSpPr>
            <a:spLocks noGrp="1"/>
          </p:cNvSpPr>
          <p:nvPr>
            <p:ph type="body" sz="quarter" idx="16" hasCustomPrompt="1"/>
          </p:nvPr>
        </p:nvSpPr>
        <p:spPr>
          <a:xfrm>
            <a:off x="5143500" y="5572124"/>
            <a:ext cx="4212000" cy="504825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0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pl-PL" dirty="0"/>
              <a:t>1. Image </a:t>
            </a:r>
            <a:r>
              <a:rPr lang="pl-PL" dirty="0" err="1"/>
              <a:t>title</a:t>
            </a:r>
            <a:r>
              <a:rPr lang="pl-PL" dirty="0"/>
              <a:t> (</a:t>
            </a:r>
            <a:r>
              <a:rPr lang="pl-PL" dirty="0" err="1"/>
              <a:t>Trebuchet</a:t>
            </a:r>
            <a:r>
              <a:rPr lang="pl-PL" dirty="0"/>
              <a:t> MS Font, 10 p.)</a:t>
            </a:r>
          </a:p>
        </p:txBody>
      </p:sp>
      <p:pic>
        <p:nvPicPr>
          <p:cNvPr id="10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7200"/>
            <a:ext cx="1835150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Obraz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005" y="195983"/>
            <a:ext cx="1544341" cy="943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78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URESA text + image + interactive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ymbol zastępczy tekstu 18"/>
          <p:cNvSpPr>
            <a:spLocks noGrp="1"/>
          </p:cNvSpPr>
          <p:nvPr>
            <p:ph type="body" sz="quarter" idx="14" hasCustomPrompt="1"/>
          </p:nvPr>
        </p:nvSpPr>
        <p:spPr>
          <a:xfrm>
            <a:off x="543000" y="1260000"/>
            <a:ext cx="4410000" cy="4860000"/>
          </a:xfrm>
          <a:prstGeom prst="rect">
            <a:avLst/>
          </a:prstGeom>
        </p:spPr>
        <p:txBody>
          <a:bodyPr/>
          <a:lstStyle>
            <a:lvl1pPr marL="0" indent="0" algn="just">
              <a:spcBef>
                <a:spcPts val="0"/>
              </a:spcBef>
              <a:buNone/>
              <a:defRPr sz="1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pl-PL" dirty="0"/>
              <a:t>Block of </a:t>
            </a:r>
            <a:r>
              <a:rPr lang="pl-PL" dirty="0" err="1"/>
              <a:t>text</a:t>
            </a:r>
            <a:r>
              <a:rPr lang="pl-PL" dirty="0"/>
              <a:t> (</a:t>
            </a:r>
            <a:r>
              <a:rPr lang="pl-PL" dirty="0" err="1"/>
              <a:t>Trebuchet</a:t>
            </a:r>
            <a:r>
              <a:rPr lang="pl-PL" dirty="0"/>
              <a:t> MS Font, 12 p.)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sz="quarter" idx="15" hasCustomPrompt="1"/>
          </p:nvPr>
        </p:nvSpPr>
        <p:spPr>
          <a:xfrm>
            <a:off x="5133975" y="1260000"/>
            <a:ext cx="4212000" cy="414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pl-PL" dirty="0" err="1"/>
              <a:t>Click</a:t>
            </a:r>
            <a:r>
              <a:rPr lang="pl-PL" dirty="0"/>
              <a:t> to </a:t>
            </a:r>
            <a:r>
              <a:rPr lang="pl-PL" dirty="0" err="1"/>
              <a:t>add</a:t>
            </a:r>
            <a:r>
              <a:rPr lang="pl-PL" dirty="0"/>
              <a:t> </a:t>
            </a:r>
            <a:r>
              <a:rPr lang="pl-PL" dirty="0" err="1"/>
              <a:t>picture</a:t>
            </a:r>
            <a:endParaRPr lang="pl-PL" dirty="0"/>
          </a:p>
        </p:txBody>
      </p:sp>
      <p:sp>
        <p:nvSpPr>
          <p:cNvPr id="11" name="Symbol zastępczy tekstu 18"/>
          <p:cNvSpPr>
            <a:spLocks noGrp="1"/>
          </p:cNvSpPr>
          <p:nvPr>
            <p:ph type="body" sz="quarter" idx="16" hasCustomPrompt="1"/>
          </p:nvPr>
        </p:nvSpPr>
        <p:spPr>
          <a:xfrm>
            <a:off x="5143500" y="5572124"/>
            <a:ext cx="4212000" cy="504825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0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pl-PL" dirty="0"/>
              <a:t>1. Image </a:t>
            </a:r>
            <a:r>
              <a:rPr lang="pl-PL" dirty="0" err="1"/>
              <a:t>title</a:t>
            </a:r>
            <a:r>
              <a:rPr lang="pl-PL" dirty="0"/>
              <a:t> (</a:t>
            </a:r>
            <a:r>
              <a:rPr lang="pl-PL" dirty="0" err="1"/>
              <a:t>Trebuchet</a:t>
            </a:r>
            <a:r>
              <a:rPr lang="pl-PL" dirty="0"/>
              <a:t> MS Font, 10 p.)</a:t>
            </a:r>
          </a:p>
        </p:txBody>
      </p:sp>
      <p:sp>
        <p:nvSpPr>
          <p:cNvPr id="7" name="Symbol zastępczy zawartości 6"/>
          <p:cNvSpPr>
            <a:spLocks noGrp="1"/>
          </p:cNvSpPr>
          <p:nvPr>
            <p:ph sz="quarter" idx="17" hasCustomPrompt="1"/>
          </p:nvPr>
        </p:nvSpPr>
        <p:spPr>
          <a:xfrm>
            <a:off x="2689225" y="2011363"/>
            <a:ext cx="3600000" cy="3600000"/>
          </a:xfrm>
          <a:prstGeom prst="roundRect">
            <a:avLst>
              <a:gd name="adj" fmla="val 5025"/>
            </a:avLst>
          </a:prstGeom>
          <a:solidFill>
            <a:schemeClr val="accent5">
              <a:lumMod val="20000"/>
              <a:lumOff val="80000"/>
            </a:schemeClr>
          </a:solidFill>
          <a:ln w="38100" cap="rnd" cmpd="sng">
            <a:solidFill>
              <a:schemeClr val="accent5">
                <a:lumMod val="40000"/>
                <a:lumOff val="60000"/>
              </a:schemeClr>
            </a:solidFill>
            <a:prstDash val="solid"/>
          </a:ln>
          <a:effectLst>
            <a:outerShdw blurRad="127000" dist="101600" dir="2700000" algn="tl" rotWithShape="0">
              <a:prstClr val="black">
                <a:alpha val="35000"/>
              </a:prstClr>
            </a:outerShdw>
          </a:effectLst>
        </p:spPr>
        <p:txBody>
          <a:bodyPr>
            <a:noAutofit/>
          </a:bodyPr>
          <a:lstStyle>
            <a:lvl1pPr marL="0" indent="0" algn="just">
              <a:spcBef>
                <a:spcPts val="0"/>
              </a:spcBef>
              <a:buNone/>
              <a:defRPr sz="1200" baseline="0"/>
            </a:lvl1pPr>
            <a:lvl5pPr marL="1828800" indent="0">
              <a:buNone/>
              <a:defRPr baseline="0"/>
            </a:lvl5pPr>
          </a:lstStyle>
          <a:p>
            <a:pPr lvl="0"/>
            <a:r>
              <a:rPr lang="pl-PL" dirty="0" err="1"/>
              <a:t>Additional</a:t>
            </a:r>
            <a:r>
              <a:rPr lang="pl-PL" dirty="0"/>
              <a:t> info (</a:t>
            </a:r>
            <a:r>
              <a:rPr lang="pl-PL" dirty="0" err="1"/>
              <a:t>text</a:t>
            </a:r>
            <a:r>
              <a:rPr lang="pl-PL" dirty="0"/>
              <a:t>, </a:t>
            </a:r>
            <a:r>
              <a:rPr lang="pl-PL" dirty="0" err="1"/>
              <a:t>picture</a:t>
            </a:r>
            <a:r>
              <a:rPr lang="pl-PL" dirty="0"/>
              <a:t>, multimedia), </a:t>
            </a:r>
            <a:r>
              <a:rPr lang="pl-PL" dirty="0" err="1"/>
              <a:t>visible</a:t>
            </a:r>
            <a:r>
              <a:rPr lang="pl-PL" dirty="0"/>
              <a:t> </a:t>
            </a:r>
            <a:r>
              <a:rPr lang="pl-PL" dirty="0" err="1"/>
              <a:t>when</a:t>
            </a:r>
            <a:r>
              <a:rPr lang="pl-PL" dirty="0"/>
              <a:t> the </a:t>
            </a:r>
            <a:r>
              <a:rPr lang="pl-PL" dirty="0" err="1"/>
              <a:t>cursor</a:t>
            </a:r>
            <a:r>
              <a:rPr lang="pl-PL" dirty="0"/>
              <a:t> </a:t>
            </a:r>
            <a:r>
              <a:rPr lang="pl-PL" dirty="0" err="1"/>
              <a:t>is</a:t>
            </a:r>
            <a:r>
              <a:rPr lang="pl-PL" dirty="0"/>
              <a:t> </a:t>
            </a:r>
            <a:r>
              <a:rPr lang="pl-PL" dirty="0" err="1"/>
              <a:t>over</a:t>
            </a:r>
            <a:r>
              <a:rPr lang="pl-PL" dirty="0"/>
              <a:t> the </a:t>
            </a:r>
            <a:r>
              <a:rPr lang="pl-PL" dirty="0" err="1"/>
              <a:t>source</a:t>
            </a:r>
            <a:r>
              <a:rPr lang="pl-PL" dirty="0"/>
              <a:t> </a:t>
            </a:r>
            <a:r>
              <a:rPr lang="pl-PL" dirty="0" err="1"/>
              <a:t>text</a:t>
            </a:r>
            <a:r>
              <a:rPr lang="pl-PL" dirty="0"/>
              <a:t> </a:t>
            </a:r>
            <a:r>
              <a:rPr lang="pl-PL" dirty="0" err="1"/>
              <a:t>or</a:t>
            </a:r>
            <a:r>
              <a:rPr lang="pl-PL" dirty="0"/>
              <a:t> </a:t>
            </a:r>
            <a:r>
              <a:rPr lang="pl-PL" dirty="0" err="1"/>
              <a:t>picture</a:t>
            </a:r>
            <a:r>
              <a:rPr lang="pl-PL" dirty="0"/>
              <a:t>. </a:t>
            </a:r>
            <a:r>
              <a:rPr lang="pl-PL" dirty="0" err="1"/>
              <a:t>Trebuchet</a:t>
            </a:r>
            <a:r>
              <a:rPr lang="pl-PL" dirty="0"/>
              <a:t> MS p.12 </a:t>
            </a:r>
          </a:p>
        </p:txBody>
      </p:sp>
      <p:pic>
        <p:nvPicPr>
          <p:cNvPr id="12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7200"/>
            <a:ext cx="1835150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Obraz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005" y="195983"/>
            <a:ext cx="1544341" cy="943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098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URESA multimedi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ymbol zastępczy tekstu 18"/>
          <p:cNvSpPr>
            <a:spLocks noGrp="1"/>
          </p:cNvSpPr>
          <p:nvPr>
            <p:ph type="body" sz="quarter" idx="16" hasCustomPrompt="1"/>
          </p:nvPr>
        </p:nvSpPr>
        <p:spPr>
          <a:xfrm>
            <a:off x="2847000" y="5838825"/>
            <a:ext cx="4212000" cy="396000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05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pl-PL" dirty="0"/>
              <a:t>Multimedia </a:t>
            </a:r>
            <a:r>
              <a:rPr lang="pl-PL" dirty="0" err="1"/>
              <a:t>title</a:t>
            </a:r>
            <a:r>
              <a:rPr lang="pl-PL" dirty="0"/>
              <a:t> (</a:t>
            </a:r>
            <a:r>
              <a:rPr lang="pl-PL" dirty="0" err="1"/>
              <a:t>Trebuchet</a:t>
            </a:r>
            <a:r>
              <a:rPr lang="pl-PL" dirty="0"/>
              <a:t> MS Font, 10 p.)</a:t>
            </a:r>
          </a:p>
        </p:txBody>
      </p:sp>
      <p:sp>
        <p:nvSpPr>
          <p:cNvPr id="4" name="Symbol zastępczy obiektu multimediów 3"/>
          <p:cNvSpPr>
            <a:spLocks noGrp="1"/>
          </p:cNvSpPr>
          <p:nvPr>
            <p:ph type="media" sz="quarter" idx="17" hasCustomPrompt="1"/>
          </p:nvPr>
        </p:nvSpPr>
        <p:spPr>
          <a:xfrm>
            <a:off x="543000" y="1260000"/>
            <a:ext cx="8820000" cy="450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pl-PL" dirty="0" err="1"/>
              <a:t>Click</a:t>
            </a:r>
            <a:r>
              <a:rPr lang="pl-PL" dirty="0"/>
              <a:t> to </a:t>
            </a:r>
            <a:r>
              <a:rPr lang="pl-PL" dirty="0" err="1"/>
              <a:t>add</a:t>
            </a:r>
            <a:r>
              <a:rPr lang="pl-PL" dirty="0"/>
              <a:t> multimedia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7200"/>
            <a:ext cx="1835150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Obraz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005" y="195983"/>
            <a:ext cx="1544341" cy="943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629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URESA text + multimedi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ymbol zastępczy tekstu 18"/>
          <p:cNvSpPr>
            <a:spLocks noGrp="1"/>
          </p:cNvSpPr>
          <p:nvPr>
            <p:ph type="body" sz="quarter" idx="14" hasCustomPrompt="1"/>
          </p:nvPr>
        </p:nvSpPr>
        <p:spPr>
          <a:xfrm>
            <a:off x="543000" y="1260000"/>
            <a:ext cx="4410000" cy="4860000"/>
          </a:xfrm>
          <a:prstGeom prst="rect">
            <a:avLst/>
          </a:prstGeom>
        </p:spPr>
        <p:txBody>
          <a:bodyPr/>
          <a:lstStyle>
            <a:lvl1pPr marL="0" indent="0" algn="just">
              <a:spcBef>
                <a:spcPts val="0"/>
              </a:spcBef>
              <a:buNone/>
              <a:defRPr sz="1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pl-PL" dirty="0"/>
              <a:t>Block of </a:t>
            </a:r>
            <a:r>
              <a:rPr lang="pl-PL" dirty="0" err="1"/>
              <a:t>text</a:t>
            </a:r>
            <a:r>
              <a:rPr lang="pl-PL" dirty="0"/>
              <a:t> (</a:t>
            </a:r>
            <a:r>
              <a:rPr lang="pl-PL" dirty="0" err="1"/>
              <a:t>Trebuchet</a:t>
            </a:r>
            <a:r>
              <a:rPr lang="pl-PL" dirty="0"/>
              <a:t> MS Font, 12 p.)</a:t>
            </a:r>
          </a:p>
        </p:txBody>
      </p:sp>
      <p:sp>
        <p:nvSpPr>
          <p:cNvPr id="11" name="Symbol zastępczy tekstu 18"/>
          <p:cNvSpPr>
            <a:spLocks noGrp="1"/>
          </p:cNvSpPr>
          <p:nvPr>
            <p:ph type="body" sz="quarter" idx="16" hasCustomPrompt="1"/>
          </p:nvPr>
        </p:nvSpPr>
        <p:spPr>
          <a:xfrm>
            <a:off x="5143500" y="5572124"/>
            <a:ext cx="4212000" cy="504825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0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pl-PL" dirty="0"/>
              <a:t>Multimedia </a:t>
            </a:r>
            <a:r>
              <a:rPr lang="pl-PL" dirty="0" err="1"/>
              <a:t>title</a:t>
            </a:r>
            <a:r>
              <a:rPr lang="pl-PL" dirty="0"/>
              <a:t> (</a:t>
            </a:r>
            <a:r>
              <a:rPr lang="pl-PL" dirty="0" err="1"/>
              <a:t>Trebuchet</a:t>
            </a:r>
            <a:r>
              <a:rPr lang="pl-PL" dirty="0"/>
              <a:t> MS Font, 10 p.)</a:t>
            </a:r>
          </a:p>
        </p:txBody>
      </p:sp>
      <p:sp>
        <p:nvSpPr>
          <p:cNvPr id="4" name="Symbol zastępczy obiektu multimediów 3"/>
          <p:cNvSpPr>
            <a:spLocks noGrp="1"/>
          </p:cNvSpPr>
          <p:nvPr>
            <p:ph type="media" sz="quarter" idx="17" hasCustomPrompt="1"/>
          </p:nvPr>
        </p:nvSpPr>
        <p:spPr>
          <a:xfrm>
            <a:off x="5143500" y="1260000"/>
            <a:ext cx="4212000" cy="414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/>
            </a:lvl1pPr>
          </a:lstStyle>
          <a:p>
            <a:r>
              <a:rPr lang="pl-PL" dirty="0" err="1"/>
              <a:t>Click</a:t>
            </a:r>
            <a:r>
              <a:rPr lang="pl-PL" dirty="0"/>
              <a:t> to </a:t>
            </a:r>
            <a:r>
              <a:rPr lang="pl-PL" dirty="0" err="1"/>
              <a:t>add</a:t>
            </a:r>
            <a:r>
              <a:rPr lang="pl-PL" dirty="0"/>
              <a:t> multimedia</a:t>
            </a:r>
          </a:p>
        </p:txBody>
      </p:sp>
      <p:pic>
        <p:nvPicPr>
          <p:cNvPr id="10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7200"/>
            <a:ext cx="1835150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Obraz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005" y="195983"/>
            <a:ext cx="1544341" cy="943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823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77000">
              <a:schemeClr val="bg1"/>
            </a:gs>
            <a:gs pos="100000">
              <a:srgbClr val="FFFF00">
                <a:alpha val="32000"/>
              </a:srgb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 userDrawn="1"/>
        </p:nvSpPr>
        <p:spPr>
          <a:xfrm>
            <a:off x="3424415" y="6494168"/>
            <a:ext cx="324717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200" i="0" dirty="0">
                <a:ea typeface="Calibri"/>
                <a:cs typeface="Times New Roman"/>
              </a:rPr>
              <a:t>Project Number: 2020-1-SK01-KA202-078207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2" r:id="rId2"/>
    <p:sldLayoutId id="2147483655" r:id="rId3"/>
    <p:sldLayoutId id="2147483660" r:id="rId4"/>
    <p:sldLayoutId id="2147483661" r:id="rId5"/>
    <p:sldLayoutId id="2147483656" r:id="rId6"/>
    <p:sldLayoutId id="2147483659" r:id="rId7"/>
    <p:sldLayoutId id="2147483657" r:id="rId8"/>
    <p:sldLayoutId id="2147483658" r:id="rId9"/>
    <p:sldLayoutId id="2147483653" r:id="rId10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>
            <a:extLst>
              <a:ext uri="{FF2B5EF4-FFF2-40B4-BE49-F238E27FC236}">
                <a16:creationId xmlns:a16="http://schemas.microsoft.com/office/drawing/2014/main" id="{222C305C-4E05-F498-E723-EA582729B184}"/>
              </a:ext>
            </a:extLst>
          </p:cNvPr>
          <p:cNvSpPr txBox="1"/>
          <p:nvPr/>
        </p:nvSpPr>
        <p:spPr>
          <a:xfrm>
            <a:off x="1018903" y="3004457"/>
            <a:ext cx="7811588" cy="19389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sz="2400" b="1" dirty="0"/>
              <a:t>6. Modul</a:t>
            </a:r>
          </a:p>
          <a:p>
            <a:pPr algn="ctr"/>
            <a:endParaRPr lang="hu-HU" sz="2400" b="1" dirty="0"/>
          </a:p>
          <a:p>
            <a:pPr algn="ctr"/>
            <a:r>
              <a:rPr lang="hu-HU" sz="2400" b="1" dirty="0"/>
              <a:t>Értékesítés az udvarról (tanyáról)</a:t>
            </a:r>
          </a:p>
          <a:p>
            <a:pPr algn="ctr"/>
            <a:endParaRPr lang="hu-HU" sz="2400" b="1" dirty="0"/>
          </a:p>
          <a:p>
            <a:pPr algn="ctr"/>
            <a:endParaRPr lang="hu-HU" sz="2400" b="1" dirty="0"/>
          </a:p>
        </p:txBody>
      </p:sp>
    </p:spTree>
    <p:extLst>
      <p:ext uri="{BB962C8B-B14F-4D97-AF65-F5344CB8AC3E}">
        <p14:creationId xmlns:p14="http://schemas.microsoft.com/office/powerpoint/2010/main" val="542072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7F528E00-867A-4976-8059-FB87C01FDB3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457200" algn="just">
              <a:lnSpc>
                <a:spcPct val="107000"/>
              </a:lnSpc>
              <a:spcAft>
                <a:spcPts val="800"/>
              </a:spcAft>
            </a:pPr>
            <a:r>
              <a:rPr lang="cs-CZ" sz="18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6.2.5.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Lengyelország</a:t>
            </a:r>
            <a:endParaRPr lang="cs-CZ" sz="1800" b="1" dirty="0">
              <a:solidFill>
                <a:srgbClr val="000000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en-US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mezőgazdasági</a:t>
            </a:r>
            <a:r>
              <a:rPr lang="en-US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telepről</a:t>
            </a:r>
            <a:r>
              <a:rPr lang="en-US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történő</a:t>
            </a:r>
            <a:r>
              <a:rPr lang="en-US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értékesítés</a:t>
            </a:r>
            <a:r>
              <a:rPr lang="en-US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jelenlegi</a:t>
            </a:r>
            <a:r>
              <a:rPr lang="en-US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szabályozása</a:t>
            </a:r>
            <a:r>
              <a:rPr lang="en-US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egy</a:t>
            </a:r>
            <a:r>
              <a:rPr lang="en-US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átfogó</a:t>
            </a:r>
            <a:r>
              <a:rPr lang="en-US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módosítással</a:t>
            </a:r>
            <a:r>
              <a:rPr lang="en-US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azonnal</a:t>
            </a:r>
            <a:r>
              <a:rPr lang="en-US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bevezetésre</a:t>
            </a:r>
            <a:r>
              <a:rPr lang="en-US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került</a:t>
            </a:r>
            <a:r>
              <a:rPr lang="en-US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így</a:t>
            </a:r>
            <a:r>
              <a:rPr lang="en-US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US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lengyelországi</a:t>
            </a:r>
            <a:r>
              <a:rPr lang="en-US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udvarról</a:t>
            </a:r>
            <a:r>
              <a:rPr lang="en-US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történő</a:t>
            </a:r>
            <a:r>
              <a:rPr lang="en-US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értékesítés</a:t>
            </a:r>
            <a:r>
              <a:rPr lang="en-US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szabályozása</a:t>
            </a:r>
            <a:r>
              <a:rPr lang="en-US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viszonylag</a:t>
            </a:r>
            <a:r>
              <a:rPr lang="en-US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következetes</a:t>
            </a:r>
            <a:r>
              <a:rPr lang="en-US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beleértve</a:t>
            </a:r>
            <a:r>
              <a:rPr lang="en-US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az</a:t>
            </a:r>
            <a:r>
              <a:rPr lang="en-US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értékesített</a:t>
            </a:r>
            <a:r>
              <a:rPr lang="en-US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termékek</a:t>
            </a:r>
            <a:r>
              <a:rPr lang="en-US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adóztatását</a:t>
            </a:r>
            <a:r>
              <a:rPr lang="en-US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is.</a:t>
            </a:r>
            <a:endParaRPr lang="cs-CZ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3DF59BD-5277-4630-8F14-E783741C359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143500" y="5219631"/>
            <a:ext cx="4212000" cy="378370"/>
          </a:xfrm>
        </p:spPr>
        <p:txBody>
          <a:bodyPr/>
          <a:lstStyle/>
          <a:p>
            <a:r>
              <a:rPr lang="cs-CZ" dirty="0" err="1"/>
              <a:t>Kamcsatkai</a:t>
            </a:r>
            <a:r>
              <a:rPr lang="cs-CZ" dirty="0"/>
              <a:t> </a:t>
            </a:r>
            <a:r>
              <a:rPr lang="cs-CZ" dirty="0" err="1"/>
              <a:t>lonc</a:t>
            </a:r>
            <a:r>
              <a:rPr lang="cs-CZ" dirty="0"/>
              <a:t> </a:t>
            </a:r>
            <a:r>
              <a:rPr lang="cs-CZ" dirty="0" err="1"/>
              <a:t>udvari</a:t>
            </a:r>
            <a:r>
              <a:rPr lang="cs-CZ" dirty="0"/>
              <a:t> </a:t>
            </a:r>
            <a:r>
              <a:rPr lang="cs-CZ" dirty="0" err="1"/>
              <a:t>lekvárgyártáshoz</a:t>
            </a:r>
            <a:r>
              <a:rPr lang="cs-CZ" dirty="0"/>
              <a:t> - </a:t>
            </a:r>
            <a:r>
              <a:rPr lang="cs-CZ" dirty="0" err="1"/>
              <a:t>Grabyszice</a:t>
            </a:r>
            <a:r>
              <a:rPr lang="cs-CZ" dirty="0"/>
              <a:t> </a:t>
            </a:r>
            <a:r>
              <a:rPr lang="cs-CZ" dirty="0" err="1"/>
              <a:t>Gorne</a:t>
            </a:r>
            <a:r>
              <a:rPr lang="cs-CZ" dirty="0"/>
              <a:t> (</a:t>
            </a:r>
            <a:r>
              <a:rPr lang="cs-CZ" dirty="0" err="1"/>
              <a:t>Lengyelország</a:t>
            </a:r>
            <a:r>
              <a:rPr lang="cs-CZ" dirty="0"/>
              <a:t>)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445F6EA-D9AB-4EFC-B7B5-BC7B1F5FC6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4678" y="1458001"/>
            <a:ext cx="4445855" cy="3405306"/>
          </a:xfrm>
          <a:prstGeom prst="rect">
            <a:avLst/>
          </a:prstGeom>
        </p:spPr>
      </p:pic>
      <p:sp>
        <p:nvSpPr>
          <p:cNvPr id="8" name="Zástupný symbol obrázku 7">
            <a:extLst>
              <a:ext uri="{FF2B5EF4-FFF2-40B4-BE49-F238E27FC236}">
                <a16:creationId xmlns:a16="http://schemas.microsoft.com/office/drawing/2014/main" id="{F934F59A-7932-4E9E-85D8-7792C02A9B3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361605" y="1268963"/>
            <a:ext cx="4212000" cy="4131036"/>
          </a:xfrm>
        </p:spPr>
      </p:sp>
    </p:spTree>
    <p:extLst>
      <p:ext uri="{BB962C8B-B14F-4D97-AF65-F5344CB8AC3E}">
        <p14:creationId xmlns:p14="http://schemas.microsoft.com/office/powerpoint/2010/main" val="10340494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FC0D24F3-DAAA-4B5C-A5CA-8ED4DC3C65E7}"/>
              </a:ext>
            </a:extLst>
          </p:cNvPr>
          <p:cNvPicPr>
            <a:picLocks noGrp="1" noChangeAspect="1" noChangeArrowheads="1"/>
          </p:cNvPicPr>
          <p:nvPr>
            <p:ph sz="quarter" idx="1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53" r="11853"/>
          <a:stretch/>
        </p:blipFill>
        <p:spPr bwMode="auto">
          <a:xfrm>
            <a:off x="604721" y="1496186"/>
            <a:ext cx="3971168" cy="3903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Zástupný symbol obrázku 5" descr="Obsah obrázku text, interiér, strop, osoba&#10;&#10;Popis byl vytvořen automaticky">
            <a:extLst>
              <a:ext uri="{FF2B5EF4-FFF2-40B4-BE49-F238E27FC236}">
                <a16:creationId xmlns:a16="http://schemas.microsoft.com/office/drawing/2014/main" id="{7DD7325D-17DA-46C8-A5C8-887013E024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53" r="11853"/>
          <a:stretch>
            <a:fillRect/>
          </a:stretch>
        </p:blipFill>
        <p:spPr>
          <a:xfrm>
            <a:off x="4960000" y="1496186"/>
            <a:ext cx="3971706" cy="3903813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5F6BAFA2-C9BE-4E88-85F5-D76EF9998384}"/>
              </a:ext>
            </a:extLst>
          </p:cNvPr>
          <p:cNvSpPr txBox="1"/>
          <p:nvPr/>
        </p:nvSpPr>
        <p:spPr>
          <a:xfrm>
            <a:off x="1145969" y="5661071"/>
            <a:ext cx="30133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/>
              <a:t>Helyi</a:t>
            </a:r>
            <a:r>
              <a:rPr lang="en-US" sz="1000" dirty="0"/>
              <a:t> </a:t>
            </a:r>
            <a:r>
              <a:rPr lang="en-US" sz="1000" dirty="0" err="1"/>
              <a:t>gazdaságokból</a:t>
            </a:r>
            <a:r>
              <a:rPr lang="en-US" sz="1000" dirty="0"/>
              <a:t> </a:t>
            </a:r>
            <a:r>
              <a:rPr lang="en-US" sz="1000" dirty="0" err="1"/>
              <a:t>származó</a:t>
            </a:r>
            <a:r>
              <a:rPr lang="en-US" sz="1000" dirty="0"/>
              <a:t> </a:t>
            </a:r>
            <a:r>
              <a:rPr lang="en-US" sz="1000" dirty="0" err="1"/>
              <a:t>termékek</a:t>
            </a:r>
            <a:r>
              <a:rPr lang="en-US" sz="1000" dirty="0"/>
              <a:t> – </a:t>
            </a:r>
            <a:r>
              <a:rPr lang="en-US" sz="1000" dirty="0" err="1"/>
              <a:t>Olaszország</a:t>
            </a:r>
            <a:r>
              <a:rPr lang="en-US" sz="1000" dirty="0"/>
              <a:t> (Bologna)</a:t>
            </a:r>
            <a:endParaRPr lang="cs-CZ" sz="1000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BD79D43F-6909-4CE5-858E-15699F5544F5}"/>
              </a:ext>
            </a:extLst>
          </p:cNvPr>
          <p:cNvSpPr txBox="1"/>
          <p:nvPr/>
        </p:nvSpPr>
        <p:spPr>
          <a:xfrm>
            <a:off x="5496420" y="5584126"/>
            <a:ext cx="33413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Nemzetközi</a:t>
            </a:r>
            <a:r>
              <a:rPr lang="en-US" sz="10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10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projektek</a:t>
            </a:r>
            <a:r>
              <a:rPr lang="en-US" sz="10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10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konzorciumai</a:t>
            </a:r>
            <a:r>
              <a:rPr lang="en-US" sz="10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is </a:t>
            </a:r>
            <a:r>
              <a:rPr lang="en-US" sz="10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dolgoznak</a:t>
            </a:r>
            <a:r>
              <a:rPr lang="en-US" sz="10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a </a:t>
            </a:r>
            <a:r>
              <a:rPr lang="en-US" sz="10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kistermelői</a:t>
            </a:r>
            <a:r>
              <a:rPr lang="en-US" sz="10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10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feladatok</a:t>
            </a:r>
            <a:r>
              <a:rPr lang="en-US" sz="10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10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megoldásán</a:t>
            </a:r>
            <a:endParaRPr lang="pl-PL" sz="1000" dirty="0"/>
          </a:p>
        </p:txBody>
      </p:sp>
    </p:spTree>
    <p:extLst>
      <p:ext uri="{BB962C8B-B14F-4D97-AF65-F5344CB8AC3E}">
        <p14:creationId xmlns:p14="http://schemas.microsoft.com/office/powerpoint/2010/main" val="22917257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D8C6E59C-AFB0-4DBA-81B5-57D91F260FF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3000" y="1257301"/>
            <a:ext cx="8820000" cy="360000"/>
          </a:xfrm>
        </p:spPr>
        <p:txBody>
          <a:bodyPr/>
          <a:lstStyle/>
          <a:p>
            <a:r>
              <a:rPr lang="cs-CZ" sz="18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6. </a:t>
            </a:r>
            <a:r>
              <a:rPr lang="cs-CZ" sz="1800" b="1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Értékesítés</a:t>
            </a:r>
            <a:r>
              <a:rPr lang="cs-CZ" sz="18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b="1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az</a:t>
            </a:r>
            <a:r>
              <a:rPr lang="cs-CZ" sz="18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b="1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udvarról</a:t>
            </a:r>
            <a:r>
              <a:rPr lang="cs-CZ" sz="18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cs-CZ" sz="1800" b="1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tanyáról</a:t>
            </a:r>
            <a:r>
              <a:rPr lang="cs-CZ" sz="18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endParaRPr lang="cs-CZ" sz="1800" b="1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>
              <a:latin typeface="+mj-lt"/>
            </a:endParaRP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B5FFDA0-7C24-445E-9F2B-72DFF0EF32B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sz="18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6.2. </a:t>
            </a:r>
            <a:r>
              <a:rPr lang="en-US" sz="1800" b="1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Értékesítés</a:t>
            </a:r>
            <a:r>
              <a:rPr lang="en-US" sz="18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az</a:t>
            </a:r>
            <a:r>
              <a:rPr lang="en-US" sz="18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udvarról</a:t>
            </a:r>
            <a:r>
              <a:rPr lang="en-US" sz="18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en-US" sz="1800" b="1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szabályok</a:t>
            </a:r>
            <a:r>
              <a:rPr lang="en-US" sz="18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b="1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előírások</a:t>
            </a:r>
            <a:r>
              <a:rPr lang="en-US" sz="18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b="1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adminisztratív</a:t>
            </a:r>
            <a:r>
              <a:rPr lang="en-US" sz="18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felügyelet</a:t>
            </a:r>
            <a:endParaRPr lang="cs-CZ" sz="18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CC0DC6E1-772B-48E4-BA16-BB4172495A2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502228" y="2133072"/>
            <a:ext cx="6699379" cy="4257517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10" name="Obrázek 9" descr="Obsah obrázku tráva, exteriér, obloha, pole&#10;&#10;Popis byl vytvořen automaticky">
            <a:extLst>
              <a:ext uri="{FF2B5EF4-FFF2-40B4-BE49-F238E27FC236}">
                <a16:creationId xmlns:a16="http://schemas.microsoft.com/office/drawing/2014/main" id="{C611E88E-F9D5-4421-A7A9-85F64FD0D2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204" y="2133072"/>
            <a:ext cx="5676691" cy="4257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7077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E067CF20-DB8B-43E2-BDB9-03FC88C3B9C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228600" algn="just">
              <a:lnSpc>
                <a:spcPct val="107000"/>
              </a:lnSpc>
              <a:spcAft>
                <a:spcPts val="800"/>
              </a:spcAft>
            </a:pPr>
            <a:r>
              <a:rPr lang="cs-CZ" sz="1800" b="1" dirty="0">
                <a:solidFill>
                  <a:srgbClr val="3B3B3B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6.2.1. </a:t>
            </a:r>
            <a:r>
              <a:rPr lang="cs-CZ" sz="1800" b="1" dirty="0" err="1">
                <a:solidFill>
                  <a:srgbClr val="3B3B3B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Általános</a:t>
            </a:r>
            <a:r>
              <a:rPr lang="cs-CZ" sz="1800" b="1" dirty="0">
                <a:solidFill>
                  <a:srgbClr val="3B3B3B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b="1" dirty="0" err="1">
                <a:solidFill>
                  <a:srgbClr val="3B3B3B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jogszabályok</a:t>
            </a:r>
            <a:endParaRPr lang="cs-CZ" sz="1800" b="1" dirty="0">
              <a:solidFill>
                <a:srgbClr val="3B3B3B"/>
              </a:solidFill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28600" algn="just">
              <a:lnSpc>
                <a:spcPct val="107000"/>
              </a:lnSpc>
              <a:spcAft>
                <a:spcPts val="800"/>
              </a:spcAft>
            </a:pPr>
            <a:endParaRPr lang="cs-CZ" dirty="0">
              <a:solidFill>
                <a:srgbClr val="3B3B3B"/>
              </a:solidFill>
              <a:effectLst/>
              <a:latin typeface="Trebuchet MS" panose="020B0603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28600" algn="just"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solidFill>
                  <a:srgbClr val="3B3B3B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en-US" dirty="0" err="1">
                <a:solidFill>
                  <a:srgbClr val="3B3B3B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mezőgazdasági</a:t>
            </a:r>
            <a:r>
              <a:rPr lang="en-US" dirty="0">
                <a:solidFill>
                  <a:srgbClr val="3B3B3B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3B3B3B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árukra</a:t>
            </a:r>
            <a:r>
              <a:rPr lang="en-US" dirty="0">
                <a:solidFill>
                  <a:srgbClr val="3B3B3B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3B3B3B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és</a:t>
            </a:r>
            <a:r>
              <a:rPr lang="en-US" dirty="0">
                <a:solidFill>
                  <a:srgbClr val="3B3B3B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3B3B3B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élelmiszerekre</a:t>
            </a:r>
            <a:r>
              <a:rPr lang="en-US" dirty="0">
                <a:solidFill>
                  <a:srgbClr val="3B3B3B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3B3B3B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vonatkozó</a:t>
            </a:r>
            <a:r>
              <a:rPr lang="en-US" dirty="0">
                <a:solidFill>
                  <a:srgbClr val="3B3B3B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3B3B3B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összes</a:t>
            </a:r>
            <a:r>
              <a:rPr lang="en-US" dirty="0">
                <a:solidFill>
                  <a:srgbClr val="3B3B3B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3B3B3B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uniós</a:t>
            </a:r>
            <a:r>
              <a:rPr lang="en-US" dirty="0">
                <a:solidFill>
                  <a:srgbClr val="3B3B3B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3B3B3B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jogszabály</a:t>
            </a:r>
            <a:r>
              <a:rPr lang="en-US" dirty="0">
                <a:solidFill>
                  <a:srgbClr val="3B3B3B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3B3B3B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megtalálható</a:t>
            </a:r>
            <a:r>
              <a:rPr lang="en-US" dirty="0">
                <a:solidFill>
                  <a:srgbClr val="3B3B3B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 https://</a:t>
            </a:r>
            <a:r>
              <a:rPr lang="en-US" dirty="0" err="1">
                <a:solidFill>
                  <a:srgbClr val="3B3B3B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eur-lex.europa.eu</a:t>
            </a:r>
            <a:r>
              <a:rPr lang="en-US" dirty="0">
                <a:solidFill>
                  <a:srgbClr val="3B3B3B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 </a:t>
            </a:r>
            <a:r>
              <a:rPr lang="en-US" dirty="0" err="1">
                <a:solidFill>
                  <a:srgbClr val="3B3B3B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portálon</a:t>
            </a:r>
            <a:r>
              <a:rPr lang="en-US" dirty="0">
                <a:solidFill>
                  <a:srgbClr val="3B3B3B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solidFill>
                  <a:srgbClr val="3B3B3B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ahol</a:t>
            </a:r>
            <a:r>
              <a:rPr lang="en-US" dirty="0">
                <a:solidFill>
                  <a:srgbClr val="3B3B3B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3B3B3B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az</a:t>
            </a:r>
            <a:r>
              <a:rPr lang="en-US" dirty="0">
                <a:solidFill>
                  <a:srgbClr val="3B3B3B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3B3B3B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Unió</a:t>
            </a:r>
            <a:r>
              <a:rPr lang="en-US" dirty="0">
                <a:solidFill>
                  <a:srgbClr val="3B3B3B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3B3B3B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tagállamainak</a:t>
            </a:r>
            <a:r>
              <a:rPr lang="en-US" dirty="0">
                <a:solidFill>
                  <a:srgbClr val="3B3B3B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3B3B3B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egyes</a:t>
            </a:r>
            <a:r>
              <a:rPr lang="en-US" dirty="0">
                <a:solidFill>
                  <a:srgbClr val="3B3B3B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3B3B3B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nyelvein</a:t>
            </a:r>
            <a:r>
              <a:rPr lang="en-US" dirty="0">
                <a:solidFill>
                  <a:srgbClr val="3B3B3B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3B3B3B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lehet</a:t>
            </a:r>
            <a:r>
              <a:rPr lang="en-US" dirty="0">
                <a:solidFill>
                  <a:srgbClr val="3B3B3B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3B3B3B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keresni</a:t>
            </a:r>
            <a:r>
              <a:rPr lang="en-US" dirty="0">
                <a:solidFill>
                  <a:srgbClr val="3B3B3B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dirty="0" err="1">
                <a:solidFill>
                  <a:srgbClr val="3B3B3B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Mindenre</a:t>
            </a:r>
            <a:r>
              <a:rPr lang="en-US" dirty="0">
                <a:solidFill>
                  <a:srgbClr val="3B3B3B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3B3B3B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az</a:t>
            </a:r>
            <a:r>
              <a:rPr lang="en-US" dirty="0">
                <a:solidFill>
                  <a:srgbClr val="3B3B3B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3B3B3B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egyes</a:t>
            </a:r>
            <a:r>
              <a:rPr lang="en-US" dirty="0">
                <a:solidFill>
                  <a:srgbClr val="3B3B3B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3B3B3B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tagállamok</a:t>
            </a:r>
            <a:r>
              <a:rPr lang="en-US" dirty="0">
                <a:solidFill>
                  <a:srgbClr val="3B3B3B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3B3B3B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joga</a:t>
            </a:r>
            <a:r>
              <a:rPr lang="en-US" dirty="0">
                <a:solidFill>
                  <a:srgbClr val="3B3B3B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3B3B3B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vonatkozik</a:t>
            </a:r>
            <a:r>
              <a:rPr lang="en-US" dirty="0">
                <a:solidFill>
                  <a:srgbClr val="3B3B3B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28600" algn="just"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solidFill>
                  <a:srgbClr val="3B3B3B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Az </a:t>
            </a:r>
            <a:r>
              <a:rPr lang="en-US" dirty="0" err="1">
                <a:solidFill>
                  <a:srgbClr val="3B3B3B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élelmiszerek</a:t>
            </a:r>
            <a:r>
              <a:rPr lang="en-US" dirty="0">
                <a:solidFill>
                  <a:srgbClr val="3B3B3B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3B3B3B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értékesítésére</a:t>
            </a:r>
            <a:r>
              <a:rPr lang="en-US" dirty="0">
                <a:solidFill>
                  <a:srgbClr val="3B3B3B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3B3B3B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vonatkozó</a:t>
            </a:r>
            <a:r>
              <a:rPr lang="en-US" dirty="0">
                <a:solidFill>
                  <a:srgbClr val="3B3B3B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3B3B3B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európai</a:t>
            </a:r>
            <a:r>
              <a:rPr lang="en-US" dirty="0">
                <a:solidFill>
                  <a:srgbClr val="3B3B3B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3B3B3B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jogszabályok</a:t>
            </a:r>
            <a:r>
              <a:rPr lang="en-US" dirty="0">
                <a:solidFill>
                  <a:srgbClr val="3B3B3B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400050" indent="-1714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B3B3B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en-US" dirty="0" err="1">
                <a:solidFill>
                  <a:srgbClr val="3B3B3B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fogyasztók</a:t>
            </a:r>
            <a:r>
              <a:rPr lang="en-US" dirty="0">
                <a:solidFill>
                  <a:srgbClr val="3B3B3B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3B3B3B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élelmiszerekkel</a:t>
            </a:r>
            <a:r>
              <a:rPr lang="en-US" dirty="0">
                <a:solidFill>
                  <a:srgbClr val="3B3B3B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3B3B3B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kapcsolatos</a:t>
            </a:r>
            <a:r>
              <a:rPr lang="en-US" dirty="0">
                <a:solidFill>
                  <a:srgbClr val="3B3B3B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3B3B3B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tájékoztatásáról</a:t>
            </a:r>
            <a:r>
              <a:rPr lang="en-US" dirty="0">
                <a:solidFill>
                  <a:srgbClr val="3B3B3B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3B3B3B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szóló</a:t>
            </a:r>
            <a:r>
              <a:rPr lang="en-US" dirty="0">
                <a:solidFill>
                  <a:srgbClr val="3B3B3B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1169/2011</a:t>
            </a:r>
          </a:p>
          <a:p>
            <a:pPr marL="400050" indent="-1714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B3B3B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EU </a:t>
            </a:r>
            <a:r>
              <a:rPr lang="en-US" dirty="0" err="1">
                <a:solidFill>
                  <a:srgbClr val="3B3B3B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rendelet</a:t>
            </a:r>
            <a:r>
              <a:rPr lang="en-US" dirty="0">
                <a:solidFill>
                  <a:srgbClr val="3B3B3B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US" dirty="0" err="1">
                <a:solidFill>
                  <a:srgbClr val="3B3B3B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mezőgazdasági</a:t>
            </a:r>
            <a:r>
              <a:rPr lang="en-US" dirty="0">
                <a:solidFill>
                  <a:srgbClr val="3B3B3B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3B3B3B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termékek</a:t>
            </a:r>
            <a:r>
              <a:rPr lang="en-US" dirty="0">
                <a:solidFill>
                  <a:srgbClr val="3B3B3B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3B3B3B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piacának</a:t>
            </a:r>
            <a:r>
              <a:rPr lang="en-US" dirty="0">
                <a:solidFill>
                  <a:srgbClr val="3B3B3B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3B3B3B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közös</a:t>
            </a:r>
            <a:r>
              <a:rPr lang="en-US" dirty="0">
                <a:solidFill>
                  <a:srgbClr val="3B3B3B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3B3B3B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szervezéséről</a:t>
            </a:r>
            <a:r>
              <a:rPr lang="en-US" dirty="0">
                <a:solidFill>
                  <a:srgbClr val="3B3B3B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3B3B3B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szóló</a:t>
            </a:r>
            <a:r>
              <a:rPr lang="en-US" dirty="0">
                <a:solidFill>
                  <a:srgbClr val="3B3B3B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1308/2013</a:t>
            </a:r>
          </a:p>
          <a:p>
            <a:pPr marL="400050" indent="-1714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B3B3B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EU </a:t>
            </a:r>
            <a:r>
              <a:rPr lang="en-US" dirty="0" err="1">
                <a:solidFill>
                  <a:srgbClr val="3B3B3B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élelmiszer-higiéniáról</a:t>
            </a:r>
            <a:r>
              <a:rPr lang="en-US" dirty="0">
                <a:solidFill>
                  <a:srgbClr val="3B3B3B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3B3B3B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szóló</a:t>
            </a:r>
            <a:r>
              <a:rPr lang="en-US" dirty="0">
                <a:solidFill>
                  <a:srgbClr val="3B3B3B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852/2004</a:t>
            </a:r>
          </a:p>
          <a:p>
            <a:pPr marL="400050" indent="-1714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B3B3B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853/2004 EU </a:t>
            </a:r>
            <a:r>
              <a:rPr lang="en-US" dirty="0" err="1">
                <a:solidFill>
                  <a:srgbClr val="3B3B3B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rendelet</a:t>
            </a:r>
            <a:r>
              <a:rPr lang="en-US" dirty="0">
                <a:solidFill>
                  <a:srgbClr val="3B3B3B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3B3B3B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az</a:t>
            </a:r>
            <a:r>
              <a:rPr lang="en-US" dirty="0">
                <a:solidFill>
                  <a:srgbClr val="3B3B3B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3B3B3B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állati</a:t>
            </a:r>
            <a:r>
              <a:rPr lang="en-US" dirty="0">
                <a:solidFill>
                  <a:srgbClr val="3B3B3B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3B3B3B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élelmiszerek</a:t>
            </a:r>
            <a:r>
              <a:rPr lang="en-US" dirty="0">
                <a:solidFill>
                  <a:srgbClr val="3B3B3B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3B3B3B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higiéniájáról</a:t>
            </a:r>
            <a:endParaRPr lang="en-US" dirty="0">
              <a:solidFill>
                <a:srgbClr val="3B3B3B"/>
              </a:solidFill>
              <a:effectLst/>
              <a:latin typeface="Trebuchet MS" panose="020B0603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00050" indent="-1714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B3B3B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EU </a:t>
            </a:r>
            <a:r>
              <a:rPr lang="en-US" dirty="0" err="1">
                <a:solidFill>
                  <a:srgbClr val="3B3B3B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rendelet</a:t>
            </a:r>
            <a:r>
              <a:rPr lang="en-US" dirty="0">
                <a:solidFill>
                  <a:srgbClr val="3B3B3B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US" dirty="0" err="1">
                <a:solidFill>
                  <a:srgbClr val="3B3B3B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hatósági</a:t>
            </a:r>
            <a:r>
              <a:rPr lang="en-US" dirty="0">
                <a:solidFill>
                  <a:srgbClr val="3B3B3B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3B3B3B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ellenőrzésekről</a:t>
            </a:r>
            <a:r>
              <a:rPr lang="en-US" dirty="0">
                <a:solidFill>
                  <a:srgbClr val="3B3B3B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3B3B3B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szóló</a:t>
            </a:r>
            <a:r>
              <a:rPr lang="en-US" dirty="0">
                <a:solidFill>
                  <a:srgbClr val="3B3B3B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854/2004</a:t>
            </a:r>
          </a:p>
          <a:p>
            <a:pPr marL="400050" indent="-1714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B3B3B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Az </a:t>
            </a:r>
            <a:r>
              <a:rPr lang="en-US" dirty="0" err="1">
                <a:solidFill>
                  <a:srgbClr val="3B3B3B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élelmiszerbiztonságról</a:t>
            </a:r>
            <a:r>
              <a:rPr lang="en-US" dirty="0">
                <a:solidFill>
                  <a:srgbClr val="3B3B3B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3B3B3B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szóló</a:t>
            </a:r>
            <a:r>
              <a:rPr lang="en-US" dirty="0">
                <a:solidFill>
                  <a:srgbClr val="3B3B3B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178/2002 EU </a:t>
            </a:r>
            <a:r>
              <a:rPr lang="en-US" dirty="0" err="1">
                <a:solidFill>
                  <a:srgbClr val="3B3B3B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rendelet</a:t>
            </a:r>
            <a:endParaRPr lang="cs-CZ" dirty="0"/>
          </a:p>
        </p:txBody>
      </p:sp>
      <p:pic>
        <p:nvPicPr>
          <p:cNvPr id="6" name="Zástupný symbol obrázku 5" descr="Obsah obrázku stůl, patro, interiér, strop&#10;&#10;Popis byl vytvořen automaticky">
            <a:extLst>
              <a:ext uri="{FF2B5EF4-FFF2-40B4-BE49-F238E27FC236}">
                <a16:creationId xmlns:a16="http://schemas.microsoft.com/office/drawing/2014/main" id="{CB05D6F3-DBC3-470B-9A47-00C1E37F81F6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53" r="11853"/>
          <a:stretch>
            <a:fillRect/>
          </a:stretch>
        </p:blipFill>
        <p:spPr/>
      </p:pic>
      <p:sp>
        <p:nvSpPr>
          <p:cNvPr id="4" name="Zástupný text 3">
            <a:extLst>
              <a:ext uri="{FF2B5EF4-FFF2-40B4-BE49-F238E27FC236}">
                <a16:creationId xmlns:a16="http://schemas.microsoft.com/office/drawing/2014/main" id="{91F92C6F-13AF-4ADF-9509-C2E9D64D8CA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b="0" i="0" dirty="0" err="1">
                <a:solidFill>
                  <a:srgbClr val="000000"/>
                </a:solidFill>
                <a:effectLst/>
              </a:rPr>
              <a:t>Sok</a:t>
            </a:r>
            <a:r>
              <a:rPr lang="en-US" b="0" i="0" dirty="0">
                <a:solidFill>
                  <a:srgbClr val="000000"/>
                </a:solidFill>
                <a:effectLst/>
              </a:rPr>
              <a:t> farm </a:t>
            </a:r>
            <a:r>
              <a:rPr lang="en-US" b="0" i="0" dirty="0" err="1">
                <a:solidFill>
                  <a:srgbClr val="000000"/>
                </a:solidFill>
                <a:effectLst/>
              </a:rPr>
              <a:t>kínálhat</a:t>
            </a:r>
            <a:r>
              <a:rPr lang="en-US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</a:rPr>
              <a:t>szociális</a:t>
            </a:r>
            <a:r>
              <a:rPr lang="en-US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</a:rPr>
              <a:t>teret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687138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578FE9E9-7CD4-47B2-BB7B-FAEF5EE9D3D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457200" marR="336550" algn="just">
              <a:spcBef>
                <a:spcPts val="580"/>
              </a:spcBef>
              <a:spcAft>
                <a:spcPts val="0"/>
              </a:spcAft>
            </a:pPr>
            <a:r>
              <a:rPr lang="hu-HU" dirty="0">
                <a:effectLst/>
                <a:latin typeface="Trebuchet MS" panose="020B0603020202020204" pitchFamily="34" charset="0"/>
                <a:ea typeface="Calibri Light" panose="020F0302020204030204" pitchFamily="34" charset="0"/>
              </a:rPr>
              <a:t>Kivétel az udvarról származó élelmiszer értékesítése</a:t>
            </a:r>
          </a:p>
          <a:p>
            <a:pPr marL="457200" marR="336550" algn="just">
              <a:spcBef>
                <a:spcPts val="580"/>
              </a:spcBef>
              <a:spcAft>
                <a:spcPts val="0"/>
              </a:spcAft>
            </a:pPr>
            <a:r>
              <a:rPr lang="hu-HU" dirty="0">
                <a:effectLst/>
                <a:latin typeface="Trebuchet MS" panose="020B0603020202020204" pitchFamily="34" charset="0"/>
                <a:ea typeface="Calibri Light" panose="020F0302020204030204" pitchFamily="34" charset="0"/>
              </a:rPr>
              <a:t> </a:t>
            </a:r>
          </a:p>
          <a:p>
            <a:pPr marL="457200" marR="336550" algn="just">
              <a:spcBef>
                <a:spcPts val="580"/>
              </a:spcBef>
              <a:spcAft>
                <a:spcPts val="0"/>
              </a:spcAft>
            </a:pPr>
            <a:r>
              <a:rPr lang="hu-HU" dirty="0">
                <a:effectLst/>
                <a:latin typeface="Trebuchet MS" panose="020B0603020202020204" pitchFamily="34" charset="0"/>
                <a:ea typeface="Calibri Light" panose="020F0302020204030204" pitchFamily="34" charset="0"/>
              </a:rPr>
              <a:t>1. § (2) bekezdés a) c) pontja szerint az élelmiszer-higiéniára vonatkozó előírások, ill. Az állati eredetű élelmiszerek higiéniájáról szóló rendelet 1. cikke (3) bekezdésének a) pontjának c) alpontja előírja, hogy a rendelet nem vonatkozik azokra az esetekre, amikor a termelő kis mennyiségű elsődleges terméket közvetlenül szállít a végső fogyasztónak vagy a helyi kiskereskedőnek. aki azokat közvetlenül a végső fogyasztónak szállítja.</a:t>
            </a:r>
          </a:p>
          <a:p>
            <a:pPr marL="457200" marR="336550" algn="just">
              <a:spcBef>
                <a:spcPts val="580"/>
              </a:spcBef>
              <a:spcAft>
                <a:spcPts val="0"/>
              </a:spcAft>
            </a:pPr>
            <a:endParaRPr lang="hu-HU" dirty="0">
              <a:effectLst/>
              <a:latin typeface="Trebuchet MS" panose="020B0603020202020204" pitchFamily="34" charset="0"/>
              <a:ea typeface="Calibri Light" panose="020F0302020204030204" pitchFamily="34" charset="0"/>
            </a:endParaRPr>
          </a:p>
          <a:p>
            <a:pPr marL="457200" marR="336550" algn="just">
              <a:spcBef>
                <a:spcPts val="580"/>
              </a:spcBef>
              <a:spcAft>
                <a:spcPts val="0"/>
              </a:spcAft>
            </a:pPr>
            <a:r>
              <a:rPr lang="hu-HU" dirty="0">
                <a:effectLst/>
                <a:latin typeface="Trebuchet MS" panose="020B0603020202020204" pitchFamily="34" charset="0"/>
                <a:ea typeface="Calibri Light" panose="020F0302020204030204" pitchFamily="34" charset="0"/>
              </a:rPr>
              <a:t>A tagállamok megállapítják e tevékenységre vonatkozó szabályokat, hogy biztosítsák mindkét rendelet céljainak elérését. A közvetlenül alkalmazandó uniós szabályok hatálya alóli kivételeknek ugyanazokat a célokat kell szolgálniuk, mint e szabályoknak.</a:t>
            </a:r>
            <a:endParaRPr lang="cs-CZ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80DCF48-4A22-4BBD-8BAE-4EE4D97A40B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Az </a:t>
            </a:r>
            <a:r>
              <a:rPr lang="en-US" dirty="0" err="1"/>
              <a:t>eredeti</a:t>
            </a:r>
            <a:r>
              <a:rPr lang="en-US" dirty="0"/>
              <a:t> </a:t>
            </a:r>
            <a:r>
              <a:rPr lang="en-US" dirty="0" err="1"/>
              <a:t>gazdasági</a:t>
            </a:r>
            <a:r>
              <a:rPr lang="en-US" dirty="0"/>
              <a:t> </a:t>
            </a:r>
            <a:r>
              <a:rPr lang="en-US" dirty="0" err="1"/>
              <a:t>épületek</a:t>
            </a:r>
            <a:r>
              <a:rPr lang="en-US" dirty="0"/>
              <a:t> </a:t>
            </a:r>
            <a:r>
              <a:rPr lang="en-US" dirty="0" err="1"/>
              <a:t>új</a:t>
            </a:r>
            <a:r>
              <a:rPr lang="en-US" dirty="0"/>
              <a:t> </a:t>
            </a:r>
            <a:r>
              <a:rPr lang="en-US" dirty="0" err="1"/>
              <a:t>funkciókat</a:t>
            </a:r>
            <a:r>
              <a:rPr lang="en-US" dirty="0"/>
              <a:t> </a:t>
            </a:r>
            <a:r>
              <a:rPr lang="en-US" dirty="0" err="1"/>
              <a:t>kapnak</a:t>
            </a:r>
            <a:endParaRPr lang="cs-CZ" dirty="0"/>
          </a:p>
        </p:txBody>
      </p:sp>
      <p:pic>
        <p:nvPicPr>
          <p:cNvPr id="14" name="Zástupný symbol obrázku 13" descr="Obsah obrázku patro, oranžová, nábytek&#10;&#10;Popis byl vytvořen automaticky">
            <a:extLst>
              <a:ext uri="{FF2B5EF4-FFF2-40B4-BE49-F238E27FC236}">
                <a16:creationId xmlns:a16="http://schemas.microsoft.com/office/drawing/2014/main" id="{7250DF59-E507-47CB-ACDC-99FCAA33656D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53" r="1185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814183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01AFF3D5-DCBE-4794-84CE-870FFD75CA7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cs-CZ" sz="1800" b="1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lang="cs-CZ" sz="1800" b="1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.2.2. </a:t>
            </a:r>
            <a:r>
              <a:rPr lang="en-US" sz="1800" b="1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Cseh</a:t>
            </a:r>
            <a:r>
              <a:rPr lang="en-US" sz="1800" b="1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Köztársaság</a:t>
            </a:r>
            <a:endParaRPr lang="cs-CZ" sz="1800" dirty="0">
              <a:solidFill>
                <a:srgbClr val="000000"/>
              </a:solidFill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>
              <a:solidFill>
                <a:srgbClr val="000000"/>
              </a:solidFill>
              <a:effectLst/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hu-HU" dirty="0"/>
              <a:t>Az udvarról élelmiszert árusító személynek nagy valószínűséggel </a:t>
            </a:r>
            <a:r>
              <a:rPr lang="hu-HU" b="1" dirty="0"/>
              <a:t>nem lesz szüksége kereskedelmi bizonyítványra</a:t>
            </a:r>
            <a:r>
              <a:rPr lang="hu-HU" dirty="0"/>
              <a:t>. Ez nem zárja ki a más típusú regisztrációt.</a:t>
            </a:r>
          </a:p>
          <a:p>
            <a:endParaRPr lang="hu-HU" dirty="0"/>
          </a:p>
          <a:p>
            <a:r>
              <a:rPr lang="hu-HU" dirty="0"/>
              <a:t>A mezőgazdasági vállalkozókat általában a mezőgazdasági törvény alapján tartják nyilván</a:t>
            </a:r>
            <a:endParaRPr lang="cs-CZ" dirty="0"/>
          </a:p>
        </p:txBody>
      </p:sp>
      <p:pic>
        <p:nvPicPr>
          <p:cNvPr id="6" name="Zástupný symbol obrázku 5" descr="Obsah obrázku text, interiér, obchod, několik&#10;&#10;Popis byl vytvořen automaticky">
            <a:extLst>
              <a:ext uri="{FF2B5EF4-FFF2-40B4-BE49-F238E27FC236}">
                <a16:creationId xmlns:a16="http://schemas.microsoft.com/office/drawing/2014/main" id="{D68C881D-BEFC-4449-8D2E-0212A29689C8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53" r="11853"/>
          <a:stretch>
            <a:fillRect/>
          </a:stretch>
        </p:blipFill>
        <p:spPr/>
      </p:pic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69D29EB-B98A-4CAA-96D2-686B451A973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u-HU" dirty="0"/>
              <a:t>A hőkezelés a szezonális gyümölcs tartósításának népszerű formája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286014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F54BBCBE-C8E6-4301-89B9-C97432087BD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cs-CZ" dirty="0">
              <a:solidFill>
                <a:srgbClr val="000000"/>
              </a:solidFill>
              <a:effectLst/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algn="just">
              <a:lnSpc>
                <a:spcPct val="107000"/>
              </a:lnSpc>
              <a:spcAft>
                <a:spcPts val="800"/>
              </a:spcAft>
            </a:pPr>
            <a:r>
              <a:rPr lang="hu-HU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Különleges előírások a Cseh Köztársaságban:</a:t>
            </a:r>
          </a:p>
          <a:p>
            <a:pPr marL="228600" algn="just">
              <a:lnSpc>
                <a:spcPct val="107000"/>
              </a:lnSpc>
              <a:spcAft>
                <a:spcPts val="800"/>
              </a:spcAft>
            </a:pPr>
            <a:r>
              <a:rPr lang="hu-HU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Az </a:t>
            </a:r>
            <a:r>
              <a:rPr lang="hu-HU" b="1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állati termékek </a:t>
            </a:r>
            <a:r>
              <a:rPr lang="hu-HU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udvarról történő értékesítésének kérdésével Csehországban az állat-egészségügyi törvény foglalkozik.</a:t>
            </a:r>
          </a:p>
          <a:p>
            <a:pPr marL="228600" algn="just">
              <a:lnSpc>
                <a:spcPct val="107000"/>
              </a:lnSpc>
              <a:spcAft>
                <a:spcPts val="800"/>
              </a:spcAft>
            </a:pPr>
            <a:r>
              <a:rPr lang="hu-HU" b="1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Egyéb élelmiszerek </a:t>
            </a:r>
            <a:r>
              <a:rPr lang="hu-HU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esetében az Élelmiszer- és Dohánytermékről szóló törvénynek, illetve egyes kapcsolódó törvények módosításáról szóló előírásnak megfelelő eljárás. Ez a rendelkezés felhatalmazza a Földművelésügyi Minisztériumot, hogy rendeletben szabályozza a növényi eredetű élelmiszerekkel szemben támasztott követelményeket, </a:t>
            </a:r>
            <a:r>
              <a:rPr lang="hu-HU" b="1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azok kezelését és "bíróságról" történő értékesítését.</a:t>
            </a:r>
            <a:endParaRPr lang="cs-CZ" b="1" dirty="0"/>
          </a:p>
        </p:txBody>
      </p:sp>
      <p:pic>
        <p:nvPicPr>
          <p:cNvPr id="6" name="Zástupný symbol obrázku 5" descr="Obsah obrázku tráva, obloha, exteriér, kráva&#10;&#10;Popis byl vytvořen automaticky">
            <a:extLst>
              <a:ext uri="{FF2B5EF4-FFF2-40B4-BE49-F238E27FC236}">
                <a16:creationId xmlns:a16="http://schemas.microsoft.com/office/drawing/2014/main" id="{B383FC3F-F5AB-427E-B979-01294E724006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53" r="11853"/>
          <a:stretch>
            <a:fillRect/>
          </a:stretch>
        </p:blipFill>
        <p:spPr/>
      </p:pic>
      <p:sp>
        <p:nvSpPr>
          <p:cNvPr id="4" name="Zástupný text 3">
            <a:extLst>
              <a:ext uri="{FF2B5EF4-FFF2-40B4-BE49-F238E27FC236}">
                <a16:creationId xmlns:a16="http://schemas.microsoft.com/office/drawing/2014/main" id="{F4C20F6E-6B82-4D21-A322-BD282A27B55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err="1"/>
              <a:t>Számos</a:t>
            </a:r>
            <a:r>
              <a:rPr lang="en-US" dirty="0"/>
              <a:t> farm </a:t>
            </a:r>
            <a:r>
              <a:rPr lang="en-US" dirty="0" err="1"/>
              <a:t>lehetővé</a:t>
            </a:r>
            <a:r>
              <a:rPr lang="en-US" dirty="0"/>
              <a:t> </a:t>
            </a:r>
            <a:r>
              <a:rPr lang="en-US" dirty="0" err="1"/>
              <a:t>teszi</a:t>
            </a:r>
            <a:r>
              <a:rPr lang="en-US" dirty="0"/>
              <a:t> a </a:t>
            </a:r>
            <a:r>
              <a:rPr lang="en-US" dirty="0" err="1"/>
              <a:t>látogatók</a:t>
            </a:r>
            <a:r>
              <a:rPr lang="en-US" dirty="0"/>
              <a:t> </a:t>
            </a:r>
            <a:r>
              <a:rPr lang="en-US" dirty="0" err="1"/>
              <a:t>számára</a:t>
            </a:r>
            <a:r>
              <a:rPr lang="en-US" dirty="0"/>
              <a:t>, </a:t>
            </a:r>
            <a:r>
              <a:rPr lang="en-US" dirty="0" err="1"/>
              <a:t>hogy</a:t>
            </a:r>
            <a:r>
              <a:rPr lang="en-US" dirty="0"/>
              <a:t> </a:t>
            </a:r>
            <a:r>
              <a:rPr lang="en-US" dirty="0" err="1"/>
              <a:t>megismerkedjenek</a:t>
            </a:r>
            <a:r>
              <a:rPr lang="en-US" dirty="0"/>
              <a:t> </a:t>
            </a:r>
            <a:r>
              <a:rPr lang="en-US" dirty="0" err="1"/>
              <a:t>különböző</a:t>
            </a:r>
            <a:r>
              <a:rPr lang="en-US" dirty="0"/>
              <a:t> </a:t>
            </a:r>
            <a:r>
              <a:rPr lang="en-US" dirty="0" err="1"/>
              <a:t>állatfajtákkal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81498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76633E98-23A2-4D18-BCAB-FEFF54B46F8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1800" b="1" dirty="0">
                <a:solidFill>
                  <a:srgbClr val="2E1532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6.2.3. </a:t>
            </a:r>
            <a:r>
              <a:rPr lang="en-US" sz="1800" b="1" dirty="0" err="1">
                <a:solidFill>
                  <a:srgbClr val="2E1532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Szlovákia</a:t>
            </a:r>
            <a:endParaRPr lang="cs-CZ" sz="1800" b="1" dirty="0">
              <a:solidFill>
                <a:srgbClr val="2E1532"/>
              </a:solidFill>
              <a:effectLst/>
              <a:latin typeface="Trebuchet MS" panose="020B060302020202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cs-CZ" sz="1200" dirty="0">
              <a:effectLst/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algn="just">
              <a:lnSpc>
                <a:spcPct val="107000"/>
              </a:lnSpc>
              <a:spcAft>
                <a:spcPts val="800"/>
              </a:spcAft>
            </a:pPr>
            <a:r>
              <a:rPr lang="en-US" sz="1200" dirty="0" err="1">
                <a:solidFill>
                  <a:srgbClr val="3B3B3B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Hasonló</a:t>
            </a:r>
            <a:r>
              <a:rPr lang="en-US" sz="1200" dirty="0">
                <a:solidFill>
                  <a:srgbClr val="3B3B3B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rgbClr val="3B3B3B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jogszabályok</a:t>
            </a:r>
            <a:r>
              <a:rPr lang="en-US" sz="1200" dirty="0">
                <a:solidFill>
                  <a:srgbClr val="3B3B3B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rgbClr val="3B3B3B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érvényesek</a:t>
            </a:r>
            <a:r>
              <a:rPr lang="en-US" sz="1200" dirty="0">
                <a:solidFill>
                  <a:srgbClr val="3B3B3B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mint a </a:t>
            </a:r>
            <a:r>
              <a:rPr lang="en-US" sz="1200" dirty="0" err="1">
                <a:solidFill>
                  <a:srgbClr val="3B3B3B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Cseh</a:t>
            </a:r>
            <a:r>
              <a:rPr lang="en-US" sz="1200" dirty="0">
                <a:solidFill>
                  <a:srgbClr val="3B3B3B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rgbClr val="3B3B3B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Köztársaságban</a:t>
            </a:r>
            <a:r>
              <a:rPr lang="en-US" sz="1200" dirty="0">
                <a:solidFill>
                  <a:srgbClr val="3B3B3B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28600" algn="just">
              <a:lnSpc>
                <a:spcPct val="107000"/>
              </a:lnSpc>
              <a:spcAft>
                <a:spcPts val="800"/>
              </a:spcAft>
            </a:pPr>
            <a:r>
              <a:rPr lang="en-US" sz="1200" dirty="0">
                <a:solidFill>
                  <a:srgbClr val="3B3B3B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Az </a:t>
            </a:r>
            <a:r>
              <a:rPr lang="en-US" sz="1200" dirty="0" err="1">
                <a:solidFill>
                  <a:srgbClr val="3B3B3B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államigazgatási</a:t>
            </a:r>
            <a:r>
              <a:rPr lang="en-US" sz="1200" dirty="0">
                <a:solidFill>
                  <a:srgbClr val="3B3B3B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rgbClr val="3B3B3B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szervek</a:t>
            </a:r>
            <a:r>
              <a:rPr lang="en-US" sz="1200" dirty="0">
                <a:solidFill>
                  <a:srgbClr val="3B3B3B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US" sz="1200" dirty="0" err="1">
                <a:solidFill>
                  <a:srgbClr val="3B3B3B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hatósági</a:t>
            </a:r>
            <a:r>
              <a:rPr lang="en-US" sz="1200" dirty="0">
                <a:solidFill>
                  <a:srgbClr val="3B3B3B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rgbClr val="3B3B3B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élelmiszer-ellenőrzés</a:t>
            </a:r>
            <a:r>
              <a:rPr lang="en-US" sz="1200" dirty="0">
                <a:solidFill>
                  <a:srgbClr val="3B3B3B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rgbClr val="3B3B3B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ügyében</a:t>
            </a:r>
            <a:r>
              <a:rPr lang="en-US" sz="1200" dirty="0">
                <a:solidFill>
                  <a:srgbClr val="3B3B3B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 152/1995. (</a:t>
            </a:r>
            <a:r>
              <a:rPr lang="en-US" sz="1200" dirty="0" err="1">
                <a:solidFill>
                  <a:srgbClr val="3B3B3B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Élelmiszertörvény</a:t>
            </a:r>
            <a:r>
              <a:rPr lang="en-US" sz="1200" dirty="0">
                <a:solidFill>
                  <a:srgbClr val="3B3B3B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a </a:t>
            </a:r>
            <a:r>
              <a:rPr lang="en-US" sz="1200" dirty="0" err="1">
                <a:solidFill>
                  <a:srgbClr val="3B3B3B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következők</a:t>
            </a:r>
            <a:r>
              <a:rPr lang="en-US" sz="1200" dirty="0">
                <a:solidFill>
                  <a:srgbClr val="3B3B3B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457200" indent="-228600" algn="just">
              <a:lnSpc>
                <a:spcPct val="107000"/>
              </a:lnSpc>
              <a:spcAft>
                <a:spcPts val="800"/>
              </a:spcAft>
              <a:buFont typeface="+mj-lt"/>
              <a:buAutoNum type="alphaLcParenR"/>
            </a:pPr>
            <a:r>
              <a:rPr lang="en-US" sz="1200" dirty="0" err="1">
                <a:solidFill>
                  <a:srgbClr val="3B3B3B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Egészségügyi</a:t>
            </a:r>
            <a:r>
              <a:rPr lang="en-US" sz="1200" dirty="0">
                <a:solidFill>
                  <a:srgbClr val="3B3B3B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rgbClr val="3B3B3B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Minisztérium</a:t>
            </a:r>
            <a:endParaRPr lang="en-US" sz="1200" dirty="0">
              <a:solidFill>
                <a:srgbClr val="3B3B3B"/>
              </a:solidFill>
              <a:effectLst/>
              <a:latin typeface="Trebuchet MS" panose="020B0603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228600" algn="just">
              <a:lnSpc>
                <a:spcPct val="107000"/>
              </a:lnSpc>
              <a:spcAft>
                <a:spcPts val="800"/>
              </a:spcAft>
              <a:buFont typeface="+mj-lt"/>
              <a:buAutoNum type="alphaLcParenR"/>
            </a:pPr>
            <a:r>
              <a:rPr lang="en-US" sz="1200" dirty="0" err="1">
                <a:solidFill>
                  <a:srgbClr val="3B3B3B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közegészségügyi</a:t>
            </a:r>
            <a:r>
              <a:rPr lang="en-US" sz="1200" dirty="0">
                <a:solidFill>
                  <a:srgbClr val="3B3B3B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rgbClr val="3B3B3B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hatóságok</a:t>
            </a:r>
            <a:endParaRPr lang="en-US" sz="1200" dirty="0">
              <a:solidFill>
                <a:srgbClr val="3B3B3B"/>
              </a:solidFill>
              <a:effectLst/>
              <a:latin typeface="Trebuchet MS" panose="020B0603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228600" algn="just">
              <a:lnSpc>
                <a:spcPct val="107000"/>
              </a:lnSpc>
              <a:spcAft>
                <a:spcPts val="800"/>
              </a:spcAft>
              <a:buFont typeface="+mj-lt"/>
              <a:buAutoNum type="alphaLcParenR"/>
            </a:pPr>
            <a:r>
              <a:rPr lang="en-US" sz="1200" dirty="0" err="1">
                <a:solidFill>
                  <a:srgbClr val="3B3B3B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Állami</a:t>
            </a:r>
            <a:r>
              <a:rPr lang="en-US" sz="1200" dirty="0">
                <a:solidFill>
                  <a:srgbClr val="3B3B3B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rgbClr val="3B3B3B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Állategészségügyi</a:t>
            </a:r>
            <a:r>
              <a:rPr lang="en-US" sz="1200" dirty="0">
                <a:solidFill>
                  <a:srgbClr val="3B3B3B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rgbClr val="3B3B3B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és</a:t>
            </a:r>
            <a:r>
              <a:rPr lang="en-US" sz="1200" dirty="0">
                <a:solidFill>
                  <a:srgbClr val="3B3B3B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rgbClr val="3B3B3B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Élelmiszerügyi</a:t>
            </a:r>
            <a:r>
              <a:rPr lang="en-US" sz="1200" dirty="0">
                <a:solidFill>
                  <a:srgbClr val="3B3B3B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rgbClr val="3B3B3B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Igazgatóság</a:t>
            </a:r>
            <a:endParaRPr lang="en-US" sz="1200" dirty="0">
              <a:solidFill>
                <a:srgbClr val="3B3B3B"/>
              </a:solidFill>
              <a:effectLst/>
              <a:latin typeface="Trebuchet MS" panose="020B0603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228600" algn="just">
              <a:lnSpc>
                <a:spcPct val="107000"/>
              </a:lnSpc>
              <a:spcAft>
                <a:spcPts val="800"/>
              </a:spcAft>
              <a:buFont typeface="+mj-lt"/>
              <a:buAutoNum type="alphaLcParenR"/>
            </a:pPr>
            <a:r>
              <a:rPr lang="en-US" sz="1200" dirty="0" err="1">
                <a:solidFill>
                  <a:srgbClr val="3B3B3B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regionális</a:t>
            </a:r>
            <a:r>
              <a:rPr lang="en-US" sz="1200" dirty="0">
                <a:solidFill>
                  <a:srgbClr val="3B3B3B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rgbClr val="3B3B3B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állat-egészségügyi</a:t>
            </a:r>
            <a:r>
              <a:rPr lang="en-US" sz="1200" dirty="0">
                <a:solidFill>
                  <a:srgbClr val="3B3B3B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rgbClr val="3B3B3B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és</a:t>
            </a:r>
            <a:r>
              <a:rPr lang="en-US" sz="1200" dirty="0">
                <a:solidFill>
                  <a:srgbClr val="3B3B3B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rgbClr val="3B3B3B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élelmiszer-igazgatási</a:t>
            </a:r>
            <a:r>
              <a:rPr lang="en-US" sz="1200" dirty="0">
                <a:solidFill>
                  <a:srgbClr val="3B3B3B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rgbClr val="3B3B3B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szervek</a:t>
            </a:r>
            <a:endParaRPr lang="en-US" sz="1200" dirty="0">
              <a:solidFill>
                <a:srgbClr val="3B3B3B"/>
              </a:solidFill>
              <a:effectLst/>
              <a:latin typeface="Trebuchet MS" panose="020B0603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28600" algn="just">
              <a:lnSpc>
                <a:spcPct val="107000"/>
              </a:lnSpc>
              <a:spcAft>
                <a:spcPts val="800"/>
              </a:spcAft>
            </a:pPr>
            <a:endParaRPr lang="en-US" sz="1200" dirty="0">
              <a:solidFill>
                <a:srgbClr val="3B3B3B"/>
              </a:solidFill>
              <a:effectLst/>
              <a:latin typeface="Trebuchet MS" panose="020B0603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28600" algn="just">
              <a:lnSpc>
                <a:spcPct val="107000"/>
              </a:lnSpc>
              <a:spcAft>
                <a:spcPts val="800"/>
              </a:spcAft>
            </a:pPr>
            <a:r>
              <a:rPr lang="en-US" sz="1200" dirty="0">
                <a:solidFill>
                  <a:srgbClr val="3B3B3B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https://</a:t>
            </a:r>
            <a:r>
              <a:rPr lang="en-US" sz="1200" dirty="0" err="1">
                <a:solidFill>
                  <a:srgbClr val="3B3B3B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www.predajzdvora.sk</a:t>
            </a:r>
            <a:r>
              <a:rPr lang="en-US" sz="1200" dirty="0">
                <a:solidFill>
                  <a:srgbClr val="3B3B3B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cs-CZ" dirty="0"/>
              <a:t> 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C5A8A588-6254-45BA-9C27-4D930FEDB86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err="1"/>
              <a:t>Eladó</a:t>
            </a:r>
            <a:r>
              <a:rPr lang="en-US" dirty="0"/>
              <a:t> </a:t>
            </a:r>
            <a:r>
              <a:rPr lang="en-US" dirty="0" err="1"/>
              <a:t>udvarról</a:t>
            </a:r>
            <a:r>
              <a:rPr lang="en-US" dirty="0"/>
              <a:t> - </a:t>
            </a:r>
            <a:r>
              <a:rPr lang="en-US" dirty="0" err="1"/>
              <a:t>Predaj</a:t>
            </a:r>
            <a:r>
              <a:rPr lang="en-US" dirty="0"/>
              <a:t> z </a:t>
            </a:r>
            <a:r>
              <a:rPr lang="en-US" dirty="0" err="1"/>
              <a:t>dvora</a:t>
            </a:r>
            <a:endParaRPr lang="cs-CZ" dirty="0"/>
          </a:p>
        </p:txBody>
      </p:sp>
      <p:pic>
        <p:nvPicPr>
          <p:cNvPr id="8" name="Zástupný symbol obrázku 7">
            <a:extLst>
              <a:ext uri="{FF2B5EF4-FFF2-40B4-BE49-F238E27FC236}">
                <a16:creationId xmlns:a16="http://schemas.microsoft.com/office/drawing/2014/main" id="{4450CBDA-BD89-4C6C-907E-484CE7E7E34E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73" r="2397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720571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79CB8E51-60E4-413F-AA16-82D726A14A4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3000" y="1260000"/>
            <a:ext cx="4229026" cy="4860000"/>
          </a:xfrm>
        </p:spPr>
        <p:txBody>
          <a:bodyPr/>
          <a:lstStyle/>
          <a:p>
            <a:pPr marL="457200" algn="just">
              <a:lnSpc>
                <a:spcPct val="107000"/>
              </a:lnSpc>
              <a:spcAft>
                <a:spcPts val="800"/>
              </a:spcAft>
            </a:pPr>
            <a:r>
              <a:rPr lang="cs-CZ" sz="1800" b="1" dirty="0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6.2.4.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Magyarország</a:t>
            </a:r>
            <a:endParaRPr lang="cs-CZ" sz="1800" dirty="0">
              <a:effectLst/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>
              <a:effectLst/>
              <a:latin typeface="Trebuchet MS" panose="020B0603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u-HU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Magyarországon a bírósági élelmiszer-értékesítés kérdését különösen a Földművelésügyi Minisztérium, a kistermelői élelmiszerek előállításának és értékesítésének feltételeiről szóló 52/2010.</a:t>
            </a:r>
          </a:p>
          <a:p>
            <a:endParaRPr lang="hu-HU" dirty="0">
              <a:effectLst/>
              <a:latin typeface="Trebuchet MS" panose="020B0603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u-HU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Ez a rendelet meghatározza az udvarról árusítható mennyiségeket is, rögzíti a helyi kiskereskedőknek történő élelmiszerértékesítés feltételeit és a „falusi vendégasztal” szabályait.</a:t>
            </a:r>
            <a:endParaRPr lang="cs-CZ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FCA024F1-6FC0-40AC-B4B2-BAC851479A5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u-HU" dirty="0"/>
              <a:t>Lenyűgöző magyar sztyeppei szarvasmarha - vonzó helyi fajta</a:t>
            </a:r>
            <a:endParaRPr lang="cs-CZ" dirty="0"/>
          </a:p>
        </p:txBody>
      </p:sp>
      <p:pic>
        <p:nvPicPr>
          <p:cNvPr id="8" name="Zástupný symbol obrázku 7" descr="Obsah obrázku kráva, tráva, exteriér, pole&#10;&#10;Popis byl vytvořen automaticky">
            <a:extLst>
              <a:ext uri="{FF2B5EF4-FFF2-40B4-BE49-F238E27FC236}">
                <a16:creationId xmlns:a16="http://schemas.microsoft.com/office/drawing/2014/main" id="{04B2E646-2C27-4C12-8185-C326225F6F6E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45" r="1594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57909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C27EA9AB-F35F-41F5-AAA4-C39825D6490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en-US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termelők</a:t>
            </a:r>
            <a:r>
              <a:rPr lang="en-US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az</a:t>
            </a:r>
            <a:r>
              <a:rPr lang="en-US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uniós</a:t>
            </a:r>
            <a:r>
              <a:rPr lang="en-US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jog </a:t>
            </a:r>
            <a:r>
              <a:rPr lang="en-US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értelmében</a:t>
            </a:r>
            <a:r>
              <a:rPr lang="en-US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kiskereskedelmi</a:t>
            </a:r>
            <a:r>
              <a:rPr lang="en-US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tevékenységként</a:t>
            </a:r>
            <a:r>
              <a:rPr lang="en-US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„</a:t>
            </a:r>
            <a:r>
              <a:rPr lang="en-US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falusi</a:t>
            </a:r>
            <a:r>
              <a:rPr lang="en-US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vendégasztalt</a:t>
            </a:r>
            <a:r>
              <a:rPr lang="en-US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” </a:t>
            </a:r>
            <a:r>
              <a:rPr lang="en-US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üzemeltethetnek</a:t>
            </a:r>
            <a:r>
              <a:rPr lang="en-US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ahol</a:t>
            </a:r>
            <a:r>
              <a:rPr lang="en-US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az</a:t>
            </a:r>
            <a:r>
              <a:rPr lang="en-US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előírt</a:t>
            </a:r>
            <a:r>
              <a:rPr lang="en-US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keretmennyiség</a:t>
            </a:r>
            <a:r>
              <a:rPr lang="en-US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betartása</a:t>
            </a:r>
            <a:r>
              <a:rPr lang="en-US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esetén</a:t>
            </a:r>
            <a:r>
              <a:rPr lang="en-US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más</a:t>
            </a:r>
            <a:r>
              <a:rPr lang="en-US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általuk</a:t>
            </a:r>
            <a:r>
              <a:rPr lang="en-US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nem</a:t>
            </a:r>
            <a:r>
              <a:rPr lang="en-US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előállított</a:t>
            </a:r>
            <a:r>
              <a:rPr lang="en-US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élelmiszert</a:t>
            </a:r>
            <a:r>
              <a:rPr lang="en-US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is </a:t>
            </a:r>
            <a:r>
              <a:rPr lang="en-US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kínálhatnak</a:t>
            </a:r>
            <a:r>
              <a:rPr lang="en-US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(4.§ (3)). Az 52/2010 </a:t>
            </a:r>
            <a:r>
              <a:rPr lang="en-US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rendelet</a:t>
            </a:r>
            <a:r>
              <a:rPr lang="en-US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4. §-</a:t>
            </a:r>
            <a:r>
              <a:rPr lang="en-US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ának</a:t>
            </a:r>
            <a:r>
              <a:rPr lang="en-US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(4) </a:t>
            </a:r>
            <a:r>
              <a:rPr lang="en-US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bekezdése</a:t>
            </a:r>
            <a:r>
              <a:rPr lang="en-US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szerint</a:t>
            </a:r>
            <a:r>
              <a:rPr lang="en-US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kell</a:t>
            </a:r>
            <a:r>
              <a:rPr lang="en-US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szállítani</a:t>
            </a:r>
            <a:r>
              <a:rPr lang="en-US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az</a:t>
            </a:r>
            <a:r>
              <a:rPr lang="en-US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árukat</a:t>
            </a:r>
            <a:r>
              <a:rPr lang="en-US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ugyanabban</a:t>
            </a:r>
            <a:r>
              <a:rPr lang="en-US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US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régióban</a:t>
            </a:r>
            <a:r>
              <a:rPr lang="en-US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vagy</a:t>
            </a:r>
            <a:r>
              <a:rPr lang="en-US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40 km-es </a:t>
            </a:r>
            <a:r>
              <a:rPr lang="en-US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körzetben</a:t>
            </a:r>
            <a:r>
              <a:rPr lang="en-US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az</a:t>
            </a:r>
            <a:r>
              <a:rPr lang="en-US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azt</a:t>
            </a:r>
            <a:r>
              <a:rPr lang="en-US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kérő</a:t>
            </a:r>
            <a:r>
              <a:rPr lang="en-US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vásárlóhoz</a:t>
            </a:r>
            <a:r>
              <a:rPr lang="en-US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(52/2010 </a:t>
            </a:r>
            <a:r>
              <a:rPr lang="en-US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rendelet</a:t>
            </a:r>
            <a:r>
              <a:rPr lang="en-US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4. § (4) </a:t>
            </a:r>
            <a:r>
              <a:rPr lang="en-US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bekezdés</a:t>
            </a:r>
            <a:r>
              <a:rPr lang="en-US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endParaRPr lang="en-US" dirty="0">
              <a:effectLst/>
              <a:latin typeface="Trebuchet MS" panose="020B0603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Mindigfinom</a:t>
            </a:r>
            <a:r>
              <a:rPr lang="en-US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Bökfürdő</a:t>
            </a:r>
            <a:r>
              <a:rPr lang="en-US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- </a:t>
            </a:r>
            <a:r>
              <a:rPr lang="en-US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Bő</a:t>
            </a:r>
            <a:r>
              <a:rPr lang="en-US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- </a:t>
            </a:r>
            <a:r>
              <a:rPr lang="en-US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Falusi</a:t>
            </a:r>
            <a:r>
              <a:rPr lang="en-US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Vendégasztal</a:t>
            </a:r>
            <a:endParaRPr lang="cs-CZ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0162781-2ACA-466A-BCFB-70C4C9AB68E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A "</a:t>
            </a:r>
            <a:r>
              <a:rPr lang="en-US" dirty="0" err="1"/>
              <a:t>falusi</a:t>
            </a:r>
            <a:r>
              <a:rPr lang="en-US" dirty="0"/>
              <a:t> </a:t>
            </a:r>
            <a:r>
              <a:rPr lang="en-US" dirty="0" err="1"/>
              <a:t>vendégasztal</a:t>
            </a:r>
            <a:r>
              <a:rPr lang="en-US" dirty="0"/>
              <a:t>" </a:t>
            </a:r>
            <a:r>
              <a:rPr lang="en-US" dirty="0" err="1"/>
              <a:t>ajánlata</a:t>
            </a:r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89B7FFFC-5571-4DB7-A105-1C08577209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1763" y="3314025"/>
            <a:ext cx="2190750" cy="2085975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E30010EA-F18A-4277-8AAF-8E2F43445DE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2159342"/>
            <a:ext cx="4833258" cy="3061315"/>
          </a:xfrm>
          <a:prstGeom prst="rect">
            <a:avLst/>
          </a:prstGeom>
        </p:spPr>
      </p:pic>
      <p:sp>
        <p:nvSpPr>
          <p:cNvPr id="9" name="Zástupný symbol obrázku 8">
            <a:extLst>
              <a:ext uri="{FF2B5EF4-FFF2-40B4-BE49-F238E27FC236}">
                <a16:creationId xmlns:a16="http://schemas.microsoft.com/office/drawing/2014/main" id="{25704735-D201-49B1-93AB-2B1C6AA7F6F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</p:spTree>
    <p:extLst>
      <p:ext uri="{BB962C8B-B14F-4D97-AF65-F5344CB8AC3E}">
        <p14:creationId xmlns:p14="http://schemas.microsoft.com/office/powerpoint/2010/main" val="4192671878"/>
      </p:ext>
    </p:extLst>
  </p:cSld>
  <p:clrMapOvr>
    <a:masterClrMapping/>
  </p:clrMapOvr>
</p:sld>
</file>

<file path=ppt/theme/theme1.xml><?xml version="1.0" encoding="utf-8"?>
<a:theme xmlns:a="http://schemas.openxmlformats.org/drawingml/2006/main" name="URESA biomass temlate">
  <a:themeElements>
    <a:clrScheme name="Niestandardowy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erodynamiczny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215528D5E10BA49B6643C35E826D0AA" ma:contentTypeVersion="17" ma:contentTypeDescription="Create a new document." ma:contentTypeScope="" ma:versionID="dde5a2b2e717748552c702a8b0aa1378">
  <xsd:schema xmlns:xsd="http://www.w3.org/2001/XMLSchema" xmlns:xs="http://www.w3.org/2001/XMLSchema" xmlns:p="http://schemas.microsoft.com/office/2006/metadata/properties" xmlns:ns2="f5d98e21-7858-42b8-a513-89b049052d4e" xmlns:ns3="ebb57fef-aa04-4b64-85cb-dbd122f3ef38" targetNamespace="http://schemas.microsoft.com/office/2006/metadata/properties" ma:root="true" ma:fieldsID="20cddff7c090a5822eab3b5467930ab6" ns2:_="" ns3:_="">
    <xsd:import namespace="f5d98e21-7858-42b8-a513-89b049052d4e"/>
    <xsd:import namespace="ebb57fef-aa04-4b64-85cb-dbd122f3ef3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d98e21-7858-42b8-a513-89b049052d4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GenerationTime" ma:index="1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6104055d-a7a1-4227-823d-893947fae55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b57fef-aa04-4b64-85cb-dbd122f3ef38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17a2fb5e-3e71-46c2-8cfb-b18f0a1e2fa7}" ma:internalName="TaxCatchAll" ma:showField="CatchAllData" ma:web="ebb57fef-aa04-4b64-85cb-dbd122f3ef3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5d98e21-7858-42b8-a513-89b049052d4e">
      <Terms xmlns="http://schemas.microsoft.com/office/infopath/2007/PartnerControls"/>
    </lcf76f155ced4ddcb4097134ff3c332f>
    <TaxCatchAll xmlns="ebb57fef-aa04-4b64-85cb-dbd122f3ef38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4A576DA-51B0-4EB9-82E5-B08537A6E8BC}"/>
</file>

<file path=customXml/itemProps2.xml><?xml version="1.0" encoding="utf-8"?>
<ds:datastoreItem xmlns:ds="http://schemas.openxmlformats.org/officeDocument/2006/customXml" ds:itemID="{73BE4D8D-535C-47C7-9E3E-22DE6E07228E}">
  <ds:schemaRefs>
    <ds:schemaRef ds:uri="http://schemas.microsoft.com/office/2006/metadata/properties"/>
    <ds:schemaRef ds:uri="http://schemas.microsoft.com/office/infopath/2007/PartnerControls"/>
    <ds:schemaRef ds:uri="f5d98e21-7858-42b8-a513-89b049052d4e"/>
    <ds:schemaRef ds:uri="ebb57fef-aa04-4b64-85cb-dbd122f3ef38"/>
  </ds:schemaRefs>
</ds:datastoreItem>
</file>

<file path=customXml/itemProps3.xml><?xml version="1.0" encoding="utf-8"?>
<ds:datastoreItem xmlns:ds="http://schemas.openxmlformats.org/officeDocument/2006/customXml" ds:itemID="{B0A724C4-8939-4ED4-B51B-8659CAD995F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URESA trial_1</Template>
  <TotalTime>2691</TotalTime>
  <Words>1135</Words>
  <Application>Microsoft Macintosh PowerPoint</Application>
  <PresentationFormat>A4 (210x297 mm)</PresentationFormat>
  <Paragraphs>71</Paragraphs>
  <Slides>11</Slides>
  <Notes>5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11</vt:i4>
      </vt:variant>
    </vt:vector>
  </HeadingPairs>
  <TitlesOfParts>
    <vt:vector size="16" baseType="lpstr">
      <vt:lpstr>Arial</vt:lpstr>
      <vt:lpstr>Calibri</vt:lpstr>
      <vt:lpstr>Roboto</vt:lpstr>
      <vt:lpstr>Trebuchet MS</vt:lpstr>
      <vt:lpstr>URESA biomass temlate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Krzy Pal</dc:creator>
  <cp:lastModifiedBy>Microsoft Office User</cp:lastModifiedBy>
  <cp:revision>126</cp:revision>
  <dcterms:created xsi:type="dcterms:W3CDTF">2018-03-25T08:55:28Z</dcterms:created>
  <dcterms:modified xsi:type="dcterms:W3CDTF">2023-01-22T19:49:37Z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0x0101006215528D5E10BA49B6643C35E826D0AA</vt:lpwstr>
  </property>
</Properties>
</file>