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14"/>
  </p:notesMasterIdLst>
  <p:handoutMasterIdLst>
    <p:handoutMasterId r:id="rId15"/>
  </p:handoutMasterIdLst>
  <p:sldIdLst>
    <p:sldId id="313" r:id="rId5"/>
    <p:sldId id="285" r:id="rId6"/>
    <p:sldId id="304" r:id="rId7"/>
    <p:sldId id="324" r:id="rId8"/>
    <p:sldId id="306" r:id="rId9"/>
    <p:sldId id="325" r:id="rId10"/>
    <p:sldId id="336" r:id="rId11"/>
    <p:sldId id="323" r:id="rId12"/>
    <p:sldId id="337" r:id="rId13"/>
  </p:sldIdLst>
  <p:sldSz cx="9906000" cy="6858000" type="A4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dana Šašková" initials="RŠ" lastIdx="1" clrIdx="0">
    <p:extLst>
      <p:ext uri="{19B8F6BF-5375-455C-9EA6-DF929625EA0E}">
        <p15:presenceInfo xmlns:p15="http://schemas.microsoft.com/office/powerpoint/2012/main" userId="e9b4df4f3acffa3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78D76B"/>
    <a:srgbClr val="47C836"/>
    <a:srgbClr val="33CCFF"/>
    <a:srgbClr val="66CCFF"/>
    <a:srgbClr val="66FF99"/>
    <a:srgbClr val="CCFF33"/>
    <a:srgbClr val="70AC2E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2612" autoAdjust="0"/>
  </p:normalViewPr>
  <p:slideViewPr>
    <p:cSldViewPr snapToGrid="0">
      <p:cViewPr varScale="1">
        <p:scale>
          <a:sx n="91" d="100"/>
          <a:sy n="91" d="100"/>
        </p:scale>
        <p:origin x="2568" y="1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-304"/>
    </p:cViewPr>
  </p:notesTextViewPr>
  <p:notesViewPr>
    <p:cSldViewPr snapToGrid="0">
      <p:cViewPr varScale="1">
        <p:scale>
          <a:sx n="65" d="100"/>
          <a:sy n="65" d="100"/>
        </p:scale>
        <p:origin x="-3130" y="-77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FCF0096-DD09-4F94-B125-D2F10671D3CC}" type="datetimeFigureOut">
              <a:rPr lang="pl-PL"/>
              <a:pPr>
                <a:defRPr/>
              </a:pPr>
              <a:t>22.01.2023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5111B9C-89B8-4F29-A3B3-FDA73E31F16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0505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FCEE0EE-A52D-46AF-A07C-3EEC64895839}" type="datetimeFigureOut">
              <a:rPr lang="pl-PL"/>
              <a:pPr>
                <a:defRPr/>
              </a:pPr>
              <a:t>22.01.2023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FA41F5C-4A6D-432A-B932-774DE37C8E4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2926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dirty="0" err="1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főbb</a:t>
            </a:r>
            <a:r>
              <a:rPr lang="en-US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állati</a:t>
            </a:r>
            <a:r>
              <a:rPr lang="en-US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árukra</a:t>
            </a:r>
            <a:r>
              <a:rPr lang="en-US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összpontosít</a:t>
            </a:r>
            <a:r>
              <a:rPr lang="en-US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amelyeket</a:t>
            </a:r>
            <a:r>
              <a:rPr lang="en-US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az</a:t>
            </a:r>
            <a:r>
              <a:rPr lang="en-US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udvarról</a:t>
            </a:r>
            <a:r>
              <a:rPr lang="en-US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értékesítenek</a:t>
            </a:r>
            <a:r>
              <a:rPr lang="en-US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Az </a:t>
            </a:r>
            <a:r>
              <a:rPr lang="en-US" dirty="0" err="1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értékesítés</a:t>
            </a:r>
            <a:r>
              <a:rPr lang="en-US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mennyisége</a:t>
            </a:r>
            <a:r>
              <a:rPr lang="en-US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helye</a:t>
            </a:r>
            <a:r>
              <a:rPr lang="en-US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és</a:t>
            </a:r>
            <a:r>
              <a:rPr lang="en-US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egyéb</a:t>
            </a:r>
            <a:r>
              <a:rPr lang="en-US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feltételei</a:t>
            </a:r>
            <a:r>
              <a:rPr lang="en-US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Ez</a:t>
            </a:r>
            <a:r>
              <a:rPr lang="en-US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körülbelül</a:t>
            </a:r>
            <a:r>
              <a:rPr lang="en-US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000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Friss</a:t>
            </a:r>
            <a:r>
              <a:rPr lang="en-US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baromfihús</a:t>
            </a:r>
            <a:endParaRPr lang="en-US" dirty="0">
              <a:solidFill>
                <a:srgbClr val="00B05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Friss</a:t>
            </a:r>
            <a:r>
              <a:rPr lang="en-US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nyúlhús</a:t>
            </a:r>
            <a:endParaRPr lang="en-US" dirty="0">
              <a:solidFill>
                <a:srgbClr val="00B05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Csomagolatlan</a:t>
            </a:r>
            <a:r>
              <a:rPr lang="en-US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friss</a:t>
            </a:r>
            <a:r>
              <a:rPr lang="en-US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tojás</a:t>
            </a:r>
            <a:endParaRPr lang="en-US" dirty="0">
              <a:solidFill>
                <a:srgbClr val="00B05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Méhészeti</a:t>
            </a:r>
            <a:r>
              <a:rPr lang="en-US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termékek</a:t>
            </a:r>
            <a:endParaRPr lang="en-US" dirty="0">
              <a:solidFill>
                <a:srgbClr val="00B05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Nyers</a:t>
            </a:r>
            <a:r>
              <a:rPr lang="en-US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kezeletlen</a:t>
            </a:r>
            <a:r>
              <a:rPr lang="en-US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tej</a:t>
            </a:r>
            <a:r>
              <a:rPr lang="en-US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és</a:t>
            </a:r>
            <a:r>
              <a:rPr lang="en-US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nyers</a:t>
            </a:r>
            <a:r>
              <a:rPr lang="en-US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tejszín</a:t>
            </a:r>
            <a:endParaRPr lang="en-US" dirty="0">
              <a:solidFill>
                <a:srgbClr val="00B05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Élő</a:t>
            </a:r>
            <a:r>
              <a:rPr lang="en-US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halak</a:t>
            </a:r>
            <a:r>
              <a:rPr lang="en-US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és</a:t>
            </a:r>
            <a:r>
              <a:rPr lang="en-US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egyéb</a:t>
            </a:r>
            <a:r>
              <a:rPr lang="en-US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akvakultúra-termékek</a:t>
            </a:r>
            <a:endParaRPr lang="en-US" dirty="0">
              <a:solidFill>
                <a:srgbClr val="00B05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Vadállatok</a:t>
            </a:r>
            <a:endParaRPr lang="en-US" b="0" dirty="0">
              <a:solidFill>
                <a:srgbClr val="00B05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A41F5C-4A6D-432A-B932-774DE37C8E42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2127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ES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873" y="5044044"/>
            <a:ext cx="3755744" cy="86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 userDrawn="1"/>
        </p:nvSpPr>
        <p:spPr>
          <a:xfrm>
            <a:off x="522514" y="2360182"/>
            <a:ext cx="862148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0" dirty="0">
                <a:solidFill>
                  <a:srgbClr val="003300"/>
                </a:solidFill>
                <a:ea typeface="Calibri"/>
                <a:cs typeface="Calibri"/>
              </a:rPr>
              <a:t>Activating agricultural and tourism specializations through Center of Taste </a:t>
            </a:r>
          </a:p>
          <a:p>
            <a:pPr algn="ctr"/>
            <a:br>
              <a:rPr lang="el-GR" sz="1400" dirty="0">
                <a:ea typeface="Calibri"/>
                <a:cs typeface="Times New Roman"/>
              </a:rPr>
            </a:br>
            <a:endParaRPr lang="pl-PL" sz="1400" dirty="0">
              <a:ea typeface="Calibri"/>
              <a:cs typeface="Times New Roman"/>
            </a:endParaRPr>
          </a:p>
          <a:p>
            <a:pPr algn="ctr"/>
            <a:r>
              <a:rPr lang="pl-PL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 6</a:t>
            </a:r>
          </a:p>
          <a:p>
            <a:pPr algn="ctr"/>
            <a:endParaRPr lang="pl-PL" sz="2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Sales from the Yard (farm)</a:t>
            </a:r>
            <a:endParaRPr lang="pl-PL" sz="2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389" y="493794"/>
            <a:ext cx="2602275" cy="158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70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ESA 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az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8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ESA chapter title +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ymbol zastępczy tekstu 18"/>
          <p:cNvSpPr>
            <a:spLocks noGrp="1"/>
          </p:cNvSpPr>
          <p:nvPr>
            <p:ph type="body" sz="quarter" idx="12" hasCustomPrompt="1"/>
          </p:nvPr>
        </p:nvSpPr>
        <p:spPr>
          <a:xfrm>
            <a:off x="543000" y="1260000"/>
            <a:ext cx="8820000" cy="36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pl-PL" dirty="0"/>
              <a:t>1. </a:t>
            </a:r>
            <a:r>
              <a:rPr lang="pl-PL" dirty="0" err="1"/>
              <a:t>Title</a:t>
            </a:r>
            <a:r>
              <a:rPr lang="pl-PL" dirty="0"/>
              <a:t> of the </a:t>
            </a:r>
            <a:r>
              <a:rPr lang="pl-PL" dirty="0" err="1"/>
              <a:t>chapter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18 p., </a:t>
            </a:r>
            <a:r>
              <a:rPr lang="pl-PL" dirty="0" err="1"/>
              <a:t>bold</a:t>
            </a:r>
            <a:r>
              <a:rPr lang="pl-PL" dirty="0"/>
              <a:t>)</a:t>
            </a:r>
          </a:p>
        </p:txBody>
      </p:sp>
      <p:sp>
        <p:nvSpPr>
          <p:cNvPr id="21" name="Symbol zastępczy tekstu 18"/>
          <p:cNvSpPr>
            <a:spLocks noGrp="1"/>
          </p:cNvSpPr>
          <p:nvPr>
            <p:ph type="body" sz="quarter" idx="13" hasCustomPrompt="1"/>
          </p:nvPr>
        </p:nvSpPr>
        <p:spPr>
          <a:xfrm>
            <a:off x="543000" y="1710690"/>
            <a:ext cx="8820000" cy="36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pl-PL" dirty="0"/>
              <a:t>1.1. </a:t>
            </a:r>
            <a:r>
              <a:rPr lang="pl-PL" dirty="0" err="1"/>
              <a:t>Title</a:t>
            </a:r>
            <a:r>
              <a:rPr lang="pl-PL" dirty="0"/>
              <a:t> of the </a:t>
            </a:r>
            <a:r>
              <a:rPr lang="pl-PL" dirty="0" err="1"/>
              <a:t>sub-chapter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16 p.)</a:t>
            </a:r>
          </a:p>
        </p:txBody>
      </p:sp>
      <p:sp>
        <p:nvSpPr>
          <p:cNvPr id="22" name="Symbol zastępczy tekstu 18"/>
          <p:cNvSpPr>
            <a:spLocks noGrp="1"/>
          </p:cNvSpPr>
          <p:nvPr>
            <p:ph type="body" sz="quarter" idx="14" hasCustomPrompt="1"/>
          </p:nvPr>
        </p:nvSpPr>
        <p:spPr>
          <a:xfrm>
            <a:off x="543000" y="2164079"/>
            <a:ext cx="8820000" cy="39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</a:defRPr>
            </a:lvl1pPr>
            <a:lvl2pPr marL="808038" indent="-180000" algn="just">
              <a:spcBef>
                <a:spcPts val="0"/>
              </a:spcBef>
              <a:buFont typeface="Arial" panose="020B0604020202020204" pitchFamily="34" charset="0"/>
              <a:buChar char="•"/>
              <a:defRPr lang="pl-P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0000" indent="-180000" algn="just">
              <a:spcBef>
                <a:spcPts val="0"/>
              </a:spcBef>
              <a:buFont typeface="Trebuchet MS" panose="020B0603020202020204" pitchFamily="34" charset="0"/>
              <a:buChar char="—"/>
              <a:defRPr sz="1200"/>
            </a:lvl3pPr>
            <a:lvl4pPr marL="1530000" indent="-180000" algn="just">
              <a:spcBef>
                <a:spcPts val="0"/>
              </a:spcBef>
              <a:buFont typeface="Trebuchet MS" panose="020B0603020202020204" pitchFamily="34" charset="0"/>
              <a:buChar char="›"/>
              <a:defRPr sz="1200"/>
            </a:lvl4pPr>
          </a:lstStyle>
          <a:p>
            <a:pPr lvl="0"/>
            <a:r>
              <a:rPr lang="pl-PL" dirty="0"/>
              <a:t>Block of </a:t>
            </a:r>
            <a:r>
              <a:rPr lang="pl-PL" dirty="0" err="1"/>
              <a:t>text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12 p.)</a:t>
            </a:r>
          </a:p>
          <a:p>
            <a:pPr lvl="1"/>
            <a:endParaRPr lang="pl-PL" dirty="0"/>
          </a:p>
          <a:p>
            <a:pPr lvl="2"/>
            <a:endParaRPr lang="pl-PL" dirty="0"/>
          </a:p>
          <a:p>
            <a:pPr lvl="3"/>
            <a:endParaRPr lang="pl-PL" dirty="0"/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lvl="1"/>
            <a:endParaRPr lang="pl-P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2"/>
            <a:endParaRPr lang="pl-P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3"/>
            <a:endParaRPr lang="pl-P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pl-P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pl-P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pl-P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2"/>
            <a:endParaRPr lang="pl-PL" dirty="0"/>
          </a:p>
          <a:p>
            <a:pPr lvl="3"/>
            <a:endParaRPr lang="pl-PL" dirty="0"/>
          </a:p>
          <a:p>
            <a:pPr lvl="0"/>
            <a:endParaRPr lang="pl-PL" dirty="0"/>
          </a:p>
          <a:p>
            <a:pPr lvl="1"/>
            <a:endParaRPr lang="pl-PL" dirty="0"/>
          </a:p>
          <a:p>
            <a:pPr lvl="2"/>
            <a:endParaRPr lang="pl-PL" dirty="0"/>
          </a:p>
          <a:p>
            <a:pPr lvl="3"/>
            <a:endParaRPr lang="pl-PL" dirty="0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60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RESA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18"/>
          <p:cNvSpPr>
            <a:spLocks noGrp="1"/>
          </p:cNvSpPr>
          <p:nvPr>
            <p:ph type="body" sz="quarter" idx="14" hasCustomPrompt="1"/>
          </p:nvPr>
        </p:nvSpPr>
        <p:spPr>
          <a:xfrm>
            <a:off x="543000" y="1260000"/>
            <a:ext cx="8820000" cy="48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Block of </a:t>
            </a:r>
            <a:r>
              <a:rPr lang="pl-PL" dirty="0" err="1"/>
              <a:t>text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12 p.)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3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RESA versati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1" hasCustomPrompt="1"/>
          </p:nvPr>
        </p:nvSpPr>
        <p:spPr>
          <a:xfrm>
            <a:off x="543000" y="1260000"/>
            <a:ext cx="8820000" cy="48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 baseline="0"/>
            </a:lvl1pPr>
            <a:lvl2pPr marL="808038" indent="-180000" algn="just">
              <a:spcBef>
                <a:spcPts val="0"/>
              </a:spcBef>
              <a:buFont typeface="Arial" panose="020B0604020202020204" pitchFamily="34" charset="0"/>
              <a:buChar char="•"/>
              <a:defRPr sz="1200" baseline="0"/>
            </a:lvl2pPr>
            <a:lvl3pPr marL="1170000" indent="-180000" algn="just">
              <a:spcBef>
                <a:spcPts val="0"/>
              </a:spcBef>
              <a:buFont typeface="Trebuchet MS" panose="020B0603020202020204" pitchFamily="34" charset="0"/>
              <a:buChar char="—"/>
              <a:defRPr sz="1200"/>
            </a:lvl3pPr>
            <a:lvl4pPr marL="1530000" indent="-180000" algn="just">
              <a:spcBef>
                <a:spcPts val="0"/>
              </a:spcBef>
              <a:buFont typeface="Trebuchet MS" panose="020B0603020202020204" pitchFamily="34" charset="0"/>
              <a:buChar char="›"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pl-PL" dirty="0"/>
              <a:t>Basic </a:t>
            </a:r>
            <a:r>
              <a:rPr lang="pl-PL" dirty="0" err="1"/>
              <a:t>level</a:t>
            </a:r>
            <a:r>
              <a:rPr lang="pl-PL" dirty="0"/>
              <a:t> of the </a:t>
            </a:r>
            <a:r>
              <a:rPr lang="pl-PL" dirty="0" err="1"/>
              <a:t>text</a:t>
            </a:r>
            <a:endParaRPr lang="pl-PL" dirty="0"/>
          </a:p>
          <a:p>
            <a:pPr lvl="1"/>
            <a:r>
              <a:rPr lang="pl-PL" dirty="0"/>
              <a:t>Second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1"/>
            <a:endParaRPr lang="pl-PL" dirty="0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06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RESA versatile 2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1" hasCustomPrompt="1"/>
          </p:nvPr>
        </p:nvSpPr>
        <p:spPr>
          <a:xfrm>
            <a:off x="543000" y="1260000"/>
            <a:ext cx="8820000" cy="48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/>
            </a:lvl1pPr>
            <a:lvl2pPr marL="808038" indent="-180000" algn="just">
              <a:spcBef>
                <a:spcPts val="0"/>
              </a:spcBef>
              <a:buFont typeface="+mj-lt"/>
              <a:buAutoNum type="arabicPeriod"/>
              <a:defRPr sz="1200" baseline="0"/>
            </a:lvl2pPr>
            <a:lvl3pPr marL="1170000" indent="-180000" algn="just">
              <a:spcBef>
                <a:spcPts val="0"/>
              </a:spcBef>
              <a:buFont typeface="+mj-lt"/>
              <a:buAutoNum type="alphaLcParenR"/>
              <a:defRPr sz="1200"/>
            </a:lvl3pPr>
            <a:lvl4pPr marL="1530000" indent="-180000" algn="just">
              <a:spcBef>
                <a:spcPts val="0"/>
              </a:spcBef>
              <a:buFont typeface="+mj-lt"/>
              <a:buAutoNum type="romanLcPeriod"/>
              <a:defRPr sz="1200" baseline="0"/>
            </a:lvl4pPr>
            <a:lvl5pPr>
              <a:defRPr sz="1200"/>
            </a:lvl5pPr>
          </a:lstStyle>
          <a:p>
            <a:pPr lvl="0"/>
            <a:r>
              <a:rPr lang="pl-PL" dirty="0"/>
              <a:t>Basic </a:t>
            </a:r>
            <a:r>
              <a:rPr lang="pl-PL" dirty="0" err="1"/>
              <a:t>level</a:t>
            </a:r>
            <a:r>
              <a:rPr lang="pl-PL" dirty="0"/>
              <a:t> of the </a:t>
            </a:r>
            <a:r>
              <a:rPr lang="pl-PL" dirty="0" err="1"/>
              <a:t>text</a:t>
            </a:r>
            <a:endParaRPr lang="pl-PL" dirty="0"/>
          </a:p>
          <a:p>
            <a:pPr lvl="1"/>
            <a:r>
              <a:rPr lang="pl-PL" dirty="0"/>
              <a:t>Second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3"/>
            <a:endParaRPr lang="pl-PL" dirty="0"/>
          </a:p>
          <a:p>
            <a:pPr lvl="1"/>
            <a:endParaRPr lang="pl-PL" dirty="0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6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RESA text +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18"/>
          <p:cNvSpPr>
            <a:spLocks noGrp="1"/>
          </p:cNvSpPr>
          <p:nvPr>
            <p:ph type="body" sz="quarter" idx="14" hasCustomPrompt="1"/>
          </p:nvPr>
        </p:nvSpPr>
        <p:spPr>
          <a:xfrm>
            <a:off x="543000" y="1260000"/>
            <a:ext cx="4410000" cy="48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Block of </a:t>
            </a:r>
            <a:r>
              <a:rPr lang="pl-PL" dirty="0" err="1"/>
              <a:t>text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12 p.)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15" hasCustomPrompt="1"/>
          </p:nvPr>
        </p:nvSpPr>
        <p:spPr>
          <a:xfrm>
            <a:off x="5133975" y="1260000"/>
            <a:ext cx="4212000" cy="41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add</a:t>
            </a:r>
            <a:r>
              <a:rPr lang="pl-PL" dirty="0"/>
              <a:t> </a:t>
            </a:r>
            <a:r>
              <a:rPr lang="pl-PL" dirty="0" err="1"/>
              <a:t>picture</a:t>
            </a:r>
            <a:endParaRPr lang="pl-PL" dirty="0"/>
          </a:p>
        </p:txBody>
      </p:sp>
      <p:sp>
        <p:nvSpPr>
          <p:cNvPr id="11" name="Symbol zastępczy tekstu 18"/>
          <p:cNvSpPr>
            <a:spLocks noGrp="1"/>
          </p:cNvSpPr>
          <p:nvPr>
            <p:ph type="body" sz="quarter" idx="16" hasCustomPrompt="1"/>
          </p:nvPr>
        </p:nvSpPr>
        <p:spPr>
          <a:xfrm>
            <a:off x="5143500" y="5572124"/>
            <a:ext cx="4212000" cy="50482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1. Image </a:t>
            </a:r>
            <a:r>
              <a:rPr lang="pl-PL" dirty="0" err="1"/>
              <a:t>title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10 p.)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8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RESA text + image + interactiv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18"/>
          <p:cNvSpPr>
            <a:spLocks noGrp="1"/>
          </p:cNvSpPr>
          <p:nvPr>
            <p:ph type="body" sz="quarter" idx="14" hasCustomPrompt="1"/>
          </p:nvPr>
        </p:nvSpPr>
        <p:spPr>
          <a:xfrm>
            <a:off x="543000" y="1260000"/>
            <a:ext cx="4410000" cy="48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Block of </a:t>
            </a:r>
            <a:r>
              <a:rPr lang="pl-PL" dirty="0" err="1"/>
              <a:t>text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12 p.)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15" hasCustomPrompt="1"/>
          </p:nvPr>
        </p:nvSpPr>
        <p:spPr>
          <a:xfrm>
            <a:off x="5133975" y="1260000"/>
            <a:ext cx="4212000" cy="41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add</a:t>
            </a:r>
            <a:r>
              <a:rPr lang="pl-PL" dirty="0"/>
              <a:t> </a:t>
            </a:r>
            <a:r>
              <a:rPr lang="pl-PL" dirty="0" err="1"/>
              <a:t>picture</a:t>
            </a:r>
            <a:endParaRPr lang="pl-PL" dirty="0"/>
          </a:p>
        </p:txBody>
      </p:sp>
      <p:sp>
        <p:nvSpPr>
          <p:cNvPr id="11" name="Symbol zastępczy tekstu 18"/>
          <p:cNvSpPr>
            <a:spLocks noGrp="1"/>
          </p:cNvSpPr>
          <p:nvPr>
            <p:ph type="body" sz="quarter" idx="16" hasCustomPrompt="1"/>
          </p:nvPr>
        </p:nvSpPr>
        <p:spPr>
          <a:xfrm>
            <a:off x="5143500" y="5572124"/>
            <a:ext cx="4212000" cy="50482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1. Image </a:t>
            </a:r>
            <a:r>
              <a:rPr lang="pl-PL" dirty="0" err="1"/>
              <a:t>title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10 p.)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17" hasCustomPrompt="1"/>
          </p:nvPr>
        </p:nvSpPr>
        <p:spPr>
          <a:xfrm>
            <a:off x="2689225" y="2011363"/>
            <a:ext cx="3600000" cy="3600000"/>
          </a:xfrm>
          <a:prstGeom prst="roundRect">
            <a:avLst>
              <a:gd name="adj" fmla="val 5025"/>
            </a:avLst>
          </a:prstGeom>
          <a:solidFill>
            <a:schemeClr val="accent5">
              <a:lumMod val="20000"/>
              <a:lumOff val="80000"/>
            </a:schemeClr>
          </a:solidFill>
          <a:ln w="38100" cap="rnd" cmpd="sng">
            <a:solidFill>
              <a:schemeClr val="accent5">
                <a:lumMod val="40000"/>
                <a:lumOff val="60000"/>
              </a:schemeClr>
            </a:solidFill>
            <a:prstDash val="solid"/>
          </a:ln>
          <a:effectLst>
            <a:outerShdw blurRad="127000" dist="101600" dir="2700000" algn="tl" rotWithShape="0">
              <a:prstClr val="black">
                <a:alpha val="35000"/>
              </a:prstClr>
            </a:outerShdw>
          </a:effectLst>
        </p:spPr>
        <p:txBody>
          <a:bodyPr>
            <a:noAutofit/>
          </a:bodyPr>
          <a:lstStyle>
            <a:lvl1pPr marL="0" indent="0" algn="just">
              <a:spcBef>
                <a:spcPts val="0"/>
              </a:spcBef>
              <a:buNone/>
              <a:defRPr sz="1200" baseline="0"/>
            </a:lvl1pPr>
            <a:lvl5pPr marL="1828800" indent="0">
              <a:buNone/>
              <a:defRPr baseline="0"/>
            </a:lvl5pPr>
          </a:lstStyle>
          <a:p>
            <a:pPr lvl="0"/>
            <a:r>
              <a:rPr lang="pl-PL" dirty="0" err="1"/>
              <a:t>Additional</a:t>
            </a:r>
            <a:r>
              <a:rPr lang="pl-PL" dirty="0"/>
              <a:t> info (</a:t>
            </a:r>
            <a:r>
              <a:rPr lang="pl-PL" dirty="0" err="1"/>
              <a:t>text</a:t>
            </a:r>
            <a:r>
              <a:rPr lang="pl-PL" dirty="0"/>
              <a:t>, </a:t>
            </a:r>
            <a:r>
              <a:rPr lang="pl-PL" dirty="0" err="1"/>
              <a:t>picture</a:t>
            </a:r>
            <a:r>
              <a:rPr lang="pl-PL" dirty="0"/>
              <a:t>, multimedia), </a:t>
            </a:r>
            <a:r>
              <a:rPr lang="pl-PL" dirty="0" err="1"/>
              <a:t>visible</a:t>
            </a:r>
            <a:r>
              <a:rPr lang="pl-PL" dirty="0"/>
              <a:t> </a:t>
            </a:r>
            <a:r>
              <a:rPr lang="pl-PL" dirty="0" err="1"/>
              <a:t>when</a:t>
            </a:r>
            <a:r>
              <a:rPr lang="pl-PL" dirty="0"/>
              <a:t> the </a:t>
            </a:r>
            <a:r>
              <a:rPr lang="pl-PL" dirty="0" err="1"/>
              <a:t>cursor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over</a:t>
            </a:r>
            <a:r>
              <a:rPr lang="pl-PL" dirty="0"/>
              <a:t> the </a:t>
            </a:r>
            <a:r>
              <a:rPr lang="pl-PL" dirty="0" err="1"/>
              <a:t>source</a:t>
            </a:r>
            <a:r>
              <a:rPr lang="pl-PL" dirty="0"/>
              <a:t>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picture</a:t>
            </a:r>
            <a:r>
              <a:rPr lang="pl-PL" dirty="0"/>
              <a:t>. </a:t>
            </a:r>
            <a:r>
              <a:rPr lang="pl-PL" dirty="0" err="1"/>
              <a:t>Trebuchet</a:t>
            </a:r>
            <a:r>
              <a:rPr lang="pl-PL" dirty="0"/>
              <a:t> MS p.12 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98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RESA multimedi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tekstu 18"/>
          <p:cNvSpPr>
            <a:spLocks noGrp="1"/>
          </p:cNvSpPr>
          <p:nvPr>
            <p:ph type="body" sz="quarter" idx="16" hasCustomPrompt="1"/>
          </p:nvPr>
        </p:nvSpPr>
        <p:spPr>
          <a:xfrm>
            <a:off x="2847000" y="5838825"/>
            <a:ext cx="4212000" cy="396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0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Multimedia </a:t>
            </a:r>
            <a:r>
              <a:rPr lang="pl-PL" dirty="0" err="1"/>
              <a:t>title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10 p.)</a:t>
            </a:r>
          </a:p>
        </p:txBody>
      </p:sp>
      <p:sp>
        <p:nvSpPr>
          <p:cNvPr id="4" name="Symbol zastępczy obiektu multimediów 3"/>
          <p:cNvSpPr>
            <a:spLocks noGrp="1"/>
          </p:cNvSpPr>
          <p:nvPr>
            <p:ph type="media" sz="quarter" idx="17" hasCustomPrompt="1"/>
          </p:nvPr>
        </p:nvSpPr>
        <p:spPr>
          <a:xfrm>
            <a:off x="543000" y="1260000"/>
            <a:ext cx="8820000" cy="45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add</a:t>
            </a:r>
            <a:r>
              <a:rPr lang="pl-PL" dirty="0"/>
              <a:t> multimedia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2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RESA text + multimedi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18"/>
          <p:cNvSpPr>
            <a:spLocks noGrp="1"/>
          </p:cNvSpPr>
          <p:nvPr>
            <p:ph type="body" sz="quarter" idx="14" hasCustomPrompt="1"/>
          </p:nvPr>
        </p:nvSpPr>
        <p:spPr>
          <a:xfrm>
            <a:off x="543000" y="1260000"/>
            <a:ext cx="4410000" cy="48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Block of </a:t>
            </a:r>
            <a:r>
              <a:rPr lang="pl-PL" dirty="0" err="1"/>
              <a:t>text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12 p.)</a:t>
            </a:r>
          </a:p>
        </p:txBody>
      </p:sp>
      <p:sp>
        <p:nvSpPr>
          <p:cNvPr id="11" name="Symbol zastępczy tekstu 18"/>
          <p:cNvSpPr>
            <a:spLocks noGrp="1"/>
          </p:cNvSpPr>
          <p:nvPr>
            <p:ph type="body" sz="quarter" idx="16" hasCustomPrompt="1"/>
          </p:nvPr>
        </p:nvSpPr>
        <p:spPr>
          <a:xfrm>
            <a:off x="5143500" y="5572124"/>
            <a:ext cx="4212000" cy="50482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Multimedia </a:t>
            </a:r>
            <a:r>
              <a:rPr lang="pl-PL" dirty="0" err="1"/>
              <a:t>title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10 p.)</a:t>
            </a:r>
          </a:p>
        </p:txBody>
      </p:sp>
      <p:sp>
        <p:nvSpPr>
          <p:cNvPr id="4" name="Symbol zastępczy obiektu multimediów 3"/>
          <p:cNvSpPr>
            <a:spLocks noGrp="1"/>
          </p:cNvSpPr>
          <p:nvPr>
            <p:ph type="media" sz="quarter" idx="17" hasCustomPrompt="1"/>
          </p:nvPr>
        </p:nvSpPr>
        <p:spPr>
          <a:xfrm>
            <a:off x="5143500" y="1260000"/>
            <a:ext cx="4212000" cy="41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add</a:t>
            </a:r>
            <a:r>
              <a:rPr lang="pl-PL" dirty="0"/>
              <a:t> multimedia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23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7000">
              <a:schemeClr val="bg1"/>
            </a:gs>
            <a:gs pos="100000">
              <a:srgbClr val="FFFF00">
                <a:alpha val="32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3424415" y="6494168"/>
            <a:ext cx="32471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i="0" dirty="0">
                <a:ea typeface="Calibri"/>
                <a:cs typeface="Times New Roman"/>
              </a:rPr>
              <a:t>Project Number: 2020-1-SK01-KA202-078207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2" r:id="rId2"/>
    <p:sldLayoutId id="2147483655" r:id="rId3"/>
    <p:sldLayoutId id="2147483660" r:id="rId4"/>
    <p:sldLayoutId id="2147483661" r:id="rId5"/>
    <p:sldLayoutId id="2147483656" r:id="rId6"/>
    <p:sldLayoutId id="2147483659" r:id="rId7"/>
    <p:sldLayoutId id="2147483657" r:id="rId8"/>
    <p:sldLayoutId id="2147483658" r:id="rId9"/>
    <p:sldLayoutId id="2147483653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222C305C-4E05-F498-E723-EA582729B184}"/>
              </a:ext>
            </a:extLst>
          </p:cNvPr>
          <p:cNvSpPr txBox="1"/>
          <p:nvPr/>
        </p:nvSpPr>
        <p:spPr>
          <a:xfrm>
            <a:off x="1018903" y="3004457"/>
            <a:ext cx="7811588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b="1" dirty="0"/>
              <a:t>6. Modul</a:t>
            </a:r>
          </a:p>
          <a:p>
            <a:pPr algn="ctr"/>
            <a:endParaRPr lang="hu-HU" sz="2400" b="1" dirty="0"/>
          </a:p>
          <a:p>
            <a:pPr algn="ctr"/>
            <a:r>
              <a:rPr lang="hu-HU" sz="2400" b="1" dirty="0"/>
              <a:t>Értékesítés az udvarról (tanyáról)</a:t>
            </a:r>
          </a:p>
          <a:p>
            <a:pPr algn="ctr"/>
            <a:endParaRPr lang="hu-HU" sz="2400" b="1" dirty="0"/>
          </a:p>
          <a:p>
            <a:pPr algn="ctr"/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54207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D8C6E59C-AFB0-4DBA-81B5-57D91F260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000" y="1257301"/>
            <a:ext cx="8820000" cy="360000"/>
          </a:xfrm>
        </p:spPr>
        <p:txBody>
          <a:bodyPr/>
          <a:lstStyle/>
          <a:p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cs-CZ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hu-HU" sz="1800" b="1" dirty="0"/>
              <a:t>Értékesítés az udvarról (tanyáról)</a:t>
            </a:r>
          </a:p>
          <a:p>
            <a:endParaRPr lang="cs-CZ" dirty="0">
              <a:latin typeface="+mj-lt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B5FFDA0-7C24-445E-9F2B-72DFF0EF32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1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cs-CZ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.3. </a:t>
            </a:r>
            <a:r>
              <a:rPr lang="hu-HU" sz="1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Állati eredetű termékek</a:t>
            </a:r>
            <a:endParaRPr lang="cs-CZ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C0DC6E1-772B-48E4-BA16-BB4172495A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89852" y="3275045"/>
            <a:ext cx="4795935" cy="358295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C4AE2CA-0C4D-44E7-9D89-E1FDCC4AB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182" y="2202191"/>
            <a:ext cx="5697636" cy="427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07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578FE9E9-7CD4-47B2-BB7B-FAEF5EE9D3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solidFill>
                  <a:srgbClr val="3B3B3B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cs-CZ" sz="1200" b="1" dirty="0">
                <a:solidFill>
                  <a:srgbClr val="3B3B3B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.3.1. </a:t>
            </a:r>
            <a:r>
              <a:rPr lang="en-US" sz="1200" b="1" dirty="0" err="1">
                <a:solidFill>
                  <a:srgbClr val="3B3B3B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Általános</a:t>
            </a:r>
            <a:r>
              <a:rPr lang="en-US" sz="1200" b="1" dirty="0">
                <a:solidFill>
                  <a:srgbClr val="3B3B3B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rgbClr val="3B3B3B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jogszabályol</a:t>
            </a:r>
            <a:endParaRPr lang="cs-CZ" sz="1200" b="1" dirty="0">
              <a:solidFill>
                <a:srgbClr val="3B3B3B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felügyeleti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hatóságokra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általában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szigorúbb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feltételek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vonatkoznak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az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udvarról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történő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értékesítésre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mint a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növényi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termékekre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Ez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logikusan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az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állati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termékek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természetéből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korlátozott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eltarthatósági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idejéből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valamint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paraziták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és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betegségek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emberre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történő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átvitelének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nagyobb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kockázatából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adódik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Cseh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Köztársaságban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Nationwide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vidéki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hálózatokkal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összhangban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Váňa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et al. (2018)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általános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kötelezettségrendszereket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vázol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fel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hús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-,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tej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és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tojásfeldolgozók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számára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Ezek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kisebb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módosításokkal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más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EU-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országokra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vonatkoznak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80DCF48-4A22-4BBD-8BAE-4EE4D97A40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Az </a:t>
            </a:r>
            <a:r>
              <a:rPr lang="en-US" dirty="0" err="1"/>
              <a:t>elégedett</a:t>
            </a:r>
            <a:r>
              <a:rPr lang="en-US" dirty="0"/>
              <a:t> </a:t>
            </a:r>
            <a:r>
              <a:rPr lang="en-US" dirty="0" err="1"/>
              <a:t>borjú</a:t>
            </a:r>
            <a:r>
              <a:rPr lang="en-US" dirty="0"/>
              <a:t> a </a:t>
            </a:r>
            <a:r>
              <a:rPr lang="en-US" dirty="0" err="1"/>
              <a:t>sikeres</a:t>
            </a:r>
            <a:r>
              <a:rPr lang="en-US" dirty="0"/>
              <a:t> </a:t>
            </a:r>
            <a:r>
              <a:rPr lang="en-US" dirty="0" err="1"/>
              <a:t>tenyésztés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a </a:t>
            </a:r>
            <a:r>
              <a:rPr lang="en-US" dirty="0" err="1"/>
              <a:t>jövőbeni</a:t>
            </a:r>
            <a:r>
              <a:rPr lang="en-US" dirty="0"/>
              <a:t> </a:t>
            </a:r>
            <a:r>
              <a:rPr lang="en-US" dirty="0" err="1"/>
              <a:t>minőségi</a:t>
            </a:r>
            <a:r>
              <a:rPr lang="en-US" dirty="0"/>
              <a:t> </a:t>
            </a:r>
            <a:r>
              <a:rPr lang="en-US" dirty="0" err="1"/>
              <a:t>hús</a:t>
            </a:r>
            <a:r>
              <a:rPr lang="en-US" dirty="0"/>
              <a:t>-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tejterméktermelés</a:t>
            </a:r>
            <a:r>
              <a:rPr lang="en-US" dirty="0"/>
              <a:t> </a:t>
            </a:r>
            <a:r>
              <a:rPr lang="en-US" dirty="0" err="1"/>
              <a:t>alapfeltétele</a:t>
            </a:r>
            <a:r>
              <a:rPr lang="en-US" dirty="0"/>
              <a:t> (</a:t>
            </a:r>
            <a:r>
              <a:rPr lang="en-US" dirty="0" err="1"/>
              <a:t>Boubín</a:t>
            </a:r>
            <a:r>
              <a:rPr lang="en-US" dirty="0"/>
              <a:t> Farm, </a:t>
            </a:r>
            <a:r>
              <a:rPr lang="en-US" dirty="0" err="1"/>
              <a:t>Csehország</a:t>
            </a:r>
            <a:r>
              <a:rPr lang="en-US" dirty="0"/>
              <a:t>)</a:t>
            </a:r>
            <a:endParaRPr lang="cs-CZ" dirty="0"/>
          </a:p>
        </p:txBody>
      </p:sp>
      <p:pic>
        <p:nvPicPr>
          <p:cNvPr id="11" name="Zástupný symbol obrázku 10" descr="Obsah obrázku kráva, savci, hnědá, hovězí dobytek&#10;&#10;Popis byl vytvořen automaticky">
            <a:extLst>
              <a:ext uri="{FF2B5EF4-FFF2-40B4-BE49-F238E27FC236}">
                <a16:creationId xmlns:a16="http://schemas.microsoft.com/office/drawing/2014/main" id="{E36954BC-816B-4BF1-BE89-CB9154000FA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4" r="108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81418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FCA5C9F8-C791-4AD2-95AF-A040D2EDAEF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83811" y="1384636"/>
            <a:ext cx="8744375" cy="4721965"/>
          </a:xfrm>
          <a:prstGeom prst="rect">
            <a:avLst/>
          </a:prstGeom>
          <a:noFill/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E87BEA1-A824-473A-9E32-2DE6A5301CD3}"/>
              </a:ext>
            </a:extLst>
          </p:cNvPr>
          <p:cNvSpPr txBox="1"/>
          <p:nvPr/>
        </p:nvSpPr>
        <p:spPr>
          <a:xfrm>
            <a:off x="222637" y="1129086"/>
            <a:ext cx="9621078" cy="27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cs-CZ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6.3.1.1. </a:t>
            </a:r>
            <a:r>
              <a:rPr lang="en-US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Hús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értékesítés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és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feldolgozás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Source</a:t>
            </a:r>
            <a:r>
              <a:rPr lang="cs-CZ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Váňa 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 al</a:t>
            </a:r>
            <a:r>
              <a:rPr lang="cs-CZ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(2018)</a:t>
            </a:r>
          </a:p>
        </p:txBody>
      </p:sp>
    </p:spTree>
    <p:extLst>
      <p:ext uri="{BB962C8B-B14F-4D97-AF65-F5344CB8AC3E}">
        <p14:creationId xmlns:p14="http://schemas.microsoft.com/office/powerpoint/2010/main" val="2762892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F54BBCBE-C8E6-4301-89B9-C97432087B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 dirty="0">
              <a:solidFill>
                <a:srgbClr val="00000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6" name="Zástupný symbol obrázku 5" descr="Obsah obrázku tráva, obloha, exteriér, kráva&#10;&#10;Popis byl vytvořen automaticky">
            <a:extLst>
              <a:ext uri="{FF2B5EF4-FFF2-40B4-BE49-F238E27FC236}">
                <a16:creationId xmlns:a16="http://schemas.microsoft.com/office/drawing/2014/main" id="{B383FC3F-F5AB-427E-B979-01294E72400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3" r="11853"/>
          <a:stretch>
            <a:fillRect/>
          </a:stretch>
        </p:blipFill>
        <p:spPr>
          <a:xfrm>
            <a:off x="2297927" y="1112916"/>
            <a:ext cx="4977516" cy="4459208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4C20F6E-6B82-4D21-A322-BD282A27B5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8305" y="5611466"/>
            <a:ext cx="8496759" cy="504825"/>
          </a:xfrm>
        </p:spPr>
        <p:txBody>
          <a:bodyPr/>
          <a:lstStyle/>
          <a:p>
            <a:r>
              <a:rPr lang="en-US" dirty="0" err="1"/>
              <a:t>Számos</a:t>
            </a:r>
            <a:r>
              <a:rPr lang="en-US" dirty="0"/>
              <a:t> farm </a:t>
            </a:r>
            <a:r>
              <a:rPr lang="en-US" dirty="0" err="1"/>
              <a:t>lehetővé</a:t>
            </a:r>
            <a:r>
              <a:rPr lang="en-US" dirty="0"/>
              <a:t> </a:t>
            </a:r>
            <a:r>
              <a:rPr lang="en-US" dirty="0" err="1"/>
              <a:t>teszi</a:t>
            </a:r>
            <a:r>
              <a:rPr lang="en-US" dirty="0"/>
              <a:t> a </a:t>
            </a:r>
            <a:r>
              <a:rPr lang="en-US" dirty="0" err="1"/>
              <a:t>látogatók</a:t>
            </a:r>
            <a:r>
              <a:rPr lang="en-US" dirty="0"/>
              <a:t> </a:t>
            </a:r>
            <a:r>
              <a:rPr lang="en-US" dirty="0" err="1"/>
              <a:t>számára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megismerkedjenek</a:t>
            </a:r>
            <a:r>
              <a:rPr lang="en-US" dirty="0"/>
              <a:t> </a:t>
            </a:r>
            <a:r>
              <a:rPr lang="en-US" dirty="0" err="1"/>
              <a:t>különböző</a:t>
            </a:r>
            <a:r>
              <a:rPr lang="en-US" dirty="0"/>
              <a:t> </a:t>
            </a:r>
            <a:r>
              <a:rPr lang="en-US" dirty="0" err="1"/>
              <a:t>állatfajtákkal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149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23CC1B69-A26C-4678-928B-B71436DFD3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00" y="1528997"/>
            <a:ext cx="7971413" cy="45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5772094D-F965-499B-8C62-9CE0F6765FB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cs-CZ" dirty="0"/>
              <a:t>6.3.1.2. </a:t>
            </a:r>
            <a:r>
              <a:rPr lang="en-US" dirty="0" err="1"/>
              <a:t>Tej</a:t>
            </a:r>
            <a:r>
              <a:rPr lang="en-US" dirty="0"/>
              <a:t> </a:t>
            </a:r>
            <a:r>
              <a:rPr lang="en-US" dirty="0" err="1"/>
              <a:t>értékesítése</a:t>
            </a:r>
            <a:r>
              <a:rPr lang="en-US" dirty="0"/>
              <a:t>, </a:t>
            </a:r>
            <a:r>
              <a:rPr lang="en-US" dirty="0" err="1"/>
              <a:t>feldolgozása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9514CEC-2B04-4E0A-9C1B-63E906F85986}"/>
              </a:ext>
            </a:extLst>
          </p:cNvPr>
          <p:cNvSpPr txBox="1"/>
          <p:nvPr/>
        </p:nvSpPr>
        <p:spPr>
          <a:xfrm>
            <a:off x="4746928" y="6250494"/>
            <a:ext cx="4691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Prodej a zpracování mléka</a:t>
            </a:r>
            <a:r>
              <a:rPr lang="cs-CZ" sz="1200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cs-CZ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Zdroj: Váňa a kol. (2018)</a:t>
            </a:r>
          </a:p>
        </p:txBody>
      </p:sp>
    </p:spTree>
    <p:extLst>
      <p:ext uri="{BB962C8B-B14F-4D97-AF65-F5344CB8AC3E}">
        <p14:creationId xmlns:p14="http://schemas.microsoft.com/office/powerpoint/2010/main" val="493295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5">
            <a:extLst>
              <a:ext uri="{FF2B5EF4-FFF2-40B4-BE49-F238E27FC236}">
                <a16:creationId xmlns:a16="http://schemas.microsoft.com/office/drawing/2014/main" id="{413DD7A9-502F-42CE-9BFE-29CF356489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34F7DF1-319E-4465-80D0-CFB921DF5EE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21" r="21"/>
          <a:stretch/>
        </p:blipFill>
        <p:spPr>
          <a:xfrm>
            <a:off x="550500" y="1260000"/>
            <a:ext cx="5569106" cy="5098769"/>
          </a:xfrm>
          <a:prstGeom prst="rect">
            <a:avLst/>
          </a:prstGeom>
        </p:spPr>
      </p:pic>
      <p:sp>
        <p:nvSpPr>
          <p:cNvPr id="7" name="Zástupný text 6">
            <a:extLst>
              <a:ext uri="{FF2B5EF4-FFF2-40B4-BE49-F238E27FC236}">
                <a16:creationId xmlns:a16="http://schemas.microsoft.com/office/drawing/2014/main" id="{9E064FA6-82E9-4561-B02B-712CA337A8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54533" y="4061376"/>
            <a:ext cx="4212000" cy="504825"/>
          </a:xfrm>
        </p:spPr>
        <p:txBody>
          <a:bodyPr/>
          <a:lstStyle/>
          <a:p>
            <a:r>
              <a:rPr lang="hu-HU" dirty="0"/>
              <a:t>Kézműves vajgyártás hagyományos faformákban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9376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6346D6FD-34D6-446D-8F7A-896F4DBDA58F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476" y="1275999"/>
            <a:ext cx="6821048" cy="4860000"/>
          </a:xfrm>
          <a:noFill/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5F8C7D3-A739-498F-885F-49E135286B11}"/>
              </a:ext>
            </a:extLst>
          </p:cNvPr>
          <p:cNvSpPr txBox="1"/>
          <p:nvPr/>
        </p:nvSpPr>
        <p:spPr>
          <a:xfrm>
            <a:off x="1542476" y="999000"/>
            <a:ext cx="5590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6.3.1.3. </a:t>
            </a:r>
            <a:r>
              <a:rPr lang="en-US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Tojás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értékesítése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feldolgozása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Source</a:t>
            </a:r>
            <a:r>
              <a:rPr lang="cs-CZ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Váňa 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 al</a:t>
            </a:r>
            <a:r>
              <a:rPr lang="cs-CZ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(2018)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1019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 descr="Obsah obrázku tráva, exteriér, pole, savci&#10;&#10;Popis byl vytvořen automaticky">
            <a:extLst>
              <a:ext uri="{FF2B5EF4-FFF2-40B4-BE49-F238E27FC236}">
                <a16:creationId xmlns:a16="http://schemas.microsoft.com/office/drawing/2014/main" id="{2ACAF46C-74A2-421D-BF4B-A5476FAF729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5" b="10246"/>
          <a:stretch/>
        </p:blipFill>
        <p:spPr>
          <a:xfrm>
            <a:off x="543000" y="1260000"/>
            <a:ext cx="8820000" cy="4860000"/>
          </a:xfrm>
          <a:noFill/>
        </p:spPr>
      </p:pic>
    </p:spTree>
    <p:extLst>
      <p:ext uri="{BB962C8B-B14F-4D97-AF65-F5344CB8AC3E}">
        <p14:creationId xmlns:p14="http://schemas.microsoft.com/office/powerpoint/2010/main" val="2725019036"/>
      </p:ext>
    </p:extLst>
  </p:cSld>
  <p:clrMapOvr>
    <a:masterClrMapping/>
  </p:clrMapOvr>
</p:sld>
</file>

<file path=ppt/theme/theme1.xml><?xml version="1.0" encoding="utf-8"?>
<a:theme xmlns:a="http://schemas.openxmlformats.org/drawingml/2006/main" name="URESA biomass temlate">
  <a:themeElements>
    <a:clrScheme name="Niestandardowy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15528D5E10BA49B6643C35E826D0AA" ma:contentTypeVersion="17" ma:contentTypeDescription="Create a new document." ma:contentTypeScope="" ma:versionID="dde5a2b2e717748552c702a8b0aa1378">
  <xsd:schema xmlns:xsd="http://www.w3.org/2001/XMLSchema" xmlns:xs="http://www.w3.org/2001/XMLSchema" xmlns:p="http://schemas.microsoft.com/office/2006/metadata/properties" xmlns:ns2="f5d98e21-7858-42b8-a513-89b049052d4e" xmlns:ns3="ebb57fef-aa04-4b64-85cb-dbd122f3ef38" targetNamespace="http://schemas.microsoft.com/office/2006/metadata/properties" ma:root="true" ma:fieldsID="20cddff7c090a5822eab3b5467930ab6" ns2:_="" ns3:_="">
    <xsd:import namespace="f5d98e21-7858-42b8-a513-89b049052d4e"/>
    <xsd:import namespace="ebb57fef-aa04-4b64-85cb-dbd122f3ef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d98e21-7858-42b8-a513-89b049052d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6104055d-a7a1-4227-823d-893947fae5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57fef-aa04-4b64-85cb-dbd122f3ef38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17a2fb5e-3e71-46c2-8cfb-b18f0a1e2fa7}" ma:internalName="TaxCatchAll" ma:showField="CatchAllData" ma:web="ebb57fef-aa04-4b64-85cb-dbd122f3ef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5d98e21-7858-42b8-a513-89b049052d4e">
      <Terms xmlns="http://schemas.microsoft.com/office/infopath/2007/PartnerControls"/>
    </lcf76f155ced4ddcb4097134ff3c332f>
    <TaxCatchAll xmlns="ebb57fef-aa04-4b64-85cb-dbd122f3ef3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947E2C-E98D-4BD4-8DFF-74AD672EB4C9}"/>
</file>

<file path=customXml/itemProps2.xml><?xml version="1.0" encoding="utf-8"?>
<ds:datastoreItem xmlns:ds="http://schemas.openxmlformats.org/officeDocument/2006/customXml" ds:itemID="{746F707D-2E1B-4EAA-913E-19948BC79B47}">
  <ds:schemaRefs>
    <ds:schemaRef ds:uri="http://schemas.microsoft.com/office/2006/metadata/properties"/>
    <ds:schemaRef ds:uri="http://schemas.microsoft.com/office/infopath/2007/PartnerControls"/>
    <ds:schemaRef ds:uri="f5d98e21-7858-42b8-a513-89b049052d4e"/>
    <ds:schemaRef ds:uri="ebb57fef-aa04-4b64-85cb-dbd122f3ef38"/>
  </ds:schemaRefs>
</ds:datastoreItem>
</file>

<file path=customXml/itemProps3.xml><?xml version="1.0" encoding="utf-8"?>
<ds:datastoreItem xmlns:ds="http://schemas.openxmlformats.org/officeDocument/2006/customXml" ds:itemID="{68FE7342-8A34-4379-8904-EBBB335426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URESA trial_1</Template>
  <TotalTime>2898</TotalTime>
  <Words>237</Words>
  <Application>Microsoft Macintosh PowerPoint</Application>
  <PresentationFormat>A4 (210x297 mm)</PresentationFormat>
  <Paragraphs>28</Paragraphs>
  <Slides>9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3" baseType="lpstr">
      <vt:lpstr>Arial</vt:lpstr>
      <vt:lpstr>Calibri</vt:lpstr>
      <vt:lpstr>Trebuchet MS</vt:lpstr>
      <vt:lpstr>URESA biomass temlate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Krzy Pal</dc:creator>
  <cp:lastModifiedBy>Microsoft Office User</cp:lastModifiedBy>
  <cp:revision>150</cp:revision>
  <dcterms:created xsi:type="dcterms:W3CDTF">2018-03-25T08:55:28Z</dcterms:created>
  <dcterms:modified xsi:type="dcterms:W3CDTF">2023-01-22T19:57:17Z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0x0101006215528D5E10BA49B6643C35E826D0AA</vt:lpwstr>
  </property>
</Properties>
</file>