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0"/>
  </p:notesMasterIdLst>
  <p:handoutMasterIdLst>
    <p:handoutMasterId r:id="rId21"/>
  </p:handoutMasterIdLst>
  <p:sldIdLst>
    <p:sldId id="313" r:id="rId5"/>
    <p:sldId id="285" r:id="rId6"/>
    <p:sldId id="329" r:id="rId7"/>
    <p:sldId id="330" r:id="rId8"/>
    <p:sldId id="331" r:id="rId9"/>
    <p:sldId id="334" r:id="rId10"/>
    <p:sldId id="332" r:id="rId11"/>
    <p:sldId id="333" r:id="rId12"/>
    <p:sldId id="335" r:id="rId13"/>
    <p:sldId id="337" r:id="rId14"/>
    <p:sldId id="338" r:id="rId15"/>
    <p:sldId id="339" r:id="rId16"/>
    <p:sldId id="328" r:id="rId17"/>
    <p:sldId id="326" r:id="rId18"/>
    <p:sldId id="340" r:id="rId19"/>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1"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235" autoAdjust="0"/>
  </p:normalViewPr>
  <p:slideViewPr>
    <p:cSldViewPr snapToGrid="0">
      <p:cViewPr varScale="1">
        <p:scale>
          <a:sx n="93" d="100"/>
          <a:sy n="93" d="100"/>
        </p:scale>
        <p:origin x="2528" y="200"/>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A </a:t>
            </a:r>
            <a:r>
              <a:rPr lang="en-US" b="0" i="0" dirty="0" err="1">
                <a:solidFill>
                  <a:srgbClr val="000000"/>
                </a:solidFill>
                <a:effectLst/>
                <a:latin typeface="Roboto" panose="02000000000000000000" pitchFamily="2" charset="0"/>
              </a:rPr>
              <a:t>modul</a:t>
            </a:r>
            <a:r>
              <a:rPr lang="en-US" b="0" i="0" dirty="0">
                <a:solidFill>
                  <a:srgbClr val="000000"/>
                </a:solidFill>
                <a:effectLst/>
                <a:latin typeface="Roboto" panose="02000000000000000000" pitchFamily="2" charset="0"/>
              </a:rPr>
              <a:t> a </a:t>
            </a:r>
            <a:r>
              <a:rPr lang="en-US" b="0" i="0" dirty="0" err="1">
                <a:solidFill>
                  <a:srgbClr val="000000"/>
                </a:solidFill>
                <a:effectLst/>
                <a:latin typeface="Roboto" panose="02000000000000000000" pitchFamily="2" charset="0"/>
              </a:rPr>
              <a:t>főbb</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állati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árukra</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összpontosít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amelyeket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udvarról</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értékesítenek</a:t>
            </a:r>
            <a:r>
              <a:rPr lang="en-US" b="0" i="0" dirty="0">
                <a:solidFill>
                  <a:srgbClr val="000000"/>
                </a:solidFill>
                <a:effectLst/>
                <a:latin typeface="Roboto" panose="02000000000000000000" pitchFamily="2" charset="0"/>
              </a:rPr>
              <a:t>. Az </a:t>
            </a:r>
            <a:r>
              <a:rPr lang="en-US" b="0" i="0" dirty="0" err="1">
                <a:solidFill>
                  <a:srgbClr val="000000"/>
                </a:solidFill>
                <a:effectLst/>
                <a:latin typeface="Roboto" panose="02000000000000000000" pitchFamily="2" charset="0"/>
              </a:rPr>
              <a:t>értékesítés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mennyisége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helye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egyéb</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feltételei</a:t>
            </a:r>
            <a:r>
              <a:rPr lang="en-US" b="0" i="0" dirty="0">
                <a:solidFill>
                  <a:srgbClr val="000000"/>
                </a:solidFill>
                <a:effectLst/>
                <a:latin typeface="Roboto" panose="02000000000000000000" pitchFamily="2" charset="0"/>
              </a:rPr>
              <a:t>.</a:t>
            </a:r>
          </a:p>
          <a:p>
            <a:pPr marL="228600" algn="just">
              <a:lnSpc>
                <a:spcPct val="107000"/>
              </a:lnSpc>
              <a:spcAft>
                <a:spcPts val="800"/>
              </a:spcAft>
            </a:pPr>
            <a:r>
              <a:rPr lang="en-US" b="0" i="0" dirty="0" err="1">
                <a:solidFill>
                  <a:srgbClr val="000000"/>
                </a:solidFill>
                <a:effectLst/>
                <a:latin typeface="Roboto" panose="02000000000000000000" pitchFamily="2" charset="0"/>
              </a:rPr>
              <a:t>Ez</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körülbelül</a:t>
            </a:r>
            <a:r>
              <a:rPr lang="en-US" b="0" i="0" dirty="0">
                <a:solidFill>
                  <a:srgbClr val="000000"/>
                </a:solidFill>
                <a:effectLst/>
                <a:latin typeface="Roboto" panose="02000000000000000000" pitchFamily="2" charset="0"/>
              </a:rPr>
              <a:t>:</a:t>
            </a: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Friss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baromfihús</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Friss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nyúlhús</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Csomagolatlan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friss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tojás</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Méhészeti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termékek</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Nyers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kezeletlen</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tej</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nyers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tejszín</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Élő</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halak</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és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egyéb</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akvakultúra-termékek</a:t>
            </a:r>
            <a:endParaRPr lang="en-US" b="0" i="0" dirty="0">
              <a:solidFill>
                <a:srgbClr val="000000"/>
              </a:solidFill>
              <a:effectLst/>
              <a:latin typeface="Roboto" panose="02000000000000000000" pitchFamily="2" charset="0"/>
            </a:endParaRPr>
          </a:p>
          <a:p>
            <a:pPr marL="400050" indent="-171450" algn="just">
              <a:lnSpc>
                <a:spcPct val="107000"/>
              </a:lnSpc>
              <a:spcAft>
                <a:spcPts val="800"/>
              </a:spcAft>
              <a:buFont typeface="Arial" panose="020B0604020202020204" pitchFamily="34" charset="0"/>
              <a:buChar char="•"/>
            </a:pPr>
            <a:r>
              <a:rPr lang="en-US" b="0" i="0" dirty="0" err="1">
                <a:solidFill>
                  <a:srgbClr val="000000"/>
                </a:solidFill>
                <a:effectLst/>
                <a:latin typeface="Roboto" panose="02000000000000000000" pitchFamily="2" charset="0"/>
              </a:rPr>
              <a:t>Vadállatok</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150212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222C305C-4E05-F498-E723-EA582729B184}"/>
              </a:ext>
            </a:extLst>
          </p:cNvPr>
          <p:cNvSpPr txBox="1"/>
          <p:nvPr/>
        </p:nvSpPr>
        <p:spPr>
          <a:xfrm>
            <a:off x="1018903" y="3004457"/>
            <a:ext cx="781158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sz="2400" b="1" dirty="0"/>
              <a:t>6. Modul</a:t>
            </a:r>
          </a:p>
          <a:p>
            <a:pPr algn="ctr"/>
            <a:endParaRPr lang="hu-HU" sz="2400" b="1" dirty="0"/>
          </a:p>
          <a:p>
            <a:pPr algn="ctr"/>
            <a:r>
              <a:rPr lang="hu-HU" sz="2400" b="1" dirty="0"/>
              <a:t>Értékesítés az udvarról (tanyáról)</a:t>
            </a:r>
          </a:p>
          <a:p>
            <a:pPr algn="ctr"/>
            <a:endParaRPr lang="hu-HU" sz="2400" b="1" dirty="0"/>
          </a:p>
          <a:p>
            <a:pPr algn="ctr"/>
            <a:endParaRPr lang="hu-HU" sz="2400" b="1" dirty="0"/>
          </a:p>
        </p:txBody>
      </p:sp>
    </p:spTree>
    <p:extLst>
      <p:ext uri="{BB962C8B-B14F-4D97-AF65-F5344CB8AC3E}">
        <p14:creationId xmlns:p14="http://schemas.microsoft.com/office/powerpoint/2010/main" val="5420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D52477A-F469-4A93-86D0-CB3754DDABA4}"/>
              </a:ext>
            </a:extLst>
          </p:cNvPr>
          <p:cNvSpPr>
            <a:spLocks noGrp="1"/>
          </p:cNvSpPr>
          <p:nvPr>
            <p:ph type="body" sz="quarter" idx="14"/>
          </p:nvPr>
        </p:nvSpPr>
        <p:spPr>
          <a:xfrm>
            <a:off x="362026" y="1216949"/>
            <a:ext cx="4410000" cy="4860000"/>
          </a:xfrm>
        </p:spPr>
        <p:txBody>
          <a:bodyPr/>
          <a:lstStyle/>
          <a:p>
            <a:pPr lvl="0" algn="just">
              <a:lnSpc>
                <a:spcPct val="107000"/>
              </a:lnSpc>
              <a:spcAft>
                <a:spcPts val="800"/>
              </a:spcAft>
            </a:pPr>
            <a:r>
              <a:rPr lang="hu-HU" sz="1200" b="1" dirty="0">
                <a:effectLst/>
                <a:latin typeface="+mj-lt"/>
                <a:ea typeface="Calibri" panose="020F0502020204030204" pitchFamily="34" charset="0"/>
                <a:cs typeface="Calibri" panose="020F0502020204030204" pitchFamily="34" charset="0"/>
              </a:rPr>
              <a:t>Méhészeti termékek</a:t>
            </a:r>
          </a:p>
          <a:p>
            <a:pPr lvl="0" algn="just">
              <a:lnSpc>
                <a:spcPct val="107000"/>
              </a:lnSpc>
              <a:spcAft>
                <a:spcPts val="800"/>
              </a:spcAft>
            </a:pPr>
            <a:r>
              <a:rPr lang="hu-HU" sz="1200" dirty="0">
                <a:effectLst/>
                <a:latin typeface="+mj-lt"/>
                <a:ea typeface="Calibri" panose="020F0502020204030204" pitchFamily="34" charset="0"/>
                <a:cs typeface="Calibri" panose="020F0502020204030204" pitchFamily="34" charset="0"/>
              </a:rPr>
              <a:t>Évi 2 tonnát meg nem haladó mennyiségnek minősül az a kis mennyiségű méz, amelyet a mezőgazdasági termelő a gazdálkodó háztartásában, a mezőgazdasági termelő gazdaságában, a piacon vagy a piacon közvetlenül a fogyasztónak, háztartásában történő fogyasztás céljából értékesít, vagy a gazdálkodó által a kiskereskedelmi üzletbe történő szállításra. A méz a végső fogyasztó háztartásában való fogyasztásra szolgál.</a:t>
            </a:r>
            <a:endParaRPr lang="cs-CZ" dirty="0"/>
          </a:p>
        </p:txBody>
      </p:sp>
      <p:pic>
        <p:nvPicPr>
          <p:cNvPr id="6" name="Zástupný symbol obrázku 5" descr="Obsah obrázku dřevěné, staré, dřevo, nábytek&#10;&#10;Popis byl vytvořen automaticky">
            <a:extLst>
              <a:ext uri="{FF2B5EF4-FFF2-40B4-BE49-F238E27FC236}">
                <a16:creationId xmlns:a16="http://schemas.microsoft.com/office/drawing/2014/main" id="{A1F3FF7A-C7E2-4DE6-B4EA-29D5B88AEE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BA9DF71B-1254-461B-A399-B70E18F012C5}"/>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944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92E75E7-9085-4DE4-899C-248028C93FDF}"/>
              </a:ext>
            </a:extLst>
          </p:cNvPr>
          <p:cNvSpPr>
            <a:spLocks noGrp="1"/>
          </p:cNvSpPr>
          <p:nvPr>
            <p:ph type="body" sz="quarter" idx="14"/>
          </p:nvPr>
        </p:nvSpPr>
        <p:spPr/>
        <p:txBody>
          <a:bodyPr/>
          <a:lstStyle/>
          <a:p>
            <a:endParaRPr lang="cs-CZ" sz="1200" dirty="0">
              <a:effectLst/>
              <a:ea typeface="Calibri" panose="020F0502020204030204" pitchFamily="34" charset="0"/>
              <a:cs typeface="Calibri" panose="020F0502020204030204" pitchFamily="34" charset="0"/>
            </a:endParaRPr>
          </a:p>
          <a:p>
            <a:r>
              <a:rPr lang="cs-CZ" sz="1200" b="1" dirty="0">
                <a:solidFill>
                  <a:srgbClr val="000000"/>
                </a:solidFill>
                <a:effectLst/>
                <a:latin typeface="+mj-lt"/>
                <a:ea typeface="Calibri" panose="020F0502020204030204" pitchFamily="34" charset="0"/>
                <a:cs typeface="Times New Roman" panose="02020603050405020304" pitchFamily="18" charset="0"/>
              </a:rPr>
              <a:t>6.4.2.2. </a:t>
            </a:r>
            <a:r>
              <a:rPr lang="en-US" sz="1200" b="1" dirty="0" err="1">
                <a:solidFill>
                  <a:srgbClr val="000000"/>
                </a:solidFill>
                <a:effectLst/>
                <a:latin typeface="+mj-lt"/>
                <a:ea typeface="Calibri" panose="020F0502020204030204" pitchFamily="34" charset="0"/>
                <a:cs typeface="Times New Roman" panose="02020603050405020304" pitchFamily="18" charset="0"/>
              </a:rPr>
              <a:t>Szlovákia</a:t>
            </a:r>
            <a:endParaRPr lang="cs-CZ" sz="1200" b="1" dirty="0">
              <a:solidFill>
                <a:srgbClr val="000000"/>
              </a:solidFill>
              <a:effectLst/>
              <a:latin typeface="+mj-lt"/>
              <a:ea typeface="Calibri" panose="020F0502020204030204" pitchFamily="34" charset="0"/>
              <a:cs typeface="Times New Roman" panose="02020603050405020304" pitchFamily="18" charset="0"/>
            </a:endParaRPr>
          </a:p>
          <a:p>
            <a:endParaRPr lang="cs-CZ" dirty="0">
              <a:ea typeface="Calibri" panose="020F0502020204030204" pitchFamily="34" charset="0"/>
              <a:cs typeface="Calibri" panose="020F0502020204030204" pitchFamily="34" charset="0"/>
            </a:endParaRPr>
          </a:p>
          <a:p>
            <a:r>
              <a:rPr lang="hu-HU" dirty="0"/>
              <a:t>Az állati eredetű élelmiszerek értékesítését részletesebben az állatorvosi ellátásról szóló törvény szabályozza. Az állati eredetű elsődleges terméket közvetlenül a végső fogyasztóknak vagy helyi kiskereskedőknek értékesítő őstermelők kötelesek a területileg illetékes regionális és élelmiszerügyi hatóságnál kérelmezni az általuk ellenőrzött minden egyes létesítmény nyilvántartásba vételét (Át. 40. § (1) és (3) bekezdése). ). Az élelmiszerek bírósági értékesítésére vonatkozó különleges higiéniai szabályokat a 360/2011. sz. rendelet és a Szlovák Köztársaság 359/2011. sz. kormányrendelete is rögzíti. kiigazítás tárgya.</a:t>
            </a:r>
            <a:endParaRPr lang="cs-CZ" dirty="0"/>
          </a:p>
        </p:txBody>
      </p:sp>
      <p:pic>
        <p:nvPicPr>
          <p:cNvPr id="6" name="Zástupný symbol obrázku 5" descr="Obsah obrázku dřevěné, kráva, savci, exteriér&#10;&#10;Popis byl vytvořen automaticky">
            <a:extLst>
              <a:ext uri="{FF2B5EF4-FFF2-40B4-BE49-F238E27FC236}">
                <a16:creationId xmlns:a16="http://schemas.microsoft.com/office/drawing/2014/main" id="{ECE85542-7BB7-434C-AEC9-73EBF94D4CB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2C171B0F-3678-442B-B462-ADED9FE972F1}"/>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21447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411F8C14-5DD9-40EC-BFF8-6791F8BE24E5}"/>
              </a:ext>
            </a:extLst>
          </p:cNvPr>
          <p:cNvSpPr>
            <a:spLocks noGrp="1"/>
          </p:cNvSpPr>
          <p:nvPr>
            <p:ph type="body" sz="quarter" idx="16"/>
          </p:nvPr>
        </p:nvSpPr>
        <p:spPr/>
        <p:txBody>
          <a:bodyPr/>
          <a:lstStyle/>
          <a:p>
            <a:endParaRPr lang="cs-CZ" dirty="0"/>
          </a:p>
        </p:txBody>
      </p:sp>
      <p:sp>
        <p:nvSpPr>
          <p:cNvPr id="7" name="Zástupný text 6">
            <a:extLst>
              <a:ext uri="{FF2B5EF4-FFF2-40B4-BE49-F238E27FC236}">
                <a16:creationId xmlns:a16="http://schemas.microsoft.com/office/drawing/2014/main" id="{A9E9A902-BB07-4994-8201-8254F4970E77}"/>
              </a:ext>
            </a:extLst>
          </p:cNvPr>
          <p:cNvSpPr txBox="1">
            <a:spLocks noGrp="1"/>
          </p:cNvSpPr>
          <p:nvPr>
            <p:ph type="body" sz="quarter" idx="14"/>
          </p:nvPr>
        </p:nvSpPr>
        <p:spPr>
          <a:xfrm>
            <a:off x="542925" y="1260475"/>
            <a:ext cx="4410075" cy="4133247"/>
          </a:xfrm>
          <a:prstGeom prst="rect">
            <a:avLst/>
          </a:prstGeom>
          <a:noFill/>
        </p:spPr>
        <p:txBody>
          <a:bodyPr wrap="square">
            <a:spAutoFit/>
          </a:bodyPr>
          <a:lstStyle/>
          <a:p>
            <a:pPr marL="228600" algn="just">
              <a:lnSpc>
                <a:spcPct val="107000"/>
              </a:lnSpc>
              <a:spcAft>
                <a:spcPts val="800"/>
              </a:spcAft>
            </a:pPr>
            <a:r>
              <a:rPr lang="hu-HU" dirty="0">
                <a:effectLst/>
                <a:ea typeface="Calibri" panose="020F0502020204030204" pitchFamily="34" charset="0"/>
                <a:cs typeface="Calibri" panose="020F0502020204030204" pitchFamily="34" charset="0"/>
              </a:rPr>
              <a:t>360/2011.sz. rendelet, Meghatározza az udvarról kis mennyiségű, nem állati eredetű élelmiszerre is értékesíthető élelmiszert, és viszonylag részletesen foglalkozik a tej értékesítésével. Például a nyerstejet 4°C és 8°C között kell tárolni az udvarról történő eladáshoz. Ilyen körülmények között a lejárati idő a fejés után legfeljebb 48 órára határozható meg. A hűtetlen nyerstejet azonban legkésőbb a fejést követő 2 órán belül el kell adni (a 360/2011 sz. rendelet 4. szakaszának 12. és 13. bekezdése).</a:t>
            </a:r>
          </a:p>
          <a:p>
            <a:pPr marL="228600" algn="just">
              <a:lnSpc>
                <a:spcPct val="107000"/>
              </a:lnSpc>
              <a:spcAft>
                <a:spcPts val="800"/>
              </a:spcAft>
            </a:pPr>
            <a:r>
              <a:rPr lang="hu-HU" dirty="0">
                <a:effectLst/>
                <a:ea typeface="Calibri" panose="020F0502020204030204" pitchFamily="34" charset="0"/>
                <a:cs typeface="Calibri" panose="020F0502020204030204" pitchFamily="34" charset="0"/>
              </a:rPr>
              <a:t>Hasonló módon a 359/2011. sz. rendelet 7. szakaszában meghatározza az elsődleges termelésből származó kis mennyiségű baromfi- és nyúlhús fogalmát. A 359/2011. sz. rendelet 8. szakasza, majd a kis mennyiségű baromfi- és nyúlhús értékesítésének higiéniai követelményeit szabályozza. Ahhoz azonban, hogy valóban elsődleges termelésről lehessen szó, csak elkábított és kivéreztetett állatokról lehet szó, amelyeket a szokásos módon dolgoznak fel, tárolnak és eladásra kínálnak (359/2011. sz. rendelet 8. § (3) és (4) bekezdés).</a:t>
            </a:r>
            <a:endParaRPr lang="cs-CZ" dirty="0">
              <a:effectLst/>
              <a:ea typeface="Calibri" panose="020F0502020204030204" pitchFamily="34" charset="0"/>
              <a:cs typeface="Times New Roman" panose="02020603050405020304" pitchFamily="18" charset="0"/>
            </a:endParaRPr>
          </a:p>
        </p:txBody>
      </p:sp>
      <p:pic>
        <p:nvPicPr>
          <p:cNvPr id="12" name="Zástupný symbol obrázku 11" descr="Obsah obrázku osoba, interiér, muž, příprava&#10;&#10;Popis byl vytvořen automaticky">
            <a:extLst>
              <a:ext uri="{FF2B5EF4-FFF2-40B4-BE49-F238E27FC236}">
                <a16:creationId xmlns:a16="http://schemas.microsoft.com/office/drawing/2014/main" id="{5F9C62FA-58BF-426F-8C31-C79D81ACE70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3136" b="13136"/>
          <a:stretch>
            <a:fillRect/>
          </a:stretch>
        </p:blipFill>
        <p:spPr>
          <a:xfrm>
            <a:off x="5192100" y="1260475"/>
            <a:ext cx="4212000" cy="4140000"/>
          </a:xfrm>
        </p:spPr>
      </p:pic>
    </p:spTree>
    <p:extLst>
      <p:ext uri="{BB962C8B-B14F-4D97-AF65-F5344CB8AC3E}">
        <p14:creationId xmlns:p14="http://schemas.microsoft.com/office/powerpoint/2010/main" val="83552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97CA69-FA70-474A-9860-4B926DAE0133}"/>
              </a:ext>
            </a:extLst>
          </p:cNvPr>
          <p:cNvSpPr>
            <a:spLocks noGrp="1"/>
          </p:cNvSpPr>
          <p:nvPr>
            <p:ph type="body" sz="quarter" idx="14"/>
          </p:nvPr>
        </p:nvSpPr>
        <p:spPr>
          <a:xfrm>
            <a:off x="485850" y="999000"/>
            <a:ext cx="4410000" cy="4860000"/>
          </a:xfrm>
        </p:spPr>
        <p:txBody>
          <a:bodyPr/>
          <a:lstStyle/>
          <a:p>
            <a:pPr marL="228600">
              <a:lnSpc>
                <a:spcPct val="107000"/>
              </a:lnSpc>
              <a:spcAft>
                <a:spcPts val="800"/>
              </a:spcAft>
            </a:pPr>
            <a:r>
              <a:rPr lang="cs-CZ" sz="12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6.4.2.3. </a:t>
            </a:r>
            <a:r>
              <a:rPr lang="en-US" sz="1200" b="1"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Magyarároszág</a:t>
            </a:r>
            <a:endParaRPr lang="cs-CZ" sz="1200"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hu-HU" sz="1200" dirty="0">
                <a:effectLst/>
                <a:ea typeface="Calibri" panose="020F0502020204030204" pitchFamily="34" charset="0"/>
                <a:cs typeface="Calibri" panose="020F0502020204030204" pitchFamily="34" charset="0"/>
              </a:rPr>
              <a:t>Az egyéb állati eredetű termékek előállítóira szigorúbb szabályok vonatkoznak, termékeiket csak telephelyüktől legfeljebb 40 km távolságra értékesíthetik (52/2010. rendelet 4. § (2) </a:t>
            </a:r>
            <a:r>
              <a:rPr lang="hu-HU" sz="1200" dirty="0" err="1">
                <a:effectLst/>
                <a:ea typeface="Calibri" panose="020F0502020204030204" pitchFamily="34" charset="0"/>
                <a:cs typeface="Calibri" panose="020F0502020204030204" pitchFamily="34" charset="0"/>
              </a:rPr>
              <a:t>bek</a:t>
            </a:r>
            <a:r>
              <a:rPr lang="hu-HU" sz="1200" dirty="0">
                <a:effectLst/>
                <a:ea typeface="Calibri" panose="020F0502020204030204" pitchFamily="34" charset="0"/>
                <a:cs typeface="Calibri" panose="020F0502020204030204" pitchFamily="34" charset="0"/>
              </a:rPr>
              <a:t>.). Az állati eredetű termékek előállítói szintén kötelesek bejelentkezni a területileg illetékes élelmiszerlánc-biztonsági és állatorvosi ellátásért felelős járási hivatalnál (52/2010. rendelet 5. § (1) bekezdés). Ebben az összefüggésben a gyártó regisztrációs számot kap (52/2010 rendelet 5. szakasz 3. bekezdés). Az 52/2010 rendelet alapján állati eredetű termékek csak akkor hozhatók forgalomba, ha a származási állomány megfelel a magyar állat-egészségügyi jogszabályok előírásainak (52/2010 rendelet 5. § (4) bekezdés), és ezzel összefüggésben ellenőrzés alá vonható. bejegyzésükkel (52/2010 rendelet 5. szakasz (7) bekezdés).</a:t>
            </a:r>
          </a:p>
          <a:p>
            <a:pPr marL="228600" algn="just">
              <a:lnSpc>
                <a:spcPct val="107000"/>
              </a:lnSpc>
              <a:spcAft>
                <a:spcPts val="800"/>
              </a:spcAft>
            </a:pPr>
            <a:r>
              <a:rPr lang="hu-HU" sz="1200" dirty="0">
                <a:effectLst/>
                <a:ea typeface="Calibri" panose="020F0502020204030204" pitchFamily="34" charset="0"/>
                <a:cs typeface="Calibri" panose="020F0502020204030204" pitchFamily="34" charset="0"/>
              </a:rPr>
              <a:t>Az eredeti termékből előállított élelmiszerek tekintetében a gyártó köteles áttekintést készíteni, amelyben azonosítja a gyártót, a termék előállítási helyét, megnevezését, a felhasznált összetevők listáját, a lejárati időt és a tárolási hőmérsékletet (6. § </a:t>
            </a:r>
            <a:r>
              <a:rPr lang="hu-HU" sz="1200" dirty="0" err="1">
                <a:effectLst/>
                <a:ea typeface="Calibri" panose="020F0502020204030204" pitchFamily="34" charset="0"/>
                <a:cs typeface="Calibri" panose="020F0502020204030204" pitchFamily="34" charset="0"/>
              </a:rPr>
              <a:t>bek</a:t>
            </a:r>
            <a:r>
              <a:rPr lang="hu-HU" sz="1200" dirty="0">
                <a:effectLst/>
                <a:ea typeface="Calibri" panose="020F0502020204030204" pitchFamily="34" charset="0"/>
                <a:cs typeface="Calibri" panose="020F0502020204030204" pitchFamily="34" charset="0"/>
              </a:rPr>
              <a:t>. 52/2010 rendelet 1. pontja). Ez a követelmény azonban nem vonatkozik a vendégeknek szánt falusi asztalok üzemeltetésére (52/2010. rendelet 6. § (2) bekezdés).</a:t>
            </a:r>
            <a:endParaRPr lang="cs-CZ" dirty="0"/>
          </a:p>
        </p:txBody>
      </p:sp>
      <p:sp>
        <p:nvSpPr>
          <p:cNvPr id="4" name="Zástupný text 3">
            <a:extLst>
              <a:ext uri="{FF2B5EF4-FFF2-40B4-BE49-F238E27FC236}">
                <a16:creationId xmlns:a16="http://schemas.microsoft.com/office/drawing/2014/main" id="{02B4A417-648B-42EE-8496-828588DB1390}"/>
              </a:ext>
            </a:extLst>
          </p:cNvPr>
          <p:cNvSpPr>
            <a:spLocks noGrp="1"/>
          </p:cNvSpPr>
          <p:nvPr>
            <p:ph type="body" sz="quarter" idx="16"/>
          </p:nvPr>
        </p:nvSpPr>
        <p:spPr/>
        <p:txBody>
          <a:bodyPr/>
          <a:lstStyle/>
          <a:p>
            <a:r>
              <a:rPr lang="hu-HU" dirty="0"/>
              <a:t>Lenyűgöző magyar sztyeppei szarvasmarha - vonzó helyi fajta</a:t>
            </a:r>
            <a:endParaRPr lang="cs-CZ" dirty="0"/>
          </a:p>
        </p:txBody>
      </p:sp>
      <p:pic>
        <p:nvPicPr>
          <p:cNvPr id="5" name="Zástupný symbol obrázku 7" descr="Obsah obrázku kráva, tráva, exteriér, pole&#10;&#10;Popis byl vytvořen automaticky">
            <a:extLst>
              <a:ext uri="{FF2B5EF4-FFF2-40B4-BE49-F238E27FC236}">
                <a16:creationId xmlns:a16="http://schemas.microsoft.com/office/drawing/2014/main" id="{E0D3E00D-40AA-4BA2-8C28-83BE56500A2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4601" r="14601"/>
          <a:stretch>
            <a:fillRect/>
          </a:stretch>
        </p:blipFill>
        <p:spPr>
          <a:xfrm>
            <a:off x="5133975" y="1260475"/>
            <a:ext cx="4211638" cy="4140200"/>
          </a:xfrm>
        </p:spPr>
      </p:pic>
    </p:spTree>
    <p:extLst>
      <p:ext uri="{BB962C8B-B14F-4D97-AF65-F5344CB8AC3E}">
        <p14:creationId xmlns:p14="http://schemas.microsoft.com/office/powerpoint/2010/main" val="149740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DF08C6B-6CF6-41BD-B4AC-AB2ACA5C72C8}"/>
              </a:ext>
            </a:extLst>
          </p:cNvPr>
          <p:cNvSpPr>
            <a:spLocks noGrp="1"/>
          </p:cNvSpPr>
          <p:nvPr>
            <p:ph type="body" sz="quarter" idx="14"/>
          </p:nvPr>
        </p:nvSpPr>
        <p:spPr/>
        <p:txBody>
          <a:bodyPr/>
          <a:lstStyle/>
          <a:p>
            <a:r>
              <a:rPr lang="cs-CZ" sz="1200" b="1" dirty="0">
                <a:effectLst/>
                <a:latin typeface="+mj-lt"/>
                <a:ea typeface="Calibri" panose="020F0502020204030204" pitchFamily="34" charset="0"/>
                <a:cs typeface="Calibri" panose="020F0502020204030204" pitchFamily="34" charset="0"/>
              </a:rPr>
              <a:t>6.4.2.4</a:t>
            </a:r>
            <a:r>
              <a:rPr lang="cs-CZ" sz="1200" dirty="0">
                <a:effectLst/>
                <a:latin typeface="+mj-lt"/>
                <a:ea typeface="Calibri" panose="020F0502020204030204" pitchFamily="34" charset="0"/>
                <a:cs typeface="Calibri" panose="020F0502020204030204" pitchFamily="34" charset="0"/>
              </a:rPr>
              <a:t>. </a:t>
            </a:r>
            <a:r>
              <a:rPr lang="cs-CZ" sz="1200" b="1" dirty="0" err="1">
                <a:effectLst/>
                <a:latin typeface="+mj-lt"/>
                <a:ea typeface="Calibri" panose="020F0502020204030204" pitchFamily="34" charset="0"/>
                <a:cs typeface="Calibri" panose="020F0502020204030204" pitchFamily="34" charset="0"/>
              </a:rPr>
              <a:t>Lengyelország</a:t>
            </a:r>
            <a:endParaRPr lang="cs-CZ" sz="1200" b="1" dirty="0">
              <a:effectLst/>
              <a:latin typeface="+mj-lt"/>
              <a:ea typeface="Calibri" panose="020F0502020204030204" pitchFamily="34" charset="0"/>
              <a:cs typeface="Calibri" panose="020F0502020204030204" pitchFamily="34" charset="0"/>
            </a:endParaRPr>
          </a:p>
          <a:p>
            <a:endParaRPr lang="cs-CZ" dirty="0">
              <a:latin typeface="Calibri" panose="020F0502020204030204" pitchFamily="34" charset="0"/>
              <a:ea typeface="Calibri" panose="020F0502020204030204" pitchFamily="34" charset="0"/>
              <a:cs typeface="Calibri" panose="020F0502020204030204" pitchFamily="34" charset="0"/>
            </a:endParaRPr>
          </a:p>
          <a:p>
            <a:r>
              <a:rPr lang="hu-HU" sz="1200" dirty="0">
                <a:effectLst/>
                <a:ea typeface="Calibri" panose="020F0502020204030204" pitchFamily="34" charset="0"/>
                <a:cs typeface="Calibri" panose="020F0502020204030204" pitchFamily="34" charset="0"/>
              </a:rPr>
              <a:t>Az állati eredetű élelmiszerekre vonatkozó különleges szabályokat az állati eredetű termékekről szóló lengyel törvény (</a:t>
            </a:r>
            <a:r>
              <a:rPr lang="hu-HU" sz="1200" dirty="0" err="1">
                <a:effectLst/>
                <a:ea typeface="Calibri" panose="020F0502020204030204" pitchFamily="34" charset="0"/>
                <a:cs typeface="Calibri" panose="020F0502020204030204" pitchFamily="34" charset="0"/>
              </a:rPr>
              <a:t>ustawa</a:t>
            </a:r>
            <a:r>
              <a:rPr lang="hu-HU" sz="1200" dirty="0">
                <a:effectLst/>
                <a:ea typeface="Calibri" panose="020F0502020204030204" pitchFamily="34" charset="0"/>
                <a:cs typeface="Calibri" panose="020F0502020204030204" pitchFamily="34" charset="0"/>
              </a:rPr>
              <a:t> </a:t>
            </a:r>
            <a:r>
              <a:rPr lang="hu-HU" sz="1200" dirty="0" err="1">
                <a:effectLst/>
                <a:ea typeface="Calibri" panose="020F0502020204030204" pitchFamily="34" charset="0"/>
                <a:cs typeface="Calibri" panose="020F0502020204030204" pitchFamily="34" charset="0"/>
              </a:rPr>
              <a:t>o</a:t>
            </a:r>
            <a:r>
              <a:rPr lang="hu-HU" sz="1200" dirty="0">
                <a:effectLst/>
                <a:ea typeface="Calibri" panose="020F0502020204030204" pitchFamily="34" charset="0"/>
                <a:cs typeface="Calibri" panose="020F0502020204030204" pitchFamily="34" charset="0"/>
              </a:rPr>
              <a:t> </a:t>
            </a:r>
            <a:r>
              <a:rPr lang="hu-HU" sz="1200" dirty="0" err="1">
                <a:effectLst/>
                <a:ea typeface="Calibri" panose="020F0502020204030204" pitchFamily="34" charset="0"/>
                <a:cs typeface="Calibri" panose="020F0502020204030204" pitchFamily="34" charset="0"/>
              </a:rPr>
              <a:t>produktach</a:t>
            </a:r>
            <a:r>
              <a:rPr lang="hu-HU" sz="1200" dirty="0">
                <a:effectLst/>
                <a:ea typeface="Calibri" panose="020F0502020204030204" pitchFamily="34" charset="0"/>
                <a:cs typeface="Calibri" panose="020F0502020204030204" pitchFamily="34" charset="0"/>
              </a:rPr>
              <a:t> </a:t>
            </a:r>
            <a:r>
              <a:rPr lang="hu-HU" sz="1200" dirty="0" err="1">
                <a:effectLst/>
                <a:ea typeface="Calibri" panose="020F0502020204030204" pitchFamily="34" charset="0"/>
                <a:cs typeface="Calibri" panose="020F0502020204030204" pitchFamily="34" charset="0"/>
              </a:rPr>
              <a:t>pochodzenia</a:t>
            </a:r>
            <a:r>
              <a:rPr lang="hu-HU" sz="1200" dirty="0">
                <a:effectLst/>
                <a:ea typeface="Calibri" panose="020F0502020204030204" pitchFamily="34" charset="0"/>
                <a:cs typeface="Calibri" panose="020F0502020204030204" pitchFamily="34" charset="0"/>
              </a:rPr>
              <a:t> </a:t>
            </a:r>
            <a:r>
              <a:rPr lang="hu-HU" sz="1200" dirty="0" err="1">
                <a:effectLst/>
                <a:ea typeface="Calibri" panose="020F0502020204030204" pitchFamily="34" charset="0"/>
                <a:cs typeface="Calibri" panose="020F0502020204030204" pitchFamily="34" charset="0"/>
              </a:rPr>
              <a:t>zwierzęcego</a:t>
            </a:r>
            <a:r>
              <a:rPr lang="hu-HU" sz="1200" dirty="0">
                <a:effectLst/>
                <a:ea typeface="Calibri" panose="020F0502020204030204" pitchFamily="34" charset="0"/>
                <a:cs typeface="Calibri" panose="020F0502020204030204" pitchFamily="34" charset="0"/>
              </a:rPr>
              <a:t> – a továbbiakban: </a:t>
            </a:r>
            <a:r>
              <a:rPr lang="hu-HU" sz="1200" dirty="0" err="1">
                <a:effectLst/>
                <a:ea typeface="Calibri" panose="020F0502020204030204" pitchFamily="34" charset="0"/>
                <a:cs typeface="Calibri" panose="020F0502020204030204" pitchFamily="34" charset="0"/>
              </a:rPr>
              <a:t>p.p.z</a:t>
            </a:r>
            <a:r>
              <a:rPr lang="hu-HU" sz="1200" dirty="0">
                <a:effectLst/>
                <a:ea typeface="Calibri" panose="020F0502020204030204" pitchFamily="34" charset="0"/>
                <a:cs typeface="Calibri" panose="020F0502020204030204" pitchFamily="34" charset="0"/>
              </a:rPr>
              <a:t>.) állapítja meg. Azonnali értékesítést végző cég </a:t>
            </a:r>
            <a:r>
              <a:rPr lang="hu-HU" sz="1200" dirty="0" err="1">
                <a:effectLst/>
                <a:ea typeface="Calibri" panose="020F0502020204030204" pitchFamily="34" charset="0"/>
                <a:cs typeface="Calibri" panose="020F0502020204030204" pitchFamily="34" charset="0"/>
              </a:rPr>
              <a:t>p.p.z</a:t>
            </a:r>
            <a:r>
              <a:rPr lang="hu-HU" sz="1200" dirty="0">
                <a:effectLst/>
                <a:ea typeface="Calibri" panose="020F0502020204030204" pitchFamily="34" charset="0"/>
                <a:cs typeface="Calibri" panose="020F0502020204030204" pitchFamily="34" charset="0"/>
              </a:rPr>
              <a:t>. értelmében. a 20. cikk 1. bekezdésének </a:t>
            </a:r>
            <a:r>
              <a:rPr lang="hu-HU" sz="1200" dirty="0" err="1">
                <a:effectLst/>
                <a:ea typeface="Calibri" panose="020F0502020204030204" pitchFamily="34" charset="0"/>
                <a:cs typeface="Calibri" panose="020F0502020204030204" pitchFamily="34" charset="0"/>
              </a:rPr>
              <a:t>p.p.z</a:t>
            </a:r>
            <a:r>
              <a:rPr lang="hu-HU" sz="1200" dirty="0">
                <a:effectLst/>
                <a:ea typeface="Calibri" panose="020F0502020204030204" pitchFamily="34" charset="0"/>
                <a:cs typeface="Calibri" panose="020F0502020204030204" pitchFamily="34" charset="0"/>
              </a:rPr>
              <a:t>. értelmében már regisztrációköteles a megfelelő hírnévért felelős állatorvosnál (</a:t>
            </a:r>
            <a:r>
              <a:rPr lang="hu-HU" sz="1200" dirty="0" err="1">
                <a:effectLst/>
                <a:ea typeface="Calibri" panose="020F0502020204030204" pitchFamily="34" charset="0"/>
                <a:cs typeface="Calibri" panose="020F0502020204030204" pitchFamily="34" charset="0"/>
              </a:rPr>
              <a:t>powiat</a:t>
            </a:r>
            <a:r>
              <a:rPr lang="hu-HU" sz="1200" dirty="0">
                <a:effectLst/>
                <a:ea typeface="Calibri" panose="020F0502020204030204" pitchFamily="34" charset="0"/>
                <a:cs typeface="Calibri" panose="020F0502020204030204" pitchFamily="34" charset="0"/>
              </a:rPr>
              <a:t> - hasonlóan a cseh körzetekhez). Művészet. 12 </a:t>
            </a:r>
            <a:r>
              <a:rPr lang="hu-HU" sz="1200" dirty="0" err="1">
                <a:effectLst/>
                <a:ea typeface="Calibri" panose="020F0502020204030204" pitchFamily="34" charset="0"/>
                <a:cs typeface="Calibri" panose="020F0502020204030204" pitchFamily="34" charset="0"/>
              </a:rPr>
              <a:t>p.p.z</a:t>
            </a:r>
            <a:r>
              <a:rPr lang="hu-HU" sz="1200" dirty="0">
                <a:effectLst/>
                <a:ea typeface="Calibri" panose="020F0502020204030204" pitchFamily="34" charset="0"/>
                <a:cs typeface="Calibri" panose="020F0502020204030204" pitchFamily="34" charset="0"/>
              </a:rPr>
              <a:t>. felhatalmazást tartalmaz az agrárminiszter számára, hogy az állati eredetű élelmiszerek higiéniájáról szóló rendelet hatálya alól kizárt esetekben az értékesítés feltételeit szabályozó rendeletet adjon ki.</a:t>
            </a:r>
          </a:p>
          <a:p>
            <a:endParaRPr lang="hu-HU" sz="1200" dirty="0">
              <a:effectLst/>
              <a:ea typeface="Calibri" panose="020F0502020204030204" pitchFamily="34" charset="0"/>
              <a:cs typeface="Calibri" panose="020F0502020204030204" pitchFamily="34" charset="0"/>
            </a:endParaRPr>
          </a:p>
          <a:p>
            <a:r>
              <a:rPr lang="hu-HU" sz="1200" dirty="0">
                <a:effectLst/>
                <a:ea typeface="Calibri" panose="020F0502020204030204" pitchFamily="34" charset="0"/>
                <a:cs typeface="Calibri" panose="020F0502020204030204" pitchFamily="34" charset="0"/>
              </a:rPr>
              <a:t>Ennek érdekében a földművelésügyi miniszter rendeletet adott ki a közvetlen értékesítésre szánt állati eredetű termékek előállítására vonatkozó állat-egészségügyi követelményekről.</a:t>
            </a:r>
          </a:p>
          <a:p>
            <a:endParaRPr lang="hu-HU" sz="1200" dirty="0">
              <a:effectLst/>
              <a:ea typeface="Calibri" panose="020F0502020204030204" pitchFamily="34" charset="0"/>
              <a:cs typeface="Calibri" panose="020F0502020204030204" pitchFamily="34" charset="0"/>
            </a:endParaRPr>
          </a:p>
          <a:p>
            <a:r>
              <a:rPr lang="hu-HU" sz="1200" dirty="0">
                <a:effectLst/>
                <a:ea typeface="Calibri" panose="020F0502020204030204" pitchFamily="34" charset="0"/>
                <a:cs typeface="Calibri" panose="020F0502020204030204" pitchFamily="34" charset="0"/>
              </a:rPr>
              <a:t>E rendelet 3. szakasza mennyiségi korlátokat határoz meg az egyes állati eredetű termékekre vonatkozóan, amelyekre a rendelet hatálya alá tartozó kis mennyiségek vonatkoznak.</a:t>
            </a:r>
            <a:endParaRPr lang="cs-CZ" dirty="0"/>
          </a:p>
        </p:txBody>
      </p:sp>
      <p:sp>
        <p:nvSpPr>
          <p:cNvPr id="4" name="Zástupný text 3">
            <a:extLst>
              <a:ext uri="{FF2B5EF4-FFF2-40B4-BE49-F238E27FC236}">
                <a16:creationId xmlns:a16="http://schemas.microsoft.com/office/drawing/2014/main" id="{85097E2B-2988-4678-93C7-AAD9F0D71666}"/>
              </a:ext>
            </a:extLst>
          </p:cNvPr>
          <p:cNvSpPr>
            <a:spLocks noGrp="1"/>
          </p:cNvSpPr>
          <p:nvPr>
            <p:ph type="body" sz="quarter" idx="16"/>
          </p:nvPr>
        </p:nvSpPr>
        <p:spPr/>
        <p:txBody>
          <a:bodyPr/>
          <a:lstStyle/>
          <a:p>
            <a:r>
              <a:rPr lang="cs-CZ" dirty="0" err="1"/>
              <a:t>Kamcsatkai</a:t>
            </a:r>
            <a:r>
              <a:rPr lang="cs-CZ" dirty="0"/>
              <a:t> </a:t>
            </a:r>
            <a:r>
              <a:rPr lang="cs-CZ" dirty="0" err="1"/>
              <a:t>lonc</a:t>
            </a:r>
            <a:r>
              <a:rPr lang="cs-CZ" dirty="0"/>
              <a:t> </a:t>
            </a:r>
            <a:r>
              <a:rPr lang="cs-CZ" dirty="0" err="1"/>
              <a:t>udvari</a:t>
            </a:r>
            <a:r>
              <a:rPr lang="cs-CZ" dirty="0"/>
              <a:t> </a:t>
            </a:r>
            <a:r>
              <a:rPr lang="cs-CZ" dirty="0" err="1"/>
              <a:t>lekvárgyártáshoz</a:t>
            </a:r>
            <a:r>
              <a:rPr lang="cs-CZ" dirty="0"/>
              <a:t> - </a:t>
            </a:r>
            <a:r>
              <a:rPr lang="cs-CZ" dirty="0" err="1"/>
              <a:t>Grabiszyce</a:t>
            </a:r>
            <a:r>
              <a:rPr lang="cs-CZ" dirty="0"/>
              <a:t> </a:t>
            </a:r>
            <a:r>
              <a:rPr lang="cs-CZ" dirty="0" err="1"/>
              <a:t>Gorne</a:t>
            </a:r>
            <a:endParaRPr lang="cs-CZ" dirty="0"/>
          </a:p>
        </p:txBody>
      </p:sp>
      <p:pic>
        <p:nvPicPr>
          <p:cNvPr id="5" name="Zástupný symbol obrázku 4">
            <a:extLst>
              <a:ext uri="{FF2B5EF4-FFF2-40B4-BE49-F238E27FC236}">
                <a16:creationId xmlns:a16="http://schemas.microsoft.com/office/drawing/2014/main" id="{53801925-CA1E-4857-A73F-A328FCA9F57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a:xfrm>
            <a:off x="5133975" y="1260475"/>
            <a:ext cx="4211638" cy="4140200"/>
          </a:xfrm>
          <a:prstGeom prst="rect">
            <a:avLst/>
          </a:prstGeom>
        </p:spPr>
      </p:pic>
    </p:spTree>
    <p:extLst>
      <p:ext uri="{BB962C8B-B14F-4D97-AF65-F5344CB8AC3E}">
        <p14:creationId xmlns:p14="http://schemas.microsoft.com/office/powerpoint/2010/main" val="67249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CF8C3FD-CCBC-4F2C-83B1-FBDAFD7EF29E}"/>
              </a:ext>
            </a:extLst>
          </p:cNvPr>
          <p:cNvSpPr>
            <a:spLocks noGrp="1"/>
          </p:cNvSpPr>
          <p:nvPr>
            <p:ph type="body" sz="quarter" idx="14"/>
          </p:nvPr>
        </p:nvSpPr>
        <p:spPr>
          <a:xfrm>
            <a:off x="550500" y="1260000"/>
            <a:ext cx="4410000" cy="4860000"/>
          </a:xfrm>
        </p:spPr>
        <p:txBody>
          <a:bodyPr/>
          <a:lstStyle/>
          <a:p>
            <a:pPr marL="228600" algn="just">
              <a:lnSpc>
                <a:spcPct val="107000"/>
              </a:lnSpc>
              <a:spcAft>
                <a:spcPts val="800"/>
              </a:spcAft>
            </a:pPr>
            <a:r>
              <a:rPr lang="hu-HU" dirty="0">
                <a:ea typeface="Calibri" panose="020F0502020204030204" pitchFamily="34" charset="0"/>
                <a:cs typeface="Calibri" panose="020F0502020204030204" pitchFamily="34" charset="0"/>
              </a:rPr>
              <a:t>A 6. szakasz ezt követően szabályozza az állati termékek közvetlen értékesítése céljából történő termelés maximális heti mennyiségét. A rendelet 4. §-</a:t>
            </a:r>
            <a:r>
              <a:rPr lang="hu-HU" dirty="0" err="1">
                <a:ea typeface="Calibri" panose="020F0502020204030204" pitchFamily="34" charset="0"/>
                <a:cs typeface="Calibri" panose="020F0502020204030204" pitchFamily="34" charset="0"/>
              </a:rPr>
              <a:t>ában</a:t>
            </a:r>
            <a:r>
              <a:rPr lang="hu-HU" dirty="0">
                <a:ea typeface="Calibri" panose="020F0502020204030204" pitchFamily="34" charset="0"/>
                <a:cs typeface="Calibri" panose="020F0502020204030204" pitchFamily="34" charset="0"/>
              </a:rPr>
              <a:t> ezután meghatározza az egyes terméktípusokra (közvetlenül a fogyasztóknak történő értékesítés a gyártás helyén, a piacon, a mozgó és ideiglenes értékesítési helyekről, illetve a kiskereskedelembe) engedélyezett közvetlen értékesítési módokat. Az állati termékek közvetlen értékesítéséről szóló rendelet szerint közvetlen értékesítés történhet a vajdaság területén, ahol a termékeket előállítják, illetve a szomszédos vajdaságok területén, ha a helyi illetékes állatorvost tájékoztatja a helyről, időpontról, ill. az értékesítés időtartama (5. § (1) és (2) bekezdés).</a:t>
            </a:r>
          </a:p>
          <a:p>
            <a:pPr marL="228600" algn="just">
              <a:lnSpc>
                <a:spcPct val="107000"/>
              </a:lnSpc>
              <a:spcAft>
                <a:spcPts val="800"/>
              </a:spcAft>
            </a:pPr>
            <a:r>
              <a:rPr lang="hu-HU" dirty="0">
                <a:ea typeface="Calibri" panose="020F0502020204030204" pitchFamily="34" charset="0"/>
                <a:cs typeface="Calibri" panose="020F0502020204030204" pitchFamily="34" charset="0"/>
              </a:rPr>
              <a:t>A rendelet 7. szakasza viszonylag részletes általános feltételeket állapít meg azokra a helyiségekre vonatkozóan, ahol a húst és belsőségeket közvetlenül értékesítik, beleértve többek között a tisztaságra, a megfelelő szellőzésre, az eszközök tisztítására és fertőtlenítésére szolgáló elkülönített területekre stb. vonatkozó követelményeket. A rendelet általában a viszonylag részletes követelményeket. az egyes állati eredetű élelmiszerek kezelésére.</a:t>
            </a:r>
            <a:endParaRPr lang="cs-CZ" dirty="0"/>
          </a:p>
        </p:txBody>
      </p:sp>
      <p:sp>
        <p:nvSpPr>
          <p:cNvPr id="4" name="Zástupný text 3">
            <a:extLst>
              <a:ext uri="{FF2B5EF4-FFF2-40B4-BE49-F238E27FC236}">
                <a16:creationId xmlns:a16="http://schemas.microsoft.com/office/drawing/2014/main" id="{821C4E76-5994-4E2A-A990-B4EAAAD76C34}"/>
              </a:ext>
            </a:extLst>
          </p:cNvPr>
          <p:cNvSpPr>
            <a:spLocks noGrp="1"/>
          </p:cNvSpPr>
          <p:nvPr>
            <p:ph type="body" sz="quarter" idx="16"/>
          </p:nvPr>
        </p:nvSpPr>
        <p:spPr/>
        <p:txBody>
          <a:bodyPr/>
          <a:lstStyle/>
          <a:p>
            <a:endParaRPr lang="cs-CZ"/>
          </a:p>
        </p:txBody>
      </p:sp>
      <p:pic>
        <p:nvPicPr>
          <p:cNvPr id="10" name="Zástupný symbol obrázku 9" descr="Obsah obrázku stůl, interiér, talíř, jídlo&#10;&#10;Popis byl vytvořen automaticky">
            <a:extLst>
              <a:ext uri="{FF2B5EF4-FFF2-40B4-BE49-F238E27FC236}">
                <a16:creationId xmlns:a16="http://schemas.microsoft.com/office/drawing/2014/main" id="{DBA5BEFD-C3EF-4D25-A787-706ED8BBD91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Tree>
    <p:extLst>
      <p:ext uri="{BB962C8B-B14F-4D97-AF65-F5344CB8AC3E}">
        <p14:creationId xmlns:p14="http://schemas.microsoft.com/office/powerpoint/2010/main" val="37091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mj-lt"/>
                <a:ea typeface="Calibri" panose="020F0502020204030204" pitchFamily="34" charset="0"/>
                <a:cs typeface="Times New Roman" panose="02020603050405020304" pitchFamily="18" charset="0"/>
              </a:rPr>
              <a:t>6. </a:t>
            </a:r>
            <a:r>
              <a:rPr lang="hu-HU" sz="1800" b="1" dirty="0"/>
              <a:t>Értékesítés az udvarról (tanyáról)</a:t>
            </a:r>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cs-CZ" sz="1800" b="1" dirty="0">
                <a:effectLst/>
                <a:latin typeface="+mj-lt"/>
                <a:ea typeface="Calibri" panose="020F0502020204030204" pitchFamily="34" charset="0"/>
                <a:cs typeface="Times New Roman" panose="02020603050405020304" pitchFamily="18" charset="0"/>
              </a:rPr>
              <a:t>6.4. </a:t>
            </a:r>
            <a:r>
              <a:rPr lang="en-US" sz="1800" b="1" dirty="0" err="1">
                <a:effectLst/>
                <a:latin typeface="+mj-lt"/>
                <a:ea typeface="Calibri" panose="020F0502020204030204" pitchFamily="34" charset="0"/>
                <a:cs typeface="Times New Roman" panose="02020603050405020304" pitchFamily="18" charset="0"/>
              </a:rPr>
              <a:t>Állati</a:t>
            </a:r>
            <a:r>
              <a:rPr lang="en-US" sz="1800" b="1" dirty="0">
                <a:effectLst/>
                <a:latin typeface="+mj-lt"/>
                <a:ea typeface="Calibri" panose="020F0502020204030204" pitchFamily="34" charset="0"/>
                <a:cs typeface="Times New Roman" panose="02020603050405020304" pitchFamily="18" charset="0"/>
              </a:rPr>
              <a:t> </a:t>
            </a:r>
            <a:r>
              <a:rPr lang="en-US" sz="1800" b="1" dirty="0" err="1">
                <a:effectLst/>
                <a:latin typeface="+mj-lt"/>
                <a:ea typeface="Calibri" panose="020F0502020204030204" pitchFamily="34" charset="0"/>
                <a:cs typeface="Times New Roman" panose="02020603050405020304" pitchFamily="18" charset="0"/>
              </a:rPr>
              <a:t>termékek</a:t>
            </a:r>
            <a:r>
              <a:rPr lang="en-US" sz="1800" b="1" dirty="0">
                <a:effectLst/>
                <a:latin typeface="+mj-lt"/>
                <a:ea typeface="Calibri" panose="020F0502020204030204" pitchFamily="34" charset="0"/>
                <a:cs typeface="Times New Roman" panose="02020603050405020304" pitchFamily="18" charset="0"/>
              </a:rPr>
              <a:t> – </a:t>
            </a:r>
            <a:r>
              <a:rPr lang="en-US" sz="1800" b="1" dirty="0" err="1">
                <a:effectLst/>
                <a:latin typeface="+mj-lt"/>
                <a:ea typeface="Calibri" panose="020F0502020204030204" pitchFamily="34" charset="0"/>
                <a:cs typeface="Times New Roman" panose="02020603050405020304" pitchFamily="18" charset="0"/>
              </a:rPr>
              <a:t>értékesítési</a:t>
            </a:r>
            <a:r>
              <a:rPr lang="en-US" sz="1800" b="1" dirty="0">
                <a:effectLst/>
                <a:latin typeface="+mj-lt"/>
                <a:ea typeface="Calibri" panose="020F0502020204030204" pitchFamily="34" charset="0"/>
                <a:cs typeface="Times New Roman" panose="02020603050405020304" pitchFamily="18" charset="0"/>
              </a:rPr>
              <a:t> </a:t>
            </a:r>
            <a:r>
              <a:rPr lang="en-US" sz="1800" b="1" dirty="0" err="1">
                <a:effectLst/>
                <a:latin typeface="+mj-lt"/>
                <a:ea typeface="Calibri" panose="020F0502020204030204" pitchFamily="34" charset="0"/>
                <a:cs typeface="Times New Roman" panose="02020603050405020304" pitchFamily="18" charset="0"/>
              </a:rPr>
              <a:t>feltételek</a:t>
            </a:r>
            <a:r>
              <a:rPr lang="en-US" sz="1800" b="1" dirty="0">
                <a:effectLst/>
                <a:latin typeface="+mj-lt"/>
                <a:ea typeface="Calibri" panose="020F0502020204030204" pitchFamily="34" charset="0"/>
                <a:cs typeface="Times New Roman" panose="02020603050405020304" pitchFamily="18" charset="0"/>
              </a:rPr>
              <a:t> a </a:t>
            </a:r>
            <a:r>
              <a:rPr lang="en-US" sz="1800" b="1" dirty="0" err="1">
                <a:effectLst/>
                <a:latin typeface="+mj-lt"/>
                <a:ea typeface="Calibri" panose="020F0502020204030204" pitchFamily="34" charset="0"/>
                <a:cs typeface="Times New Roman" panose="02020603050405020304" pitchFamily="18" charset="0"/>
              </a:rPr>
              <a:t>gyárból</a:t>
            </a:r>
            <a:r>
              <a:rPr lang="en-US" sz="1800" b="1" dirty="0">
                <a:effectLst/>
                <a:latin typeface="+mj-lt"/>
                <a:ea typeface="Calibri" panose="020F0502020204030204" pitchFamily="34" charset="0"/>
                <a:cs typeface="Times New Roman" panose="02020603050405020304" pitchFamily="18" charset="0"/>
              </a:rPr>
              <a:t> </a:t>
            </a:r>
            <a:r>
              <a:rPr lang="en-US" sz="1800" b="1" dirty="0" err="1">
                <a:effectLst/>
                <a:latin typeface="+mj-lt"/>
                <a:ea typeface="Calibri" panose="020F0502020204030204" pitchFamily="34" charset="0"/>
                <a:cs typeface="Times New Roman" panose="02020603050405020304" pitchFamily="18" charset="0"/>
              </a:rPr>
              <a:t>kiválasztott</a:t>
            </a:r>
            <a:r>
              <a:rPr lang="en-US" sz="1800" b="1" dirty="0">
                <a:effectLst/>
                <a:latin typeface="+mj-lt"/>
                <a:ea typeface="Calibri" panose="020F0502020204030204" pitchFamily="34" charset="0"/>
                <a:cs typeface="Times New Roman" panose="02020603050405020304" pitchFamily="18" charset="0"/>
              </a:rPr>
              <a:t> EU-</a:t>
            </a:r>
            <a:r>
              <a:rPr lang="en-US" sz="1800" b="1" dirty="0" err="1">
                <a:effectLst/>
                <a:latin typeface="+mj-lt"/>
                <a:ea typeface="Calibri" panose="020F0502020204030204" pitchFamily="34" charset="0"/>
                <a:cs typeface="Times New Roman" panose="02020603050405020304" pitchFamily="18" charset="0"/>
              </a:rPr>
              <a:t>országokban</a:t>
            </a:r>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2789852" y="3275045"/>
            <a:ext cx="4795935" cy="3582955"/>
          </a:xfrm>
        </p:spPr>
        <p:txBody>
          <a:bodyPr/>
          <a:lstStyle/>
          <a:p>
            <a:endParaRPr lang="cs-CZ" dirty="0"/>
          </a:p>
        </p:txBody>
      </p:sp>
      <p:pic>
        <p:nvPicPr>
          <p:cNvPr id="6" name="Obrázek 5">
            <a:extLst>
              <a:ext uri="{FF2B5EF4-FFF2-40B4-BE49-F238E27FC236}">
                <a16:creationId xmlns:a16="http://schemas.microsoft.com/office/drawing/2014/main" id="{A91C0B2E-30A0-468B-9E72-17DE9F19AF49}"/>
              </a:ext>
            </a:extLst>
          </p:cNvPr>
          <p:cNvPicPr>
            <a:picLocks noChangeAspect="1"/>
          </p:cNvPicPr>
          <p:nvPr/>
        </p:nvPicPr>
        <p:blipFill>
          <a:blip r:embed="rId3"/>
          <a:stretch>
            <a:fillRect/>
          </a:stretch>
        </p:blipFill>
        <p:spPr>
          <a:xfrm>
            <a:off x="2573821" y="2202191"/>
            <a:ext cx="4212701" cy="4139543"/>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D663235-B7FD-4CB1-8682-ECDEA5E6CA0E}"/>
              </a:ext>
            </a:extLst>
          </p:cNvPr>
          <p:cNvSpPr>
            <a:spLocks noGrp="1"/>
          </p:cNvSpPr>
          <p:nvPr>
            <p:ph type="body" sz="quarter" idx="14"/>
          </p:nvPr>
        </p:nvSpPr>
        <p:spPr/>
        <p:txBody>
          <a:bodyPr/>
          <a:lstStyle/>
          <a:p>
            <a:pPr marL="228600" algn="just">
              <a:lnSpc>
                <a:spcPct val="107000"/>
              </a:lnSpc>
              <a:spcAft>
                <a:spcPts val="800"/>
              </a:spcAft>
            </a:pPr>
            <a:r>
              <a:rPr lang="cs-CZ" sz="1800" b="1" dirty="0">
                <a:solidFill>
                  <a:srgbClr val="3B3B3B"/>
                </a:solidFill>
                <a:latin typeface="+mj-lt"/>
                <a:ea typeface="Calibri" panose="020F0502020204030204" pitchFamily="34" charset="0"/>
                <a:cs typeface="Calibri" panose="020F0502020204030204" pitchFamily="34" charset="0"/>
              </a:rPr>
              <a:t>6.4.1. </a:t>
            </a:r>
            <a:r>
              <a:rPr lang="en-US" sz="1800" b="1" dirty="0" err="1">
                <a:solidFill>
                  <a:srgbClr val="3B3B3B"/>
                </a:solidFill>
                <a:latin typeface="+mj-lt"/>
                <a:ea typeface="Calibri" panose="020F0502020204030204" pitchFamily="34" charset="0"/>
                <a:cs typeface="Calibri" panose="020F0502020204030204" pitchFamily="34" charset="0"/>
              </a:rPr>
              <a:t>Általános</a:t>
            </a:r>
            <a:r>
              <a:rPr lang="en-US" sz="1800" b="1" dirty="0">
                <a:solidFill>
                  <a:srgbClr val="3B3B3B"/>
                </a:solidFill>
                <a:latin typeface="+mj-lt"/>
                <a:ea typeface="Calibri" panose="020F0502020204030204" pitchFamily="34" charset="0"/>
                <a:cs typeface="Calibri" panose="020F0502020204030204" pitchFamily="34" charset="0"/>
              </a:rPr>
              <a:t> </a:t>
            </a:r>
            <a:r>
              <a:rPr lang="en-US" sz="1800" b="1" dirty="0" err="1">
                <a:solidFill>
                  <a:srgbClr val="3B3B3B"/>
                </a:solidFill>
                <a:latin typeface="+mj-lt"/>
                <a:ea typeface="Calibri" panose="020F0502020204030204" pitchFamily="34" charset="0"/>
                <a:cs typeface="Calibri" panose="020F0502020204030204" pitchFamily="34" charset="0"/>
              </a:rPr>
              <a:t>jogszabályok</a:t>
            </a:r>
            <a:endParaRPr lang="cs-CZ" sz="1800" b="1" dirty="0">
              <a:solidFill>
                <a:srgbClr val="3B3B3B"/>
              </a:solidFill>
              <a:latin typeface="+mj-lt"/>
              <a:ea typeface="Calibri" panose="020F0502020204030204" pitchFamily="34" charset="0"/>
              <a:cs typeface="Calibri" panose="020F0502020204030204" pitchFamily="34" charset="0"/>
            </a:endParaRPr>
          </a:p>
          <a:p>
            <a:pPr marL="457200" algn="just">
              <a:lnSpc>
                <a:spcPct val="107000"/>
              </a:lnSpc>
              <a:spcAft>
                <a:spcPts val="800"/>
              </a:spcAft>
            </a:pPr>
            <a:r>
              <a:rPr lang="hu-HU" sz="1100" dirty="0">
                <a:effectLst/>
                <a:ea typeface="Calibri" panose="020F0502020204030204" pitchFamily="34" charset="0"/>
                <a:cs typeface="Times New Roman" panose="02020603050405020304" pitchFamily="18" charset="0"/>
              </a:rPr>
              <a:t>A Parlamenti Intézet 5.395. sz. összehasonlító tanulmánya (2020) megállapítja, hogy az állati eredetű élelmiszerek Csehországban történő értékesítésével elsősorban az állat-egészségügyi törvény 27a. szakasza foglalkozik, amely lehetővé teszi a kisebb élő állatok kis mennyiségben, frissen történő értékesítését. ezekből a kisebb állatokból származó hús. saját gazdaságból származó friss tojás, méz és egyéb méhészeti termékek, valamint a területi állategészségügyi hatóság hozzájárulásával, különleges higiéniai feltételek mellett, nyerstej és nyers tejszín. Ez a rendelkezés lehetővé teszi az élelmiszerek enyhébb értékesítését, például az állat-egészségügyi jogszabályoknak megfelelő jóváhagyás vagy nyilvántartásba vétel nélkül. A mezőgazdasági termék típusától függően lehet közvetlen értékesítés a fogyasztóknak saját gazdaságukon, piacon vagy piacon, vagy helyi kiskereskedő részére (Át. 27a. § (1)). E szabály alkalmazásában a kiskereskedelem az általános rendelet 3. cikkének (7) bekezdése szerinti kiskereskedelmet jelent, ha a Cseh Köztársaságban található, és közvetlenül a fogyasztót szállítja (az állat-egészségügyi törvény 27a. szakaszának (2) bekezdése).</a:t>
            </a:r>
            <a:endParaRPr lang="cs-CZ" sz="1100" dirty="0"/>
          </a:p>
        </p:txBody>
      </p:sp>
      <p:sp>
        <p:nvSpPr>
          <p:cNvPr id="4" name="Zástupný text 3">
            <a:extLst>
              <a:ext uri="{FF2B5EF4-FFF2-40B4-BE49-F238E27FC236}">
                <a16:creationId xmlns:a16="http://schemas.microsoft.com/office/drawing/2014/main" id="{FFA58B91-8253-41D9-8DE5-1B51D0417B3D}"/>
              </a:ext>
            </a:extLst>
          </p:cNvPr>
          <p:cNvSpPr>
            <a:spLocks noGrp="1"/>
          </p:cNvSpPr>
          <p:nvPr>
            <p:ph type="body" sz="quarter" idx="16"/>
          </p:nvPr>
        </p:nvSpPr>
        <p:spPr/>
        <p:txBody>
          <a:bodyPr/>
          <a:lstStyle/>
          <a:p>
            <a:r>
              <a:rPr lang="en-US" dirty="0" err="1"/>
              <a:t>Még</a:t>
            </a:r>
            <a:r>
              <a:rPr lang="en-US" dirty="0"/>
              <a:t> a </a:t>
            </a:r>
            <a:r>
              <a:rPr lang="en-US" dirty="0" err="1"/>
              <a:t>kis</a:t>
            </a:r>
            <a:r>
              <a:rPr lang="en-US" dirty="0"/>
              <a:t> </a:t>
            </a:r>
            <a:r>
              <a:rPr lang="en-US" dirty="0" err="1"/>
              <a:t>gazdaságok</a:t>
            </a:r>
            <a:r>
              <a:rPr lang="en-US" dirty="0"/>
              <a:t> is modern </a:t>
            </a:r>
            <a:r>
              <a:rPr lang="en-US" dirty="0" err="1"/>
              <a:t>technológiát</a:t>
            </a:r>
            <a:r>
              <a:rPr lang="en-US" dirty="0"/>
              <a:t> </a:t>
            </a:r>
            <a:r>
              <a:rPr lang="en-US" dirty="0" err="1"/>
              <a:t>alkalmaznak</a:t>
            </a:r>
            <a:endParaRPr lang="cs-CZ" dirty="0"/>
          </a:p>
        </p:txBody>
      </p:sp>
      <p:pic>
        <p:nvPicPr>
          <p:cNvPr id="8" name="Zástupný symbol obrázku 7" descr="Obsah obrázku exteriér, obloha, nákladní auto, tráva&#10;&#10;Popis byl vytvořen automaticky">
            <a:extLst>
              <a:ext uri="{FF2B5EF4-FFF2-40B4-BE49-F238E27FC236}">
                <a16:creationId xmlns:a16="http://schemas.microsoft.com/office/drawing/2014/main" id="{83B6F3D6-469C-4F81-AED2-2E7A925078A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587" r="4587"/>
          <a:stretch>
            <a:fillRect/>
          </a:stretch>
        </p:blipFill>
        <p:spPr/>
      </p:pic>
    </p:spTree>
    <p:extLst>
      <p:ext uri="{BB962C8B-B14F-4D97-AF65-F5344CB8AC3E}">
        <p14:creationId xmlns:p14="http://schemas.microsoft.com/office/powerpoint/2010/main" val="31418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C5231D9-EB51-47B6-8BCE-10357B408556}"/>
              </a:ext>
            </a:extLst>
          </p:cNvPr>
          <p:cNvSpPr>
            <a:spLocks noGrp="1"/>
          </p:cNvSpPr>
          <p:nvPr>
            <p:ph type="body" sz="quarter" idx="14"/>
          </p:nvPr>
        </p:nvSpPr>
        <p:spPr/>
        <p:txBody>
          <a:bodyPr/>
          <a:lstStyle/>
          <a:p>
            <a:r>
              <a:rPr lang="cs-CZ" sz="1800" b="1" dirty="0">
                <a:latin typeface="+mj-lt"/>
              </a:rPr>
              <a:t>6.4.2. </a:t>
            </a:r>
            <a:r>
              <a:rPr lang="en-US" sz="1800" b="1" dirty="0" err="1">
                <a:latin typeface="+mj-lt"/>
              </a:rPr>
              <a:t>Eladási</a:t>
            </a:r>
            <a:r>
              <a:rPr lang="en-US" sz="1800" b="1" dirty="0">
                <a:latin typeface="+mj-lt"/>
              </a:rPr>
              <a:t> </a:t>
            </a:r>
            <a:r>
              <a:rPr lang="en-US" sz="1800" b="1" dirty="0" err="1">
                <a:latin typeface="+mj-lt"/>
              </a:rPr>
              <a:t>feltételek</a:t>
            </a:r>
            <a:r>
              <a:rPr lang="en-US" sz="1800" b="1" dirty="0">
                <a:latin typeface="+mj-lt"/>
              </a:rPr>
              <a:t> a </a:t>
            </a:r>
            <a:r>
              <a:rPr lang="en-US" sz="1800" b="1" dirty="0" err="1">
                <a:latin typeface="+mj-lt"/>
              </a:rPr>
              <a:t>kiválasztott</a:t>
            </a:r>
            <a:r>
              <a:rPr lang="en-US" sz="1800" b="1" dirty="0">
                <a:latin typeface="+mj-lt"/>
              </a:rPr>
              <a:t> EU-</a:t>
            </a:r>
            <a:r>
              <a:rPr lang="en-US" sz="1800" b="1" dirty="0" err="1">
                <a:latin typeface="+mj-lt"/>
              </a:rPr>
              <a:t>országokban</a:t>
            </a:r>
            <a:endParaRPr lang="cs-CZ" sz="1800" b="1" dirty="0">
              <a:latin typeface="+mj-lt"/>
            </a:endParaRPr>
          </a:p>
          <a:p>
            <a:endParaRPr lang="cs-CZ" dirty="0"/>
          </a:p>
          <a:p>
            <a:pPr marL="228600" algn="just">
              <a:lnSpc>
                <a:spcPct val="107000"/>
              </a:lnSpc>
              <a:spcAft>
                <a:spcPts val="800"/>
              </a:spcAft>
            </a:pPr>
            <a:r>
              <a:rPr lang="cs-CZ" sz="1400" b="1" dirty="0">
                <a:effectLst/>
                <a:ea typeface="Calibri" panose="020F0502020204030204" pitchFamily="34" charset="0"/>
                <a:cs typeface="Times New Roman" panose="02020603050405020304" pitchFamily="18" charset="0"/>
              </a:rPr>
              <a:t>6.4.2.1. </a:t>
            </a:r>
            <a:r>
              <a:rPr lang="en-US" sz="1400" b="1" dirty="0" err="1">
                <a:effectLst/>
                <a:ea typeface="Calibri" panose="020F0502020204030204" pitchFamily="34" charset="0"/>
                <a:cs typeface="Times New Roman" panose="02020603050405020304" pitchFamily="18" charset="0"/>
              </a:rPr>
              <a:t>Cseh</a:t>
            </a:r>
            <a:r>
              <a:rPr lang="en-US" sz="1400" b="1" dirty="0">
                <a:effectLst/>
                <a:ea typeface="Calibri" panose="020F0502020204030204" pitchFamily="34" charset="0"/>
                <a:cs typeface="Times New Roman" panose="02020603050405020304" pitchFamily="18" charset="0"/>
              </a:rPr>
              <a:t> </a:t>
            </a:r>
            <a:r>
              <a:rPr lang="en-US" sz="1400" b="1" dirty="0" err="1">
                <a:effectLst/>
                <a:ea typeface="Calibri" panose="020F0502020204030204" pitchFamily="34" charset="0"/>
                <a:cs typeface="Times New Roman" panose="02020603050405020304" pitchFamily="18" charset="0"/>
              </a:rPr>
              <a:t>Köztársaság</a:t>
            </a:r>
            <a:endParaRPr lang="cs-CZ" sz="1400" b="1" dirty="0">
              <a:effectLst/>
              <a:ea typeface="Calibri" panose="020F0502020204030204" pitchFamily="34" charset="0"/>
              <a:cs typeface="Times New Roman" panose="02020603050405020304" pitchFamily="18" charset="0"/>
            </a:endParaRPr>
          </a:p>
          <a:p>
            <a:pPr marL="228600" algn="just">
              <a:lnSpc>
                <a:spcPct val="107000"/>
              </a:lnSpc>
              <a:spcAft>
                <a:spcPts val="800"/>
              </a:spcAft>
            </a:pPr>
            <a:r>
              <a:rPr lang="hu-HU" dirty="0">
                <a:effectLst/>
                <a:ea typeface="Calibri" panose="020F0502020204030204" pitchFamily="34" charset="0"/>
                <a:cs typeface="Times New Roman" panose="02020603050405020304" pitchFamily="18" charset="0"/>
              </a:rPr>
              <a:t>törvény az állatorvosi ellátásról (27a. § rendelkezései) és 289/2007. sz. rendelet az állati termékekre vonatkozó olyan állat-egészségügyi és higiéniai követelményekről, amelyeket az Európai Közösségek közvetlenül alkalmazandó rendeletei nem szabályoznak.</a:t>
            </a:r>
          </a:p>
          <a:p>
            <a:pPr marL="228600" algn="just">
              <a:lnSpc>
                <a:spcPct val="107000"/>
              </a:lnSpc>
              <a:spcAft>
                <a:spcPts val="800"/>
              </a:spcAft>
            </a:pPr>
            <a:r>
              <a:rPr lang="hu-HU" dirty="0">
                <a:effectLst/>
                <a:ea typeface="Calibri" panose="020F0502020204030204" pitchFamily="34" charset="0"/>
                <a:cs typeface="Times New Roman" panose="02020603050405020304" pitchFamily="18" charset="0"/>
              </a:rPr>
              <a:t>Ez a rendelet a mezőgazdasági termelő gazdaságából származó kis mennyiségű termék forgalmazásának feltételeit határozza meg.</a:t>
            </a:r>
          </a:p>
          <a:p>
            <a:pPr marL="228600" algn="just">
              <a:lnSpc>
                <a:spcPct val="107000"/>
              </a:lnSpc>
              <a:spcAft>
                <a:spcPts val="800"/>
              </a:spcAft>
            </a:pPr>
            <a:r>
              <a:rPr lang="hu-HU" dirty="0">
                <a:effectLst/>
                <a:ea typeface="Calibri" panose="020F0502020204030204" pitchFamily="34" charset="0"/>
                <a:cs typeface="Times New Roman" panose="02020603050405020304" pitchFamily="18" charset="0"/>
              </a:rPr>
              <a:t>Az egyes termékkategóriákra a következő feltételek vonatkoznak:</a:t>
            </a:r>
            <a:endParaRPr lang="cs-CZ" dirty="0"/>
          </a:p>
        </p:txBody>
      </p:sp>
      <p:pic>
        <p:nvPicPr>
          <p:cNvPr id="6" name="Zástupný symbol obrázku 5" descr="Obsah obrázku tráva, exteriér, pole, obloha&#10;&#10;Popis byl vytvořen automaticky">
            <a:extLst>
              <a:ext uri="{FF2B5EF4-FFF2-40B4-BE49-F238E27FC236}">
                <a16:creationId xmlns:a16="http://schemas.microsoft.com/office/drawing/2014/main" id="{7F580863-1D3E-4A0E-8A4D-9276255B62A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28" r="15628"/>
          <a:stretch>
            <a:fillRect/>
          </a:stretch>
        </p:blipFill>
        <p:spPr/>
      </p:pic>
      <p:sp>
        <p:nvSpPr>
          <p:cNvPr id="4" name="Zástupný text 3">
            <a:extLst>
              <a:ext uri="{FF2B5EF4-FFF2-40B4-BE49-F238E27FC236}">
                <a16:creationId xmlns:a16="http://schemas.microsoft.com/office/drawing/2014/main" id="{4EC9D67C-2CC6-47DA-9935-8FB9F8AA816F}"/>
              </a:ext>
            </a:extLst>
          </p:cNvPr>
          <p:cNvSpPr>
            <a:spLocks noGrp="1"/>
          </p:cNvSpPr>
          <p:nvPr>
            <p:ph type="body" sz="quarter" idx="16"/>
          </p:nvPr>
        </p:nvSpPr>
        <p:spPr/>
        <p:txBody>
          <a:bodyPr/>
          <a:lstStyle/>
          <a:p>
            <a:r>
              <a:rPr lang="en-US" dirty="0" err="1"/>
              <a:t>Csirke</a:t>
            </a:r>
            <a:r>
              <a:rPr lang="en-US" dirty="0"/>
              <a:t> </a:t>
            </a:r>
            <a:r>
              <a:rPr lang="en-US" dirty="0" err="1"/>
              <a:t>brojlerek</a:t>
            </a:r>
            <a:r>
              <a:rPr lang="en-US" dirty="0"/>
              <a:t> </a:t>
            </a:r>
            <a:r>
              <a:rPr lang="en-US" dirty="0" err="1"/>
              <a:t>hízótermei</a:t>
            </a:r>
            <a:r>
              <a:rPr lang="en-US" dirty="0"/>
              <a:t>, </a:t>
            </a:r>
            <a:r>
              <a:rPr lang="en-US" dirty="0" err="1"/>
              <a:t>Csehország</a:t>
            </a:r>
            <a:endParaRPr lang="cs-CZ" dirty="0"/>
          </a:p>
        </p:txBody>
      </p:sp>
    </p:spTree>
    <p:extLst>
      <p:ext uri="{BB962C8B-B14F-4D97-AF65-F5344CB8AC3E}">
        <p14:creationId xmlns:p14="http://schemas.microsoft.com/office/powerpoint/2010/main" val="96576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F629249-DA18-4D9E-8E0E-55260FE2E5FA}"/>
              </a:ext>
            </a:extLst>
          </p:cNvPr>
          <p:cNvSpPr>
            <a:spLocks noGrp="1"/>
          </p:cNvSpPr>
          <p:nvPr>
            <p:ph type="body" sz="quarter" idx="14"/>
          </p:nvPr>
        </p:nvSpPr>
        <p:spPr/>
        <p:txBody>
          <a:bodyPr/>
          <a:lstStyle/>
          <a:p>
            <a:pPr lvl="0" algn="just">
              <a:lnSpc>
                <a:spcPct val="107000"/>
              </a:lnSpc>
              <a:spcAft>
                <a:spcPts val="800"/>
              </a:spcAft>
            </a:pPr>
            <a:r>
              <a:rPr lang="en-US" b="1" dirty="0" err="1">
                <a:effectLst/>
                <a:ea typeface="Calibri" panose="020F0502020204030204" pitchFamily="34" charset="0"/>
                <a:cs typeface="Times New Roman" panose="02020603050405020304" pitchFamily="18" charset="0"/>
              </a:rPr>
              <a:t>Friss</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baromfihús</a:t>
            </a:r>
            <a:endParaRPr lang="en-US" b="1" dirty="0">
              <a:effectLst/>
              <a:ea typeface="Calibri" panose="020F0502020204030204" pitchFamily="34" charset="0"/>
              <a:cs typeface="Times New Roman" panose="02020603050405020304" pitchFamily="18" charset="0"/>
            </a:endParaRPr>
          </a:p>
          <a:p>
            <a:pPr lvl="0" algn="just">
              <a:lnSpc>
                <a:spcPct val="107000"/>
              </a:lnSpc>
              <a:spcAft>
                <a:spcPts val="800"/>
              </a:spcAft>
            </a:pPr>
            <a:r>
              <a:rPr lang="en-US" dirty="0" err="1">
                <a:effectLst/>
                <a:ea typeface="Calibri" panose="020F0502020204030204" pitchFamily="34" charset="0"/>
                <a:cs typeface="Times New Roman" panose="02020603050405020304" pitchFamily="18" charset="0"/>
              </a:rPr>
              <a:t>Maximális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éves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élőállat-termelés</a:t>
            </a:r>
            <a:r>
              <a:rPr lang="en-US" dirty="0">
                <a:effectLst/>
                <a:ea typeface="Calibri" panose="020F0502020204030204" pitchFamily="34" charset="0"/>
                <a:cs typeface="Times New Roman" panose="02020603050405020304" pitchFamily="18" charset="0"/>
              </a:rPr>
              <a:t> 2000 </a:t>
            </a:r>
            <a:r>
              <a:rPr lang="en-US" dirty="0" err="1">
                <a:effectLst/>
                <a:ea typeface="Calibri" panose="020F0502020204030204" pitchFamily="34" charset="0"/>
                <a:cs typeface="Times New Roman" panose="02020603050405020304" pitchFamily="18" charset="0"/>
              </a:rPr>
              <a:t>pulyka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liba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kacsa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vagy</a:t>
            </a:r>
            <a:r>
              <a:rPr lang="en-US" dirty="0">
                <a:effectLst/>
                <a:ea typeface="Calibri" panose="020F0502020204030204" pitchFamily="34" charset="0"/>
                <a:cs typeface="Times New Roman" panose="02020603050405020304" pitchFamily="18" charset="0"/>
              </a:rPr>
              <a:t> 10000 </a:t>
            </a:r>
            <a:r>
              <a:rPr lang="en-US" dirty="0" err="1">
                <a:effectLst/>
                <a:ea typeface="Calibri" panose="020F0502020204030204" pitchFamily="34" charset="0"/>
                <a:cs typeface="Times New Roman" panose="02020603050405020304" pitchFamily="18" charset="0"/>
              </a:rPr>
              <a:t>egyéb</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baromfi</a:t>
            </a:r>
            <a:r>
              <a:rPr lang="en-US" dirty="0">
                <a:effectLst/>
                <a:ea typeface="Calibri" panose="020F0502020204030204" pitchFamily="34" charset="0"/>
                <a:cs typeface="Times New Roman" panose="02020603050405020304" pitchFamily="18" charset="0"/>
              </a:rPr>
              <a:t>.</a:t>
            </a:r>
          </a:p>
          <a:p>
            <a:pPr lvl="0" algn="just">
              <a:lnSpc>
                <a:spcPct val="107000"/>
              </a:lnSpc>
              <a:spcAft>
                <a:spcPts val="800"/>
              </a:spcAft>
            </a:pPr>
            <a:r>
              <a:rPr lang="en-US" dirty="0">
                <a:effectLst/>
                <a:ea typeface="Calibri" panose="020F0502020204030204" pitchFamily="34" charset="0"/>
                <a:cs typeface="Times New Roman" panose="02020603050405020304" pitchFamily="18" charset="0"/>
              </a:rPr>
              <a:t>Az </a:t>
            </a:r>
            <a:r>
              <a:rPr lang="en-US" dirty="0" err="1">
                <a:effectLst/>
                <a:ea typeface="Calibri" panose="020F0502020204030204" pitchFamily="34" charset="0"/>
                <a:cs typeface="Times New Roman" panose="02020603050405020304" pitchFamily="18" charset="0"/>
              </a:rPr>
              <a:t>egy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héten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belül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értékesített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leszállított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legfeljebb</a:t>
            </a:r>
            <a:r>
              <a:rPr lang="en-US" dirty="0">
                <a:effectLst/>
                <a:ea typeface="Calibri" panose="020F0502020204030204" pitchFamily="34" charset="0"/>
                <a:cs typeface="Times New Roman" panose="02020603050405020304" pitchFamily="18" charset="0"/>
              </a:rPr>
              <a:t> 10 </a:t>
            </a:r>
            <a:r>
              <a:rPr lang="en-US" dirty="0" err="1">
                <a:effectLst/>
                <a:ea typeface="Calibri" panose="020F0502020204030204" pitchFamily="34" charset="0"/>
                <a:cs typeface="Times New Roman" panose="02020603050405020304" pitchFamily="18" charset="0"/>
              </a:rPr>
              <a:t>pulyka</a:t>
            </a:r>
            <a:r>
              <a:rPr lang="en-US" dirty="0">
                <a:effectLst/>
                <a:ea typeface="Calibri" panose="020F0502020204030204" pitchFamily="34" charset="0"/>
                <a:cs typeface="Times New Roman" panose="02020603050405020304" pitchFamily="18" charset="0"/>
              </a:rPr>
              <a:t>, 35 </a:t>
            </a:r>
            <a:r>
              <a:rPr lang="en-US" dirty="0" err="1">
                <a:effectLst/>
                <a:ea typeface="Calibri" panose="020F0502020204030204" pitchFamily="34" charset="0"/>
                <a:cs typeface="Times New Roman" panose="02020603050405020304" pitchFamily="18" charset="0"/>
              </a:rPr>
              <a:t>liba</a:t>
            </a:r>
            <a:r>
              <a:rPr lang="en-US" dirty="0">
                <a:effectLst/>
                <a:ea typeface="Calibri" panose="020F0502020204030204" pitchFamily="34" charset="0"/>
                <a:cs typeface="Times New Roman" panose="02020603050405020304" pitchFamily="18" charset="0"/>
              </a:rPr>
              <a:t>, 35 </a:t>
            </a:r>
            <a:r>
              <a:rPr lang="en-US" dirty="0" err="1">
                <a:effectLst/>
                <a:ea typeface="Calibri" panose="020F0502020204030204" pitchFamily="34" charset="0"/>
                <a:cs typeface="Times New Roman" panose="02020603050405020304" pitchFamily="18" charset="0"/>
              </a:rPr>
              <a:t>kacsa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és</a:t>
            </a:r>
            <a:r>
              <a:rPr lang="en-US" dirty="0">
                <a:effectLst/>
                <a:ea typeface="Calibri" panose="020F0502020204030204" pitchFamily="34" charset="0"/>
                <a:cs typeface="Times New Roman" panose="02020603050405020304" pitchFamily="18" charset="0"/>
              </a:rPr>
              <a:t> 35 </a:t>
            </a:r>
            <a:r>
              <a:rPr lang="en-US" dirty="0" err="1">
                <a:effectLst/>
                <a:ea typeface="Calibri" panose="020F0502020204030204" pitchFamily="34" charset="0"/>
                <a:cs typeface="Times New Roman" panose="02020603050405020304" pitchFamily="18" charset="0"/>
              </a:rPr>
              <a:t>egyéb</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baromfi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válogatás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nélküli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húsa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kis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mennyiségnek</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minősül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amely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gazdaságban</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legközelebbi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piacon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piacon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illetve</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helyi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kiskereskedőnél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értékesíthető</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végső</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fogyasztónak</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húst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nem</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szabad</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tovább</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osztani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hőkezelés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után</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fogyasztó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háztartásában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fogyasztásra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szánják</a:t>
            </a:r>
            <a:r>
              <a:rPr lang="en-US" dirty="0">
                <a:effectLst/>
                <a:ea typeface="Calibri" panose="020F0502020204030204" pitchFamily="34" charset="0"/>
                <a:cs typeface="Times New Roman" panose="02020603050405020304" pitchFamily="18" charset="0"/>
              </a:rPr>
              <a:t>.</a:t>
            </a:r>
          </a:p>
          <a:p>
            <a:pPr lvl="0" algn="just">
              <a:lnSpc>
                <a:spcPct val="107000"/>
              </a:lnSpc>
              <a:spcAft>
                <a:spcPts val="800"/>
              </a:spcAft>
            </a:pPr>
            <a:r>
              <a:rPr lang="en-US" b="1" dirty="0" err="1">
                <a:effectLst/>
                <a:ea typeface="Calibri" panose="020F0502020204030204" pitchFamily="34" charset="0"/>
                <a:cs typeface="Times New Roman" panose="02020603050405020304" pitchFamily="18" charset="0"/>
              </a:rPr>
              <a:t>Friss</a:t>
            </a:r>
            <a:r>
              <a:rPr lang="en-US" b="1" dirty="0">
                <a:effectLst/>
                <a:ea typeface="Calibri" panose="020F0502020204030204" pitchFamily="34" charset="0"/>
                <a:cs typeface="Times New Roman" panose="02020603050405020304" pitchFamily="18" charset="0"/>
              </a:rPr>
              <a:t> </a:t>
            </a:r>
            <a:r>
              <a:rPr lang="en-US" b="1" dirty="0" err="1">
                <a:effectLst/>
                <a:ea typeface="Calibri" panose="020F0502020204030204" pitchFamily="34" charset="0"/>
                <a:cs typeface="Times New Roman" panose="02020603050405020304" pitchFamily="18" charset="0"/>
              </a:rPr>
              <a:t>nyúlhús</a:t>
            </a:r>
            <a:endParaRPr lang="en-US" b="1" dirty="0">
              <a:effectLst/>
              <a:ea typeface="Calibri" panose="020F0502020204030204" pitchFamily="34" charset="0"/>
              <a:cs typeface="Times New Roman" panose="02020603050405020304" pitchFamily="18" charset="0"/>
            </a:endParaRPr>
          </a:p>
          <a:p>
            <a:pPr lvl="0" algn="just">
              <a:lnSpc>
                <a:spcPct val="107000"/>
              </a:lnSpc>
              <a:spcAft>
                <a:spcPts val="800"/>
              </a:spcAft>
            </a:pPr>
            <a:r>
              <a:rPr lang="en-US" dirty="0">
                <a:effectLst/>
                <a:ea typeface="Calibri" panose="020F0502020204030204" pitchFamily="34" charset="0"/>
                <a:cs typeface="Times New Roman" panose="02020603050405020304" pitchFamily="18" charset="0"/>
              </a:rPr>
              <a:t>A </a:t>
            </a:r>
            <a:r>
              <a:rPr lang="en-US" dirty="0" err="1">
                <a:effectLst/>
                <a:ea typeface="Calibri" panose="020F0502020204030204" pitchFamily="34" charset="0"/>
                <a:cs typeface="Times New Roman" panose="02020603050405020304" pitchFamily="18" charset="0"/>
              </a:rPr>
              <a:t>kis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mennyiségben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nyulat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tartó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gazdálkodó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szeleteletlen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friss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nyúlhúst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kis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mennyiségben</a:t>
            </a:r>
            <a:r>
              <a:rPr lang="en-US" dirty="0">
                <a:effectLst/>
                <a:ea typeface="Calibri" panose="020F0502020204030204" pitchFamily="34" charset="0"/>
                <a:cs typeface="Times New Roman" panose="02020603050405020304" pitchFamily="18" charset="0"/>
              </a:rPr>
              <a:t>, a </a:t>
            </a:r>
            <a:r>
              <a:rPr lang="en-US" dirty="0" err="1">
                <a:effectLst/>
                <a:ea typeface="Calibri" panose="020F0502020204030204" pitchFamily="34" charset="0"/>
                <a:cs typeface="Times New Roman" panose="02020603050405020304" pitchFamily="18" charset="0"/>
              </a:rPr>
              <a:t>friss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baromfihúshoz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hasonló</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feltételekkel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értékesíthet</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vagy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szállíthat</a:t>
            </a:r>
            <a:r>
              <a:rPr lang="en-US" dirty="0">
                <a:effectLst/>
                <a:ea typeface="Calibri" panose="020F0502020204030204" pitchFamily="34" charset="0"/>
                <a:cs typeface="Times New Roman" panose="02020603050405020304" pitchFamily="18" charset="0"/>
              </a:rPr>
              <a:t> be, </a:t>
            </a:r>
            <a:r>
              <a:rPr lang="en-US" dirty="0" err="1">
                <a:effectLst/>
                <a:ea typeface="Calibri" panose="020F0502020204030204" pitchFamily="34" charset="0"/>
                <a:cs typeface="Times New Roman" panose="02020603050405020304" pitchFamily="18" charset="0"/>
              </a:rPr>
              <a:t>azaz</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hetente</a:t>
            </a:r>
            <a:r>
              <a:rPr lang="en-US" dirty="0">
                <a:effectLst/>
                <a:ea typeface="Calibri" panose="020F0502020204030204" pitchFamily="34" charset="0"/>
                <a:cs typeface="Times New Roman" panose="02020603050405020304" pitchFamily="18" charset="0"/>
              </a:rPr>
              <a:t> maximum 35 </a:t>
            </a:r>
            <a:r>
              <a:rPr lang="en-US" dirty="0" err="1">
                <a:effectLst/>
                <a:ea typeface="Calibri" panose="020F0502020204030204" pitchFamily="34" charset="0"/>
                <a:cs typeface="Times New Roman" panose="02020603050405020304" pitchFamily="18" charset="0"/>
              </a:rPr>
              <a:t>darabot</a:t>
            </a:r>
            <a:r>
              <a:rPr lang="en-US" dirty="0">
                <a:effectLst/>
                <a:ea typeface="Calibri" panose="020F0502020204030204" pitchFamily="34" charset="0"/>
                <a:cs typeface="Times New Roman" panose="02020603050405020304" pitchFamily="18" charset="0"/>
              </a:rPr>
              <a:t>.</a:t>
            </a:r>
            <a:endParaRPr lang="cs-CZ" dirty="0"/>
          </a:p>
        </p:txBody>
      </p:sp>
      <p:sp>
        <p:nvSpPr>
          <p:cNvPr id="4" name="Zástupný text 3">
            <a:extLst>
              <a:ext uri="{FF2B5EF4-FFF2-40B4-BE49-F238E27FC236}">
                <a16:creationId xmlns:a16="http://schemas.microsoft.com/office/drawing/2014/main" id="{78D17DBE-9E76-405E-B3E8-04D45ABC9EE0}"/>
              </a:ext>
            </a:extLst>
          </p:cNvPr>
          <p:cNvSpPr>
            <a:spLocks noGrp="1"/>
          </p:cNvSpPr>
          <p:nvPr>
            <p:ph type="body" sz="quarter" idx="16"/>
          </p:nvPr>
        </p:nvSpPr>
        <p:spPr/>
        <p:txBody>
          <a:bodyPr/>
          <a:lstStyle/>
          <a:p>
            <a:endParaRPr lang="cs-CZ"/>
          </a:p>
        </p:txBody>
      </p:sp>
      <p:pic>
        <p:nvPicPr>
          <p:cNvPr id="10" name="Zástupný symbol obrázku 9" descr="Obsah obrázku gril, horké, pečené, regál&#10;&#10;Popis byl vytvořen automaticky">
            <a:extLst>
              <a:ext uri="{FF2B5EF4-FFF2-40B4-BE49-F238E27FC236}">
                <a16:creationId xmlns:a16="http://schemas.microsoft.com/office/drawing/2014/main" id="{C759E27D-F74A-4E8F-983B-83B9D7449FE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324" r="17324"/>
          <a:stretch>
            <a:fillRect/>
          </a:stretch>
        </p:blipFill>
        <p:spPr>
          <a:xfrm rot="16200000">
            <a:off x="5170488" y="1223963"/>
            <a:ext cx="4140200" cy="4213225"/>
          </a:xfrm>
        </p:spPr>
      </p:pic>
    </p:spTree>
    <p:extLst>
      <p:ext uri="{BB962C8B-B14F-4D97-AF65-F5344CB8AC3E}">
        <p14:creationId xmlns:p14="http://schemas.microsoft.com/office/powerpoint/2010/main" val="34305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F18FCC6-711F-4FFE-B3F0-44B988774060}"/>
              </a:ext>
            </a:extLst>
          </p:cNvPr>
          <p:cNvSpPr>
            <a:spLocks noGrp="1"/>
          </p:cNvSpPr>
          <p:nvPr>
            <p:ph type="body" sz="quarter" idx="14"/>
          </p:nvPr>
        </p:nvSpPr>
        <p:spPr/>
        <p:txBody>
          <a:bodyPr/>
          <a:lstStyle/>
          <a:p>
            <a:pPr lvl="0" algn="just">
              <a:lnSpc>
                <a:spcPct val="107000"/>
              </a:lnSpc>
              <a:spcAft>
                <a:spcPts val="800"/>
              </a:spcAft>
            </a:pPr>
            <a:r>
              <a:rPr lang="hu-HU" sz="1200" b="1" dirty="0">
                <a:effectLst/>
                <a:latin typeface="+mj-lt"/>
                <a:ea typeface="Calibri" panose="020F0502020204030204" pitchFamily="34" charset="0"/>
                <a:cs typeface="Times New Roman" panose="02020603050405020304" pitchFamily="18" charset="0"/>
              </a:rPr>
              <a:t>Vadállatok</a:t>
            </a:r>
          </a:p>
          <a:p>
            <a:pPr lvl="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A vadász a bőrön vagy tollan kifogott vadat kis mennyiségben közvetlenül a végső fogyasztónak, vagy kiskereskedelmi üzletbe, vagy vadkezelésre kijelölt kiskereskedelmi helyre, illetve a legközelebbi piacra, apróvadpiacra értékesítheti vagy szállíthatja. amely azt közvetlenül a végső fogyasztónak értékesíti.</a:t>
            </a:r>
          </a:p>
          <a:p>
            <a:pPr lvl="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Eladásra (kiszállításra) szánt kis mennyiségű vadnak minősül heti 5 db nagyvad és 35 db apróvad, de legfeljebb az egy vadban </a:t>
            </a:r>
            <a:r>
              <a:rPr lang="hu-HU" sz="1200" dirty="0" err="1">
                <a:effectLst/>
                <a:latin typeface="+mj-lt"/>
                <a:ea typeface="Calibri" panose="020F0502020204030204" pitchFamily="34" charset="0"/>
                <a:cs typeface="Times New Roman" panose="02020603050405020304" pitchFamily="18" charset="0"/>
              </a:rPr>
              <a:t>levadott</a:t>
            </a:r>
            <a:r>
              <a:rPr lang="hu-HU" sz="1200" dirty="0">
                <a:effectLst/>
                <a:latin typeface="+mj-lt"/>
                <a:ea typeface="Calibri" panose="020F0502020204030204" pitchFamily="34" charset="0"/>
                <a:cs typeface="Times New Roman" panose="02020603050405020304" pitchFamily="18" charset="0"/>
              </a:rPr>
              <a:t> vad 50%-a évente, és ez az 50% nem haladhatja meg a 120 darabot. darab nagyvad és 400 darab apróvad. A játék nem terjeszthető tovább, és hőkezelést követően a fogyasztó háztartásában fogyasztásra szolgál.</a:t>
            </a:r>
          </a:p>
          <a:p>
            <a:pPr lvl="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A szarvasfélék levágására általában ugyanazok a feltételek vonatkoznak, mint a 72 hónaposnál fiatalabb szarvasmarhafélék levágására.</a:t>
            </a:r>
            <a:endParaRPr lang="cs-CZ" dirty="0"/>
          </a:p>
        </p:txBody>
      </p:sp>
      <p:pic>
        <p:nvPicPr>
          <p:cNvPr id="6" name="Zástupný symbol obrázku 5" descr="Obsah obrázku tráva, exteriér, strom, pole&#10;&#10;Popis byl vytvořen automaticky">
            <a:extLst>
              <a:ext uri="{FF2B5EF4-FFF2-40B4-BE49-F238E27FC236}">
                <a16:creationId xmlns:a16="http://schemas.microsoft.com/office/drawing/2014/main" id="{BABEE4EE-49A3-4024-91EB-6CC4F5B519B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D6DA4D2D-204D-4822-B097-AA4B4F948B1F}"/>
              </a:ext>
            </a:extLst>
          </p:cNvPr>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18443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192C2C9-F0C7-49C5-9BDD-408527A80035}"/>
              </a:ext>
            </a:extLst>
          </p:cNvPr>
          <p:cNvSpPr>
            <a:spLocks noGrp="1"/>
          </p:cNvSpPr>
          <p:nvPr>
            <p:ph type="body" sz="quarter" idx="14"/>
          </p:nvPr>
        </p:nvSpPr>
        <p:spPr/>
        <p:txBody>
          <a:bodyPr/>
          <a:lstStyle/>
          <a:p>
            <a:pPr marL="228600" algn="just">
              <a:lnSpc>
                <a:spcPct val="107000"/>
              </a:lnSpc>
              <a:spcAft>
                <a:spcPts val="800"/>
              </a:spcAft>
            </a:pPr>
            <a:r>
              <a:rPr lang="hu-HU" sz="1200" b="1" dirty="0">
                <a:effectLst/>
                <a:latin typeface="+mj-lt"/>
                <a:ea typeface="Calibri" panose="020F0502020204030204" pitchFamily="34" charset="0"/>
                <a:cs typeface="Times New Roman" panose="02020603050405020304" pitchFamily="18" charset="0"/>
              </a:rPr>
              <a:t>Hal</a:t>
            </a:r>
          </a:p>
          <a:p>
            <a:pPr marL="22860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A gazdálkodó élő halat vagy más tenyésztett víziállatot kis mennyiségben közvetlenül értékesíthet a gazdaságában lévő fogyasztóknak, vagy helyszíni étkeztetési szolgáltatás mellett friss halászati terméket hozhat forgalomba.</a:t>
            </a:r>
          </a:p>
          <a:p>
            <a:pPr marL="22860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Kis mennyiségű élő halnak vagy egyéb tenyésztett víziállatnak az élő hal vagy más tenyésztett víziállat azon mennyiségét kell tekinteni, amely megfelel az élő halak vagy más tenyésztett víziállatok szokásos napi fogyasztásának a fogyasztó háztartásában.</a:t>
            </a:r>
            <a:endParaRPr lang="cs-CZ" dirty="0"/>
          </a:p>
        </p:txBody>
      </p:sp>
      <p:sp>
        <p:nvSpPr>
          <p:cNvPr id="4" name="Zástupný text 3">
            <a:extLst>
              <a:ext uri="{FF2B5EF4-FFF2-40B4-BE49-F238E27FC236}">
                <a16:creationId xmlns:a16="http://schemas.microsoft.com/office/drawing/2014/main" id="{6C261C0C-11AB-4678-BF83-4F9B86005E13}"/>
              </a:ext>
            </a:extLst>
          </p:cNvPr>
          <p:cNvSpPr>
            <a:spLocks noGrp="1"/>
          </p:cNvSpPr>
          <p:nvPr>
            <p:ph type="body" sz="quarter" idx="16"/>
          </p:nvPr>
        </p:nvSpPr>
        <p:spPr/>
        <p:txBody>
          <a:bodyPr/>
          <a:lstStyle/>
          <a:p>
            <a:endParaRPr lang="cs-CZ"/>
          </a:p>
        </p:txBody>
      </p:sp>
      <p:pic>
        <p:nvPicPr>
          <p:cNvPr id="18" name="Zástupný symbol obrázku 17" descr="Obsah obrázku obloha, exteriér, strom, příroda&#10;&#10;Popis byl vytvořen automaticky">
            <a:extLst>
              <a:ext uri="{FF2B5EF4-FFF2-40B4-BE49-F238E27FC236}">
                <a16:creationId xmlns:a16="http://schemas.microsoft.com/office/drawing/2014/main" id="{D121BD1F-52BB-4ABF-ADA5-E1C1C078CAD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264" b="13264"/>
          <a:stretch>
            <a:fillRect/>
          </a:stretch>
        </p:blipFill>
        <p:spPr/>
      </p:pic>
    </p:spTree>
    <p:extLst>
      <p:ext uri="{BB962C8B-B14F-4D97-AF65-F5344CB8AC3E}">
        <p14:creationId xmlns:p14="http://schemas.microsoft.com/office/powerpoint/2010/main" val="84141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CDED5C5-D68B-4BF4-8A98-72120489E30E}"/>
              </a:ext>
            </a:extLst>
          </p:cNvPr>
          <p:cNvSpPr>
            <a:spLocks noGrp="1"/>
          </p:cNvSpPr>
          <p:nvPr>
            <p:ph type="body" sz="quarter" idx="14"/>
          </p:nvPr>
        </p:nvSpPr>
        <p:spPr/>
        <p:txBody>
          <a:bodyPr/>
          <a:lstStyle/>
          <a:p>
            <a:r>
              <a:rPr lang="hu-HU" sz="1200" b="1" dirty="0">
                <a:effectLst/>
                <a:latin typeface="+mj-lt"/>
                <a:ea typeface="Calibri" panose="020F0502020204030204" pitchFamily="34" charset="0"/>
                <a:cs typeface="Times New Roman" panose="02020603050405020304" pitchFamily="18" charset="0"/>
              </a:rPr>
              <a:t>Nyers tej</a:t>
            </a:r>
          </a:p>
          <a:p>
            <a:endParaRPr lang="hu-HU" sz="1200" b="1" dirty="0">
              <a:effectLst/>
              <a:latin typeface="+mj-lt"/>
              <a:ea typeface="Calibri" panose="020F0502020204030204" pitchFamily="34" charset="0"/>
              <a:cs typeface="Times New Roman" panose="02020603050405020304" pitchFamily="18" charset="0"/>
            </a:endParaRPr>
          </a:p>
          <a:p>
            <a:r>
              <a:rPr lang="hu-HU" sz="1200" dirty="0">
                <a:effectLst/>
                <a:latin typeface="+mj-lt"/>
                <a:ea typeface="Calibri" panose="020F0502020204030204" pitchFamily="34" charset="0"/>
                <a:cs typeface="Times New Roman" panose="02020603050405020304" pitchFamily="18" charset="0"/>
              </a:rPr>
              <a:t>A nyerstej és a nyerstejszín közvetlen emberi fogyasztásra nem hozható forgalomba, kivéve a termelés helyén közvetlenül a végső fogyasztónak vagy automatán keresztül közvetlenül a fogyasztónak történő értékesítését háztartásában történő fogyasztás céljából, kis mennyiségben (közvetlenül nyerstej értékesítése).</a:t>
            </a:r>
          </a:p>
          <a:p>
            <a:endParaRPr lang="hu-HU" sz="1200" dirty="0">
              <a:effectLst/>
              <a:latin typeface="+mj-lt"/>
              <a:ea typeface="Calibri" panose="020F0502020204030204" pitchFamily="34" charset="0"/>
              <a:cs typeface="Times New Roman" panose="02020603050405020304" pitchFamily="18" charset="0"/>
            </a:endParaRPr>
          </a:p>
          <a:p>
            <a:r>
              <a:rPr lang="hu-HU" sz="1200" dirty="0">
                <a:effectLst/>
                <a:latin typeface="+mj-lt"/>
                <a:ea typeface="Calibri" panose="020F0502020204030204" pitchFamily="34" charset="0"/>
                <a:cs typeface="Times New Roman" panose="02020603050405020304" pitchFamily="18" charset="0"/>
              </a:rPr>
              <a:t>Az egy végső fogyasztónak történő közvetlen értékesítésre szánt kis mennyiségű nyerstej és tejszín az ilyen tejnek az a mennyisége, amely megfelel a fogyasztó háztartásában a tej szokásos napi szükségleteinek.</a:t>
            </a:r>
            <a:endParaRPr lang="cs-CZ" dirty="0"/>
          </a:p>
        </p:txBody>
      </p:sp>
      <p:sp>
        <p:nvSpPr>
          <p:cNvPr id="4" name="Zástupný text 3">
            <a:extLst>
              <a:ext uri="{FF2B5EF4-FFF2-40B4-BE49-F238E27FC236}">
                <a16:creationId xmlns:a16="http://schemas.microsoft.com/office/drawing/2014/main" id="{BF90E9D1-8054-40AE-85B5-146CCB7C35F0}"/>
              </a:ext>
            </a:extLst>
          </p:cNvPr>
          <p:cNvSpPr>
            <a:spLocks noGrp="1"/>
          </p:cNvSpPr>
          <p:nvPr>
            <p:ph type="body" sz="quarter" idx="16"/>
          </p:nvPr>
        </p:nvSpPr>
        <p:spPr/>
        <p:txBody>
          <a:bodyPr/>
          <a:lstStyle/>
          <a:p>
            <a:endParaRPr lang="cs-CZ"/>
          </a:p>
        </p:txBody>
      </p:sp>
      <p:pic>
        <p:nvPicPr>
          <p:cNvPr id="10" name="Zástupný symbol obrázku 9" descr="Obsah obrázku text, interiér, oranžová, snídaně&#10;&#10;Popis byl vytvořen automaticky">
            <a:extLst>
              <a:ext uri="{FF2B5EF4-FFF2-40B4-BE49-F238E27FC236}">
                <a16:creationId xmlns:a16="http://schemas.microsoft.com/office/drawing/2014/main" id="{F7068036-81AB-445E-92EB-36916A03C24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071" r="16071"/>
          <a:stretch>
            <a:fillRect/>
          </a:stretch>
        </p:blipFill>
        <p:spPr/>
      </p:pic>
    </p:spTree>
    <p:extLst>
      <p:ext uri="{BB962C8B-B14F-4D97-AF65-F5344CB8AC3E}">
        <p14:creationId xmlns:p14="http://schemas.microsoft.com/office/powerpoint/2010/main" val="196619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674A242-1554-4489-80D8-FD01EECDDFC1}"/>
              </a:ext>
            </a:extLst>
          </p:cNvPr>
          <p:cNvSpPr>
            <a:spLocks noGrp="1"/>
          </p:cNvSpPr>
          <p:nvPr>
            <p:ph type="body" sz="quarter" idx="14"/>
          </p:nvPr>
        </p:nvSpPr>
        <p:spPr/>
        <p:txBody>
          <a:bodyPr/>
          <a:lstStyle/>
          <a:p>
            <a:pPr lvl="0" algn="just">
              <a:lnSpc>
                <a:spcPct val="107000"/>
              </a:lnSpc>
              <a:spcAft>
                <a:spcPts val="800"/>
              </a:spcAft>
            </a:pPr>
            <a:r>
              <a:rPr lang="hu-HU" sz="1200" b="1" dirty="0">
                <a:effectLst/>
                <a:latin typeface="+mj-lt"/>
                <a:ea typeface="Calibri" panose="020F0502020204030204" pitchFamily="34" charset="0"/>
                <a:cs typeface="Times New Roman" panose="02020603050405020304" pitchFamily="18" charset="0"/>
              </a:rPr>
              <a:t>Friss tojás</a:t>
            </a:r>
          </a:p>
          <a:p>
            <a:pPr lvl="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Az a friss tojás, amelyet a tenyésztő kis mennyiségben a végső fogyasztónak értékesít, vagy amelyet a tenyésztő saját gazdaságában, piacán vagy piacán értékesít, vagy egy helyi kiskereskedőnek szállít, nem forgalmazható tovább.</a:t>
            </a:r>
          </a:p>
          <a:p>
            <a:pPr lvl="0" algn="just">
              <a:lnSpc>
                <a:spcPct val="107000"/>
              </a:lnSpc>
              <a:spcAft>
                <a:spcPts val="800"/>
              </a:spcAft>
            </a:pPr>
            <a:r>
              <a:rPr lang="hu-HU" sz="1200" dirty="0">
                <a:effectLst/>
                <a:latin typeface="+mj-lt"/>
                <a:ea typeface="Calibri" panose="020F0502020204030204" pitchFamily="34" charset="0"/>
                <a:cs typeface="Times New Roman" panose="02020603050405020304" pitchFamily="18" charset="0"/>
              </a:rPr>
              <a:t>Közvetlenül a végső fogyasztónak (a gazdaságban vagy a piacon) értékesített kis mennyiségű friss tojás végső </a:t>
            </a:r>
            <a:r>
              <a:rPr lang="hu-HU" sz="1200" dirty="0" err="1">
                <a:effectLst/>
                <a:latin typeface="+mj-lt"/>
                <a:ea typeface="Calibri" panose="020F0502020204030204" pitchFamily="34" charset="0"/>
                <a:cs typeface="Times New Roman" panose="02020603050405020304" pitchFamily="18" charset="0"/>
              </a:rPr>
              <a:t>fogyasztónként</a:t>
            </a:r>
            <a:r>
              <a:rPr lang="hu-HU" sz="1200" dirty="0">
                <a:effectLst/>
                <a:latin typeface="+mj-lt"/>
                <a:ea typeface="Calibri" panose="020F0502020204030204" pitchFamily="34" charset="0"/>
                <a:cs typeface="Times New Roman" panose="02020603050405020304" pitchFamily="18" charset="0"/>
              </a:rPr>
              <a:t> 60 tojásnak minősül. A legfeljebb 600 tojás kis mennyiségű friss tojásnak minősül, amelyet hetente egyszer lehet szállítani egy helyi boltba.</a:t>
            </a:r>
            <a:endParaRPr lang="cs-CZ" dirty="0"/>
          </a:p>
        </p:txBody>
      </p:sp>
      <p:sp>
        <p:nvSpPr>
          <p:cNvPr id="4" name="Zástupný text 3">
            <a:extLst>
              <a:ext uri="{FF2B5EF4-FFF2-40B4-BE49-F238E27FC236}">
                <a16:creationId xmlns:a16="http://schemas.microsoft.com/office/drawing/2014/main" id="{32F95558-0B2B-429C-B0C8-DE8B69EC4C3D}"/>
              </a:ext>
            </a:extLst>
          </p:cNvPr>
          <p:cNvSpPr>
            <a:spLocks noGrp="1"/>
          </p:cNvSpPr>
          <p:nvPr>
            <p:ph type="body" sz="quarter" idx="16"/>
          </p:nvPr>
        </p:nvSpPr>
        <p:spPr/>
        <p:txBody>
          <a:bodyPr/>
          <a:lstStyle/>
          <a:p>
            <a:endParaRPr lang="cs-CZ"/>
          </a:p>
        </p:txBody>
      </p:sp>
      <p:pic>
        <p:nvPicPr>
          <p:cNvPr id="10" name="Zástupný symbol obrázku 9" descr="Obsah obrázku jídlo, stůl, talíř, interiér&#10;&#10;Popis byl vytvořen automaticky">
            <a:extLst>
              <a:ext uri="{FF2B5EF4-FFF2-40B4-BE49-F238E27FC236}">
                <a16:creationId xmlns:a16="http://schemas.microsoft.com/office/drawing/2014/main" id="{8BF495FC-EB86-4B64-BB71-16E97B8B019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Tree>
    <p:extLst>
      <p:ext uri="{BB962C8B-B14F-4D97-AF65-F5344CB8AC3E}">
        <p14:creationId xmlns:p14="http://schemas.microsoft.com/office/powerpoint/2010/main" val="129508799"/>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15528D5E10BA49B6643C35E826D0AA" ma:contentTypeVersion="17" ma:contentTypeDescription="Create a new document." ma:contentTypeScope="" ma:versionID="dde5a2b2e717748552c702a8b0aa1378">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20cddff7c090a5822eab3b5467930ab6"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D5EFCBCC-592F-420F-AB34-576B4E8E69E9}">
  <ds:schemaRefs>
    <ds:schemaRef ds:uri="http://schemas.microsoft.com/sharepoint/v3/contenttype/forms"/>
  </ds:schemaRefs>
</ds:datastoreItem>
</file>

<file path=customXml/itemProps2.xml><?xml version="1.0" encoding="utf-8"?>
<ds:datastoreItem xmlns:ds="http://schemas.openxmlformats.org/officeDocument/2006/customXml" ds:itemID="{5E229273-95F6-45E1-9286-0A6DF27E29CA}"/>
</file>

<file path=customXml/itemProps3.xml><?xml version="1.0" encoding="utf-8"?>
<ds:datastoreItem xmlns:ds="http://schemas.openxmlformats.org/officeDocument/2006/customXml" ds:itemID="{59C5E606-17AE-4F23-AEF4-71EAAB3DAEA8}">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emplate>URESA trial_1</Template>
  <TotalTime>2949</TotalTime>
  <Words>1682</Words>
  <Application>Microsoft Macintosh PowerPoint</Application>
  <PresentationFormat>A4 (210x297 mm)</PresentationFormat>
  <Paragraphs>67</Paragraphs>
  <Slides>15</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Arial</vt:lpstr>
      <vt:lpstr>Calibri</vt:lpstr>
      <vt:lpstr>Roboto</vt:lpstr>
      <vt:lpstr>Trebuchet MS</vt:lpstr>
      <vt:lpstr>URESA biomass temlate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Microsoft Office User</cp:lastModifiedBy>
  <cp:revision>156</cp:revision>
  <dcterms:created xsi:type="dcterms:W3CDTF">2018-03-25T08:55:28Z</dcterms:created>
  <dcterms:modified xsi:type="dcterms:W3CDTF">2023-01-22T20:00:48Z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