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9"/>
  </p:notesMasterIdLst>
  <p:handoutMasterIdLst>
    <p:handoutMasterId r:id="rId20"/>
  </p:handoutMasterIdLst>
  <p:sldIdLst>
    <p:sldId id="338" r:id="rId5"/>
    <p:sldId id="324" r:id="rId6"/>
    <p:sldId id="326" r:id="rId7"/>
    <p:sldId id="330" r:id="rId8"/>
    <p:sldId id="300" r:id="rId9"/>
    <p:sldId id="322" r:id="rId10"/>
    <p:sldId id="301" r:id="rId11"/>
    <p:sldId id="321" r:id="rId12"/>
    <p:sldId id="313" r:id="rId13"/>
    <p:sldId id="312" r:id="rId14"/>
    <p:sldId id="315" r:id="rId15"/>
    <p:sldId id="337" r:id="rId16"/>
    <p:sldId id="299" r:id="rId17"/>
    <p:sldId id="317" r:id="rId18"/>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2"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457" autoAdjust="0"/>
  </p:normalViewPr>
  <p:slideViewPr>
    <p:cSldViewPr snapToGrid="0">
      <p:cViewPr varScale="1">
        <p:scale>
          <a:sx n="91" d="100"/>
          <a:sy n="91" d="100"/>
        </p:scale>
        <p:origin x="2568" y="176"/>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7T21:59:44.217" idx="1">
    <p:pos x="379" y="1444"/>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7T22:46:39.689"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A </a:t>
            </a:r>
            <a:r>
              <a:rPr lang="en-US" b="0" i="0" dirty="0" err="1">
                <a:solidFill>
                  <a:srgbClr val="000000"/>
                </a:solidFill>
                <a:effectLst/>
                <a:latin typeface="Roboto" panose="02000000000000000000" pitchFamily="2" charset="0"/>
              </a:rPr>
              <a:t>modul</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növényi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termékek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esetleges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farmokon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történő</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értékesítésével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foglalkozik</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mezőgazdasági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áruk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termékeik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mellett</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virágok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további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értékesítését</a:t>
            </a:r>
            <a:r>
              <a:rPr lang="en-US" b="0" i="0" dirty="0">
                <a:solidFill>
                  <a:srgbClr val="000000"/>
                </a:solidFill>
                <a:effectLst/>
                <a:latin typeface="Roboto" panose="02000000000000000000" pitchFamily="2" charset="0"/>
              </a:rPr>
              <a:t> is </a:t>
            </a:r>
            <a:r>
              <a:rPr lang="en-US" b="0" i="0" dirty="0" err="1">
                <a:solidFill>
                  <a:srgbClr val="000000"/>
                </a:solidFill>
                <a:effectLst/>
                <a:latin typeface="Roboto" panose="02000000000000000000" pitchFamily="2" charset="0"/>
              </a:rPr>
              <a:t>megemlítik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Fókuszban</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nem</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hagyományos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növények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azokból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származó</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termékek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homoktövis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termelésére</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19937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hu-HU" b="0" i="0" dirty="0">
                <a:solidFill>
                  <a:srgbClr val="000000"/>
                </a:solidFill>
                <a:effectLst/>
                <a:latin typeface="Roboto" panose="02000000000000000000" pitchFamily="2" charset="0"/>
              </a:rPr>
              <a:t>Szlovákia - kis mennyiségű élelmiszert termelőnek minősül az a termelő, aki munkaviszonyban vagy hasonló jogviszonyban legfeljebb 15 főt foglalkoztat élelmiszert előállító, éves árbevétele nem haladja meg a 700.000 eurót. Az Élelmiszertörvény 9. szakaszának (4) bekezdése alkalmazásában az a termelő, aki a Szlovák Köztársaság Kormányának 360/2011 Coll. Kis mennyiségű növényi eredetű elsődleges termék közvetlen forgalmazása esetén azok biztonságát, minőségét és tápértékét meg kell őrizni (360/2011. sz. rendelet 7. § (1) </a:t>
            </a:r>
            <a:r>
              <a:rPr lang="hu-HU" b="0" i="0" dirty="0" err="1">
                <a:solidFill>
                  <a:srgbClr val="000000"/>
                </a:solidFill>
                <a:effectLst/>
                <a:latin typeface="Roboto" panose="02000000000000000000" pitchFamily="2" charset="0"/>
              </a:rPr>
              <a:t>bek</a:t>
            </a:r>
            <a:r>
              <a:rPr lang="hu-HU" b="0" i="0" dirty="0">
                <a:solidFill>
                  <a:srgbClr val="000000"/>
                </a:solidFill>
                <a:effectLst/>
                <a:latin typeface="Roboto" panose="02000000000000000000" pitchFamily="2" charset="0"/>
              </a:rPr>
              <a:t>.). A termelők kötelesek nyilvántartást vezetni a (1.) termesztett növényi eredetű termékek, (2.) a közvetlenül a gazdaságban vagy a helyi piacon a végső fogyasztóhoz eljuttatott termékek és (3.) a termékek időpontjáról, fajtájáról és mennyiségéről is. a helyi kiskereskedőnek szállítják, beleértve a vevő azonosítását (360/2011 </a:t>
            </a:r>
            <a:r>
              <a:rPr lang="hu-HU" b="0" i="0" dirty="0" err="1">
                <a:solidFill>
                  <a:srgbClr val="000000"/>
                </a:solidFill>
                <a:effectLst/>
                <a:latin typeface="Roboto" panose="02000000000000000000" pitchFamily="2" charset="0"/>
              </a:rPr>
              <a:t>Gbj</a:t>
            </a:r>
            <a:r>
              <a:rPr lang="hu-HU" b="0" i="0" dirty="0">
                <a:solidFill>
                  <a:srgbClr val="000000"/>
                </a:solidFill>
                <a:effectLst/>
                <a:latin typeface="Roboto" panose="02000000000000000000" pitchFamily="2" charset="0"/>
              </a:rPr>
              <a:t>. rendelet 7. § (3) bekezdés). Végül a termelőnek gondoskodnia kell arról, hogy a leszállított zöldség-gyümölcs ép, egészséges, tiszta, kártevőktől, pépet támadó kártevők által okozott károktól, túlzott felületi nedvességtől vagy idegen szagtól, íztől mentes legyen (360/ sz. rendelet 7. § (4) </a:t>
            </a:r>
            <a:r>
              <a:rPr lang="hu-HU" b="0" i="0" dirty="0" err="1">
                <a:solidFill>
                  <a:srgbClr val="000000"/>
                </a:solidFill>
                <a:effectLst/>
                <a:latin typeface="Roboto" panose="02000000000000000000" pitchFamily="2" charset="0"/>
              </a:rPr>
              <a:t>bek</a:t>
            </a:r>
            <a:r>
              <a:rPr lang="hu-HU" b="0" i="0" dirty="0">
                <a:solidFill>
                  <a:srgbClr val="000000"/>
                </a:solidFill>
                <a:effectLst/>
                <a:latin typeface="Roboto" panose="02000000000000000000" pitchFamily="2" charset="0"/>
              </a:rPr>
              <a:t>. 2011 Col. ).</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3</a:t>
            </a:fld>
            <a:endParaRPr lang="pl-PL"/>
          </a:p>
        </p:txBody>
      </p:sp>
    </p:spTree>
    <p:extLst>
      <p:ext uri="{BB962C8B-B14F-4D97-AF65-F5344CB8AC3E}">
        <p14:creationId xmlns:p14="http://schemas.microsoft.com/office/powerpoint/2010/main" val="369015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150200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hu-HU" b="0" i="0" dirty="0">
                <a:solidFill>
                  <a:srgbClr val="000000"/>
                </a:solidFill>
                <a:effectLst/>
                <a:latin typeface="Roboto" panose="02000000000000000000" pitchFamily="2" charset="0"/>
              </a:rPr>
              <a:t>A Genfi Szöveg frissíti és kibővíti a meglévő nemzetközi bejegyzési rendszert, amely oltalmazza a termékek földrajzi eredetét azonosító elnevezéseket az eredetmegjelölések oltalmáról és nemzetközi lajstromozásáról szóló 1958. évi Lisszaboni Megállapodás értelmében. A Lisszaboni Megállapodás csak az eredetmegjelölésekre vonatkozik, olyan termékekre, amelyek különösen szorosan kapcsolódnak származási helyükhöz. A Genfi Szöveg kiterjeszti ezt az oltalmat a földrajzi jelzésekre, hogy jobban figyelembe vegyék a meglévő nemzeti vagy regionális védelmi rendszereket a származáson alapuló minőségi jellemzőkkel kapcsolatban. Ezen túlmenően maximális rugalmasságot biztosít a jogszabályi </a:t>
            </a:r>
            <a:r>
              <a:rPr lang="hu-HU" b="0" i="0" dirty="0" err="1">
                <a:solidFill>
                  <a:srgbClr val="000000"/>
                </a:solidFill>
                <a:effectLst/>
                <a:latin typeface="Roboto" panose="02000000000000000000" pitchFamily="2" charset="0"/>
              </a:rPr>
              <a:t>oltalmi</a:t>
            </a:r>
            <a:r>
              <a:rPr lang="hu-HU" b="0" i="0" dirty="0">
                <a:solidFill>
                  <a:srgbClr val="000000"/>
                </a:solidFill>
                <a:effectLst/>
                <a:latin typeface="Roboto" panose="02000000000000000000" pitchFamily="2" charset="0"/>
              </a:rPr>
              <a:t> színvonal megvalósításának módját illetően (azaz egyedi eredetmegjelölési vagy földrajzi jelzési rendszeren vagy védjegyrendszeren keresztül). A Genfi Szöveg lehetővé teszi bizonyos kormányközi szervezetek számára is, hogy csatlakozzanak ehhez a címkézési módszerhez, így a nemzetközi védelmi rendszer befogadóbbá válik. A Lisszaboni Megállapodás és a Lisszaboni Megállapodás Genfi Okmánya együttesen alkotják a lisszaboni rendszert, és átfogóbb és hatékonyabb nemzetközi védelmet nyújtanak a származáson alapuló minőségi termékneveknek. 2019. november 26-án az Európai Unió jóváhagyta a Genfi Szöveghez való csatlakozási okiratot. Az EU csatlakozása a Genfi Szöveghez 2020. február 26-án lépett hatályba. Mivel az Unió az ötödik tagként csatlakozott a Genfi Szöveghez, a Genfi Szöveg ugyanazon a napon lépett hatályba. A Genfi Szöveghez való csatlakozás lehetővé teszi, hogy az EU eredetmegjelölésekkel (OEM és OFJ) védett termékek magas szintű védelmet kapjanak a Genfi Szöveg más aláíróival szemben. A következő országok és szakszervezetek csatlakoztak a Genfi Szöveghez: Albánia, Kambodzsa, a Koreai Népi Demokratikus Köztársaság, az Európai Unió, Franciaország, Magyarország, a Laoszi Népi Demokratikus Köztársaság, Omán, Szamoa.</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6</a:t>
            </a:fld>
            <a:endParaRPr lang="pl-PL"/>
          </a:p>
        </p:txBody>
      </p:sp>
    </p:spTree>
    <p:extLst>
      <p:ext uri="{BB962C8B-B14F-4D97-AF65-F5344CB8AC3E}">
        <p14:creationId xmlns:p14="http://schemas.microsoft.com/office/powerpoint/2010/main" val="85456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err="1">
                <a:solidFill>
                  <a:srgbClr val="000000"/>
                </a:solidFill>
                <a:effectLst/>
                <a:latin typeface="Roboto" panose="02000000000000000000" pitchFamily="2" charset="0"/>
              </a:rPr>
              <a:t>Amint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Cseh</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Köztársaság</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Mezőgazdasági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Minisztériumának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honlapján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olvasható</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OEM-</a:t>
            </a:r>
            <a:r>
              <a:rPr lang="en-US" b="0" i="0" dirty="0" err="1">
                <a:solidFill>
                  <a:srgbClr val="000000"/>
                </a:solidFill>
                <a:effectLst/>
                <a:latin typeface="Roboto" panose="02000000000000000000" pitchFamily="2" charset="0"/>
              </a:rPr>
              <a:t>eken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szerepelhetnek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azok</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mezőgazdasági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termékek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élelmiszerek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amelyek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bizonyos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területről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régióból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helyről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kivételes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esetekben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országból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származnak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amelyre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vonatkozóan</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termékek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élelmiszerek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minősége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jellemzői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kizárólag</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vagy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túlnyomórészt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adott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földrajzi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környezet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adott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annak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jellemző</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természeti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emberi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tényezőivel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ha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ilyen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áruk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előállítása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feldolgozása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előkészítése</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meghatározott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területen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történik</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719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13</a:t>
            </a:fld>
            <a:endParaRPr lang="pl-PL"/>
          </a:p>
        </p:txBody>
      </p:sp>
    </p:spTree>
    <p:extLst>
      <p:ext uri="{BB962C8B-B14F-4D97-AF65-F5344CB8AC3E}">
        <p14:creationId xmlns:p14="http://schemas.microsoft.com/office/powerpoint/2010/main" val="24346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hu-HU" b="0" i="0" dirty="0">
                <a:solidFill>
                  <a:srgbClr val="000000"/>
                </a:solidFill>
                <a:effectLst/>
                <a:latin typeface="Roboto" panose="02000000000000000000" pitchFamily="2" charset="0"/>
              </a:rPr>
              <a:t>A KLASA márkát 2003 óta a Cseh Köztársaság mezőgazdasági minisztere ítéli oda. A "KLASA" márkát 3 évre adják kölcsön a termékeknek, és olyan gyártónak ítélik oda, aki megfelel a "KLASA" márka feltételeinek és kivételes minőséget tanúsít. olyan jellemzők, amelyek növelik a termék értékét és egyediségét a piacon szokásos termékekhez képest. A "KLASA" márka prioritása, hogy a fogyasztók számára minőségi élelmiszereket kínáljon, amelyek olyan kivételes minőségi jellemzőkkel rendelkeznek, amelyek növelik hozzáadott értékét és garantálják annak egyediségét a piacon elérhető általános termékekhez képest. Az élelmiszerek eredetére utaló, a cseh zászlóval azonos logóval ellátott, „cseh élelmiszer” felirattal, vagy csak „cseh élelmiszer” felirattal ellátott jelzőkkel az élelmiszergyártók önkéntesen címkézhetik termékeiket, amennyiben két alapfeltételnek megfelelnek, a Cseh Köztársaságban található termelési hely és meghatározott arányban a cseh nyersanyagok. A Regionális Élelmiszer védjegyet a Földművelésügyi Minisztérium a legjobb minőségű mezőgazdasági és élelmiszeripari termékeknek ítéli oda, amelyek regionális versenyeket nyernek. A terméket annak a régiónak a területén kell előállítani, ahol a díjat odaítélték, és a terület alapanyagaiból.</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14</a:t>
            </a:fld>
            <a:endParaRPr lang="pl-PL"/>
          </a:p>
        </p:txBody>
      </p:sp>
    </p:spTree>
    <p:extLst>
      <p:ext uri="{BB962C8B-B14F-4D97-AF65-F5344CB8AC3E}">
        <p14:creationId xmlns:p14="http://schemas.microsoft.com/office/powerpoint/2010/main" val="247347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222C305C-4E05-F498-E723-EA582729B184}"/>
              </a:ext>
            </a:extLst>
          </p:cNvPr>
          <p:cNvSpPr txBox="1"/>
          <p:nvPr/>
        </p:nvSpPr>
        <p:spPr>
          <a:xfrm>
            <a:off x="1018903" y="3004457"/>
            <a:ext cx="781158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sz="2400" b="1" dirty="0"/>
              <a:t>6. Modul</a:t>
            </a:r>
          </a:p>
          <a:p>
            <a:pPr algn="ctr"/>
            <a:endParaRPr lang="hu-HU" sz="2400" b="1" dirty="0"/>
          </a:p>
          <a:p>
            <a:pPr algn="ctr"/>
            <a:r>
              <a:rPr lang="hu-HU" sz="2400" b="1" dirty="0"/>
              <a:t>Értékesítés az udvarról (tanyáról)</a:t>
            </a:r>
          </a:p>
          <a:p>
            <a:pPr algn="ctr"/>
            <a:endParaRPr lang="hu-HU" sz="2400" b="1" dirty="0"/>
          </a:p>
          <a:p>
            <a:pPr algn="ctr"/>
            <a:endParaRPr lang="hu-HU" sz="2400" b="1" dirty="0"/>
          </a:p>
        </p:txBody>
      </p:sp>
    </p:spTree>
    <p:extLst>
      <p:ext uri="{BB962C8B-B14F-4D97-AF65-F5344CB8AC3E}">
        <p14:creationId xmlns:p14="http://schemas.microsoft.com/office/powerpoint/2010/main" val="5420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22FCE-326F-409E-A63F-124F9E8635B0}"/>
              </a:ext>
            </a:extLst>
          </p:cNvPr>
          <p:cNvSpPr>
            <a:spLocks noGrp="1"/>
          </p:cNvSpPr>
          <p:nvPr>
            <p:ph type="body" sz="quarter" idx="14"/>
          </p:nvPr>
        </p:nvSpPr>
        <p:spPr/>
        <p:txBody>
          <a:bodyPr/>
          <a:lstStyle/>
          <a:p>
            <a:pPr marL="228600" algn="just">
              <a:lnSpc>
                <a:spcPct val="107000"/>
              </a:lnSpc>
              <a:spcAft>
                <a:spcPts val="800"/>
              </a:spcAft>
            </a:pPr>
            <a:r>
              <a:rPr lang="en-US" sz="1200" dirty="0">
                <a:solidFill>
                  <a:srgbClr val="333333"/>
                </a:solidFill>
                <a:effectLst/>
                <a:ea typeface="Calibri" panose="020F0502020204030204" pitchFamily="34" charset="0"/>
                <a:cs typeface="Calibri" panose="020F0502020204030204" pitchFamily="34" charset="0"/>
              </a:rPr>
              <a:t>Az </a:t>
            </a:r>
            <a:r>
              <a:rPr lang="en-US" sz="1200" b="1" dirty="0" err="1">
                <a:solidFill>
                  <a:srgbClr val="333333"/>
                </a:solidFill>
                <a:effectLst/>
                <a:ea typeface="Calibri" panose="020F0502020204030204" pitchFamily="34" charset="0"/>
                <a:cs typeface="Calibri" panose="020F0502020204030204" pitchFamily="34" charset="0"/>
              </a:rPr>
              <a:t>oltalom</a:t>
            </a:r>
            <a:r>
              <a:rPr lang="en-US" sz="1200" b="1" dirty="0">
                <a:solidFill>
                  <a:srgbClr val="333333"/>
                </a:solidFill>
                <a:effectLst/>
                <a:ea typeface="Calibri" panose="020F0502020204030204" pitchFamily="34" charset="0"/>
                <a:cs typeface="Calibri" panose="020F0502020204030204" pitchFamily="34" charset="0"/>
              </a:rPr>
              <a:t> </a:t>
            </a:r>
            <a:r>
              <a:rPr lang="en-US" sz="1200" b="1" dirty="0" err="1">
                <a:solidFill>
                  <a:srgbClr val="333333"/>
                </a:solidFill>
                <a:effectLst/>
                <a:ea typeface="Calibri" panose="020F0502020204030204" pitchFamily="34" charset="0"/>
                <a:cs typeface="Calibri" panose="020F0502020204030204" pitchFamily="34" charset="0"/>
              </a:rPr>
              <a:t>alatt</a:t>
            </a:r>
            <a:r>
              <a:rPr lang="en-US" sz="1200" b="1" dirty="0">
                <a:solidFill>
                  <a:srgbClr val="333333"/>
                </a:solidFill>
                <a:effectLst/>
                <a:ea typeface="Calibri" panose="020F0502020204030204" pitchFamily="34" charset="0"/>
                <a:cs typeface="Calibri" panose="020F0502020204030204" pitchFamily="34" charset="0"/>
              </a:rPr>
              <a:t> </a:t>
            </a:r>
            <a:r>
              <a:rPr lang="en-US" sz="1200" b="1" dirty="0" err="1">
                <a:solidFill>
                  <a:srgbClr val="333333"/>
                </a:solidFill>
                <a:effectLst/>
                <a:ea typeface="Calibri" panose="020F0502020204030204" pitchFamily="34" charset="0"/>
                <a:cs typeface="Calibri" panose="020F0502020204030204" pitchFamily="34" charset="0"/>
              </a:rPr>
              <a:t>álló</a:t>
            </a:r>
            <a:r>
              <a:rPr lang="en-US" sz="1200" b="1" dirty="0">
                <a:solidFill>
                  <a:srgbClr val="333333"/>
                </a:solidFill>
                <a:effectLst/>
                <a:ea typeface="Calibri" panose="020F0502020204030204" pitchFamily="34" charset="0"/>
                <a:cs typeface="Calibri" panose="020F0502020204030204" pitchFamily="34" charset="0"/>
              </a:rPr>
              <a:t> </a:t>
            </a:r>
            <a:r>
              <a:rPr lang="en-US" sz="1200" b="1" dirty="0" err="1">
                <a:solidFill>
                  <a:srgbClr val="333333"/>
                </a:solidFill>
                <a:effectLst/>
                <a:ea typeface="Calibri" panose="020F0502020204030204" pitchFamily="34" charset="0"/>
                <a:cs typeface="Calibri" panose="020F0502020204030204" pitchFamily="34" charset="0"/>
              </a:rPr>
              <a:t>földrajzi</a:t>
            </a:r>
            <a:r>
              <a:rPr lang="en-US" sz="1200" b="1" dirty="0">
                <a:solidFill>
                  <a:srgbClr val="333333"/>
                </a:solidFill>
                <a:effectLst/>
                <a:ea typeface="Calibri" panose="020F0502020204030204" pitchFamily="34" charset="0"/>
                <a:cs typeface="Calibri" panose="020F0502020204030204" pitchFamily="34" charset="0"/>
              </a:rPr>
              <a:t> </a:t>
            </a:r>
            <a:r>
              <a:rPr lang="en-US" sz="1200" b="1" dirty="0" err="1">
                <a:solidFill>
                  <a:srgbClr val="333333"/>
                </a:solidFill>
                <a:effectLst/>
                <a:ea typeface="Calibri" panose="020F0502020204030204" pitchFamily="34" charset="0"/>
                <a:cs typeface="Calibri" panose="020F0502020204030204" pitchFamily="34" charset="0"/>
              </a:rPr>
              <a:t>jelzés</a:t>
            </a:r>
            <a:r>
              <a:rPr lang="en-US" sz="1200" b="1" dirty="0">
                <a:solidFill>
                  <a:srgbClr val="333333"/>
                </a:solidFill>
                <a:effectLst/>
                <a:ea typeface="Calibri" panose="020F0502020204030204" pitchFamily="34" charset="0"/>
                <a:cs typeface="Calibri" panose="020F0502020204030204" pitchFamily="34" charset="0"/>
              </a:rPr>
              <a:t> </a:t>
            </a:r>
            <a:r>
              <a:rPr lang="en-US" sz="1200" dirty="0">
                <a:solidFill>
                  <a:srgbClr val="333333"/>
                </a:solidFill>
                <a:effectLst/>
                <a:ea typeface="Calibri" panose="020F0502020204030204" pitchFamily="34" charset="0"/>
                <a:cs typeface="Calibri" panose="020F0502020204030204" pitchFamily="34" charset="0"/>
              </a:rPr>
              <a:t>(OFJ) </a:t>
            </a:r>
            <a:r>
              <a:rPr lang="en-US" sz="1200" dirty="0" err="1">
                <a:solidFill>
                  <a:srgbClr val="333333"/>
                </a:solidFill>
                <a:effectLst/>
                <a:ea typeface="Calibri" panose="020F0502020204030204" pitchFamily="34" charset="0"/>
                <a:cs typeface="Calibri" panose="020F0502020204030204" pitchFamily="34" charset="0"/>
              </a:rPr>
              <a:t>egy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adott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régióból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helyről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származó</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kivételes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mezőgazdasági</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termék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élelmiszer</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jelzése</a:t>
            </a:r>
            <a:r>
              <a:rPr lang="en-US" sz="1200" dirty="0">
                <a:solidFill>
                  <a:srgbClr val="333333"/>
                </a:solidFill>
                <a:effectLst/>
                <a:ea typeface="Calibri" panose="020F0502020204030204" pitchFamily="34" charset="0"/>
                <a:cs typeface="Calibri" panose="020F0502020204030204" pitchFamily="34" charset="0"/>
              </a:rPr>
              <a:t>.</a:t>
            </a:r>
          </a:p>
          <a:p>
            <a:pPr marL="228600" algn="just">
              <a:lnSpc>
                <a:spcPct val="107000"/>
              </a:lnSpc>
              <a:spcAft>
                <a:spcPts val="800"/>
              </a:spcAft>
            </a:pPr>
            <a:r>
              <a:rPr lang="en-US" sz="1200" dirty="0" err="1">
                <a:solidFill>
                  <a:srgbClr val="333333"/>
                </a:solidFill>
                <a:effectLst/>
                <a:ea typeface="Calibri" panose="020F0502020204030204" pitchFamily="34" charset="0"/>
                <a:cs typeface="Calibri" panose="020F0502020204030204" pitchFamily="34" charset="0"/>
              </a:rPr>
              <a:t>Földrajzi</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jelzés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esetén</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elegendő</a:t>
            </a:r>
            <a:r>
              <a:rPr lang="en-US" sz="1200" dirty="0">
                <a:solidFill>
                  <a:srgbClr val="333333"/>
                </a:solidFill>
                <a:effectLst/>
                <a:ea typeface="Calibri" panose="020F0502020204030204" pitchFamily="34" charset="0"/>
                <a:cs typeface="Calibri" panose="020F0502020204030204" pitchFamily="34" charset="0"/>
              </a:rPr>
              <a:t>, ha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élelmiszer</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mezőgazdasági</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termék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előállításának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csak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néhány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szakasza</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előállítása</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feldolgozása</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előkészítése</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történik</a:t>
            </a:r>
            <a:r>
              <a:rPr lang="en-US" sz="1200" dirty="0">
                <a:solidFill>
                  <a:srgbClr val="333333"/>
                </a:solidFill>
                <a:effectLst/>
                <a:ea typeface="Calibri" panose="020F0502020204030204" pitchFamily="34" charset="0"/>
                <a:cs typeface="Calibri" panose="020F0502020204030204" pitchFamily="34" charset="0"/>
              </a:rPr>
              <a:t> a </a:t>
            </a:r>
            <a:r>
              <a:rPr lang="en-US" sz="1200" dirty="0" err="1">
                <a:solidFill>
                  <a:srgbClr val="333333"/>
                </a:solidFill>
                <a:effectLst/>
                <a:ea typeface="Calibri" panose="020F0502020204030204" pitchFamily="34" charset="0"/>
                <a:cs typeface="Calibri" panose="020F0502020204030204" pitchFamily="34" charset="0"/>
              </a:rPr>
              <a:t>meghatározott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területen</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régió</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meghatározott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hely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kivételes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esetekben</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ország</a:t>
            </a:r>
            <a:r>
              <a:rPr lang="en-US" sz="1200" dirty="0">
                <a:solidFill>
                  <a:srgbClr val="333333"/>
                </a:solidFill>
                <a:effectLst/>
                <a:ea typeface="Calibri" panose="020F0502020204030204" pitchFamily="34" charset="0"/>
                <a:cs typeface="Calibri" panose="020F0502020204030204" pitchFamily="34" charset="0"/>
              </a:rPr>
              <a:t> neve, </a:t>
            </a:r>
            <a:r>
              <a:rPr lang="en-US" sz="1200" dirty="0" err="1">
                <a:solidFill>
                  <a:srgbClr val="333333"/>
                </a:solidFill>
                <a:effectLst/>
                <a:ea typeface="Calibri" panose="020F0502020204030204" pitchFamily="34" charset="0"/>
                <a:cs typeface="Calibri" panose="020F0502020204030204" pitchFamily="34" charset="0"/>
              </a:rPr>
              <a:t>amelyet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adott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területről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származó</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áruk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leírására</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használnak</a:t>
            </a:r>
            <a:r>
              <a:rPr lang="en-US" sz="1200" dirty="0">
                <a:solidFill>
                  <a:srgbClr val="333333"/>
                </a:solidFill>
                <a:effectLst/>
                <a:ea typeface="Calibri" panose="020F0502020204030204" pitchFamily="34" charset="0"/>
                <a:cs typeface="Calibri" panose="020F0502020204030204" pitchFamily="34" charset="0"/>
              </a:rPr>
              <a:t>, ha </a:t>
            </a:r>
            <a:r>
              <a:rPr lang="en-US" sz="1200" dirty="0" err="1">
                <a:solidFill>
                  <a:srgbClr val="333333"/>
                </a:solidFill>
                <a:effectLst/>
                <a:ea typeface="Calibri" panose="020F0502020204030204" pitchFamily="34" charset="0"/>
                <a:cs typeface="Calibri" panose="020F0502020204030204" pitchFamily="34" charset="0"/>
              </a:rPr>
              <a:t>ezek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áruk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bizonyos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minőséggel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hírnévvel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adott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földrajzi</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eredetnek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tulajdonítható</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egyéb</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jellemzőkkel</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rendelkeznek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és</a:t>
            </a:r>
            <a:r>
              <a:rPr lang="en-US" sz="1200" dirty="0">
                <a:solidFill>
                  <a:srgbClr val="333333"/>
                </a:solidFill>
                <a:effectLst/>
                <a:ea typeface="Calibri" panose="020F0502020204030204" pitchFamily="34" charset="0"/>
                <a:cs typeface="Calibri" panose="020F0502020204030204" pitchFamily="34" charset="0"/>
              </a:rPr>
              <a:t> ha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előállítás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feldolgozás</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vagy</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az</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ilyen</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áruk</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elkészítése</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meghatározott</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területen</a:t>
            </a:r>
            <a:r>
              <a:rPr lang="en-US" sz="1200" dirty="0">
                <a:solidFill>
                  <a:srgbClr val="333333"/>
                </a:solidFill>
                <a:effectLst/>
                <a:ea typeface="Calibri" panose="020F0502020204030204" pitchFamily="34" charset="0"/>
                <a:cs typeface="Calibri" panose="020F0502020204030204" pitchFamily="34" charset="0"/>
              </a:rPr>
              <a:t> </a:t>
            </a:r>
            <a:r>
              <a:rPr lang="en-US" sz="1200" dirty="0" err="1">
                <a:solidFill>
                  <a:srgbClr val="333333"/>
                </a:solidFill>
                <a:effectLst/>
                <a:ea typeface="Calibri" panose="020F0502020204030204" pitchFamily="34" charset="0"/>
                <a:cs typeface="Calibri" panose="020F0502020204030204" pitchFamily="34" charset="0"/>
              </a:rPr>
              <a:t>történik</a:t>
            </a:r>
            <a:r>
              <a:rPr lang="en-US" sz="1200" dirty="0">
                <a:solidFill>
                  <a:srgbClr val="333333"/>
                </a:solidFill>
                <a:effectLst/>
                <a:ea typeface="Calibri" panose="020F0502020204030204" pitchFamily="34" charset="0"/>
                <a:cs typeface="Calibri" panose="020F0502020204030204" pitchFamily="34" charset="0"/>
              </a:rPr>
              <a:t>.</a:t>
            </a:r>
            <a:endParaRPr lang="cs-CZ" dirty="0"/>
          </a:p>
        </p:txBody>
      </p:sp>
      <p:sp>
        <p:nvSpPr>
          <p:cNvPr id="4" name="Zástupný text 3">
            <a:extLst>
              <a:ext uri="{FF2B5EF4-FFF2-40B4-BE49-F238E27FC236}">
                <a16:creationId xmlns:a16="http://schemas.microsoft.com/office/drawing/2014/main" id="{2523E737-9779-4CEE-ABBB-F47195C01F60}"/>
              </a:ext>
            </a:extLst>
          </p:cNvPr>
          <p:cNvSpPr>
            <a:spLocks noGrp="1"/>
          </p:cNvSpPr>
          <p:nvPr>
            <p:ph type="body" sz="quarter" idx="16"/>
          </p:nvPr>
        </p:nvSpPr>
        <p:spPr>
          <a:xfrm>
            <a:off x="6423298" y="4709160"/>
            <a:ext cx="2419366" cy="403167"/>
          </a:xfrm>
        </p:spPr>
        <p:txBody>
          <a:bodyPr/>
          <a:lstStyle/>
          <a:p>
            <a:r>
              <a:rPr lang="cs-CZ" sz="1000" dirty="0" err="1">
                <a:solidFill>
                  <a:srgbClr val="333333"/>
                </a:solidFill>
                <a:effectLst/>
                <a:ea typeface="Times New Roman" panose="02020603050405020304" pitchFamily="18" charset="0"/>
                <a:cs typeface="Calibri" panose="020F0502020204030204" pitchFamily="34" charset="0"/>
              </a:rPr>
              <a:t>Védett</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földrajzi</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jelzés</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logója</a:t>
            </a:r>
            <a:endParaRPr lang="cs-CZ" dirty="0"/>
          </a:p>
        </p:txBody>
      </p:sp>
      <p:pic>
        <p:nvPicPr>
          <p:cNvPr id="5" name="Zástupný symbol obrázku 4">
            <a:extLst>
              <a:ext uri="{FF2B5EF4-FFF2-40B4-BE49-F238E27FC236}">
                <a16:creationId xmlns:a16="http://schemas.microsoft.com/office/drawing/2014/main" id="{8FB5B8B6-B946-46E9-92A9-688EBE5361A8}"/>
              </a:ext>
            </a:extLst>
          </p:cNvPr>
          <p:cNvPicPr>
            <a:picLocks noGrp="1" noChangeAspect="1"/>
          </p:cNvPicPr>
          <p:nvPr>
            <p:ph type="pic" sz="quarter" idx="15"/>
          </p:nvPr>
        </p:nvPicPr>
        <p:blipFill>
          <a:blip r:embed="rId2"/>
          <a:srcRect t="848" b="848"/>
          <a:stretch>
            <a:fillRect/>
          </a:stretch>
        </p:blipFill>
        <p:spPr>
          <a:xfrm>
            <a:off x="5981700" y="1260000"/>
            <a:ext cx="3373438" cy="3316218"/>
          </a:xfrm>
          <a:prstGeom prst="rect">
            <a:avLst/>
          </a:prstGeom>
        </p:spPr>
      </p:pic>
    </p:spTree>
    <p:extLst>
      <p:ext uri="{BB962C8B-B14F-4D97-AF65-F5344CB8AC3E}">
        <p14:creationId xmlns:p14="http://schemas.microsoft.com/office/powerpoint/2010/main" val="29412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6BC5C8-E91F-4DB3-8CA2-C4D1A824E8F5}"/>
              </a:ext>
            </a:extLst>
          </p:cNvPr>
          <p:cNvSpPr>
            <a:spLocks noGrp="1"/>
          </p:cNvSpPr>
          <p:nvPr>
            <p:ph type="body" sz="quarter" idx="14"/>
          </p:nvPr>
        </p:nvSpPr>
        <p:spPr>
          <a:xfrm>
            <a:off x="543000" y="1260000"/>
            <a:ext cx="5705400" cy="5171280"/>
          </a:xfrm>
        </p:spPr>
        <p:txBody>
          <a:bodyPr/>
          <a:lstStyle/>
          <a:p>
            <a:r>
              <a:rPr lang="hu-HU" sz="1200" dirty="0">
                <a:solidFill>
                  <a:srgbClr val="333333"/>
                </a:solidFill>
                <a:effectLst/>
                <a:ea typeface="Times New Roman" panose="02020603050405020304" pitchFamily="18" charset="0"/>
                <a:cs typeface="Calibri" panose="020F0502020204030204" pitchFamily="34" charset="0"/>
              </a:rPr>
              <a:t>A több mint 30 éve hagyományos módszerekkel előállított élelmiszerek és mezőgazdasági termékek „garantált hagyományos különlegességek” (HKT) védelemben részesülhetnek. Az említett rendelet szerint a „hagyományos” kifejezés a közösségi piacon a nemzedékek közötti átviteli időszakot követően bizonyított felhasználást jelent. Ennek az időszaknak meg kell egyeznie azzal az időtartammal, amelyet általában egy emberi nemzedéknek tulajdonítanak, azaz legalább az említett 30 évvel. Az oltalom alatt álló földrajzi jelzéssel vagy eredetmegjelöléssel ellátott termékektől eltérően ezek előállítása vagy elkészítése nem kapcsolódik földrajzi területhez. Ezért a gyártástechnológiai (ún. specializáció) feltételek teljesülése esetén bárhol előállíthatók. Egy cseh termék regisztrálásakor ugyanazt a terméket egy másik gyártó más régióban, vagy akár egy másik tagállamban is legyárthatja. A garantált hagyományos különlegesség a hagyományos szempontokat – például a termék előállítási módját vagy összetételét – hangsúlyozza anélkül, hogy egy adott földrajzi területhez kapcsolódna. A HKT-ként bejegyzett terméknév megvédi a hamisítástól és a visszaéléstől.</a:t>
            </a:r>
          </a:p>
          <a:p>
            <a:endParaRPr lang="hu-HU" sz="1200" dirty="0">
              <a:solidFill>
                <a:srgbClr val="333333"/>
              </a:solidFill>
              <a:effectLst/>
              <a:ea typeface="Times New Roman" panose="02020603050405020304" pitchFamily="18" charset="0"/>
              <a:cs typeface="Calibri" panose="020F0502020204030204" pitchFamily="34" charset="0"/>
            </a:endParaRPr>
          </a:p>
          <a:p>
            <a:endParaRPr lang="hu-HU" sz="1200" dirty="0">
              <a:solidFill>
                <a:srgbClr val="333333"/>
              </a:solidFill>
              <a:effectLst/>
              <a:ea typeface="Times New Roman" panose="02020603050405020304" pitchFamily="18" charset="0"/>
              <a:cs typeface="Calibri" panose="020F0502020204030204" pitchFamily="34" charset="0"/>
            </a:endParaRPr>
          </a:p>
          <a:p>
            <a:r>
              <a:rPr lang="hu-HU" sz="1200" dirty="0">
                <a:solidFill>
                  <a:srgbClr val="333333"/>
                </a:solidFill>
                <a:effectLst/>
                <a:ea typeface="Times New Roman" panose="02020603050405020304" pitchFamily="18" charset="0"/>
                <a:cs typeface="Calibri" panose="020F0502020204030204" pitchFamily="34" charset="0"/>
              </a:rPr>
              <a:t>Ezért az élelmiszerek belső piacának megfelelő működése érdekében a mezőgazdasági termékek és élelmiszer-minőségi rendszerekről szóló 1151/2012/EU európai parlamenti és tanácsi rendelet olyan jogi eszközöket biztosít a legális szereplők és élelmiszer-előállítók számára, amelyek lehetővé teszik számukra. piaci értékük növelésére. megvédi őket a tisztességtelen gyakorlatoktól. Ezért minden, a hivatalos EU-nyilvántartásba bejegyzett termelőnek lehetősége van termékein a bejegyzett nevet a „garantált hagyományos különlegesség” megjelöléssel és a megfelelő logóval együtt használni.</a:t>
            </a:r>
            <a:endParaRPr lang="cs-CZ" dirty="0"/>
          </a:p>
        </p:txBody>
      </p:sp>
      <p:sp>
        <p:nvSpPr>
          <p:cNvPr id="4" name="Zástupný text 3">
            <a:extLst>
              <a:ext uri="{FF2B5EF4-FFF2-40B4-BE49-F238E27FC236}">
                <a16:creationId xmlns:a16="http://schemas.microsoft.com/office/drawing/2014/main" id="{1E69E4D6-81C0-48FF-93C5-7FACF46FBF62}"/>
              </a:ext>
            </a:extLst>
          </p:cNvPr>
          <p:cNvSpPr>
            <a:spLocks noGrp="1"/>
          </p:cNvSpPr>
          <p:nvPr>
            <p:ph type="body" sz="quarter" idx="16"/>
          </p:nvPr>
        </p:nvSpPr>
        <p:spPr>
          <a:xfrm>
            <a:off x="6681343" y="4032120"/>
            <a:ext cx="2520360" cy="245313"/>
          </a:xfrm>
        </p:spPr>
        <p:txBody>
          <a:bodyPr/>
          <a:lstStyle/>
          <a:p>
            <a:r>
              <a:rPr lang="en-US" sz="1000" dirty="0" err="1">
                <a:solidFill>
                  <a:srgbClr val="404040"/>
                </a:solidFill>
                <a:effectLst/>
                <a:ea typeface="Calibri" panose="020F0502020204030204" pitchFamily="34" charset="0"/>
                <a:cs typeface="Calibri" panose="020F0502020204030204" pitchFamily="34" charset="0"/>
              </a:rPr>
              <a:t>Hagyományos</a:t>
            </a:r>
            <a:r>
              <a:rPr lang="en-US" sz="1000" dirty="0">
                <a:solidFill>
                  <a:srgbClr val="404040"/>
                </a:solidFill>
                <a:effectLst/>
                <a:ea typeface="Calibri" panose="020F0502020204030204" pitchFamily="34" charset="0"/>
                <a:cs typeface="Calibri" panose="020F0502020204030204" pitchFamily="34" charset="0"/>
              </a:rPr>
              <a:t> </a:t>
            </a:r>
            <a:r>
              <a:rPr lang="en-US" sz="1000" dirty="0" err="1">
                <a:solidFill>
                  <a:srgbClr val="404040"/>
                </a:solidFill>
                <a:effectLst/>
                <a:ea typeface="Calibri" panose="020F0502020204030204" pitchFamily="34" charset="0"/>
                <a:cs typeface="Calibri" panose="020F0502020204030204" pitchFamily="34" charset="0"/>
              </a:rPr>
              <a:t>különlegesség</a:t>
            </a:r>
            <a:r>
              <a:rPr lang="en-US" sz="1000" dirty="0">
                <a:solidFill>
                  <a:srgbClr val="404040"/>
                </a:solidFill>
                <a:effectLst/>
                <a:ea typeface="Calibri" panose="020F0502020204030204" pitchFamily="34" charset="0"/>
                <a:cs typeface="Calibri" panose="020F0502020204030204" pitchFamily="34" charset="0"/>
              </a:rPr>
              <a:t> </a:t>
            </a:r>
            <a:r>
              <a:rPr lang="en-US" sz="1000" dirty="0" err="1">
                <a:solidFill>
                  <a:srgbClr val="404040"/>
                </a:solidFill>
                <a:effectLst/>
                <a:ea typeface="Calibri" panose="020F0502020204030204" pitchFamily="34" charset="0"/>
                <a:cs typeface="Calibri" panose="020F0502020204030204" pitchFamily="34" charset="0"/>
              </a:rPr>
              <a:t>garantált</a:t>
            </a:r>
            <a:r>
              <a:rPr lang="en-US" sz="1000" dirty="0">
                <a:solidFill>
                  <a:srgbClr val="404040"/>
                </a:solidFill>
                <a:effectLst/>
                <a:ea typeface="Calibri" panose="020F0502020204030204" pitchFamily="34" charset="0"/>
                <a:cs typeface="Calibri" panose="020F0502020204030204" pitchFamily="34" charset="0"/>
              </a:rPr>
              <a:t> </a:t>
            </a:r>
            <a:r>
              <a:rPr lang="en-US" sz="1000" dirty="0" err="1">
                <a:solidFill>
                  <a:srgbClr val="404040"/>
                </a:solidFill>
                <a:effectLst/>
                <a:ea typeface="Calibri" panose="020F0502020204030204" pitchFamily="34" charset="0"/>
                <a:cs typeface="Calibri" panose="020F0502020204030204" pitchFamily="34" charset="0"/>
              </a:rPr>
              <a:t>logó</a:t>
            </a:r>
            <a:endParaRPr lang="cs-CZ" dirty="0"/>
          </a:p>
        </p:txBody>
      </p:sp>
      <p:pic>
        <p:nvPicPr>
          <p:cNvPr id="5" name="Zástupný symbol obrázku 4">
            <a:extLst>
              <a:ext uri="{FF2B5EF4-FFF2-40B4-BE49-F238E27FC236}">
                <a16:creationId xmlns:a16="http://schemas.microsoft.com/office/drawing/2014/main" id="{6FD1AB9E-4EAF-498A-8CB7-BFDC7FA05127}"/>
              </a:ext>
            </a:extLst>
          </p:cNvPr>
          <p:cNvPicPr>
            <a:picLocks noGrp="1" noChangeAspect="1"/>
          </p:cNvPicPr>
          <p:nvPr>
            <p:ph type="pic" sz="quarter" idx="15"/>
          </p:nvPr>
        </p:nvPicPr>
        <p:blipFill>
          <a:blip r:embed="rId2"/>
          <a:srcRect t="848" b="848"/>
          <a:stretch>
            <a:fillRect/>
          </a:stretch>
        </p:blipFill>
        <p:spPr>
          <a:xfrm>
            <a:off x="6527546" y="1323644"/>
            <a:ext cx="2827954" cy="2708476"/>
          </a:xfrm>
          <a:prstGeom prst="rect">
            <a:avLst/>
          </a:prstGeom>
        </p:spPr>
      </p:pic>
      <p:pic>
        <p:nvPicPr>
          <p:cNvPr id="3" name="Obrázek 2">
            <a:extLst>
              <a:ext uri="{FF2B5EF4-FFF2-40B4-BE49-F238E27FC236}">
                <a16:creationId xmlns:a16="http://schemas.microsoft.com/office/drawing/2014/main" id="{EE63C225-6A14-43EB-81CB-DD80785851C5}"/>
              </a:ext>
            </a:extLst>
          </p:cNvPr>
          <p:cNvPicPr>
            <a:picLocks noChangeAspect="1"/>
          </p:cNvPicPr>
          <p:nvPr/>
        </p:nvPicPr>
        <p:blipFill>
          <a:blip r:embed="rId3"/>
          <a:stretch>
            <a:fillRect/>
          </a:stretch>
        </p:blipFill>
        <p:spPr>
          <a:xfrm>
            <a:off x="7387243" y="4333009"/>
            <a:ext cx="1524000" cy="2026276"/>
          </a:xfrm>
          <a:prstGeom prst="rect">
            <a:avLst/>
          </a:prstGeom>
        </p:spPr>
      </p:pic>
      <p:sp>
        <p:nvSpPr>
          <p:cNvPr id="6" name="TextovéPole 5">
            <a:extLst>
              <a:ext uri="{FF2B5EF4-FFF2-40B4-BE49-F238E27FC236}">
                <a16:creationId xmlns:a16="http://schemas.microsoft.com/office/drawing/2014/main" id="{B8ADAE23-5FC1-4EB9-BDF4-B15CFFEDCD8D}"/>
              </a:ext>
            </a:extLst>
          </p:cNvPr>
          <p:cNvSpPr txBox="1"/>
          <p:nvPr/>
        </p:nvSpPr>
        <p:spPr>
          <a:xfrm>
            <a:off x="7024254" y="6359285"/>
            <a:ext cx="2478785" cy="400110"/>
          </a:xfrm>
          <a:prstGeom prst="rect">
            <a:avLst/>
          </a:prstGeom>
          <a:noFill/>
        </p:spPr>
        <p:txBody>
          <a:bodyPr wrap="square" rtlCol="0">
            <a:spAutoFit/>
          </a:bodyPr>
          <a:lstStyle/>
          <a:p>
            <a:r>
              <a:rPr lang="hu-HU" sz="1000" dirty="0">
                <a:solidFill>
                  <a:srgbClr val="404040"/>
                </a:solidFill>
                <a:effectLst/>
                <a:ea typeface="Calibri" panose="020F0502020204030204" pitchFamily="34" charset="0"/>
                <a:cs typeface="Calibri" panose="020F0502020204030204" pitchFamily="34" charset="0"/>
              </a:rPr>
              <a:t>Népszerű szlovák szepesi kolbász oltalom alatt álló megjelöléssel</a:t>
            </a:r>
            <a:endParaRPr lang="cs-CZ"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1F5D9389-165B-4891-BF4D-080A4359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6543">
            <a:off x="2577311" y="1184562"/>
            <a:ext cx="2671258" cy="3778133"/>
          </a:xfrm>
          <a:prstGeom prst="rect">
            <a:avLst/>
          </a:prstGeom>
        </p:spPr>
      </p:pic>
      <p:pic>
        <p:nvPicPr>
          <p:cNvPr id="5" name="Obrázek 4" descr="Obsah obrázku text&#10;&#10;Popis byl vytvořen automaticky">
            <a:extLst>
              <a:ext uri="{FF2B5EF4-FFF2-40B4-BE49-F238E27FC236}">
                <a16:creationId xmlns:a16="http://schemas.microsoft.com/office/drawing/2014/main" id="{E2CC11F0-3AB9-484F-A802-AF4EC223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6802">
            <a:off x="295668" y="2070703"/>
            <a:ext cx="2654751" cy="3570227"/>
          </a:xfrm>
          <a:prstGeom prst="rect">
            <a:avLst/>
          </a:prstGeom>
        </p:spPr>
      </p:pic>
      <p:pic>
        <p:nvPicPr>
          <p:cNvPr id="7" name="Obrázek 6" descr="Obsah obrázku text&#10;&#10;Popis byl vytvořen automaticky">
            <a:extLst>
              <a:ext uri="{FF2B5EF4-FFF2-40B4-BE49-F238E27FC236}">
                <a16:creationId xmlns:a16="http://schemas.microsoft.com/office/drawing/2014/main" id="{7944F186-8681-475A-91CE-5CD669EC4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2501">
            <a:off x="7057604" y="2525559"/>
            <a:ext cx="2304530" cy="3259446"/>
          </a:xfrm>
          <a:prstGeom prst="rect">
            <a:avLst/>
          </a:prstGeom>
        </p:spPr>
      </p:pic>
      <p:pic>
        <p:nvPicPr>
          <p:cNvPr id="9" name="Obrázek 8" descr="Obsah obrázku text&#10;&#10;Popis byl vytvořen automaticky">
            <a:extLst>
              <a:ext uri="{FF2B5EF4-FFF2-40B4-BE49-F238E27FC236}">
                <a16:creationId xmlns:a16="http://schemas.microsoft.com/office/drawing/2014/main" id="{5800A0D0-8D26-4CF1-A6F0-2B7901259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29000"/>
            <a:ext cx="2068830" cy="2926080"/>
          </a:xfrm>
          <a:prstGeom prst="rect">
            <a:avLst/>
          </a:prstGeom>
        </p:spPr>
      </p:pic>
      <p:pic>
        <p:nvPicPr>
          <p:cNvPr id="11" name="Obrázek 10" descr="Obsah obrázku text&#10;&#10;Popis byl vytvořen automaticky">
            <a:extLst>
              <a:ext uri="{FF2B5EF4-FFF2-40B4-BE49-F238E27FC236}">
                <a16:creationId xmlns:a16="http://schemas.microsoft.com/office/drawing/2014/main" id="{F425C452-CE23-4D84-8F82-E340CBA16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1597">
            <a:off x="5376819" y="892117"/>
            <a:ext cx="1983624" cy="2805568"/>
          </a:xfrm>
          <a:prstGeom prst="rect">
            <a:avLst/>
          </a:prstGeom>
        </p:spPr>
      </p:pic>
    </p:spTree>
    <p:extLst>
      <p:ext uri="{BB962C8B-B14F-4D97-AF65-F5344CB8AC3E}">
        <p14:creationId xmlns:p14="http://schemas.microsoft.com/office/powerpoint/2010/main" val="112828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43000" y="1231682"/>
            <a:ext cx="8820000" cy="4860000"/>
          </a:xfrm>
        </p:spPr>
        <p:txBody>
          <a:bodyPr/>
          <a:lstStyle/>
          <a:p>
            <a:pPr marL="228600" algn="just">
              <a:lnSpc>
                <a:spcPct val="107000"/>
              </a:lnSpc>
              <a:spcAft>
                <a:spcPts val="800"/>
              </a:spcAft>
            </a:pPr>
            <a:r>
              <a:rPr lang="en-US" dirty="0">
                <a:solidFill>
                  <a:srgbClr val="404040"/>
                </a:solidFill>
                <a:effectLst/>
                <a:ea typeface="Calibri" panose="020F0502020204030204" pitchFamily="34" charset="0"/>
                <a:cs typeface="Calibri" panose="020F0502020204030204" pitchFamily="34" charset="0"/>
              </a:rPr>
              <a:t>Az </a:t>
            </a:r>
            <a:r>
              <a:rPr lang="en-US" dirty="0" err="1">
                <a:solidFill>
                  <a:srgbClr val="404040"/>
                </a:solidFill>
                <a:effectLst/>
                <a:ea typeface="Calibri" panose="020F0502020204030204" pitchFamily="34" charset="0"/>
                <a:cs typeface="Calibri" panose="020F0502020204030204" pitchFamily="34" charset="0"/>
              </a:rPr>
              <a:t>Európai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Unió</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jelenleg</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csaknem</a:t>
            </a:r>
            <a:r>
              <a:rPr lang="en-US" dirty="0">
                <a:solidFill>
                  <a:srgbClr val="404040"/>
                </a:solidFill>
                <a:effectLst/>
                <a:ea typeface="Calibri" panose="020F0502020204030204" pitchFamily="34" charset="0"/>
                <a:cs typeface="Calibri" panose="020F0502020204030204" pitchFamily="34" charset="0"/>
              </a:rPr>
              <a:t> 3400 </a:t>
            </a:r>
            <a:r>
              <a:rPr lang="en-US" dirty="0" err="1">
                <a:solidFill>
                  <a:srgbClr val="404040"/>
                </a:solidFill>
                <a:effectLst/>
                <a:ea typeface="Calibri" panose="020F0502020204030204" pitchFamily="34" charset="0"/>
                <a:cs typeface="Calibri" panose="020F0502020204030204" pitchFamily="34" charset="0"/>
              </a:rPr>
              <a:t>agrár-élelmiszeripari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termék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oltalom</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alatt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áll</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köztük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mezőgazdasági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élelmiszeripari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termékek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amelyek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között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halászati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akvakultúra-termékek</a:t>
            </a:r>
            <a:r>
              <a:rPr lang="en-US" dirty="0">
                <a:solidFill>
                  <a:srgbClr val="404040"/>
                </a:solidFill>
                <a:effectLst/>
                <a:ea typeface="Calibri" panose="020F0502020204030204" pitchFamily="34" charset="0"/>
                <a:cs typeface="Calibri" panose="020F0502020204030204" pitchFamily="34" charset="0"/>
              </a:rPr>
              <a:t> is </a:t>
            </a:r>
            <a:r>
              <a:rPr lang="en-US" dirty="0" err="1">
                <a:solidFill>
                  <a:srgbClr val="404040"/>
                </a:solidFill>
                <a:effectLst/>
                <a:ea typeface="Calibri" panose="020F0502020204030204" pitchFamily="34" charset="0"/>
                <a:cs typeface="Calibri" panose="020F0502020204030204" pitchFamily="34" charset="0"/>
              </a:rPr>
              <a:t>szerepelnek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borok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szeszes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italok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ízesített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borászati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termékek</a:t>
            </a:r>
            <a:r>
              <a:rPr lang="en-US" dirty="0">
                <a:solidFill>
                  <a:srgbClr val="404040"/>
                </a:solidFill>
                <a:effectLst/>
                <a:ea typeface="Calibri" panose="020F0502020204030204" pitchFamily="34" charset="0"/>
                <a:cs typeface="Calibri" panose="020F0502020204030204" pitchFamily="34" charset="0"/>
              </a:rPr>
              <a:t> – </a:t>
            </a:r>
            <a:r>
              <a:rPr lang="en-US" dirty="0" err="1">
                <a:solidFill>
                  <a:srgbClr val="404040"/>
                </a:solidFill>
                <a:effectLst/>
                <a:ea typeface="Calibri" panose="020F0502020204030204" pitchFamily="34" charset="0"/>
                <a:cs typeface="Calibri" panose="020F0502020204030204" pitchFamily="34" charset="0"/>
              </a:rPr>
              <a:t>az</a:t>
            </a:r>
            <a:r>
              <a:rPr lang="en-US" dirty="0">
                <a:solidFill>
                  <a:srgbClr val="404040"/>
                </a:solidFill>
                <a:effectLst/>
                <a:ea typeface="Calibri" panose="020F0502020204030204" pitchFamily="34" charset="0"/>
                <a:cs typeface="Calibri" panose="020F0502020204030204" pitchFamily="34" charset="0"/>
              </a:rPr>
              <a:t> EU </a:t>
            </a:r>
            <a:r>
              <a:rPr lang="en-US" dirty="0" err="1">
                <a:solidFill>
                  <a:srgbClr val="404040"/>
                </a:solidFill>
                <a:effectLst/>
                <a:ea typeface="Calibri" panose="020F0502020204030204" pitchFamily="34" charset="0"/>
                <a:cs typeface="Calibri" panose="020F0502020204030204" pitchFamily="34" charset="0"/>
              </a:rPr>
              <a:t>minőségbiztosítási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rendszerei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szerint</a:t>
            </a:r>
            <a:r>
              <a:rPr lang="en-US" dirty="0">
                <a:solidFill>
                  <a:srgbClr val="404040"/>
                </a:solidFill>
                <a:effectLst/>
                <a:ea typeface="Calibri" panose="020F0502020204030204" pitchFamily="34" charset="0"/>
                <a:cs typeface="Calibri" panose="020F0502020204030204" pitchFamily="34" charset="0"/>
              </a:rPr>
              <a:t>.</a:t>
            </a:r>
          </a:p>
          <a:p>
            <a:pPr marL="228600" algn="just">
              <a:lnSpc>
                <a:spcPct val="107000"/>
              </a:lnSpc>
              <a:spcAft>
                <a:spcPts val="800"/>
              </a:spcAft>
            </a:pPr>
            <a:r>
              <a:rPr lang="en-US" b="1" dirty="0">
                <a:solidFill>
                  <a:srgbClr val="404040"/>
                </a:solidFill>
                <a:effectLst/>
                <a:ea typeface="Calibri" panose="020F0502020204030204" pitchFamily="34" charset="0"/>
                <a:cs typeface="Calibri" panose="020F0502020204030204" pitchFamily="34" charset="0"/>
              </a:rPr>
              <a:t>A </a:t>
            </a:r>
            <a:r>
              <a:rPr lang="en-US" b="1" dirty="0" err="1">
                <a:solidFill>
                  <a:srgbClr val="404040"/>
                </a:solidFill>
                <a:effectLst/>
                <a:ea typeface="Calibri" panose="020F0502020204030204" pitchFamily="34" charset="0"/>
                <a:cs typeface="Calibri" panose="020F0502020204030204" pitchFamily="34" charset="0"/>
              </a:rPr>
              <a:t>földrajzi</a:t>
            </a:r>
            <a:r>
              <a:rPr lang="en-US" b="1" dirty="0">
                <a:solidFill>
                  <a:srgbClr val="404040"/>
                </a:solidFill>
                <a:effectLst/>
                <a:ea typeface="Calibri" panose="020F0502020204030204" pitchFamily="34" charset="0"/>
                <a:cs typeface="Calibri" panose="020F0502020204030204" pitchFamily="34" charset="0"/>
              </a:rPr>
              <a:t> </a:t>
            </a:r>
            <a:r>
              <a:rPr lang="en-US" b="1" dirty="0" err="1">
                <a:solidFill>
                  <a:srgbClr val="404040"/>
                </a:solidFill>
                <a:effectLst/>
                <a:ea typeface="Calibri" panose="020F0502020204030204" pitchFamily="34" charset="0"/>
                <a:cs typeface="Calibri" panose="020F0502020204030204" pitchFamily="34" charset="0"/>
              </a:rPr>
              <a:t>jelzések</a:t>
            </a:r>
            <a:r>
              <a:rPr lang="en-US" b="1" dirty="0">
                <a:solidFill>
                  <a:srgbClr val="404040"/>
                </a:solidFill>
                <a:effectLst/>
                <a:ea typeface="Calibri" panose="020F0502020204030204" pitchFamily="34" charset="0"/>
                <a:cs typeface="Calibri" panose="020F0502020204030204" pitchFamily="34" charset="0"/>
              </a:rPr>
              <a:t> </a:t>
            </a:r>
            <a:r>
              <a:rPr lang="en-US" b="1" dirty="0" err="1">
                <a:solidFill>
                  <a:srgbClr val="404040"/>
                </a:solidFill>
                <a:effectLst/>
                <a:ea typeface="Calibri" panose="020F0502020204030204" pitchFamily="34" charset="0"/>
                <a:cs typeface="Calibri" panose="020F0502020204030204" pitchFamily="34" charset="0"/>
              </a:rPr>
              <a:t>és</a:t>
            </a:r>
            <a:r>
              <a:rPr lang="en-US" b="1" dirty="0">
                <a:solidFill>
                  <a:srgbClr val="404040"/>
                </a:solidFill>
                <a:effectLst/>
                <a:ea typeface="Calibri" panose="020F0502020204030204" pitchFamily="34" charset="0"/>
                <a:cs typeface="Calibri" panose="020F0502020204030204" pitchFamily="34" charset="0"/>
              </a:rPr>
              <a:t> a HKT-</a:t>
            </a:r>
            <a:r>
              <a:rPr lang="en-US" b="1" dirty="0" err="1">
                <a:solidFill>
                  <a:srgbClr val="404040"/>
                </a:solidFill>
                <a:effectLst/>
                <a:ea typeface="Calibri" panose="020F0502020204030204" pitchFamily="34" charset="0"/>
                <a:cs typeface="Calibri" panose="020F0502020204030204" pitchFamily="34" charset="0"/>
              </a:rPr>
              <a:t>rendszerek</a:t>
            </a:r>
            <a:r>
              <a:rPr lang="en-US" b="1" dirty="0">
                <a:solidFill>
                  <a:srgbClr val="404040"/>
                </a:solidFill>
                <a:effectLst/>
                <a:ea typeface="Calibri" panose="020F0502020204030204" pitchFamily="34" charset="0"/>
                <a:cs typeface="Calibri" panose="020F0502020204030204" pitchFamily="34" charset="0"/>
              </a:rPr>
              <a:t> </a:t>
            </a:r>
            <a:r>
              <a:rPr lang="en-US" b="1" dirty="0" err="1">
                <a:solidFill>
                  <a:srgbClr val="404040"/>
                </a:solidFill>
                <a:effectLst/>
                <a:ea typeface="Calibri" panose="020F0502020204030204" pitchFamily="34" charset="0"/>
                <a:cs typeface="Calibri" panose="020F0502020204030204" pitchFamily="34" charset="0"/>
              </a:rPr>
              <a:t>fő</a:t>
            </a:r>
            <a:r>
              <a:rPr lang="en-US" b="1" dirty="0">
                <a:solidFill>
                  <a:srgbClr val="404040"/>
                </a:solidFill>
                <a:effectLst/>
                <a:ea typeface="Calibri" panose="020F0502020204030204" pitchFamily="34" charset="0"/>
                <a:cs typeface="Calibri" panose="020F0502020204030204" pitchFamily="34" charset="0"/>
              </a:rPr>
              <a:t> </a:t>
            </a:r>
            <a:r>
              <a:rPr lang="en-US" b="1" dirty="0" err="1">
                <a:solidFill>
                  <a:srgbClr val="404040"/>
                </a:solidFill>
                <a:effectLst/>
                <a:ea typeface="Calibri" panose="020F0502020204030204" pitchFamily="34" charset="0"/>
                <a:cs typeface="Calibri" panose="020F0502020204030204" pitchFamily="34" charset="0"/>
              </a:rPr>
              <a:t>céljai</a:t>
            </a:r>
            <a:r>
              <a:rPr lang="en-US" b="1" dirty="0">
                <a:solidFill>
                  <a:srgbClr val="404040"/>
                </a:solidFill>
                <a:effectLst/>
                <a:ea typeface="Calibri" panose="020F0502020204030204" pitchFamily="34" charset="0"/>
                <a:cs typeface="Calibri" panose="020F0502020204030204" pitchFamily="34" charset="0"/>
              </a:rPr>
              <a:t> a </a:t>
            </a:r>
            <a:r>
              <a:rPr lang="en-US" b="1" dirty="0" err="1">
                <a:solidFill>
                  <a:srgbClr val="404040"/>
                </a:solidFill>
                <a:effectLst/>
                <a:ea typeface="Calibri" panose="020F0502020204030204" pitchFamily="34" charset="0"/>
                <a:cs typeface="Calibri" panose="020F0502020204030204" pitchFamily="34" charset="0"/>
              </a:rPr>
              <a:t>következők</a:t>
            </a:r>
            <a:r>
              <a:rPr lang="en-US" b="1"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err="1">
                <a:solidFill>
                  <a:srgbClr val="404040"/>
                </a:solidFill>
                <a:effectLst/>
                <a:ea typeface="Calibri" panose="020F0502020204030204" pitchFamily="34" charset="0"/>
                <a:cs typeface="Calibri" panose="020F0502020204030204" pitchFamily="34" charset="0"/>
              </a:rPr>
              <a:t>biztosítja</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az</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egyes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terméknevek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hagyományos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gyártási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módszerek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védelmét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beleértve</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szellemi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tulajdonjogok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védelmét</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a </a:t>
            </a:r>
            <a:r>
              <a:rPr lang="en-US" dirty="0" err="1">
                <a:solidFill>
                  <a:srgbClr val="404040"/>
                </a:solidFill>
                <a:effectLst/>
                <a:ea typeface="Calibri" panose="020F0502020204030204" pitchFamily="34" charset="0"/>
                <a:cs typeface="Calibri" panose="020F0502020204030204" pitchFamily="34" charset="0"/>
              </a:rPr>
              <a:t>belső</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piac</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integritásának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biztosítása</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err="1">
                <a:solidFill>
                  <a:srgbClr val="404040"/>
                </a:solidFill>
                <a:effectLst/>
                <a:ea typeface="Calibri" panose="020F0502020204030204" pitchFamily="34" charset="0"/>
                <a:cs typeface="Calibri" panose="020F0502020204030204" pitchFamily="34" charset="0"/>
              </a:rPr>
              <a:t>tisztességes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verseny</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elérése</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gazdálkodók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termelők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számára</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err="1">
                <a:solidFill>
                  <a:srgbClr val="404040"/>
                </a:solidFill>
                <a:effectLst/>
                <a:ea typeface="Calibri" panose="020F0502020204030204" pitchFamily="34" charset="0"/>
                <a:cs typeface="Calibri" panose="020F0502020204030204" pitchFamily="34" charset="0"/>
              </a:rPr>
              <a:t>méltányos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megtérülést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biztosítanak</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gazdálkodóknak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termelőknek</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err="1">
                <a:solidFill>
                  <a:srgbClr val="404040"/>
                </a:solidFill>
                <a:effectLst/>
                <a:ea typeface="Calibri" panose="020F0502020204030204" pitchFamily="34" charset="0"/>
                <a:cs typeface="Calibri" panose="020F0502020204030204" pitchFamily="34" charset="0"/>
              </a:rPr>
              <a:t>világos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és</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megbízható</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termékinformációkkal</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látja</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el</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fogyasztókat</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800"/>
              </a:spcAft>
              <a:buFont typeface="Arial" panose="020B0604020202020204" pitchFamily="34" charset="0"/>
              <a:buChar char="•"/>
            </a:pPr>
            <a:r>
              <a:rPr lang="en-US" dirty="0" err="1">
                <a:solidFill>
                  <a:srgbClr val="404040"/>
                </a:solidFill>
                <a:effectLst/>
                <a:ea typeface="Calibri" panose="020F0502020204030204" pitchFamily="34" charset="0"/>
                <a:cs typeface="Calibri" panose="020F0502020204030204" pitchFamily="34" charset="0"/>
              </a:rPr>
              <a:t>versenykörnyezet</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megteremtése</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egyenlő</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versenyfeltételekkel</a:t>
            </a:r>
            <a:r>
              <a:rPr lang="en-US" dirty="0">
                <a:solidFill>
                  <a:srgbClr val="404040"/>
                </a:solidFill>
                <a:effectLst/>
                <a:ea typeface="Calibri" panose="020F0502020204030204" pitchFamily="34" charset="0"/>
                <a:cs typeface="Calibri" panose="020F0502020204030204" pitchFamily="34" charset="0"/>
              </a:rPr>
              <a:t> a </a:t>
            </a:r>
            <a:r>
              <a:rPr lang="en-US" dirty="0" err="1">
                <a:solidFill>
                  <a:srgbClr val="404040"/>
                </a:solidFill>
                <a:effectLst/>
                <a:ea typeface="Calibri" panose="020F0502020204030204" pitchFamily="34" charset="0"/>
                <a:cs typeface="Calibri" panose="020F0502020204030204" pitchFamily="34" charset="0"/>
              </a:rPr>
              <a:t>vidéki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területek</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termelői</a:t>
            </a:r>
            <a:r>
              <a:rPr lang="en-US" dirty="0">
                <a:solidFill>
                  <a:srgbClr val="404040"/>
                </a:solidFill>
                <a:effectLst/>
                <a:ea typeface="Calibri" panose="020F0502020204030204" pitchFamily="34" charset="0"/>
                <a:cs typeface="Calibri" panose="020F0502020204030204" pitchFamily="34" charset="0"/>
              </a:rPr>
              <a:t> </a:t>
            </a:r>
            <a:r>
              <a:rPr lang="en-US" dirty="0" err="1">
                <a:solidFill>
                  <a:srgbClr val="404040"/>
                </a:solidFill>
                <a:effectLst/>
                <a:ea typeface="Calibri" panose="020F0502020204030204" pitchFamily="34" charset="0"/>
                <a:cs typeface="Calibri" panose="020F0502020204030204" pitchFamily="34" charset="0"/>
              </a:rPr>
              <a:t>számára</a:t>
            </a:r>
            <a:r>
              <a:rPr lang="en-US" dirty="0">
                <a:solidFill>
                  <a:srgbClr val="404040"/>
                </a:solidFill>
                <a:effectLst/>
                <a:ea typeface="Calibri" panose="020F0502020204030204" pitchFamily="34" charset="0"/>
                <a:cs typeface="Calibri" panose="020F0502020204030204" pitchFamily="34" charset="0"/>
              </a:rPr>
              <a:t>.</a:t>
            </a:r>
            <a:endParaRPr lang="pl-PL" sz="1200" dirty="0"/>
          </a:p>
        </p:txBody>
      </p:sp>
      <p:pic>
        <p:nvPicPr>
          <p:cNvPr id="6" name="Obrázek 5">
            <a:extLst>
              <a:ext uri="{FF2B5EF4-FFF2-40B4-BE49-F238E27FC236}">
                <a16:creationId xmlns:a16="http://schemas.microsoft.com/office/drawing/2014/main" id="{07C04BF3-80E8-49ED-BCD9-5AAC6E91A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560" y="4258499"/>
            <a:ext cx="3878879" cy="2191177"/>
          </a:xfrm>
          <a:prstGeom prst="rect">
            <a:avLst/>
          </a:prstGeom>
        </p:spPr>
      </p:pic>
    </p:spTree>
    <p:extLst>
      <p:ext uri="{BB962C8B-B14F-4D97-AF65-F5344CB8AC3E}">
        <p14:creationId xmlns:p14="http://schemas.microsoft.com/office/powerpoint/2010/main" val="25517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48180E-591B-4958-8ACD-4884B8DE6EDD}"/>
              </a:ext>
            </a:extLst>
          </p:cNvPr>
          <p:cNvSpPr>
            <a:spLocks noGrp="1"/>
          </p:cNvSpPr>
          <p:nvPr>
            <p:ph type="body" sz="quarter" idx="14"/>
          </p:nvPr>
        </p:nvSpPr>
        <p:spPr>
          <a:xfrm>
            <a:off x="662940" y="1260001"/>
            <a:ext cx="4389120" cy="4744560"/>
          </a:xfrm>
        </p:spPr>
        <p:txBody>
          <a:bodyPr/>
          <a:lstStyle/>
          <a:p>
            <a:pPr marL="228600" algn="just">
              <a:lnSpc>
                <a:spcPct val="107000"/>
              </a:lnSpc>
              <a:spcAft>
                <a:spcPts val="800"/>
              </a:spcAft>
            </a:pPr>
            <a:r>
              <a:rPr lang="cs-CZ" sz="1800" b="1" dirty="0">
                <a:effectLst/>
                <a:ea typeface="Calibri" panose="020F0502020204030204" pitchFamily="34" charset="0"/>
                <a:cs typeface="Calibri" panose="020F0502020204030204" pitchFamily="34" charset="0"/>
              </a:rPr>
              <a:t>6.5.3. </a:t>
            </a:r>
            <a:r>
              <a:rPr lang="en-US" sz="1800" b="1" dirty="0" err="1">
                <a:effectLst/>
                <a:ea typeface="Calibri" panose="020F0502020204030204" pitchFamily="34" charset="0"/>
                <a:cs typeface="Calibri" panose="020F0502020204030204" pitchFamily="34" charset="0"/>
              </a:rPr>
              <a:t>Védő</a:t>
            </a:r>
            <a:r>
              <a:rPr lang="en-US" sz="1800" b="1" dirty="0">
                <a:effectLst/>
                <a:ea typeface="Calibri" panose="020F0502020204030204" pitchFamily="34" charset="0"/>
                <a:cs typeface="Calibri" panose="020F0502020204030204" pitchFamily="34" charset="0"/>
              </a:rPr>
              <a:t> </a:t>
            </a:r>
            <a:r>
              <a:rPr lang="en-US" sz="1800" b="1" dirty="0" err="1">
                <a:effectLst/>
                <a:ea typeface="Calibri" panose="020F0502020204030204" pitchFamily="34" charset="0"/>
                <a:cs typeface="Calibri" panose="020F0502020204030204" pitchFamily="34" charset="0"/>
              </a:rPr>
              <a:t>jelzések</a:t>
            </a:r>
            <a:r>
              <a:rPr lang="en-US" sz="1800" b="1" dirty="0">
                <a:effectLst/>
                <a:ea typeface="Calibri" panose="020F0502020204030204" pitchFamily="34" charset="0"/>
                <a:cs typeface="Calibri" panose="020F0502020204030204" pitchFamily="34" charset="0"/>
              </a:rPr>
              <a:t> a </a:t>
            </a:r>
            <a:r>
              <a:rPr lang="en-US" sz="1800" b="1" dirty="0" err="1">
                <a:effectLst/>
                <a:ea typeface="Calibri" panose="020F0502020204030204" pitchFamily="34" charset="0"/>
                <a:cs typeface="Calibri" panose="020F0502020204030204" pitchFamily="34" charset="0"/>
              </a:rPr>
              <a:t>Cseh</a:t>
            </a:r>
            <a:r>
              <a:rPr lang="en-US" sz="1800" b="1" dirty="0">
                <a:effectLst/>
                <a:ea typeface="Calibri" panose="020F0502020204030204" pitchFamily="34" charset="0"/>
                <a:cs typeface="Calibri" panose="020F0502020204030204" pitchFamily="34" charset="0"/>
              </a:rPr>
              <a:t> </a:t>
            </a:r>
            <a:r>
              <a:rPr lang="en-US" sz="1800" b="1" dirty="0" err="1">
                <a:effectLst/>
                <a:ea typeface="Calibri" panose="020F0502020204030204" pitchFamily="34" charset="0"/>
                <a:cs typeface="Calibri" panose="020F0502020204030204" pitchFamily="34" charset="0"/>
              </a:rPr>
              <a:t>Köztársaságban</a:t>
            </a:r>
            <a:endParaRPr lang="cs-CZ" sz="1800" b="1" dirty="0">
              <a:effectLst/>
              <a:ea typeface="Calibri" panose="020F0502020204030204" pitchFamily="34" charset="0"/>
              <a:cs typeface="Calibri" panose="020F0502020204030204" pitchFamily="34" charset="0"/>
            </a:endParaRPr>
          </a:p>
          <a:p>
            <a:pPr marL="228600" algn="just">
              <a:lnSpc>
                <a:spcPct val="107000"/>
              </a:lnSpc>
              <a:spcAft>
                <a:spcPts val="800"/>
              </a:spcAft>
            </a:pPr>
            <a:endParaRPr lang="cs-CZ" sz="1800" b="1" dirty="0">
              <a:ea typeface="Calibri" panose="020F0502020204030204" pitchFamily="34" charset="0"/>
              <a:cs typeface="Calibri" panose="020F0502020204030204" pitchFamily="34" charset="0"/>
            </a:endParaRPr>
          </a:p>
          <a:p>
            <a:pPr marL="228600" algn="just">
              <a:lnSpc>
                <a:spcPct val="107000"/>
              </a:lnSpc>
              <a:spcAft>
                <a:spcPts val="800"/>
              </a:spcAft>
            </a:pPr>
            <a:r>
              <a:rPr lang="en-US" b="1" dirty="0">
                <a:effectLst/>
                <a:ea typeface="Calibri" panose="020F0502020204030204" pitchFamily="34" charset="0"/>
                <a:cs typeface="Calibri" panose="020F0502020204030204" pitchFamily="34" charset="0"/>
              </a:rPr>
              <a:t>Minden </a:t>
            </a:r>
            <a:r>
              <a:rPr lang="en-US" b="1" dirty="0" err="1">
                <a:effectLst/>
                <a:ea typeface="Calibri" panose="020F0502020204030204" pitchFamily="34" charset="0"/>
                <a:cs typeface="Calibri" panose="020F0502020204030204" pitchFamily="34" charset="0"/>
              </a:rPr>
              <a:t>országnak</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megvannak</a:t>
            </a:r>
            <a:r>
              <a:rPr lang="en-US" b="1" dirty="0">
                <a:effectLst/>
                <a:ea typeface="Calibri" panose="020F0502020204030204" pitchFamily="34" charset="0"/>
                <a:cs typeface="Calibri" panose="020F0502020204030204" pitchFamily="34" charset="0"/>
              </a:rPr>
              <a:t> a </a:t>
            </a:r>
            <a:r>
              <a:rPr lang="en-US" b="1" dirty="0" err="1">
                <a:effectLst/>
                <a:ea typeface="Calibri" panose="020F0502020204030204" pitchFamily="34" charset="0"/>
                <a:cs typeface="Calibri" panose="020F0502020204030204" pitchFamily="34" charset="0"/>
              </a:rPr>
              <a:t>saját</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nemzeti</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védjegyei</a:t>
            </a:r>
            <a:r>
              <a:rPr lang="en-US" b="1" dirty="0">
                <a:effectLst/>
                <a:ea typeface="Calibri" panose="020F0502020204030204" pitchFamily="34" charset="0"/>
                <a:cs typeface="Calibri" panose="020F0502020204030204" pitchFamily="34" charset="0"/>
              </a:rPr>
              <a:t> is.</a:t>
            </a:r>
          </a:p>
          <a:p>
            <a:pPr marL="228600" algn="just">
              <a:lnSpc>
                <a:spcPct val="107000"/>
              </a:lnSpc>
              <a:spcAft>
                <a:spcPts val="800"/>
              </a:spcAft>
            </a:pPr>
            <a:r>
              <a:rPr lang="en-US" dirty="0">
                <a:effectLst/>
                <a:ea typeface="Calibri" panose="020F0502020204030204" pitchFamily="34" charset="0"/>
                <a:cs typeface="Calibri" panose="020F0502020204030204" pitchFamily="34" charset="0"/>
              </a:rPr>
              <a:t>A </a:t>
            </a:r>
            <a:r>
              <a:rPr lang="en-US" dirty="0" err="1">
                <a:effectLst/>
                <a:ea typeface="Calibri" panose="020F0502020204030204" pitchFamily="34" charset="0"/>
                <a:cs typeface="Calibri" panose="020F0502020204030204" pitchFamily="34" charset="0"/>
              </a:rPr>
              <a:t>Cseh</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Köztársaságban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számos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nem</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hivatalos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élelmiszer</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mezőgazdasági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árucikk-megjelölés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mellett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amelyeket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különböző</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többnyire</a:t>
            </a:r>
            <a:r>
              <a:rPr lang="en-US" dirty="0">
                <a:effectLst/>
                <a:ea typeface="Calibri" panose="020F0502020204030204" pitchFamily="34" charset="0"/>
                <a:cs typeface="Calibri" panose="020F0502020204030204" pitchFamily="34" charset="0"/>
              </a:rPr>
              <a:t> non-profit </a:t>
            </a:r>
            <a:r>
              <a:rPr lang="en-US" dirty="0" err="1">
                <a:effectLst/>
                <a:ea typeface="Calibri" panose="020F0502020204030204" pitchFamily="34" charset="0"/>
                <a:cs typeface="Calibri" panose="020F0502020204030204" pitchFamily="34" charset="0"/>
              </a:rPr>
              <a:t>szervezetek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kezelnek</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Cseh</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Köztársaság</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Mezőgazdasági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Minisztériuma</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által</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kezelt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megjelölések</a:t>
            </a:r>
            <a:r>
              <a:rPr lang="en-US" dirty="0">
                <a:effectLst/>
                <a:ea typeface="Calibri" panose="020F0502020204030204" pitchFamily="34" charset="0"/>
                <a:cs typeface="Calibri" panose="020F0502020204030204" pitchFamily="34" charset="0"/>
              </a:rPr>
              <a:t> is </a:t>
            </a:r>
            <a:r>
              <a:rPr lang="en-US" dirty="0" err="1">
                <a:effectLst/>
                <a:ea typeface="Calibri" panose="020F0502020204030204" pitchFamily="34" charset="0"/>
                <a:cs typeface="Calibri" panose="020F0502020204030204" pitchFamily="34" charset="0"/>
              </a:rPr>
              <a:t>elérhetők</a:t>
            </a:r>
            <a:r>
              <a:rPr lang="en-US" dirty="0">
                <a:effectLst/>
                <a:ea typeface="Calibri" panose="020F0502020204030204" pitchFamily="34" charset="0"/>
                <a:cs typeface="Calibri" panose="020F0502020204030204" pitchFamily="34" charset="0"/>
              </a:rPr>
              <a:t>.</a:t>
            </a:r>
            <a:endParaRPr lang="cs-CZ" dirty="0"/>
          </a:p>
        </p:txBody>
      </p:sp>
      <p:sp>
        <p:nvSpPr>
          <p:cNvPr id="4" name="Zástupný text 3">
            <a:extLst>
              <a:ext uri="{FF2B5EF4-FFF2-40B4-BE49-F238E27FC236}">
                <a16:creationId xmlns:a16="http://schemas.microsoft.com/office/drawing/2014/main" id="{DAF3732B-A33B-44D5-9B8C-FA6DC16980F6}"/>
              </a:ext>
            </a:extLst>
          </p:cNvPr>
          <p:cNvSpPr>
            <a:spLocks noGrp="1"/>
          </p:cNvSpPr>
          <p:nvPr>
            <p:ph type="body" sz="quarter" idx="16"/>
          </p:nvPr>
        </p:nvSpPr>
        <p:spPr>
          <a:xfrm>
            <a:off x="5052060" y="3429000"/>
            <a:ext cx="3154681" cy="3093719"/>
          </a:xfrm>
        </p:spPr>
        <p:txBody>
          <a:bodyPr/>
          <a:lstStyle/>
          <a:p>
            <a:r>
              <a:rPr lang="cs-CZ" sz="1000" dirty="0">
                <a:effectLst/>
                <a:ea typeface="Calibri" panose="020F0502020204030204" pitchFamily="34" charset="0"/>
                <a:cs typeface="Times New Roman" panose="02020603050405020304" pitchFamily="18" charset="0"/>
              </a:rPr>
              <a:t>KLASA</a:t>
            </a:r>
            <a:r>
              <a:rPr lang="en-US" sz="1000" dirty="0">
                <a:effectLst/>
                <a:ea typeface="Calibri" panose="020F0502020204030204" pitchFamily="34" charset="0"/>
                <a:cs typeface="Times New Roman" panose="02020603050405020304" pitchFamily="18" charset="0"/>
              </a:rPr>
              <a:t> </a:t>
            </a:r>
            <a:r>
              <a:rPr lang="en-US" sz="1000" dirty="0" err="1">
                <a:effectLst/>
                <a:ea typeface="Calibri" panose="020F0502020204030204" pitchFamily="34" charset="0"/>
                <a:cs typeface="Times New Roman" panose="02020603050405020304" pitchFamily="18" charset="0"/>
              </a:rPr>
              <a:t>logó</a:t>
            </a:r>
            <a:endParaRPr lang="cs-CZ" sz="1000" dirty="0">
              <a:effectLst/>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sz="1000" dirty="0">
              <a:effectLst/>
              <a:ea typeface="Calibri" panose="020F0502020204030204" pitchFamily="34" charset="0"/>
              <a:cs typeface="Times New Roman" panose="02020603050405020304" pitchFamily="18" charset="0"/>
            </a:endParaRPr>
          </a:p>
          <a:p>
            <a:r>
              <a:rPr lang="en-US" sz="1000" dirty="0">
                <a:effectLst/>
                <a:ea typeface="Calibri" panose="020F0502020204030204" pitchFamily="34" charset="0"/>
                <a:cs typeface="Times New Roman" panose="02020603050405020304" pitchFamily="18" charset="0"/>
              </a:rPr>
              <a:t>Regional food </a:t>
            </a:r>
            <a:r>
              <a:rPr lang="en-US" sz="1000" dirty="0" err="1">
                <a:effectLst/>
                <a:ea typeface="Calibri" panose="020F0502020204030204" pitchFamily="34" charset="0"/>
                <a:cs typeface="Times New Roman" panose="02020603050405020304" pitchFamily="18" charset="0"/>
              </a:rPr>
              <a:t>logó</a:t>
            </a:r>
            <a:endParaRPr lang="cs-CZ" sz="1000" dirty="0">
              <a:effectLst/>
              <a:ea typeface="Calibri" panose="020F0502020204030204" pitchFamily="34" charset="0"/>
              <a:cs typeface="Times New Roman" panose="02020603050405020304" pitchFamily="18" charset="0"/>
            </a:endParaRPr>
          </a:p>
          <a:p>
            <a:endParaRPr lang="cs-CZ" dirty="0"/>
          </a:p>
        </p:txBody>
      </p:sp>
      <p:pic>
        <p:nvPicPr>
          <p:cNvPr id="5" name="Zástupný symbol obrázku 4">
            <a:extLst>
              <a:ext uri="{FF2B5EF4-FFF2-40B4-BE49-F238E27FC236}">
                <a16:creationId xmlns:a16="http://schemas.microsoft.com/office/drawing/2014/main" id="{75A5E97E-6AC7-4367-9FD1-F228EA7282C7}"/>
              </a:ext>
            </a:extLst>
          </p:cNvPr>
          <p:cNvPicPr>
            <a:picLocks noGrp="1" noChangeAspect="1"/>
          </p:cNvPicPr>
          <p:nvPr>
            <p:ph type="pic" sz="quarter" idx="15"/>
          </p:nvPr>
        </p:nvPicPr>
        <p:blipFill>
          <a:blip r:embed="rId3"/>
          <a:srcRect t="848" b="848"/>
          <a:stretch>
            <a:fillRect/>
          </a:stretch>
        </p:blipFill>
        <p:spPr>
          <a:xfrm>
            <a:off x="6187802" y="1704933"/>
            <a:ext cx="1660798" cy="1632627"/>
          </a:xfrm>
          <a:prstGeom prst="rect">
            <a:avLst/>
          </a:prstGeom>
        </p:spPr>
      </p:pic>
      <p:pic>
        <p:nvPicPr>
          <p:cNvPr id="3" name="Obrázek 2">
            <a:extLst>
              <a:ext uri="{FF2B5EF4-FFF2-40B4-BE49-F238E27FC236}">
                <a16:creationId xmlns:a16="http://schemas.microsoft.com/office/drawing/2014/main" id="{7C7A73CC-63FB-44E6-B627-97331B33C256}"/>
              </a:ext>
            </a:extLst>
          </p:cNvPr>
          <p:cNvPicPr>
            <a:picLocks noChangeAspect="1"/>
          </p:cNvPicPr>
          <p:nvPr/>
        </p:nvPicPr>
        <p:blipFill>
          <a:blip r:embed="rId4"/>
          <a:stretch>
            <a:fillRect/>
          </a:stretch>
        </p:blipFill>
        <p:spPr>
          <a:xfrm>
            <a:off x="8221100" y="3337560"/>
            <a:ext cx="1353429" cy="1329043"/>
          </a:xfrm>
          <a:prstGeom prst="rect">
            <a:avLst/>
          </a:prstGeom>
        </p:spPr>
      </p:pic>
      <p:sp>
        <p:nvSpPr>
          <p:cNvPr id="7" name="TextovéPole 6">
            <a:extLst>
              <a:ext uri="{FF2B5EF4-FFF2-40B4-BE49-F238E27FC236}">
                <a16:creationId xmlns:a16="http://schemas.microsoft.com/office/drawing/2014/main" id="{C3023535-927F-4036-9608-F6A33B6B6586}"/>
              </a:ext>
            </a:extLst>
          </p:cNvPr>
          <p:cNvSpPr txBox="1"/>
          <p:nvPr/>
        </p:nvSpPr>
        <p:spPr>
          <a:xfrm>
            <a:off x="7427154" y="4975859"/>
            <a:ext cx="2941320" cy="246221"/>
          </a:xfrm>
          <a:prstGeom prst="rect">
            <a:avLst/>
          </a:prstGeom>
          <a:noFill/>
        </p:spPr>
        <p:txBody>
          <a:bodyPr wrap="square">
            <a:spAutoFit/>
          </a:bodyPr>
          <a:lstStyle/>
          <a:p>
            <a:pPr lvl="0" algn="ctr">
              <a:spcBef>
                <a:spcPts val="0"/>
              </a:spcBef>
              <a:defRPr/>
            </a:pPr>
            <a:r>
              <a:rPr kumimoji="0" lang="en-US" altLang="cs-CZ" sz="1000" b="0" i="0" u="none" strike="noStrike" kern="1200" cap="none" spc="0" normalizeH="0" baseline="0" noProof="0" dirty="0">
                <a:ln>
                  <a:noFill/>
                </a:ln>
                <a:solidFill>
                  <a:prstClr val="black"/>
                </a:solidFill>
                <a:effectLst/>
                <a:uLnTx/>
                <a:uFillTx/>
                <a:latin typeface="Trebuchet MS"/>
                <a:ea typeface="Calibri" panose="020F0502020204030204" pitchFamily="34" charset="0"/>
                <a:cs typeface="Calibri" panose="020F0502020204030204" pitchFamily="34" charset="0"/>
              </a:rPr>
              <a:t>Czech food </a:t>
            </a:r>
            <a:r>
              <a:rPr kumimoji="0" lang="en-US" altLang="cs-CZ" sz="1000" b="0" i="0" u="none" strike="noStrike" kern="1200" cap="none" spc="0" normalizeH="0" baseline="0" noProof="0" dirty="0" err="1">
                <a:ln>
                  <a:noFill/>
                </a:ln>
                <a:solidFill>
                  <a:prstClr val="black"/>
                </a:solidFill>
                <a:effectLst/>
                <a:uLnTx/>
                <a:uFillTx/>
                <a:latin typeface="Trebuchet MS"/>
                <a:ea typeface="Calibri" panose="020F0502020204030204" pitchFamily="34" charset="0"/>
                <a:cs typeface="Calibri" panose="020F0502020204030204" pitchFamily="34" charset="0"/>
              </a:rPr>
              <a:t>logó</a:t>
            </a:r>
            <a:endParaRPr kumimoji="0" lang="cs-CZ" sz="10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8" name="Obrázek 7">
            <a:extLst>
              <a:ext uri="{FF2B5EF4-FFF2-40B4-BE49-F238E27FC236}">
                <a16:creationId xmlns:a16="http://schemas.microsoft.com/office/drawing/2014/main" id="{70416B65-FC1D-466F-B826-85DD5F74D802}"/>
              </a:ext>
            </a:extLst>
          </p:cNvPr>
          <p:cNvPicPr>
            <a:picLocks noChangeAspect="1"/>
          </p:cNvPicPr>
          <p:nvPr/>
        </p:nvPicPr>
        <p:blipFill>
          <a:blip r:embed="rId5"/>
          <a:stretch>
            <a:fillRect/>
          </a:stretch>
        </p:blipFill>
        <p:spPr>
          <a:xfrm>
            <a:off x="5642407" y="4387951"/>
            <a:ext cx="1554615" cy="1530229"/>
          </a:xfrm>
          <a:prstGeom prst="rect">
            <a:avLst/>
          </a:prstGeom>
        </p:spPr>
      </p:pic>
    </p:spTree>
    <p:extLst>
      <p:ext uri="{BB962C8B-B14F-4D97-AF65-F5344CB8AC3E}">
        <p14:creationId xmlns:p14="http://schemas.microsoft.com/office/powerpoint/2010/main" val="38951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a:t>
            </a:r>
            <a:r>
              <a:rPr lang="hu-HU" sz="1800" b="1" dirty="0"/>
              <a:t>Értékesítés az udvarról (tanyáról)</a:t>
            </a:r>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a:xfrm>
            <a:off x="543000" y="1710690"/>
            <a:ext cx="8820000" cy="735330"/>
          </a:xfrm>
        </p:spPr>
        <p:txBody>
          <a:bodyPr/>
          <a:lstStyle/>
          <a:p>
            <a:r>
              <a:rPr lang="cs-CZ" sz="1800" b="1" dirty="0">
                <a:latin typeface="+mj-lt"/>
                <a:ea typeface="Calibri" panose="020F0502020204030204" pitchFamily="34" charset="0"/>
                <a:cs typeface="Times New Roman" panose="02020603050405020304" pitchFamily="18" charset="0"/>
              </a:rPr>
              <a:t>6.5.1</a:t>
            </a:r>
            <a:r>
              <a:rPr lang="cs-CZ" sz="1800" b="1" dirty="0">
                <a:effectLst/>
                <a:latin typeface="+mj-lt"/>
                <a:ea typeface="Calibri" panose="020F0502020204030204" pitchFamily="34" charset="0"/>
                <a:cs typeface="Times New Roman" panose="02020603050405020304" pitchFamily="18" charset="0"/>
              </a:rPr>
              <a:t> </a:t>
            </a:r>
            <a:r>
              <a:rPr lang="cs-CZ" sz="1800" b="1" dirty="0" err="1">
                <a:solidFill>
                  <a:srgbClr val="3B3B3B"/>
                </a:solidFill>
                <a:effectLst/>
                <a:latin typeface="+mj-lt"/>
                <a:ea typeface="Calibri" panose="020F0502020204030204" pitchFamily="34" charset="0"/>
                <a:cs typeface="Calibri" panose="020F0502020204030204" pitchFamily="34" charset="0"/>
              </a:rPr>
              <a:t>Növényi</a:t>
            </a:r>
            <a:r>
              <a:rPr lang="cs-CZ" sz="1800" b="1" dirty="0">
                <a:solidFill>
                  <a:srgbClr val="3B3B3B"/>
                </a:solidFill>
                <a:effectLst/>
                <a:latin typeface="+mj-lt"/>
                <a:ea typeface="Calibri" panose="020F0502020204030204" pitchFamily="34" charset="0"/>
                <a:cs typeface="Calibri" panose="020F0502020204030204" pitchFamily="34" charset="0"/>
              </a:rPr>
              <a:t> </a:t>
            </a:r>
            <a:r>
              <a:rPr lang="cs-CZ" sz="1800" b="1" dirty="0" err="1">
                <a:solidFill>
                  <a:srgbClr val="3B3B3B"/>
                </a:solidFill>
                <a:effectLst/>
                <a:latin typeface="+mj-lt"/>
                <a:ea typeface="Calibri" panose="020F0502020204030204" pitchFamily="34" charset="0"/>
                <a:cs typeface="Calibri" panose="020F0502020204030204" pitchFamily="34" charset="0"/>
              </a:rPr>
              <a:t>termékek</a:t>
            </a:r>
            <a:endParaRPr lang="cs-CZ" sz="1800" dirty="0">
              <a:solidFill>
                <a:srgbClr val="3B3B3B"/>
              </a:solidFill>
              <a:latin typeface="+mj-lt"/>
              <a:ea typeface="Calibri" panose="020F0502020204030204" pitchFamily="34" charset="0"/>
              <a:cs typeface="Times New Roman" panose="02020603050405020304" pitchFamily="18" charset="0"/>
            </a:endParaRPr>
          </a:p>
          <a:p>
            <a:r>
              <a:rPr lang="cs-CZ" sz="1800" b="1" dirty="0">
                <a:latin typeface="+mj-lt"/>
                <a:ea typeface="Calibri" panose="020F0502020204030204" pitchFamily="34" charset="0"/>
                <a:cs typeface="Times New Roman" panose="02020603050405020304" pitchFamily="18" charset="0"/>
              </a:rPr>
              <a:t>6.5.2 </a:t>
            </a:r>
            <a:r>
              <a:rPr lang="en-US" sz="1800" b="1" dirty="0">
                <a:solidFill>
                  <a:srgbClr val="3B3B3B"/>
                </a:solidFill>
                <a:effectLst/>
                <a:latin typeface="+mj-lt"/>
                <a:ea typeface="Calibri" panose="020F0502020204030204" pitchFamily="34" charset="0"/>
                <a:cs typeface="Calibri" panose="020F0502020204030204" pitchFamily="34" charset="0"/>
              </a:rPr>
              <a:t>A </a:t>
            </a:r>
            <a:r>
              <a:rPr lang="en-US" sz="1800" b="1" dirty="0" err="1">
                <a:solidFill>
                  <a:srgbClr val="3B3B3B"/>
                </a:solidFill>
                <a:effectLst/>
                <a:latin typeface="+mj-lt"/>
                <a:ea typeface="Calibri" panose="020F0502020204030204" pitchFamily="34" charset="0"/>
                <a:cs typeface="Calibri" panose="020F0502020204030204" pitchFamily="34" charset="0"/>
              </a:rPr>
              <a:t>regionális</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termékek</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védőcímkézése</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az</a:t>
            </a:r>
            <a:r>
              <a:rPr lang="en-US" sz="1800" b="1" dirty="0">
                <a:solidFill>
                  <a:srgbClr val="3B3B3B"/>
                </a:solidFill>
                <a:effectLst/>
                <a:latin typeface="+mj-lt"/>
                <a:ea typeface="Calibri" panose="020F0502020204030204" pitchFamily="34" charset="0"/>
                <a:cs typeface="Calibri" panose="020F0502020204030204" pitchFamily="34" charset="0"/>
              </a:rPr>
              <a:t> EU-ban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5" name="Obrázek 4">
            <a:extLst>
              <a:ext uri="{FF2B5EF4-FFF2-40B4-BE49-F238E27FC236}">
                <a16:creationId xmlns:a16="http://schemas.microsoft.com/office/drawing/2014/main" id="{CA1911ED-B560-4B2E-9B91-FD764C8257DC}"/>
              </a:ext>
            </a:extLst>
          </p:cNvPr>
          <p:cNvPicPr>
            <a:picLocks noChangeAspect="1"/>
          </p:cNvPicPr>
          <p:nvPr/>
        </p:nvPicPr>
        <p:blipFill>
          <a:blip r:embed="rId3"/>
          <a:stretch>
            <a:fillRect/>
          </a:stretch>
        </p:blipFill>
        <p:spPr>
          <a:xfrm>
            <a:off x="1996751" y="3179504"/>
            <a:ext cx="4655976" cy="3092794"/>
          </a:xfrm>
          <a:prstGeom prst="rect">
            <a:avLst/>
          </a:prstGeom>
        </p:spPr>
      </p:pic>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287780" y="2446020"/>
            <a:ext cx="6758940" cy="3703320"/>
          </a:xfrm>
        </p:spPr>
        <p:txBody>
          <a:bodyPr/>
          <a:lstStyle/>
          <a:p>
            <a:endParaRPr lang="cs-CZ" dirty="0">
              <a:solidFill>
                <a:srgbClr val="000000"/>
              </a:solidFill>
              <a:ea typeface="Calibri" panose="020F0502020204030204" pitchFamily="34" charset="0"/>
              <a:cs typeface="Calibri" panose="020F0502020204030204" pitchFamily="34" charset="0"/>
            </a:endParaRPr>
          </a:p>
          <a:p>
            <a:r>
              <a:rPr lang="en-US" sz="1200" dirty="0">
                <a:solidFill>
                  <a:srgbClr val="000000"/>
                </a:solidFill>
                <a:effectLst/>
                <a:latin typeface="+mn-lt"/>
                <a:ea typeface="Calibri" panose="020F0502020204030204" pitchFamily="34" charset="0"/>
                <a:cs typeface="Calibri" panose="020F0502020204030204" pitchFamily="34" charset="0"/>
              </a:rPr>
              <a:t>Az </a:t>
            </a:r>
            <a:r>
              <a:rPr lang="en-US" sz="1200" dirty="0" err="1">
                <a:solidFill>
                  <a:srgbClr val="000000"/>
                </a:solidFill>
                <a:effectLst/>
                <a:latin typeface="+mn-lt"/>
                <a:ea typeface="Calibri" panose="020F0502020204030204" pitchFamily="34" charset="0"/>
                <a:cs typeface="Calibri" panose="020F0502020204030204" pitchFamily="34" charset="0"/>
              </a:rPr>
              <a:t>udvarról</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történő</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értékesítés</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szempontjából</a:t>
            </a:r>
            <a:r>
              <a:rPr lang="en-US" sz="1200" dirty="0">
                <a:solidFill>
                  <a:srgbClr val="000000"/>
                </a:solidFill>
                <a:effectLst/>
                <a:latin typeface="+mn-lt"/>
                <a:ea typeface="Calibri" panose="020F0502020204030204" pitchFamily="34" charset="0"/>
                <a:cs typeface="Calibri" panose="020F0502020204030204" pitchFamily="34" charset="0"/>
              </a:rPr>
              <a:t> a </a:t>
            </a:r>
            <a:r>
              <a:rPr lang="en-US" sz="1200" dirty="0" err="1">
                <a:solidFill>
                  <a:srgbClr val="000000"/>
                </a:solidFill>
                <a:effectLst/>
                <a:latin typeface="+mn-lt"/>
                <a:ea typeface="Calibri" panose="020F0502020204030204" pitchFamily="34" charset="0"/>
                <a:cs typeface="Calibri" panose="020F0502020204030204" pitchFamily="34" charset="0"/>
              </a:rPr>
              <a:t>növényi</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termékek</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értékesítése</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könnyebb</a:t>
            </a:r>
            <a:r>
              <a:rPr lang="en-US" sz="1200" dirty="0">
                <a:solidFill>
                  <a:srgbClr val="000000"/>
                </a:solidFill>
                <a:effectLst/>
                <a:latin typeface="+mn-lt"/>
                <a:ea typeface="Calibri" panose="020F0502020204030204" pitchFamily="34" charset="0"/>
                <a:cs typeface="Calibri" panose="020F0502020204030204" pitchFamily="34" charset="0"/>
              </a:rPr>
              <a:t>, mint </a:t>
            </a:r>
            <a:r>
              <a:rPr lang="en-US" sz="1200" dirty="0" err="1">
                <a:solidFill>
                  <a:srgbClr val="000000"/>
                </a:solidFill>
                <a:effectLst/>
                <a:latin typeface="+mn-lt"/>
                <a:ea typeface="Calibri" panose="020F0502020204030204" pitchFamily="34" charset="0"/>
                <a:cs typeface="Calibri" panose="020F0502020204030204" pitchFamily="34" charset="0"/>
              </a:rPr>
              <a:t>az</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állati</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termékek</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értékesítése</a:t>
            </a:r>
            <a:r>
              <a:rPr lang="en-US" sz="1200" dirty="0">
                <a:solidFill>
                  <a:srgbClr val="000000"/>
                </a:solidFill>
                <a:effectLst/>
                <a:latin typeface="+mn-lt"/>
                <a:ea typeface="Calibri" panose="020F0502020204030204" pitchFamily="34" charset="0"/>
                <a:cs typeface="Calibri" panose="020F0502020204030204" pitchFamily="34" charset="0"/>
              </a:rPr>
              <a:t>.</a:t>
            </a:r>
            <a:endParaRPr lang="cs-CZ" dirty="0"/>
          </a:p>
        </p:txBody>
      </p:sp>
    </p:spTree>
    <p:extLst>
      <p:ext uri="{BB962C8B-B14F-4D97-AF65-F5344CB8AC3E}">
        <p14:creationId xmlns:p14="http://schemas.microsoft.com/office/powerpoint/2010/main" val="70675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2909A94-A8D2-4A5F-BAFF-8F5411071E2E}"/>
              </a:ext>
            </a:extLst>
          </p:cNvPr>
          <p:cNvSpPr>
            <a:spLocks noGrp="1"/>
          </p:cNvSpPr>
          <p:nvPr>
            <p:ph type="body" sz="quarter" idx="14"/>
          </p:nvPr>
        </p:nvSpPr>
        <p:spPr>
          <a:xfrm>
            <a:off x="550500" y="1216949"/>
            <a:ext cx="4410000" cy="4860000"/>
          </a:xfrm>
        </p:spPr>
        <p:txBody>
          <a:bodyPr/>
          <a:lstStyle/>
          <a:p>
            <a:r>
              <a:rPr lang="cs-CZ" sz="1200" b="1" dirty="0">
                <a:solidFill>
                  <a:schemeClr val="tx1"/>
                </a:solidFill>
                <a:latin typeface="+mj-lt"/>
                <a:ea typeface="Calibri" panose="020F0502020204030204" pitchFamily="34" charset="0"/>
                <a:cs typeface="Times New Roman" panose="02020603050405020304" pitchFamily="18" charset="0"/>
              </a:rPr>
              <a:t>6.5.1.</a:t>
            </a:r>
            <a:r>
              <a:rPr lang="cs-CZ" sz="1200" b="1" dirty="0">
                <a:solidFill>
                  <a:schemeClr val="tx1"/>
                </a:solidFill>
                <a:effectLst/>
                <a:latin typeface="+mj-lt"/>
                <a:ea typeface="Calibri" panose="020F0502020204030204" pitchFamily="34" charset="0"/>
                <a:cs typeface="Times New Roman" panose="02020603050405020304" pitchFamily="18" charset="0"/>
              </a:rPr>
              <a:t> </a:t>
            </a:r>
            <a:r>
              <a:rPr lang="en-US" sz="1200" b="1" dirty="0">
                <a:solidFill>
                  <a:schemeClr val="tx1"/>
                </a:solidFill>
                <a:effectLst/>
                <a:latin typeface="+mj-lt"/>
                <a:ea typeface="Calibri" panose="020F0502020204030204" pitchFamily="34" charset="0"/>
                <a:cs typeface="Times New Roman" panose="02020603050405020304" pitchFamily="18" charset="0"/>
              </a:rPr>
              <a:t>A </a:t>
            </a:r>
            <a:r>
              <a:rPr lang="en-US" sz="1200" b="1" dirty="0" err="1">
                <a:solidFill>
                  <a:schemeClr val="tx1"/>
                </a:solidFill>
                <a:effectLst/>
                <a:latin typeface="+mj-lt"/>
                <a:ea typeface="Calibri" panose="020F0502020204030204" pitchFamily="34" charset="0"/>
                <a:cs typeface="Times New Roman" panose="02020603050405020304" pitchFamily="18" charset="0"/>
              </a:rPr>
              <a:t>növényi</a:t>
            </a:r>
            <a:r>
              <a:rPr lang="en-US" sz="1200" b="1" dirty="0">
                <a:solidFill>
                  <a:schemeClr val="tx1"/>
                </a:solidFill>
                <a:effectLst/>
                <a:latin typeface="+mj-lt"/>
                <a:ea typeface="Calibri" panose="020F0502020204030204" pitchFamily="34" charset="0"/>
                <a:cs typeface="Times New Roman" panose="02020603050405020304" pitchFamily="18" charset="0"/>
              </a:rPr>
              <a:t> </a:t>
            </a:r>
            <a:r>
              <a:rPr lang="en-US" sz="1200" b="1" dirty="0" err="1">
                <a:solidFill>
                  <a:schemeClr val="tx1"/>
                </a:solidFill>
                <a:effectLst/>
                <a:latin typeface="+mj-lt"/>
                <a:ea typeface="Calibri" panose="020F0502020204030204" pitchFamily="34" charset="0"/>
                <a:cs typeface="Times New Roman" panose="02020603050405020304" pitchFamily="18" charset="0"/>
              </a:rPr>
              <a:t>termékek</a:t>
            </a:r>
            <a:r>
              <a:rPr lang="en-US" sz="1200" b="1" dirty="0">
                <a:solidFill>
                  <a:schemeClr val="tx1"/>
                </a:solidFill>
                <a:effectLst/>
                <a:latin typeface="+mj-lt"/>
                <a:ea typeface="Calibri" panose="020F0502020204030204" pitchFamily="34" charset="0"/>
                <a:cs typeface="Times New Roman" panose="02020603050405020304" pitchFamily="18" charset="0"/>
              </a:rPr>
              <a:t> </a:t>
            </a:r>
            <a:r>
              <a:rPr lang="en-US" sz="1200" b="1" dirty="0" err="1">
                <a:solidFill>
                  <a:schemeClr val="tx1"/>
                </a:solidFill>
                <a:effectLst/>
                <a:latin typeface="+mj-lt"/>
                <a:ea typeface="Calibri" panose="020F0502020204030204" pitchFamily="34" charset="0"/>
                <a:cs typeface="Times New Roman" panose="02020603050405020304" pitchFamily="18" charset="0"/>
              </a:rPr>
              <a:t>értékesítésének</a:t>
            </a:r>
            <a:r>
              <a:rPr lang="en-US" sz="1200" b="1" dirty="0">
                <a:solidFill>
                  <a:schemeClr val="tx1"/>
                </a:solidFill>
                <a:effectLst/>
                <a:latin typeface="+mj-lt"/>
                <a:ea typeface="Calibri" panose="020F0502020204030204" pitchFamily="34" charset="0"/>
                <a:cs typeface="Times New Roman" panose="02020603050405020304" pitchFamily="18" charset="0"/>
              </a:rPr>
              <a:t> </a:t>
            </a:r>
            <a:r>
              <a:rPr lang="en-US" sz="1200" b="1" dirty="0" err="1">
                <a:solidFill>
                  <a:schemeClr val="tx1"/>
                </a:solidFill>
                <a:effectLst/>
                <a:latin typeface="+mj-lt"/>
                <a:ea typeface="Calibri" panose="020F0502020204030204" pitchFamily="34" charset="0"/>
                <a:cs typeface="Times New Roman" panose="02020603050405020304" pitchFamily="18" charset="0"/>
              </a:rPr>
              <a:t>feltételei</a:t>
            </a:r>
            <a:r>
              <a:rPr lang="en-US" sz="1200" b="1" dirty="0">
                <a:solidFill>
                  <a:schemeClr val="tx1"/>
                </a:solidFill>
                <a:effectLst/>
                <a:latin typeface="+mj-lt"/>
                <a:ea typeface="Calibri" panose="020F0502020204030204" pitchFamily="34" charset="0"/>
                <a:cs typeface="Times New Roman" panose="02020603050405020304" pitchFamily="18" charset="0"/>
              </a:rPr>
              <a:t> a </a:t>
            </a:r>
            <a:r>
              <a:rPr lang="en-US" sz="1200" b="1" dirty="0" err="1">
                <a:solidFill>
                  <a:schemeClr val="tx1"/>
                </a:solidFill>
                <a:effectLst/>
                <a:latin typeface="+mj-lt"/>
                <a:ea typeface="Calibri" panose="020F0502020204030204" pitchFamily="34" charset="0"/>
                <a:cs typeface="Times New Roman" panose="02020603050405020304" pitchFamily="18" charset="0"/>
              </a:rPr>
              <a:t>kiválasztott</a:t>
            </a:r>
            <a:r>
              <a:rPr lang="en-US" sz="1200" b="1" dirty="0">
                <a:solidFill>
                  <a:schemeClr val="tx1"/>
                </a:solidFill>
                <a:effectLst/>
                <a:latin typeface="+mj-lt"/>
                <a:ea typeface="Calibri" panose="020F0502020204030204" pitchFamily="34" charset="0"/>
                <a:cs typeface="Times New Roman" panose="02020603050405020304" pitchFamily="18" charset="0"/>
              </a:rPr>
              <a:t> EU-</a:t>
            </a:r>
            <a:r>
              <a:rPr lang="en-US" sz="1200" b="1" dirty="0" err="1">
                <a:solidFill>
                  <a:schemeClr val="tx1"/>
                </a:solidFill>
                <a:effectLst/>
                <a:latin typeface="+mj-lt"/>
                <a:ea typeface="Calibri" panose="020F0502020204030204" pitchFamily="34" charset="0"/>
                <a:cs typeface="Times New Roman" panose="02020603050405020304" pitchFamily="18" charset="0"/>
              </a:rPr>
              <a:t>országokban</a:t>
            </a:r>
            <a:endParaRPr lang="en-US" sz="1200" b="1" dirty="0">
              <a:solidFill>
                <a:schemeClr val="tx1"/>
              </a:solidFill>
              <a:effectLst/>
              <a:latin typeface="+mj-lt"/>
              <a:ea typeface="Calibri" panose="020F0502020204030204" pitchFamily="34" charset="0"/>
              <a:cs typeface="Times New Roman" panose="02020603050405020304" pitchFamily="18" charset="0"/>
            </a:endParaRPr>
          </a:p>
          <a:p>
            <a:endParaRPr lang="cs-CZ"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hu-HU" b="1" dirty="0">
                <a:solidFill>
                  <a:srgbClr val="000000"/>
                </a:solidFill>
                <a:ea typeface="Calibri" panose="020F0502020204030204" pitchFamily="34" charset="0"/>
                <a:cs typeface="Calibri" panose="020F0502020204030204" pitchFamily="34" charset="0"/>
              </a:rPr>
              <a:t>Cseh Köztársaság</a:t>
            </a:r>
          </a:p>
          <a:p>
            <a:r>
              <a:rPr lang="hu-HU" dirty="0">
                <a:solidFill>
                  <a:srgbClr val="000000"/>
                </a:solidFill>
                <a:ea typeface="Calibri" panose="020F0502020204030204" pitchFamily="34" charset="0"/>
                <a:cs typeface="Calibri" panose="020F0502020204030204" pitchFamily="34" charset="0"/>
              </a:rPr>
              <a:t>A kerti feleslegek értékesítéséhez nem szükséges kereskedelmi engedély, kivéve, ha folyamatos tevékenységről van szó.</a:t>
            </a:r>
          </a:p>
          <a:p>
            <a:r>
              <a:rPr lang="hu-HU" dirty="0">
                <a:solidFill>
                  <a:srgbClr val="000000"/>
                </a:solidFill>
                <a:ea typeface="Calibri" panose="020F0502020204030204" pitchFamily="34" charset="0"/>
                <a:cs typeface="Calibri" panose="020F0502020204030204" pitchFamily="34" charset="0"/>
              </a:rPr>
              <a:t>Adózási szempontból az udvarról történő értékesítés nem élelmiszer jellegű növényi termékekre, például virágokra vonatkozhat. Az udvarról történő értékesítés a különleges vagy nem hagyományos növények, például a homoktövis termelői számára is érdekes lehet.</a:t>
            </a:r>
          </a:p>
          <a:p>
            <a:r>
              <a:rPr lang="hu-HU" b="1" dirty="0">
                <a:solidFill>
                  <a:srgbClr val="000000"/>
                </a:solidFill>
                <a:ea typeface="Calibri" panose="020F0502020204030204" pitchFamily="34" charset="0"/>
                <a:cs typeface="Calibri" panose="020F0502020204030204" pitchFamily="34" charset="0"/>
              </a:rPr>
              <a:t> </a:t>
            </a:r>
          </a:p>
          <a:p>
            <a:r>
              <a:rPr lang="hu-HU" b="1" dirty="0">
                <a:solidFill>
                  <a:srgbClr val="000000"/>
                </a:solidFill>
                <a:ea typeface="Calibri" panose="020F0502020204030204" pitchFamily="34" charset="0"/>
                <a:cs typeface="Calibri" panose="020F0502020204030204" pitchFamily="34" charset="0"/>
              </a:rPr>
              <a:t>Szlovákia</a:t>
            </a:r>
          </a:p>
          <a:p>
            <a:r>
              <a:rPr lang="hu-HU" b="1" dirty="0">
                <a:solidFill>
                  <a:srgbClr val="000000"/>
                </a:solidFill>
                <a:ea typeface="Calibri" panose="020F0502020204030204" pitchFamily="34" charset="0"/>
                <a:cs typeface="Calibri" panose="020F0502020204030204" pitchFamily="34" charset="0"/>
              </a:rPr>
              <a:t>A nem állati eredetű élelmiszerek értékesítésének </a:t>
            </a:r>
            <a:r>
              <a:rPr lang="hu-HU" dirty="0">
                <a:solidFill>
                  <a:srgbClr val="000000"/>
                </a:solidFill>
                <a:ea typeface="Calibri" panose="020F0502020204030204" pitchFamily="34" charset="0"/>
                <a:cs typeface="Calibri" panose="020F0502020204030204" pitchFamily="34" charset="0"/>
              </a:rPr>
              <a:t>élelmiszertörvény általi szabályozása viszonylag rövid. Azok a kis mennyiségű élelmiszerek előállítói, akik termékeiket közvetlenül a végső fogyasztónak értékesítik, vagy egy szlovákiai kiskereskedelmi egységbe szállítják, nem kötelesek tápértékkel ellátni a termékeket (az élelmiszertörvény 9. szakaszának 4. bekezdése).</a:t>
            </a:r>
            <a:endParaRPr lang="cs-CZ" spc="-30" dirty="0">
              <a:ea typeface="Calibri" panose="020F0502020204030204" pitchFamily="34" charset="0"/>
              <a:cs typeface="Times New Roman" panose="02020603050405020304" pitchFamily="18" charset="0"/>
            </a:endParaRPr>
          </a:p>
          <a:p>
            <a:pPr marL="228600" algn="just">
              <a:lnSpc>
                <a:spcPct val="107000"/>
              </a:lnSpc>
              <a:spcAft>
                <a:spcPts val="800"/>
              </a:spcAft>
            </a:pPr>
            <a:endParaRPr lang="cs-CZ" sz="1200" b="1" spc="-3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endParaRPr lang="cs-CZ" b="1" spc="-30" dirty="0">
              <a:ea typeface="Calibri" panose="020F0502020204030204" pitchFamily="34" charset="0"/>
              <a:cs typeface="Times New Roman" panose="02020603050405020304" pitchFamily="18" charset="0"/>
            </a:endParaRPr>
          </a:p>
          <a:p>
            <a:endParaRPr lang="cs-CZ" dirty="0"/>
          </a:p>
        </p:txBody>
      </p:sp>
      <p:pic>
        <p:nvPicPr>
          <p:cNvPr id="6" name="Zástupný symbol obrázku 5" descr="Obsah obrázku tráva, exteriér, pole, obloha&#10;&#10;Popis byl vytvořen automaticky">
            <a:extLst>
              <a:ext uri="{FF2B5EF4-FFF2-40B4-BE49-F238E27FC236}">
                <a16:creationId xmlns:a16="http://schemas.microsoft.com/office/drawing/2014/main" id="{7462BB91-00F5-4E76-9035-F47AE52CC6D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74" r="16174"/>
          <a:stretch>
            <a:fillRect/>
          </a:stretch>
        </p:blipFill>
        <p:spPr/>
      </p:pic>
      <p:sp>
        <p:nvSpPr>
          <p:cNvPr id="4" name="Zástupný text 3">
            <a:extLst>
              <a:ext uri="{FF2B5EF4-FFF2-40B4-BE49-F238E27FC236}">
                <a16:creationId xmlns:a16="http://schemas.microsoft.com/office/drawing/2014/main" id="{2F2147CC-90DD-4E3A-8B04-8222671234B6}"/>
              </a:ext>
            </a:extLst>
          </p:cNvPr>
          <p:cNvSpPr>
            <a:spLocks noGrp="1"/>
          </p:cNvSpPr>
          <p:nvPr>
            <p:ph type="body" sz="quarter" idx="16"/>
          </p:nvPr>
        </p:nvSpPr>
        <p:spPr/>
        <p:txBody>
          <a:bodyPr/>
          <a:lstStyle/>
          <a:p>
            <a:r>
              <a:rPr lang="en-US" dirty="0"/>
              <a:t>A </a:t>
            </a:r>
            <a:r>
              <a:rPr lang="en-US" dirty="0" err="1"/>
              <a:t>kék</a:t>
            </a:r>
            <a:r>
              <a:rPr lang="en-US" dirty="0"/>
              <a:t> </a:t>
            </a:r>
            <a:r>
              <a:rPr lang="en-US" dirty="0" err="1"/>
              <a:t>élelmiszer</a:t>
            </a:r>
            <a:r>
              <a:rPr lang="en-US" dirty="0"/>
              <a:t> </a:t>
            </a:r>
            <a:r>
              <a:rPr lang="en-US" dirty="0" err="1"/>
              <a:t>mák</a:t>
            </a:r>
            <a:r>
              <a:rPr lang="en-US" dirty="0"/>
              <a:t> a </a:t>
            </a:r>
            <a:r>
              <a:rPr lang="en-US" dirty="0" err="1"/>
              <a:t>Cseh</a:t>
            </a:r>
            <a:r>
              <a:rPr lang="en-US" dirty="0"/>
              <a:t> </a:t>
            </a:r>
            <a:r>
              <a:rPr lang="en-US" dirty="0" err="1"/>
              <a:t>Köztársaság</a:t>
            </a:r>
            <a:r>
              <a:rPr lang="en-US" dirty="0"/>
              <a:t> </a:t>
            </a:r>
            <a:r>
              <a:rPr lang="en-US" dirty="0" err="1"/>
              <a:t>étrendjének</a:t>
            </a:r>
            <a:r>
              <a:rPr lang="en-US" dirty="0"/>
              <a:t> </a:t>
            </a:r>
            <a:r>
              <a:rPr lang="en-US" dirty="0" err="1"/>
              <a:t>szerves</a:t>
            </a:r>
            <a:r>
              <a:rPr lang="en-US" dirty="0"/>
              <a:t> </a:t>
            </a:r>
            <a:r>
              <a:rPr lang="en-US" dirty="0" err="1"/>
              <a:t>része</a:t>
            </a:r>
            <a:endParaRPr lang="cs-CZ" dirty="0"/>
          </a:p>
        </p:txBody>
      </p:sp>
    </p:spTree>
    <p:extLst>
      <p:ext uri="{BB962C8B-B14F-4D97-AF65-F5344CB8AC3E}">
        <p14:creationId xmlns:p14="http://schemas.microsoft.com/office/powerpoint/2010/main" val="366809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E7E175D-0FCB-4C39-849B-B59595007EA1}"/>
              </a:ext>
            </a:extLst>
          </p:cNvPr>
          <p:cNvSpPr>
            <a:spLocks noGrp="1"/>
          </p:cNvSpPr>
          <p:nvPr>
            <p:ph type="body" sz="quarter" idx="14"/>
          </p:nvPr>
        </p:nvSpPr>
        <p:spPr/>
        <p:txBody>
          <a:bodyPr/>
          <a:lstStyle/>
          <a:p>
            <a:pPr marL="228600" algn="just">
              <a:lnSpc>
                <a:spcPct val="107000"/>
              </a:lnSpc>
              <a:spcAft>
                <a:spcPts val="800"/>
              </a:spcAft>
            </a:pPr>
            <a:r>
              <a:rPr lang="hu-HU" sz="1200" b="1" spc="-30" dirty="0">
                <a:effectLst/>
                <a:ea typeface="Calibri" panose="020F0502020204030204" pitchFamily="34" charset="0"/>
                <a:cs typeface="Times New Roman" panose="02020603050405020304" pitchFamily="18" charset="0"/>
              </a:rPr>
              <a:t>Magyarország</a:t>
            </a:r>
          </a:p>
          <a:p>
            <a:pPr marL="228600" algn="just">
              <a:lnSpc>
                <a:spcPct val="107000"/>
              </a:lnSpc>
              <a:spcAft>
                <a:spcPts val="800"/>
              </a:spcAft>
            </a:pPr>
            <a:r>
              <a:rPr lang="hu-HU" sz="1200" spc="-30" dirty="0">
                <a:effectLst/>
                <a:ea typeface="Calibri" panose="020F0502020204030204" pitchFamily="34" charset="0"/>
                <a:cs typeface="Times New Roman" panose="02020603050405020304" pitchFamily="18" charset="0"/>
              </a:rPr>
              <a:t>A nem állati eredetű terméket, mézet, egyéb méhészeti terméket vagy élő halat termelők kifejezetten árusíthatnak minden piacon és piacon, értékesítési rendezvényeken és engedélyezett ideiglenes értékesítési pontokon Magyarországon, valamint az azonos régióban vagy 40 km-en belül található kiskereskedelmi üzletekben. a berendezés gyártójától (52/2010 rendelet 4. § (1) bekezdés).</a:t>
            </a:r>
          </a:p>
          <a:p>
            <a:pPr marL="228600" algn="just">
              <a:lnSpc>
                <a:spcPct val="107000"/>
              </a:lnSpc>
              <a:spcAft>
                <a:spcPts val="800"/>
              </a:spcAft>
            </a:pPr>
            <a:endParaRPr lang="hu-HU" sz="1200" b="1" spc="-3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hu-HU" sz="1200" b="1" spc="-30" dirty="0">
                <a:effectLst/>
                <a:ea typeface="Calibri" panose="020F0502020204030204" pitchFamily="34" charset="0"/>
                <a:cs typeface="Times New Roman" panose="02020603050405020304" pitchFamily="18" charset="0"/>
              </a:rPr>
              <a:t>Lengyelország</a:t>
            </a:r>
          </a:p>
          <a:p>
            <a:pPr marL="228600" algn="just">
              <a:lnSpc>
                <a:spcPct val="107000"/>
              </a:lnSpc>
              <a:spcAft>
                <a:spcPts val="800"/>
              </a:spcAft>
            </a:pPr>
            <a:r>
              <a:rPr lang="hu-HU" sz="1200" spc="-30" dirty="0">
                <a:effectLst/>
                <a:ea typeface="Calibri" panose="020F0502020204030204" pitchFamily="34" charset="0"/>
                <a:cs typeface="Times New Roman" panose="02020603050405020304" pitchFamily="18" charset="0"/>
              </a:rPr>
              <a:t>Lengyelországban nincs külön jogszabály a gyárból történő értékesítésre, és mindent az Élelmiszerbiztonsági és Táplálkozási Törvény szabályoz. A lengyel élelmiszer-higiéniai törvény közvetlenül követi a Bíróságnak az élelmiszer-higiéniai rendelet és az állati élelmiszer-higiéniai rendelet szerinti élelmiszer-higiéniai szabályok alóli kivételét.</a:t>
            </a:r>
            <a:endParaRPr lang="cs-CZ" dirty="0"/>
          </a:p>
        </p:txBody>
      </p:sp>
      <p:pic>
        <p:nvPicPr>
          <p:cNvPr id="6" name="Zástupný symbol obrázku 5" descr="Obsah obrázku tráva, exteriér, seno, koště&#10;&#10;Popis byl vytvořen automaticky">
            <a:extLst>
              <a:ext uri="{FF2B5EF4-FFF2-40B4-BE49-F238E27FC236}">
                <a16:creationId xmlns:a16="http://schemas.microsoft.com/office/drawing/2014/main" id="{DF31A8DB-609A-47BA-B756-F91EEA79184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6907" r="16907"/>
          <a:stretch>
            <a:fillRect/>
          </a:stretch>
        </p:blipFill>
        <p:spPr>
          <a:xfrm>
            <a:off x="5295899" y="1260000"/>
            <a:ext cx="2647995" cy="2602730"/>
          </a:xfrm>
        </p:spPr>
      </p:pic>
      <p:sp>
        <p:nvSpPr>
          <p:cNvPr id="4" name="Zástupný text 3">
            <a:extLst>
              <a:ext uri="{FF2B5EF4-FFF2-40B4-BE49-F238E27FC236}">
                <a16:creationId xmlns:a16="http://schemas.microsoft.com/office/drawing/2014/main" id="{3FAE974B-0AF0-4F54-AF64-C057AEF5A09E}"/>
              </a:ext>
            </a:extLst>
          </p:cNvPr>
          <p:cNvSpPr>
            <a:spLocks noGrp="1"/>
          </p:cNvSpPr>
          <p:nvPr>
            <p:ph type="body" sz="quarter" idx="16"/>
          </p:nvPr>
        </p:nvSpPr>
        <p:spPr>
          <a:xfrm>
            <a:off x="5090160" y="3926204"/>
            <a:ext cx="3232958" cy="369333"/>
          </a:xfrm>
        </p:spPr>
        <p:txBody>
          <a:bodyPr/>
          <a:lstStyle/>
          <a:p>
            <a:r>
              <a:rPr lang="hu-HU" dirty="0"/>
              <a:t>Kézműves nádat arató magyar gazdák</a:t>
            </a:r>
            <a:endParaRPr lang="cs-CZ" dirty="0"/>
          </a:p>
        </p:txBody>
      </p:sp>
      <p:pic>
        <p:nvPicPr>
          <p:cNvPr id="3" name="Obrázek 2">
            <a:extLst>
              <a:ext uri="{FF2B5EF4-FFF2-40B4-BE49-F238E27FC236}">
                <a16:creationId xmlns:a16="http://schemas.microsoft.com/office/drawing/2014/main" id="{4A1ADD3A-5AC3-443E-A0C6-6F30546FDEA1}"/>
              </a:ext>
            </a:extLst>
          </p:cNvPr>
          <p:cNvPicPr>
            <a:picLocks noChangeAspect="1"/>
          </p:cNvPicPr>
          <p:nvPr/>
        </p:nvPicPr>
        <p:blipFill>
          <a:blip r:embed="rId4"/>
          <a:stretch>
            <a:fillRect/>
          </a:stretch>
        </p:blipFill>
        <p:spPr>
          <a:xfrm>
            <a:off x="6186747" y="4359011"/>
            <a:ext cx="1550090" cy="1523171"/>
          </a:xfrm>
          <a:prstGeom prst="rect">
            <a:avLst/>
          </a:prstGeom>
        </p:spPr>
      </p:pic>
      <p:sp>
        <p:nvSpPr>
          <p:cNvPr id="9" name="TextovéPole 8">
            <a:extLst>
              <a:ext uri="{FF2B5EF4-FFF2-40B4-BE49-F238E27FC236}">
                <a16:creationId xmlns:a16="http://schemas.microsoft.com/office/drawing/2014/main" id="{F283D7FF-5299-4799-A787-30CBA6F01223}"/>
              </a:ext>
            </a:extLst>
          </p:cNvPr>
          <p:cNvSpPr txBox="1"/>
          <p:nvPr/>
        </p:nvSpPr>
        <p:spPr>
          <a:xfrm>
            <a:off x="6186747" y="5984763"/>
            <a:ext cx="1550090" cy="400110"/>
          </a:xfrm>
          <a:prstGeom prst="rect">
            <a:avLst/>
          </a:prstGeom>
          <a:noFill/>
        </p:spPr>
        <p:txBody>
          <a:bodyPr wrap="square" rtlCol="0">
            <a:spAutoFit/>
          </a:bodyPr>
          <a:lstStyle/>
          <a:p>
            <a:r>
              <a:rPr lang="en-US" sz="1000" dirty="0" err="1"/>
              <a:t>Őszi</a:t>
            </a:r>
            <a:r>
              <a:rPr lang="en-US" sz="1000" dirty="0"/>
              <a:t> </a:t>
            </a:r>
            <a:r>
              <a:rPr lang="en-US" sz="1000" dirty="0" err="1"/>
              <a:t>dekorációs</a:t>
            </a:r>
            <a:r>
              <a:rPr lang="en-US" sz="1000" dirty="0"/>
              <a:t> </a:t>
            </a:r>
            <a:r>
              <a:rPr lang="en-US" sz="1000" dirty="0" err="1"/>
              <a:t>készlet</a:t>
            </a:r>
            <a:r>
              <a:rPr lang="en-US" sz="1000" dirty="0"/>
              <a:t> </a:t>
            </a:r>
            <a:r>
              <a:rPr lang="en-US" sz="1000" dirty="0" err="1"/>
              <a:t>dísztökökkel</a:t>
            </a:r>
            <a:endParaRPr lang="cs-CZ" sz="1000" dirty="0"/>
          </a:p>
        </p:txBody>
      </p:sp>
    </p:spTree>
    <p:extLst>
      <p:ext uri="{BB962C8B-B14F-4D97-AF65-F5344CB8AC3E}">
        <p14:creationId xmlns:p14="http://schemas.microsoft.com/office/powerpoint/2010/main" val="30929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a:t>
            </a:r>
            <a:r>
              <a:rPr lang="hu-HU" sz="1800" b="1" dirty="0"/>
              <a:t>Értékesítés az udvarról (tanyáról)</a:t>
            </a:r>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solidFill>
                  <a:schemeClr val="tx1"/>
                </a:solidFill>
                <a:latin typeface="+mj-lt"/>
                <a:ea typeface="Calibri" panose="020F0502020204030204" pitchFamily="34" charset="0"/>
                <a:cs typeface="Times New Roman" panose="02020603050405020304" pitchFamily="18" charset="0"/>
              </a:rPr>
              <a:t>6.5.2.</a:t>
            </a:r>
            <a:r>
              <a:rPr lang="cs-CZ" sz="1800" b="1" dirty="0">
                <a:solidFill>
                  <a:schemeClr val="tx1"/>
                </a:solidFill>
                <a:effectLst/>
                <a:latin typeface="+mj-lt"/>
                <a:ea typeface="Calibri" panose="020F0502020204030204" pitchFamily="34" charset="0"/>
                <a:cs typeface="Times New Roman" panose="02020603050405020304" pitchFamily="18" charset="0"/>
              </a:rPr>
              <a:t> </a:t>
            </a:r>
            <a:r>
              <a:rPr lang="en-US" sz="1800" b="1" dirty="0">
                <a:solidFill>
                  <a:srgbClr val="3B3B3B"/>
                </a:solidFill>
                <a:effectLst/>
                <a:latin typeface="+mj-lt"/>
                <a:ea typeface="Calibri" panose="020F0502020204030204" pitchFamily="34" charset="0"/>
                <a:cs typeface="Calibri" panose="020F0502020204030204" pitchFamily="34" charset="0"/>
              </a:rPr>
              <a:t>A </a:t>
            </a:r>
            <a:r>
              <a:rPr lang="en-US" sz="1800" b="1" dirty="0" err="1">
                <a:solidFill>
                  <a:srgbClr val="3B3B3B"/>
                </a:solidFill>
                <a:effectLst/>
                <a:latin typeface="+mj-lt"/>
                <a:ea typeface="Calibri" panose="020F0502020204030204" pitchFamily="34" charset="0"/>
                <a:cs typeface="Calibri" panose="020F0502020204030204" pitchFamily="34" charset="0"/>
              </a:rPr>
              <a:t>regionális</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termékek</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védőcímkézése</a:t>
            </a:r>
            <a:r>
              <a:rPr lang="en-US" sz="1800" b="1" dirty="0">
                <a:solidFill>
                  <a:srgbClr val="3B3B3B"/>
                </a:solidFill>
                <a:effectLst/>
                <a:latin typeface="+mj-lt"/>
                <a:ea typeface="Calibri" panose="020F0502020204030204" pitchFamily="34" charset="0"/>
                <a:cs typeface="Calibri" panose="020F0502020204030204" pitchFamily="34" charset="0"/>
              </a:rPr>
              <a:t> </a:t>
            </a:r>
            <a:r>
              <a:rPr lang="en-US" sz="1800" b="1" dirty="0" err="1">
                <a:solidFill>
                  <a:srgbClr val="3B3B3B"/>
                </a:solidFill>
                <a:effectLst/>
                <a:latin typeface="+mj-lt"/>
                <a:ea typeface="Calibri" panose="020F0502020204030204" pitchFamily="34" charset="0"/>
                <a:cs typeface="Calibri" panose="020F0502020204030204" pitchFamily="34" charset="0"/>
              </a:rPr>
              <a:t>az</a:t>
            </a:r>
            <a:r>
              <a:rPr lang="en-US" sz="1800" b="1" dirty="0">
                <a:solidFill>
                  <a:srgbClr val="3B3B3B"/>
                </a:solidFill>
                <a:effectLst/>
                <a:latin typeface="+mj-lt"/>
                <a:ea typeface="Calibri" panose="020F0502020204030204" pitchFamily="34" charset="0"/>
                <a:cs typeface="Calibri" panose="020F0502020204030204" pitchFamily="34" charset="0"/>
              </a:rPr>
              <a:t> EU-ban</a:t>
            </a:r>
            <a:endParaRPr lang="cs-CZ" sz="1800" dirty="0">
              <a:solidFill>
                <a:schemeClr val="tx1"/>
              </a:solidFill>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en-US" dirty="0">
                <a:solidFill>
                  <a:srgbClr val="3B3B3B"/>
                </a:solidFill>
                <a:effectLst/>
                <a:ea typeface="Calibri" panose="020F0502020204030204" pitchFamily="34" charset="0"/>
                <a:cs typeface="Calibri" panose="020F0502020204030204" pitchFamily="34" charset="0"/>
              </a:rPr>
              <a:t>A </a:t>
            </a:r>
            <a:r>
              <a:rPr lang="en-US" dirty="0" err="1">
                <a:solidFill>
                  <a:srgbClr val="3B3B3B"/>
                </a:solidFill>
                <a:effectLst/>
                <a:ea typeface="Calibri" panose="020F0502020204030204" pitchFamily="34" charset="0"/>
                <a:cs typeface="Calibri" panose="020F0502020204030204" pitchFamily="34" charset="0"/>
              </a:rPr>
              <a:t>világkereskedelemben</a:t>
            </a:r>
            <a:r>
              <a:rPr lang="en-US" dirty="0">
                <a:solidFill>
                  <a:srgbClr val="3B3B3B"/>
                </a:solidFill>
                <a:effectLst/>
                <a:ea typeface="Calibri" panose="020F0502020204030204" pitchFamily="34" charset="0"/>
                <a:cs typeface="Calibri" panose="020F0502020204030204" pitchFamily="34" charset="0"/>
              </a:rPr>
              <a:t> a </a:t>
            </a:r>
            <a:r>
              <a:rPr lang="en-US" dirty="0" err="1">
                <a:solidFill>
                  <a:srgbClr val="3B3B3B"/>
                </a:solidFill>
                <a:effectLst/>
                <a:ea typeface="Calibri" panose="020F0502020204030204" pitchFamily="34" charset="0"/>
                <a:cs typeface="Calibri" panose="020F0502020204030204" pitchFamily="34" charset="0"/>
              </a:rPr>
              <a:t>regionális</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termékeket</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olyan</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jogi</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megállapodások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és</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törvények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védik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amelyek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lehetővé</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teszik</a:t>
            </a:r>
            <a:r>
              <a:rPr lang="en-US" dirty="0">
                <a:solidFill>
                  <a:srgbClr val="3B3B3B"/>
                </a:solidFill>
                <a:effectLst/>
                <a:ea typeface="Calibri" panose="020F0502020204030204" pitchFamily="34" charset="0"/>
                <a:cs typeface="Calibri" panose="020F0502020204030204" pitchFamily="34" charset="0"/>
              </a:rPr>
              <a:t> a </a:t>
            </a:r>
            <a:r>
              <a:rPr lang="en-US" dirty="0" err="1">
                <a:solidFill>
                  <a:srgbClr val="3B3B3B"/>
                </a:solidFill>
                <a:effectLst/>
                <a:ea typeface="Calibri" panose="020F0502020204030204" pitchFamily="34" charset="0"/>
                <a:cs typeface="Calibri" panose="020F0502020204030204" pitchFamily="34" charset="0"/>
              </a:rPr>
              <a:t>fogyasztóbarát</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védjegyek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széles</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körének</a:t>
            </a:r>
            <a:r>
              <a:rPr lang="en-US" dirty="0">
                <a:solidFill>
                  <a:srgbClr val="3B3B3B"/>
                </a:solidFill>
                <a:effectLst/>
                <a:ea typeface="Calibri" panose="020F0502020204030204" pitchFamily="34" charset="0"/>
                <a:cs typeface="Calibri" panose="020F0502020204030204" pitchFamily="34" charset="0"/>
              </a:rPr>
              <a:t> </a:t>
            </a:r>
            <a:r>
              <a:rPr lang="en-US" dirty="0" err="1">
                <a:solidFill>
                  <a:srgbClr val="3B3B3B"/>
                </a:solidFill>
                <a:effectLst/>
                <a:ea typeface="Calibri" panose="020F0502020204030204" pitchFamily="34" charset="0"/>
                <a:cs typeface="Calibri" panose="020F0502020204030204" pitchFamily="34" charset="0"/>
              </a:rPr>
              <a:t>használatát</a:t>
            </a:r>
            <a:r>
              <a:rPr lang="en-US" dirty="0">
                <a:solidFill>
                  <a:srgbClr val="3B3B3B"/>
                </a:solidFill>
                <a:effectLst/>
                <a:ea typeface="Calibri" panose="020F0502020204030204" pitchFamily="34" charset="0"/>
                <a:cs typeface="Calibri" panose="020F0502020204030204" pitchFamily="34" charset="0"/>
              </a:rPr>
              <a:t>.</a:t>
            </a:r>
            <a:endParaRPr lang="cs-CZ" dirty="0"/>
          </a:p>
        </p:txBody>
      </p:sp>
      <p:pic>
        <p:nvPicPr>
          <p:cNvPr id="6" name="Obrázek 5" descr="Obsah obrázku obloha, exteriér, tráva, pole&#10;&#10;Popis byl vytvořen automaticky">
            <a:extLst>
              <a:ext uri="{FF2B5EF4-FFF2-40B4-BE49-F238E27FC236}">
                <a16:creationId xmlns:a16="http://schemas.microsoft.com/office/drawing/2014/main" id="{05B1E2A3-89D8-42FE-8E43-2DAF80D8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032" y="2706017"/>
            <a:ext cx="4681935" cy="3511451"/>
          </a:xfrm>
          <a:prstGeom prst="rect">
            <a:avLst/>
          </a:prstGeom>
        </p:spPr>
      </p:pic>
    </p:spTree>
    <p:extLst>
      <p:ext uri="{BB962C8B-B14F-4D97-AF65-F5344CB8AC3E}">
        <p14:creationId xmlns:p14="http://schemas.microsoft.com/office/powerpoint/2010/main" val="380731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741573" y="1186522"/>
            <a:ext cx="8576523" cy="4402246"/>
          </a:xfrm>
        </p:spPr>
        <p:txBody>
          <a:bodyPr/>
          <a:lstStyle/>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A </a:t>
            </a:r>
            <a:r>
              <a:rPr lang="en-US" sz="1200" dirty="0" err="1">
                <a:solidFill>
                  <a:srgbClr val="404040"/>
                </a:solidFill>
                <a:effectLst/>
                <a:ea typeface="Calibri" panose="020F0502020204030204" pitchFamily="34" charset="0"/>
                <a:cs typeface="Calibri" panose="020F0502020204030204" pitchFamily="34" charset="0"/>
              </a:rPr>
              <a:t>Genfi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Szöveg</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egy</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többoldalú</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szerződés</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földrajzi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jelzések</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eredetmegjelölések</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földrajzi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jelzések</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védelméről</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amelyet</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Szellemi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Tulajdon</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Világszervezete</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kezel</a:t>
            </a:r>
            <a:r>
              <a:rPr lang="en-US" sz="1200" dirty="0">
                <a:solidFill>
                  <a:srgbClr val="404040"/>
                </a:solidFill>
                <a:effectLst/>
                <a:ea typeface="Calibri" panose="020F0502020204030204" pitchFamily="34" charset="0"/>
                <a:cs typeface="Calibri" panose="020F0502020204030204" pitchFamily="34" charset="0"/>
              </a:rPr>
              <a:t>.</a:t>
            </a:r>
          </a:p>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A </a:t>
            </a:r>
            <a:r>
              <a:rPr lang="en-US" sz="1200" dirty="0" err="1">
                <a:solidFill>
                  <a:srgbClr val="404040"/>
                </a:solidFill>
                <a:effectLst/>
                <a:ea typeface="Calibri" panose="020F0502020204030204" pitchFamily="34" charset="0"/>
                <a:cs typeface="Calibri" panose="020F0502020204030204" pitchFamily="34" charset="0"/>
              </a:rPr>
              <a:t>Genfi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Szöveg</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frissíti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kibővíti</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meglévő</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nemzetközi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bejegyzési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rendszert</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amely</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oltalmazza</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termékek</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földrajzi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eredetét</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azonosító</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elnevezéseket</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az</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eredetmegjelölések</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oltalmáról</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nemzetközi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lajstromozásáról</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szóló</a:t>
            </a:r>
            <a:r>
              <a:rPr lang="en-US" sz="1200" dirty="0">
                <a:solidFill>
                  <a:srgbClr val="404040"/>
                </a:solidFill>
                <a:effectLst/>
                <a:ea typeface="Calibri" panose="020F0502020204030204" pitchFamily="34" charset="0"/>
                <a:cs typeface="Calibri" panose="020F0502020204030204" pitchFamily="34" charset="0"/>
              </a:rPr>
              <a:t> 1958. </a:t>
            </a:r>
            <a:r>
              <a:rPr lang="en-US" sz="1200" dirty="0" err="1">
                <a:solidFill>
                  <a:srgbClr val="404040"/>
                </a:solidFill>
                <a:effectLst/>
                <a:ea typeface="Calibri" panose="020F0502020204030204" pitchFamily="34" charset="0"/>
                <a:cs typeface="Calibri" panose="020F0502020204030204" pitchFamily="34" charset="0"/>
              </a:rPr>
              <a:t>évi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Lisszaboni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Megállapodás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értelmében</a:t>
            </a:r>
            <a:r>
              <a:rPr lang="en-US" sz="1200" dirty="0">
                <a:solidFill>
                  <a:srgbClr val="404040"/>
                </a:solidFill>
                <a:effectLst/>
                <a:ea typeface="Calibri" panose="020F0502020204030204" pitchFamily="34" charset="0"/>
                <a:cs typeface="Calibri" panose="020F0502020204030204" pitchFamily="34" charset="0"/>
              </a:rPr>
              <a:t>.</a:t>
            </a:r>
          </a:p>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A </a:t>
            </a:r>
            <a:r>
              <a:rPr lang="en-US" sz="1200" dirty="0" err="1">
                <a:solidFill>
                  <a:srgbClr val="404040"/>
                </a:solidFill>
                <a:effectLst/>
                <a:ea typeface="Calibri" panose="020F0502020204030204" pitchFamily="34" charset="0"/>
                <a:cs typeface="Calibri" panose="020F0502020204030204" pitchFamily="34" charset="0"/>
              </a:rPr>
              <a:t>Lisszaboni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Megállapodás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Lisszaboni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Megállapodás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Genfi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Okmánya</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együttesen</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alkotják</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lisszaboni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rendszert</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átfogóbb</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és</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hatékonyabb</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nemzetközi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védelmet</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nyújtanak</a:t>
            </a:r>
            <a:r>
              <a:rPr lang="en-US" sz="1200" dirty="0">
                <a:solidFill>
                  <a:srgbClr val="404040"/>
                </a:solidFill>
                <a:effectLst/>
                <a:ea typeface="Calibri" panose="020F0502020204030204" pitchFamily="34" charset="0"/>
                <a:cs typeface="Calibri" panose="020F0502020204030204" pitchFamily="34" charset="0"/>
              </a:rPr>
              <a:t> a </a:t>
            </a:r>
            <a:r>
              <a:rPr lang="en-US" sz="1200" dirty="0" err="1">
                <a:solidFill>
                  <a:srgbClr val="404040"/>
                </a:solidFill>
                <a:effectLst/>
                <a:ea typeface="Calibri" panose="020F0502020204030204" pitchFamily="34" charset="0"/>
                <a:cs typeface="Calibri" panose="020F0502020204030204" pitchFamily="34" charset="0"/>
              </a:rPr>
              <a:t>származáson</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alapuló</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minőségi</a:t>
            </a:r>
            <a:r>
              <a:rPr lang="en-US" sz="1200" dirty="0">
                <a:solidFill>
                  <a:srgbClr val="404040"/>
                </a:solidFill>
                <a:effectLst/>
                <a:ea typeface="Calibri" panose="020F0502020204030204" pitchFamily="34" charset="0"/>
                <a:cs typeface="Calibri" panose="020F0502020204030204" pitchFamily="34" charset="0"/>
              </a:rPr>
              <a:t> </a:t>
            </a:r>
            <a:r>
              <a:rPr lang="en-US" sz="1200" dirty="0" err="1">
                <a:solidFill>
                  <a:srgbClr val="404040"/>
                </a:solidFill>
                <a:effectLst/>
                <a:ea typeface="Calibri" panose="020F0502020204030204" pitchFamily="34" charset="0"/>
                <a:cs typeface="Calibri" panose="020F0502020204030204" pitchFamily="34" charset="0"/>
              </a:rPr>
              <a:t>termékneveknek</a:t>
            </a:r>
            <a:r>
              <a:rPr lang="en-US" sz="1200" dirty="0">
                <a:solidFill>
                  <a:srgbClr val="404040"/>
                </a:solidFill>
                <a:effectLst/>
                <a:ea typeface="Calibri" panose="020F0502020204030204" pitchFamily="34" charset="0"/>
                <a:cs typeface="Calibri" panose="020F0502020204030204" pitchFamily="34" charset="0"/>
              </a:rPr>
              <a:t>.</a:t>
            </a: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en-US" dirty="0"/>
              <a:t>	</a:t>
            </a:r>
            <a:endParaRPr lang="cs-CZ" dirty="0"/>
          </a:p>
        </p:txBody>
      </p:sp>
      <p:pic>
        <p:nvPicPr>
          <p:cNvPr id="8" name="Obrázek 7">
            <a:extLst>
              <a:ext uri="{FF2B5EF4-FFF2-40B4-BE49-F238E27FC236}">
                <a16:creationId xmlns:a16="http://schemas.microsoft.com/office/drawing/2014/main" id="{0110AA9E-19FC-4E6A-9238-41F630319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 y="3165230"/>
            <a:ext cx="3853694" cy="2204169"/>
          </a:xfrm>
          <a:prstGeom prst="rect">
            <a:avLst/>
          </a:prstGeom>
        </p:spPr>
      </p:pic>
      <p:pic>
        <p:nvPicPr>
          <p:cNvPr id="3" name="Obrázek 2">
            <a:extLst>
              <a:ext uri="{FF2B5EF4-FFF2-40B4-BE49-F238E27FC236}">
                <a16:creationId xmlns:a16="http://schemas.microsoft.com/office/drawing/2014/main" id="{C441328A-1EBE-4204-AF89-111ADC76BD03}"/>
              </a:ext>
            </a:extLst>
          </p:cNvPr>
          <p:cNvPicPr>
            <a:picLocks noChangeAspect="1"/>
          </p:cNvPicPr>
          <p:nvPr/>
        </p:nvPicPr>
        <p:blipFill>
          <a:blip r:embed="rId4"/>
          <a:stretch>
            <a:fillRect/>
          </a:stretch>
        </p:blipFill>
        <p:spPr>
          <a:xfrm>
            <a:off x="4953000" y="3165230"/>
            <a:ext cx="4405870" cy="2044624"/>
          </a:xfrm>
          <a:prstGeom prst="rect">
            <a:avLst/>
          </a:prstGeom>
        </p:spPr>
      </p:pic>
      <p:sp>
        <p:nvSpPr>
          <p:cNvPr id="4" name="TextBox 3">
            <a:extLst>
              <a:ext uri="{FF2B5EF4-FFF2-40B4-BE49-F238E27FC236}">
                <a16:creationId xmlns:a16="http://schemas.microsoft.com/office/drawing/2014/main" id="{A4973C20-DB76-43E1-B473-13FB144BFF36}"/>
              </a:ext>
            </a:extLst>
          </p:cNvPr>
          <p:cNvSpPr txBox="1"/>
          <p:nvPr/>
        </p:nvSpPr>
        <p:spPr>
          <a:xfrm>
            <a:off x="5943599" y="5588768"/>
            <a:ext cx="2739135" cy="461665"/>
          </a:xfrm>
          <a:prstGeom prst="rect">
            <a:avLst/>
          </a:prstGeom>
          <a:noFill/>
        </p:spPr>
        <p:txBody>
          <a:bodyPr wrap="square" rtlCol="0">
            <a:spAutoFit/>
          </a:bodyPr>
          <a:lstStyle/>
          <a:p>
            <a:r>
              <a:rPr lang="en-US" sz="1200" dirty="0"/>
              <a:t>A Gyulai </a:t>
            </a:r>
            <a:r>
              <a:rPr lang="en-US" sz="1200" dirty="0" err="1"/>
              <a:t>kolbász</a:t>
            </a:r>
            <a:r>
              <a:rPr lang="en-US" sz="1200" dirty="0"/>
              <a:t> </a:t>
            </a:r>
            <a:r>
              <a:rPr lang="en-US" sz="1200" dirty="0" err="1"/>
              <a:t>magyar</a:t>
            </a:r>
            <a:r>
              <a:rPr lang="en-US" sz="1200" dirty="0"/>
              <a:t> </a:t>
            </a:r>
            <a:r>
              <a:rPr lang="en-US" sz="1200" dirty="0" err="1"/>
              <a:t>kolbász</a:t>
            </a:r>
            <a:r>
              <a:rPr lang="en-US" sz="1200" dirty="0"/>
              <a:t> </a:t>
            </a:r>
            <a:r>
              <a:rPr lang="en-US" sz="1200" dirty="0" err="1"/>
              <a:t>oltalom</a:t>
            </a:r>
            <a:r>
              <a:rPr lang="en-US" sz="1200" dirty="0"/>
              <a:t> </a:t>
            </a:r>
            <a:r>
              <a:rPr lang="en-US" sz="1200" dirty="0" err="1"/>
              <a:t>alatt</a:t>
            </a:r>
            <a:r>
              <a:rPr lang="en-US" sz="1200" dirty="0"/>
              <a:t> </a:t>
            </a:r>
            <a:r>
              <a:rPr lang="en-US" sz="1200" dirty="0" err="1"/>
              <a:t>álló</a:t>
            </a:r>
            <a:r>
              <a:rPr lang="en-US" sz="1200" dirty="0"/>
              <a:t> </a:t>
            </a:r>
            <a:r>
              <a:rPr lang="en-US" sz="1200" dirty="0" err="1"/>
              <a:t>földrajzi</a:t>
            </a:r>
            <a:r>
              <a:rPr lang="en-US" sz="1200" dirty="0"/>
              <a:t> </a:t>
            </a:r>
            <a:r>
              <a:rPr lang="en-US" sz="1200" dirty="0" err="1"/>
              <a:t>jelzése</a:t>
            </a:r>
            <a:endParaRPr lang="en-US" sz="1200" dirty="0"/>
          </a:p>
        </p:txBody>
      </p:sp>
      <p:sp>
        <p:nvSpPr>
          <p:cNvPr id="6" name="TextBox 5">
            <a:extLst>
              <a:ext uri="{FF2B5EF4-FFF2-40B4-BE49-F238E27FC236}">
                <a16:creationId xmlns:a16="http://schemas.microsoft.com/office/drawing/2014/main" id="{2D8DB8C5-B431-4062-97C7-866B60C65CE8}"/>
              </a:ext>
            </a:extLst>
          </p:cNvPr>
          <p:cNvSpPr txBox="1"/>
          <p:nvPr/>
        </p:nvSpPr>
        <p:spPr>
          <a:xfrm>
            <a:off x="1258659" y="5619554"/>
            <a:ext cx="2786744" cy="461665"/>
          </a:xfrm>
          <a:prstGeom prst="rect">
            <a:avLst/>
          </a:prstGeom>
          <a:noFill/>
        </p:spPr>
        <p:txBody>
          <a:bodyPr wrap="square" rtlCol="0">
            <a:spAutoFit/>
          </a:bodyPr>
          <a:lstStyle/>
          <a:p>
            <a:r>
              <a:rPr lang="en-US" sz="1200" dirty="0" err="1"/>
              <a:t>Pármai</a:t>
            </a:r>
            <a:r>
              <a:rPr lang="en-US" sz="1200" dirty="0"/>
              <a:t> </a:t>
            </a:r>
            <a:r>
              <a:rPr lang="en-US" sz="1200" dirty="0" err="1"/>
              <a:t>sonka</a:t>
            </a:r>
            <a:r>
              <a:rPr lang="en-US" sz="1200" dirty="0"/>
              <a:t> - </a:t>
            </a:r>
            <a:r>
              <a:rPr lang="en-US" sz="1200" dirty="0" err="1"/>
              <a:t>olasz</a:t>
            </a:r>
            <a:r>
              <a:rPr lang="en-US" sz="1200" dirty="0"/>
              <a:t> </a:t>
            </a:r>
            <a:r>
              <a:rPr lang="en-US" sz="1200" dirty="0" err="1"/>
              <a:t>termék</a:t>
            </a:r>
            <a:r>
              <a:rPr lang="en-US" sz="1200" dirty="0"/>
              <a:t> </a:t>
            </a:r>
            <a:r>
              <a:rPr lang="en-US" sz="1200" dirty="0" err="1"/>
              <a:t>oltalom</a:t>
            </a:r>
            <a:r>
              <a:rPr lang="en-US" sz="1200" dirty="0"/>
              <a:t> </a:t>
            </a:r>
            <a:r>
              <a:rPr lang="en-US" sz="1200" dirty="0" err="1"/>
              <a:t>alatt</a:t>
            </a:r>
            <a:r>
              <a:rPr lang="en-US" sz="1200" dirty="0"/>
              <a:t> </a:t>
            </a:r>
            <a:r>
              <a:rPr lang="en-US" sz="1200" dirty="0" err="1"/>
              <a:t>álló</a:t>
            </a:r>
            <a:r>
              <a:rPr lang="en-US" sz="1200" dirty="0"/>
              <a:t> </a:t>
            </a:r>
            <a:r>
              <a:rPr lang="en-US" sz="1200" dirty="0" err="1"/>
              <a:t>eredetmegjelöléssel</a:t>
            </a:r>
            <a:endParaRPr lang="en-US" sz="1200" dirty="0"/>
          </a:p>
        </p:txBody>
      </p:sp>
    </p:spTree>
    <p:extLst>
      <p:ext uri="{BB962C8B-B14F-4D97-AF65-F5344CB8AC3E}">
        <p14:creationId xmlns:p14="http://schemas.microsoft.com/office/powerpoint/2010/main" val="28875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617140" y="1095243"/>
            <a:ext cx="8820000" cy="4860000"/>
          </a:xfrm>
        </p:spPr>
        <p:txBody>
          <a:bodyPr/>
          <a:lstStyle/>
          <a:p>
            <a:pPr marL="228600" algn="just">
              <a:lnSpc>
                <a:spcPct val="107000"/>
              </a:lnSpc>
              <a:spcAft>
                <a:spcPts val="800"/>
              </a:spcAft>
            </a:pPr>
            <a:r>
              <a:rPr lang="hu-HU" dirty="0">
                <a:effectLst/>
                <a:ea typeface="Calibri" panose="020F0502020204030204" pitchFamily="34" charset="0"/>
                <a:cs typeface="Calibri" panose="020F0502020204030204" pitchFamily="34" charset="0"/>
              </a:rPr>
              <a:t>Európai szinten tehát egy regionális termék több címkével és logóval is védhető. Az EU minőségpolitikájának célja az egyes termékek elnevezéseinek védelme, hogy elősegítsék azok földrajzi eredetéhez és hagyományos know-how-</a:t>
            </a:r>
            <a:r>
              <a:rPr lang="hu-HU" dirty="0" err="1">
                <a:effectLst/>
                <a:ea typeface="Calibri" panose="020F0502020204030204" pitchFamily="34" charset="0"/>
                <a:cs typeface="Calibri" panose="020F0502020204030204" pitchFamily="34" charset="0"/>
              </a:rPr>
              <a:t>jához</a:t>
            </a:r>
            <a:r>
              <a:rPr lang="hu-HU" dirty="0">
                <a:effectLst/>
                <a:ea typeface="Calibri" panose="020F0502020204030204" pitchFamily="34" charset="0"/>
                <a:cs typeface="Calibri" panose="020F0502020204030204" pitchFamily="34" charset="0"/>
              </a:rPr>
              <a:t> kapcsolódó egyedi tulajdonságaikat.</a:t>
            </a:r>
          </a:p>
          <a:p>
            <a:pPr marL="228600" algn="just">
              <a:lnSpc>
                <a:spcPct val="107000"/>
              </a:lnSpc>
              <a:spcAft>
                <a:spcPts val="800"/>
              </a:spcAft>
            </a:pPr>
            <a:r>
              <a:rPr lang="hu-HU" dirty="0">
                <a:effectLst/>
                <a:ea typeface="Calibri" panose="020F0502020204030204" pitchFamily="34" charset="0"/>
                <a:cs typeface="Calibri" panose="020F0502020204030204" pitchFamily="34" charset="0"/>
              </a:rPr>
              <a:t>A terméknevek „földrajzi jelzést” kaphatnak, ha konkrét kapcsolatuk van az előállítás helyével. A földrajzi jelzések elismerése lehetővé teszi a fogyasztók számára, hogy megbízzanak és különbséget tegyenek a minőségi termékek között, miközben segíti a gyártókat termékeik jobb értékesítésében.</a:t>
            </a:r>
          </a:p>
          <a:p>
            <a:pPr marL="228600" algn="just">
              <a:lnSpc>
                <a:spcPct val="107000"/>
              </a:lnSpc>
              <a:spcAft>
                <a:spcPts val="800"/>
              </a:spcAft>
            </a:pPr>
            <a:r>
              <a:rPr lang="hu-HU" dirty="0">
                <a:effectLst/>
                <a:ea typeface="Calibri" panose="020F0502020204030204" pitchFamily="34" charset="0"/>
                <a:cs typeface="Calibri" panose="020F0502020204030204" pitchFamily="34" charset="0"/>
              </a:rPr>
              <a:t>Azok a termékek, amelyeket fontolóra vesznek, vagy amelyeket földrajzi jelzéssel ismernek el, a minőségi termékregiszterekben szerepelnek. A nyilvántartások információkat tartalmaznak az egyes termékek földrajzi és gyártási jellemzőiről is. Azon termékek nevei, amelyek földrajzi jelzésként (GI) vagy hagyományos különleges termékként (HKT) kérelmezték, vagy amelyeket most földrajzi jelzésként vagy HKT-ként regisztráltak, a következő nyilvántartásokban szerepelnek:</a:t>
            </a:r>
          </a:p>
          <a:p>
            <a:pPr marL="400050" indent="-171450" algn="just">
              <a:lnSpc>
                <a:spcPct val="107000"/>
              </a:lnSpc>
              <a:spcAft>
                <a:spcPts val="800"/>
              </a:spcAft>
              <a:buFont typeface="Arial" panose="020B0604020202020204" pitchFamily="34" charset="0"/>
              <a:buChar char="•"/>
            </a:pPr>
            <a:r>
              <a:rPr lang="hu-HU" dirty="0" err="1">
                <a:effectLst/>
                <a:ea typeface="Calibri" panose="020F0502020204030204" pitchFamily="34" charset="0"/>
                <a:cs typeface="Calibri" panose="020F0502020204030204" pitchFamily="34" charset="0"/>
              </a:rPr>
              <a:t>eAmbrosia</a:t>
            </a:r>
            <a:r>
              <a:rPr lang="hu-HU" dirty="0">
                <a:effectLst/>
                <a:ea typeface="Calibri" panose="020F0502020204030204" pitchFamily="34" charset="0"/>
                <a:cs typeface="Calibri" panose="020F0502020204030204" pitchFamily="34" charset="0"/>
              </a:rPr>
              <a:t> élelmiszerekhez és mezőgazdasági termékekhez, borhoz, szeszes italokhoz és ízesített borokhoz (jogi regisztráció);</a:t>
            </a:r>
          </a:p>
          <a:p>
            <a:pPr marL="400050" indent="-171450" algn="just">
              <a:lnSpc>
                <a:spcPct val="107000"/>
              </a:lnSpc>
              <a:spcAft>
                <a:spcPts val="800"/>
              </a:spcAft>
              <a:buFont typeface="Arial" panose="020B0604020202020204" pitchFamily="34" charset="0"/>
              <a:buChar char="•"/>
            </a:pPr>
            <a:r>
              <a:rPr lang="hu-HU" dirty="0">
                <a:effectLst/>
                <a:ea typeface="Calibri" panose="020F0502020204030204" pitchFamily="34" charset="0"/>
                <a:cs typeface="Calibri" panose="020F0502020204030204" pitchFamily="34" charset="0"/>
              </a:rPr>
              <a:t>Az Európai Unióban oltalom alatt álló, hagyományos borkifejezések;</a:t>
            </a:r>
          </a:p>
          <a:p>
            <a:pPr marL="400050" indent="-171450" algn="just">
              <a:lnSpc>
                <a:spcPct val="107000"/>
              </a:lnSpc>
              <a:spcAft>
                <a:spcPts val="800"/>
              </a:spcAft>
              <a:buFont typeface="Arial" panose="020B0604020202020204" pitchFamily="34" charset="0"/>
              <a:buChar char="•"/>
            </a:pPr>
            <a:r>
              <a:rPr lang="hu-HU" dirty="0">
                <a:effectLst/>
                <a:ea typeface="Calibri" panose="020F0502020204030204" pitchFamily="34" charset="0"/>
                <a:cs typeface="Calibri" panose="020F0502020204030204" pitchFamily="34" charset="0"/>
              </a:rPr>
              <a:t>Moderátor (</a:t>
            </a:r>
            <a:r>
              <a:rPr lang="hu-HU" dirty="0" err="1">
                <a:effectLst/>
                <a:ea typeface="Calibri" panose="020F0502020204030204" pitchFamily="34" charset="0"/>
                <a:cs typeface="Calibri" panose="020F0502020204030204" pitchFamily="34" charset="0"/>
              </a:rPr>
              <a:t>GLview</a:t>
            </a:r>
            <a:r>
              <a:rPr lang="hu-HU" dirty="0">
                <a:effectLst/>
                <a:ea typeface="Calibri" panose="020F0502020204030204" pitchFamily="34" charset="0"/>
                <a:cs typeface="Calibri" panose="020F0502020204030204" pitchFamily="34" charset="0"/>
              </a:rPr>
              <a:t>) az összes európai uniós szintű oltalom alatt álló földrajzi jelzéshez.</a:t>
            </a:r>
          </a:p>
          <a:p>
            <a:pPr marL="228600" algn="just">
              <a:lnSpc>
                <a:spcPct val="107000"/>
              </a:lnSpc>
              <a:spcAft>
                <a:spcPts val="800"/>
              </a:spcAft>
            </a:pPr>
            <a:r>
              <a:rPr lang="hu-HU" dirty="0">
                <a:effectLst/>
                <a:ea typeface="Calibri" panose="020F0502020204030204" pitchFamily="34" charset="0"/>
                <a:cs typeface="Calibri" panose="020F0502020204030204" pitchFamily="34" charset="0"/>
              </a:rPr>
              <a:t>A szellemi tulajdonként elismert földrajzi árujelzők egyre fontosabb szerepet játszanak az EU és más országok közötti kereskedelmi tárgyalásokon. Számos, az Európai Unión kívülről származó terméket kétoldalú megállapodások védenek. Mindez megtalálható a Moderátor indexében (</a:t>
            </a:r>
            <a:r>
              <a:rPr lang="hu-HU" dirty="0" err="1">
                <a:effectLst/>
                <a:ea typeface="Calibri" panose="020F0502020204030204" pitchFamily="34" charset="0"/>
                <a:cs typeface="Calibri" panose="020F0502020204030204" pitchFamily="34" charset="0"/>
              </a:rPr>
              <a:t>tmdn.org</a:t>
            </a:r>
            <a:r>
              <a:rPr lang="hu-HU" dirty="0">
                <a:effectLst/>
                <a:ea typeface="Calibri" panose="020F0502020204030204" pitchFamily="34" charset="0"/>
                <a:cs typeface="Calibri" panose="020F0502020204030204" pitchFamily="34" charset="0"/>
              </a:rPr>
              <a:t>).</a:t>
            </a:r>
          </a:p>
          <a:p>
            <a:pPr marL="228600" algn="just">
              <a:lnSpc>
                <a:spcPct val="107000"/>
              </a:lnSpc>
              <a:spcAft>
                <a:spcPts val="800"/>
              </a:spcAft>
            </a:pPr>
            <a:r>
              <a:rPr lang="hu-HU" dirty="0">
                <a:effectLst/>
                <a:ea typeface="Calibri" panose="020F0502020204030204" pitchFamily="34" charset="0"/>
                <a:cs typeface="Calibri" panose="020F0502020204030204" pitchFamily="34" charset="0"/>
              </a:rPr>
              <a:t>Más uniós minőségi rendszerek a hagyományos termelési eljárásokra vagy a nehéz természeti területekről, például hegyekről vagy szigetekről származó termékekre helyezik a hangsúlyt.</a:t>
            </a:r>
            <a:endParaRPr lang="cs-CZ" dirty="0">
              <a:solidFill>
                <a:srgbClr val="404040"/>
              </a:solidFill>
              <a:effectLst/>
              <a:ea typeface="Calibri" panose="020F0502020204030204" pitchFamily="34" charset="0"/>
              <a:cs typeface="Times New Roman" panose="02020603050405020304" pitchFamily="18" charset="0"/>
            </a:endParaRPr>
          </a:p>
          <a:p>
            <a:endParaRPr lang="pl-PL" sz="1200" dirty="0"/>
          </a:p>
        </p:txBody>
      </p:sp>
    </p:spTree>
    <p:extLst>
      <p:ext uri="{BB962C8B-B14F-4D97-AF65-F5344CB8AC3E}">
        <p14:creationId xmlns:p14="http://schemas.microsoft.com/office/powerpoint/2010/main" val="173469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A8B06BC0-95E3-41B8-A7AA-19B46FFD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1103026"/>
            <a:ext cx="4769331" cy="251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7FE42658-E588-4F1E-BA9E-A7350F21723B}"/>
              </a:ext>
            </a:extLst>
          </p:cNvPr>
          <p:cNvSpPr txBox="1"/>
          <p:nvPr/>
        </p:nvSpPr>
        <p:spPr>
          <a:xfrm>
            <a:off x="644589" y="3687567"/>
            <a:ext cx="7127811" cy="2708434"/>
          </a:xfrm>
          <a:prstGeom prst="rect">
            <a:avLst/>
          </a:prstGeom>
          <a:noFill/>
        </p:spPr>
        <p:txBody>
          <a:bodyPr wrap="square" rtlCol="0">
            <a:spAutoFit/>
          </a:bodyPr>
          <a:lstStyle/>
          <a:p>
            <a:r>
              <a:rPr lang="cs-CZ" sz="1000" dirty="0">
                <a:solidFill>
                  <a:srgbClr val="404040"/>
                </a:solidFill>
                <a:effectLst/>
                <a:latin typeface="+mn-lt"/>
                <a:ea typeface="Calibri" panose="020F0502020204030204" pitchFamily="34" charset="0"/>
              </a:rPr>
              <a:t>eAmbrosia – </a:t>
            </a:r>
            <a:r>
              <a:rPr lang="en-US" sz="1000" dirty="0" err="1">
                <a:latin typeface="+mn-lt"/>
              </a:rPr>
              <a:t>Képernyőkép</a:t>
            </a:r>
            <a:endParaRPr lang="cs-CZ" sz="1000" dirty="0">
              <a:solidFill>
                <a:srgbClr val="404040"/>
              </a:solidFill>
              <a:effectLst/>
              <a:latin typeface="+mn-lt"/>
              <a:ea typeface="Calibri" panose="020F0502020204030204" pitchFamily="34" charset="0"/>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r>
              <a:rPr lang="cs-CZ" sz="1000" dirty="0">
                <a:latin typeface="+mn-lt"/>
              </a:rPr>
              <a:t>					Moder</a:t>
            </a:r>
            <a:r>
              <a:rPr lang="en-US" sz="1000" dirty="0">
                <a:latin typeface="+mn-lt"/>
              </a:rPr>
              <a:t>a</a:t>
            </a:r>
            <a:r>
              <a:rPr lang="cs-CZ" sz="1000" dirty="0">
                <a:latin typeface="+mn-lt"/>
              </a:rPr>
              <a:t>tor – </a:t>
            </a:r>
            <a:r>
              <a:rPr lang="en-US" sz="1000" dirty="0" err="1">
                <a:latin typeface="+mn-lt"/>
              </a:rPr>
              <a:t>Képernyőkép</a:t>
            </a:r>
            <a:endParaRPr lang="cs-CZ" sz="1000" dirty="0">
              <a:latin typeface="+mn-lt"/>
            </a:endParaRPr>
          </a:p>
        </p:txBody>
      </p:sp>
      <p:pic>
        <p:nvPicPr>
          <p:cNvPr id="4" name="Obrázek 3">
            <a:extLst>
              <a:ext uri="{FF2B5EF4-FFF2-40B4-BE49-F238E27FC236}">
                <a16:creationId xmlns:a16="http://schemas.microsoft.com/office/drawing/2014/main" id="{75E8D1F8-F765-40BD-85B8-DA3A793DBB0F}"/>
              </a:ext>
            </a:extLst>
          </p:cNvPr>
          <p:cNvPicPr>
            <a:picLocks noChangeAspect="1"/>
          </p:cNvPicPr>
          <p:nvPr/>
        </p:nvPicPr>
        <p:blipFill>
          <a:blip r:embed="rId3"/>
          <a:stretch>
            <a:fillRect/>
          </a:stretch>
        </p:blipFill>
        <p:spPr>
          <a:xfrm>
            <a:off x="5136526" y="3561728"/>
            <a:ext cx="4190354" cy="2354580"/>
          </a:xfrm>
          <a:prstGeom prst="rect">
            <a:avLst/>
          </a:prstGeom>
        </p:spPr>
      </p:pic>
    </p:spTree>
    <p:extLst>
      <p:ext uri="{BB962C8B-B14F-4D97-AF65-F5344CB8AC3E}">
        <p14:creationId xmlns:p14="http://schemas.microsoft.com/office/powerpoint/2010/main" val="203239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585F04C-53D9-4388-9E41-6148E7E658C7}"/>
              </a:ext>
            </a:extLst>
          </p:cNvPr>
          <p:cNvSpPr>
            <a:spLocks noGrp="1"/>
          </p:cNvSpPr>
          <p:nvPr>
            <p:ph type="body" sz="quarter" idx="14"/>
          </p:nvPr>
        </p:nvSpPr>
        <p:spPr/>
        <p:txBody>
          <a:bodyPr/>
          <a:lstStyle/>
          <a:p>
            <a:r>
              <a:rPr lang="en-US" sz="1200" dirty="0" err="1">
                <a:effectLst/>
                <a:ea typeface="Calibri" panose="020F0502020204030204" pitchFamily="34" charset="0"/>
                <a:cs typeface="Times New Roman" panose="02020603050405020304" pitchFamily="18" charset="0"/>
              </a:rPr>
              <a:t>Megnevezés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logó</a:t>
            </a:r>
            <a:r>
              <a:rPr lang="en-US" sz="1200" dirty="0">
                <a:effectLst/>
                <a:ea typeface="Calibri" panose="020F0502020204030204" pitchFamily="34" charset="0"/>
                <a:cs typeface="Times New Roman" panose="02020603050405020304" pitchFamily="18" charset="0"/>
              </a:rPr>
              <a:t> Az </a:t>
            </a:r>
            <a:r>
              <a:rPr lang="en-US" sz="1200" dirty="0" err="1">
                <a:effectLst/>
                <a:ea typeface="Calibri" panose="020F0502020204030204" pitchFamily="34" charset="0"/>
                <a:cs typeface="Times New Roman" panose="02020603050405020304" pitchFamily="18" charset="0"/>
              </a:rPr>
              <a:t>oltalom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alatt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álló</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eredetmegjelölés</a:t>
            </a:r>
            <a:r>
              <a:rPr lang="en-US" sz="1200" dirty="0">
                <a:effectLst/>
                <a:ea typeface="Calibri" panose="020F0502020204030204" pitchFamily="34" charset="0"/>
                <a:cs typeface="Times New Roman" panose="02020603050405020304" pitchFamily="18" charset="0"/>
              </a:rPr>
              <a:t> (OEM) </a:t>
            </a:r>
            <a:r>
              <a:rPr lang="en-US" sz="1200" dirty="0" err="1">
                <a:effectLst/>
                <a:ea typeface="Calibri" panose="020F0502020204030204" pitchFamily="34" charset="0"/>
                <a:cs typeface="Times New Roman" panose="02020603050405020304" pitchFamily="18" charset="0"/>
              </a:rPr>
              <a:t>egy</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adott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régióból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vagy</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helyről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származó</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kivételes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mezőgazdasági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termék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vagy</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élelmiszer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megjelölése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amelynek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minőségét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vagy</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jellemzőit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egy</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adott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földrajzi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környezet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határozza</a:t>
            </a:r>
            <a:r>
              <a:rPr lang="en-US" sz="1200" dirty="0">
                <a:effectLst/>
                <a:ea typeface="Calibri" panose="020F0502020204030204" pitchFamily="34" charset="0"/>
                <a:cs typeface="Times New Roman" panose="02020603050405020304" pitchFamily="18" charset="0"/>
              </a:rPr>
              <a:t> meg.</a:t>
            </a:r>
          </a:p>
          <a:p>
            <a:endParaRPr lang="en-US" sz="1200" dirty="0">
              <a:effectLst/>
              <a:ea typeface="Calibri" panose="020F0502020204030204" pitchFamily="34" charset="0"/>
              <a:cs typeface="Times New Roman" panose="02020603050405020304" pitchFamily="18" charset="0"/>
            </a:endParaRPr>
          </a:p>
          <a:p>
            <a:r>
              <a:rPr lang="en-US" sz="1200" dirty="0" err="1">
                <a:effectLst/>
                <a:ea typeface="Calibri" panose="020F0502020204030204" pitchFamily="34" charset="0"/>
                <a:cs typeface="Times New Roman" panose="02020603050405020304" pitchFamily="18" charset="0"/>
              </a:rPr>
              <a:t>Védett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termékek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az</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élelmiszerek</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mezőgazdasági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áruk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és</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borok</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termelési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feldolgozási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előkészítési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folyamat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minden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részének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meghatározott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régióban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kell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történnie</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borok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esetében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ez</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azt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jelenti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hogy</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szőlőnek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kizárólag</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arról</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földrajzi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területről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kell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származnia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ahol</a:t>
            </a:r>
            <a:r>
              <a:rPr lang="en-US" sz="1200" dirty="0">
                <a:effectLst/>
                <a:ea typeface="Calibri" panose="020F0502020204030204" pitchFamily="34" charset="0"/>
                <a:cs typeface="Times New Roman" panose="02020603050405020304" pitchFamily="18" charset="0"/>
              </a:rPr>
              <a:t> a bort </a:t>
            </a:r>
            <a:r>
              <a:rPr lang="en-US" sz="1200" dirty="0" err="1">
                <a:effectLst/>
                <a:ea typeface="Calibri" panose="020F0502020204030204" pitchFamily="34" charset="0"/>
                <a:cs typeface="Times New Roman" panose="02020603050405020304" pitchFamily="18" charset="0"/>
              </a:rPr>
              <a:t>termelik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Élelmiszer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és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mezőgazdasági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áruk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esetében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kötelező</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míg</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bornál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csak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fakultatív</a:t>
            </a:r>
            <a:r>
              <a:rPr lang="en-US" sz="1200" dirty="0">
                <a:effectLst/>
                <a:ea typeface="Calibri" panose="020F0502020204030204" pitchFamily="34" charset="0"/>
                <a:cs typeface="Times New Roman" panose="02020603050405020304" pitchFamily="18" charset="0"/>
              </a:rPr>
              <a:t> a </a:t>
            </a:r>
            <a:r>
              <a:rPr lang="en-US" sz="1200" dirty="0" err="1">
                <a:effectLst/>
                <a:ea typeface="Calibri" panose="020F0502020204030204" pitchFamily="34" charset="0"/>
                <a:cs typeface="Times New Roman" panose="02020603050405020304" pitchFamily="18" charset="0"/>
              </a:rPr>
              <a:t>megjelölés</a:t>
            </a:r>
            <a:r>
              <a:rPr lang="en-US" sz="1200" dirty="0">
                <a:effectLst/>
                <a:ea typeface="Calibri" panose="020F0502020204030204" pitchFamily="34" charset="0"/>
                <a:cs typeface="Times New Roman" panose="02020603050405020304" pitchFamily="18" charset="0"/>
              </a:rPr>
              <a:t>.</a:t>
            </a:r>
            <a:endParaRPr lang="cs-CZ" dirty="0"/>
          </a:p>
        </p:txBody>
      </p:sp>
      <p:sp>
        <p:nvSpPr>
          <p:cNvPr id="4" name="Zástupný text 3">
            <a:extLst>
              <a:ext uri="{FF2B5EF4-FFF2-40B4-BE49-F238E27FC236}">
                <a16:creationId xmlns:a16="http://schemas.microsoft.com/office/drawing/2014/main" id="{4593F3FF-1153-4FB0-A76B-49003A6540FA}"/>
              </a:ext>
            </a:extLst>
          </p:cNvPr>
          <p:cNvSpPr>
            <a:spLocks noGrp="1"/>
          </p:cNvSpPr>
          <p:nvPr>
            <p:ph type="body" sz="quarter" idx="16"/>
          </p:nvPr>
        </p:nvSpPr>
        <p:spPr>
          <a:xfrm>
            <a:off x="6240780" y="5006341"/>
            <a:ext cx="2404456" cy="365760"/>
          </a:xfrm>
        </p:spPr>
        <p:txBody>
          <a:bodyPr/>
          <a:lstStyle/>
          <a:p>
            <a:r>
              <a:rPr lang="en-US" sz="1000" dirty="0" err="1">
                <a:solidFill>
                  <a:srgbClr val="333333"/>
                </a:solidFill>
                <a:effectLst/>
                <a:ea typeface="Calibri" panose="020F0502020204030204" pitchFamily="34" charset="0"/>
                <a:cs typeface="Times New Roman" panose="02020603050405020304" pitchFamily="18" charset="0"/>
              </a:rPr>
              <a:t>Oltalom</a:t>
            </a:r>
            <a:r>
              <a:rPr lang="en-US" sz="1000" dirty="0">
                <a:solidFill>
                  <a:srgbClr val="333333"/>
                </a:solidFill>
                <a:effectLst/>
                <a:ea typeface="Calibri" panose="020F0502020204030204" pitchFamily="34" charset="0"/>
                <a:cs typeface="Times New Roman" panose="02020603050405020304" pitchFamily="18" charset="0"/>
              </a:rPr>
              <a:t> </a:t>
            </a:r>
            <a:r>
              <a:rPr lang="en-US" sz="1000" dirty="0" err="1">
                <a:solidFill>
                  <a:srgbClr val="333333"/>
                </a:solidFill>
                <a:effectLst/>
                <a:ea typeface="Calibri" panose="020F0502020204030204" pitchFamily="34" charset="0"/>
                <a:cs typeface="Times New Roman" panose="02020603050405020304" pitchFamily="18" charset="0"/>
              </a:rPr>
              <a:t>alatt</a:t>
            </a:r>
            <a:r>
              <a:rPr lang="en-US" sz="1000" dirty="0">
                <a:solidFill>
                  <a:srgbClr val="333333"/>
                </a:solidFill>
                <a:effectLst/>
                <a:ea typeface="Calibri" panose="020F0502020204030204" pitchFamily="34" charset="0"/>
                <a:cs typeface="Times New Roman" panose="02020603050405020304" pitchFamily="18" charset="0"/>
              </a:rPr>
              <a:t> </a:t>
            </a:r>
            <a:r>
              <a:rPr lang="en-US" sz="1000" dirty="0" err="1">
                <a:solidFill>
                  <a:srgbClr val="333333"/>
                </a:solidFill>
                <a:effectLst/>
                <a:ea typeface="Calibri" panose="020F0502020204030204" pitchFamily="34" charset="0"/>
                <a:cs typeface="Times New Roman" panose="02020603050405020304" pitchFamily="18" charset="0"/>
              </a:rPr>
              <a:t>álló</a:t>
            </a:r>
            <a:r>
              <a:rPr lang="en-US" sz="1000" dirty="0">
                <a:solidFill>
                  <a:srgbClr val="333333"/>
                </a:solidFill>
                <a:effectLst/>
                <a:ea typeface="Calibri" panose="020F0502020204030204" pitchFamily="34" charset="0"/>
                <a:cs typeface="Times New Roman" panose="02020603050405020304" pitchFamily="18" charset="0"/>
              </a:rPr>
              <a:t> </a:t>
            </a:r>
            <a:r>
              <a:rPr lang="en-US" sz="1000" dirty="0" err="1">
                <a:solidFill>
                  <a:srgbClr val="333333"/>
                </a:solidFill>
                <a:effectLst/>
                <a:ea typeface="Calibri" panose="020F0502020204030204" pitchFamily="34" charset="0"/>
                <a:cs typeface="Times New Roman" panose="02020603050405020304" pitchFamily="18" charset="0"/>
              </a:rPr>
              <a:t>eredetmegjelölés</a:t>
            </a:r>
            <a:r>
              <a:rPr lang="en-US" sz="1000" dirty="0">
                <a:solidFill>
                  <a:srgbClr val="333333"/>
                </a:solidFill>
                <a:effectLst/>
                <a:ea typeface="Calibri" panose="020F0502020204030204" pitchFamily="34" charset="0"/>
                <a:cs typeface="Times New Roman" panose="02020603050405020304" pitchFamily="18" charset="0"/>
              </a:rPr>
              <a:t> </a:t>
            </a:r>
            <a:r>
              <a:rPr lang="en-US" sz="1000" dirty="0" err="1">
                <a:solidFill>
                  <a:srgbClr val="333333"/>
                </a:solidFill>
                <a:effectLst/>
                <a:ea typeface="Calibri" panose="020F0502020204030204" pitchFamily="34" charset="0"/>
                <a:cs typeface="Times New Roman" panose="02020603050405020304" pitchFamily="18" charset="0"/>
              </a:rPr>
              <a:t>logója</a:t>
            </a:r>
            <a:endParaRPr lang="cs-CZ" dirty="0"/>
          </a:p>
        </p:txBody>
      </p:sp>
      <p:pic>
        <p:nvPicPr>
          <p:cNvPr id="5" name="Zástupný symbol obrázku 4">
            <a:extLst>
              <a:ext uri="{FF2B5EF4-FFF2-40B4-BE49-F238E27FC236}">
                <a16:creationId xmlns:a16="http://schemas.microsoft.com/office/drawing/2014/main" id="{CF50C2C6-0542-4DD0-B20A-AEC0203DA91A}"/>
              </a:ext>
            </a:extLst>
          </p:cNvPr>
          <p:cNvPicPr>
            <a:picLocks noGrp="1" noChangeAspect="1"/>
          </p:cNvPicPr>
          <p:nvPr>
            <p:ph type="pic" sz="quarter" idx="15"/>
          </p:nvPr>
        </p:nvPicPr>
        <p:blipFill>
          <a:blip r:embed="rId3"/>
          <a:srcRect t="848" b="848"/>
          <a:stretch>
            <a:fillRect/>
          </a:stretch>
        </p:blipFill>
        <p:spPr>
          <a:xfrm>
            <a:off x="5615939" y="1325879"/>
            <a:ext cx="3663139" cy="3601005"/>
          </a:xfrm>
          <a:prstGeom prst="rect">
            <a:avLst/>
          </a:prstGeom>
        </p:spPr>
      </p:pic>
    </p:spTree>
    <p:extLst>
      <p:ext uri="{BB962C8B-B14F-4D97-AF65-F5344CB8AC3E}">
        <p14:creationId xmlns:p14="http://schemas.microsoft.com/office/powerpoint/2010/main" val="2188188141"/>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15528D5E10BA49B6643C35E826D0AA" ma:contentTypeVersion="17" ma:contentTypeDescription="Create a new document." ma:contentTypeScope="" ma:versionID="dde5a2b2e717748552c702a8b0aa1378">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20cddff7c090a5822eab3b5467930ab6"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FBB38F-B259-43B6-B872-4E6C3C339374}">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053DD637-984F-4990-931D-36138CB2CAA7}">
  <ds:schemaRefs>
    <ds:schemaRef ds:uri="http://schemas.microsoft.com/sharepoint/v3/contenttype/forms"/>
  </ds:schemaRefs>
</ds:datastoreItem>
</file>

<file path=customXml/itemProps3.xml><?xml version="1.0" encoding="utf-8"?>
<ds:datastoreItem xmlns:ds="http://schemas.openxmlformats.org/officeDocument/2006/customXml" ds:itemID="{AF430406-AEAB-42AB-9CAC-B054BDDE46D5}"/>
</file>

<file path=docProps/app.xml><?xml version="1.0" encoding="utf-8"?>
<Properties xmlns="http://schemas.openxmlformats.org/officeDocument/2006/extended-properties" xmlns:vt="http://schemas.openxmlformats.org/officeDocument/2006/docPropsVTypes">
  <Template>URESA trial_1</Template>
  <TotalTime>2510</TotalTime>
  <Words>2106</Words>
  <Application>Microsoft Macintosh PowerPoint</Application>
  <PresentationFormat>A4 (210x297 mm)</PresentationFormat>
  <Paragraphs>129</Paragraphs>
  <Slides>14</Slides>
  <Notes>7</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Calibri</vt:lpstr>
      <vt:lpstr>Roboto</vt:lpstr>
      <vt:lpstr>Trebuchet MS</vt:lpstr>
      <vt:lpstr>URESA biomass temlate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Microsoft Office User</cp:lastModifiedBy>
  <cp:revision>137</cp:revision>
  <dcterms:created xsi:type="dcterms:W3CDTF">2018-03-25T08:55:28Z</dcterms:created>
  <dcterms:modified xsi:type="dcterms:W3CDTF">2023-01-22T20:08:25Z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