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16"/>
  </p:notesMasterIdLst>
  <p:handoutMasterIdLst>
    <p:handoutMasterId r:id="rId17"/>
  </p:handoutMasterIdLst>
  <p:sldIdLst>
    <p:sldId id="338" r:id="rId5"/>
    <p:sldId id="285" r:id="rId6"/>
    <p:sldId id="332" r:id="rId7"/>
    <p:sldId id="322" r:id="rId8"/>
    <p:sldId id="327" r:id="rId9"/>
    <p:sldId id="331" r:id="rId10"/>
    <p:sldId id="300" r:id="rId11"/>
    <p:sldId id="323" r:id="rId12"/>
    <p:sldId id="334" r:id="rId13"/>
    <p:sldId id="335" r:id="rId14"/>
    <p:sldId id="336" r:id="rId15"/>
  </p:sldIdLst>
  <p:sldSz cx="9906000" cy="6858000" type="A4"/>
  <p:notesSz cx="6858000" cy="9144000"/>
  <p:defaultTextStyle>
    <a:defPPr>
      <a:defRPr lang="pl-PL"/>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66FF"/>
    <a:srgbClr val="78D76B"/>
    <a:srgbClr val="47C836"/>
    <a:srgbClr val="66CCFF"/>
    <a:srgbClr val="66FF99"/>
    <a:srgbClr val="CCFF33"/>
    <a:srgbClr val="70AC2E"/>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68"/>
  </p:normalViewPr>
  <p:slideViewPr>
    <p:cSldViewPr snapToGrid="0">
      <p:cViewPr varScale="1">
        <p:scale>
          <a:sx n="105" d="100"/>
          <a:sy n="105" d="100"/>
        </p:scale>
        <p:origin x="2136" y="200"/>
      </p:cViewPr>
      <p:guideLst>
        <p:guide orient="horz" pos="2160"/>
        <p:guide pos="3120"/>
      </p:guideLst>
    </p:cSldViewPr>
  </p:slideViewPr>
  <p:notesTextViewPr>
    <p:cViewPr>
      <p:scale>
        <a:sx n="1" d="1"/>
        <a:sy n="1" d="1"/>
      </p:scale>
      <p:origin x="0" y="0"/>
    </p:cViewPr>
  </p:notesTextViewPr>
  <p:notesViewPr>
    <p:cSldViewPr snapToGrid="0">
      <p:cViewPr varScale="1">
        <p:scale>
          <a:sx n="65" d="100"/>
          <a:sy n="65" d="100"/>
        </p:scale>
        <p:origin x="-3130" y="-77"/>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FCF0096-DD09-4F94-B125-D2F10671D3CC}" type="datetimeFigureOut">
              <a:rPr lang="pl-PL"/>
              <a:pPr>
                <a:defRPr/>
              </a:pPr>
              <a:t>22.01.2023</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5111B9C-89B8-4F29-A3B3-FDA73E31F16E}" type="slidenum">
              <a:rPr lang="pl-PL"/>
              <a:pPr>
                <a:defRPr/>
              </a:pPr>
              <a:t>‹#›</a:t>
            </a:fld>
            <a:endParaRPr lang="pl-PL"/>
          </a:p>
        </p:txBody>
      </p:sp>
    </p:spTree>
    <p:extLst>
      <p:ext uri="{BB962C8B-B14F-4D97-AF65-F5344CB8AC3E}">
        <p14:creationId xmlns:p14="http://schemas.microsoft.com/office/powerpoint/2010/main" val="45050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CEE0EE-A52D-46AF-A07C-3EEC64895839}" type="datetimeFigureOut">
              <a:rPr lang="pl-PL"/>
              <a:pPr>
                <a:defRPr/>
              </a:pPr>
              <a:t>22.01.2023</a:t>
            </a:fld>
            <a:endParaRPr lang="pl-PL"/>
          </a:p>
        </p:txBody>
      </p:sp>
      <p:sp>
        <p:nvSpPr>
          <p:cNvPr id="4" name="Symbol zastępczy obrazu slajdu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FA41F5C-4A6D-432A-B932-774DE37C8E42}" type="slidenum">
              <a:rPr lang="pl-PL"/>
              <a:pPr>
                <a:defRPr/>
              </a:pPr>
              <a:t>‹#›</a:t>
            </a:fld>
            <a:endParaRPr lang="pl-PL"/>
          </a:p>
        </p:txBody>
      </p:sp>
    </p:spTree>
    <p:extLst>
      <p:ext uri="{BB962C8B-B14F-4D97-AF65-F5344CB8AC3E}">
        <p14:creationId xmlns:p14="http://schemas.microsoft.com/office/powerpoint/2010/main" val="4162926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Roboto" panose="02000000000000000000" pitchFamily="2" charset="0"/>
              </a:rPr>
              <a:t>A </a:t>
            </a:r>
            <a:r>
              <a:rPr lang="en-US" b="0" i="0" dirty="0" err="1">
                <a:solidFill>
                  <a:srgbClr val="000000"/>
                </a:solidFill>
                <a:effectLst/>
                <a:latin typeface="Roboto" panose="02000000000000000000" pitchFamily="2" charset="0"/>
              </a:rPr>
              <a:t>modul</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az</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udvarról</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történő</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értékesítés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kísérő</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hatásaival</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foglalkozik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ami</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lehet</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saját</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vagy</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regionális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nem</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élelmiszertermékek</a:t>
            </a:r>
            <a:r>
              <a:rPr lang="en-US" b="0" i="0" dirty="0">
                <a:solidFill>
                  <a:srgbClr val="000000"/>
                </a:solidFill>
                <a:effectLst/>
                <a:latin typeface="Roboto" panose="02000000000000000000" pitchFamily="2" charset="0"/>
              </a:rPr>
              <a:t> (pl. </a:t>
            </a:r>
            <a:r>
              <a:rPr lang="en-US" b="0" i="0" dirty="0" err="1">
                <a:solidFill>
                  <a:srgbClr val="000000"/>
                </a:solidFill>
                <a:effectLst/>
                <a:latin typeface="Roboto" panose="02000000000000000000" pitchFamily="2" charset="0"/>
              </a:rPr>
              <a:t>fatermékek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fonott</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kozmetikumok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értékesítése</a:t>
            </a:r>
            <a:r>
              <a:rPr lang="en-US" b="0" i="0" dirty="0">
                <a:solidFill>
                  <a:srgbClr val="000000"/>
                </a:solidFill>
                <a:effectLst/>
                <a:latin typeface="Roboto" panose="02000000000000000000" pitchFamily="2" charset="0"/>
              </a:rPr>
              <a:t>. Az </a:t>
            </a:r>
            <a:r>
              <a:rPr lang="en-US" b="0" i="0" dirty="0" err="1">
                <a:solidFill>
                  <a:srgbClr val="000000"/>
                </a:solidFill>
                <a:effectLst/>
                <a:latin typeface="Roboto" panose="02000000000000000000" pitchFamily="2" charset="0"/>
              </a:rPr>
              <a:t>udvari</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értékesítés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és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az</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ökoturizmus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szinergiái</a:t>
            </a:r>
            <a:r>
              <a:rPr lang="en-US" b="0" i="0" dirty="0">
                <a:solidFill>
                  <a:srgbClr val="000000"/>
                </a:solidFill>
                <a:effectLst/>
                <a:latin typeface="Roboto" panose="02000000000000000000" pitchFamily="2" charset="0"/>
              </a:rPr>
              <a:t>. A </a:t>
            </a:r>
            <a:r>
              <a:rPr lang="en-US" b="0" i="0" dirty="0" err="1">
                <a:solidFill>
                  <a:srgbClr val="000000"/>
                </a:solidFill>
                <a:effectLst/>
                <a:latin typeface="Roboto" panose="02000000000000000000" pitchFamily="2" charset="0"/>
              </a:rPr>
              <a:t>körkörös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gazdaság</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támogatása</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és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fejlesztése</a:t>
            </a:r>
            <a:r>
              <a:rPr lang="en-US" b="0" i="0" dirty="0">
                <a:solidFill>
                  <a:srgbClr val="000000"/>
                </a:solidFill>
                <a:effectLst/>
                <a:latin typeface="Roboto" panose="02000000000000000000" pitchFamily="2" charset="0"/>
              </a:rPr>
              <a:t>, mint a </a:t>
            </a:r>
            <a:r>
              <a:rPr lang="en-US" b="0" i="0" dirty="0" err="1">
                <a:solidFill>
                  <a:srgbClr val="000000"/>
                </a:solidFill>
                <a:effectLst/>
                <a:latin typeface="Roboto" panose="02000000000000000000" pitchFamily="2" charset="0"/>
              </a:rPr>
              <a:t>szénlábnyom</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csökkentésének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egyik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lehetséges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intézkedése</a:t>
            </a:r>
            <a:r>
              <a:rPr lang="en-US" b="0" i="0" dirty="0">
                <a:solidFill>
                  <a:srgbClr val="000000"/>
                </a:solidFill>
                <a:effectLst/>
                <a:latin typeface="Roboto" panose="02000000000000000000" pitchFamily="2" charset="0"/>
              </a:rPr>
              <a:t>.</a:t>
            </a:r>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2</a:t>
            </a:fld>
            <a:endParaRPr lang="pl-PL"/>
          </a:p>
        </p:txBody>
      </p:sp>
    </p:spTree>
    <p:extLst>
      <p:ext uri="{BB962C8B-B14F-4D97-AF65-F5344CB8AC3E}">
        <p14:creationId xmlns:p14="http://schemas.microsoft.com/office/powerpoint/2010/main" val="2459079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Roboto" panose="02000000000000000000" pitchFamily="2" charset="0"/>
              </a:rPr>
              <a:t>Find your farmer. According to ekolist.cz (2021), according to the union's representatives, it should not only be a map with local sellers, but companies should have the opportunity to promote themselves there. "We have to give people a story about that food. It motivates people to pay a higher price for local and farm food," said the union president. He added that currently marketing cannot be done without marketing, or at least not economically. In the future, if there is interest, the union is also considering launching an online store.</a:t>
            </a:r>
            <a:endParaRPr lang="cs-CZ" dirty="0">
              <a:effectLst/>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8</a:t>
            </a:fld>
            <a:endParaRPr lang="pl-PL"/>
          </a:p>
        </p:txBody>
      </p:sp>
    </p:spTree>
    <p:extLst>
      <p:ext uri="{BB962C8B-B14F-4D97-AF65-F5344CB8AC3E}">
        <p14:creationId xmlns:p14="http://schemas.microsoft.com/office/powerpoint/2010/main" val="1417082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RESA title slide">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873" y="5044044"/>
            <a:ext cx="3755744" cy="8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userDrawn="1"/>
        </p:nvSpPr>
        <p:spPr>
          <a:xfrm>
            <a:off x="522514" y="2360182"/>
            <a:ext cx="8621486" cy="1908215"/>
          </a:xfrm>
          <a:prstGeom prst="rect">
            <a:avLst/>
          </a:prstGeom>
        </p:spPr>
        <p:txBody>
          <a:bodyPr wrap="square">
            <a:spAutoFit/>
          </a:bodyPr>
          <a:lstStyle/>
          <a:p>
            <a:pPr algn="ctr"/>
            <a:r>
              <a:rPr lang="en-US" sz="1800" b="0" dirty="0">
                <a:solidFill>
                  <a:srgbClr val="003300"/>
                </a:solidFill>
                <a:ea typeface="Calibri"/>
                <a:cs typeface="Calibri"/>
              </a:rPr>
              <a:t>Activating agricultural and tourism specializations through Center of Taste </a:t>
            </a:r>
          </a:p>
          <a:p>
            <a:pPr algn="ctr"/>
            <a:br>
              <a:rPr lang="el-GR" sz="1400" dirty="0">
                <a:ea typeface="Calibri"/>
                <a:cs typeface="Times New Roman"/>
              </a:rPr>
            </a:br>
            <a:endParaRPr lang="pl-PL" sz="1400" dirty="0">
              <a:ea typeface="Calibri"/>
              <a:cs typeface="Times New Roman"/>
            </a:endParaRPr>
          </a:p>
          <a:p>
            <a:pPr algn="ctr"/>
            <a:r>
              <a:rPr lang="pl-PL" sz="2400" b="1" dirty="0">
                <a:solidFill>
                  <a:srgbClr val="003300"/>
                </a:solidFill>
                <a:effectLst>
                  <a:outerShdw blurRad="38100" dist="38100" dir="2700000" algn="tl">
                    <a:srgbClr val="000000">
                      <a:alpha val="43137"/>
                    </a:srgbClr>
                  </a:outerShdw>
                </a:effectLst>
              </a:rPr>
              <a:t>Module 6</a:t>
            </a:r>
          </a:p>
          <a:p>
            <a:pPr algn="ctr"/>
            <a:endParaRPr lang="pl-PL" sz="2400" b="1" dirty="0">
              <a:solidFill>
                <a:srgbClr val="003300"/>
              </a:solidFill>
              <a:effectLst>
                <a:outerShdw blurRad="38100" dist="38100" dir="2700000" algn="tl">
                  <a:srgbClr val="000000">
                    <a:alpha val="43137"/>
                  </a:srgbClr>
                </a:outerShdw>
              </a:effectLst>
            </a:endParaRPr>
          </a:p>
          <a:p>
            <a:pPr algn="ctr"/>
            <a:r>
              <a:rPr lang="en-US" sz="2400" b="1" dirty="0">
                <a:solidFill>
                  <a:srgbClr val="003300"/>
                </a:solidFill>
                <a:effectLst>
                  <a:outerShdw blurRad="38100" dist="38100" dir="2700000" algn="tl">
                    <a:srgbClr val="000000">
                      <a:alpha val="43137"/>
                    </a:srgbClr>
                  </a:outerShdw>
                </a:effectLst>
              </a:rPr>
              <a:t>Sales from the Yard (farm)</a:t>
            </a:r>
            <a:endParaRPr lang="pl-PL" sz="2400" b="1" dirty="0">
              <a:solidFill>
                <a:srgbClr val="003300"/>
              </a:solidFill>
              <a:effectLst>
                <a:outerShdw blurRad="38100" dist="38100" dir="2700000" algn="tl">
                  <a:srgbClr val="000000">
                    <a:alpha val="43137"/>
                  </a:srgbClr>
                </a:outerShdw>
              </a:effectLst>
            </a:endParaRPr>
          </a:p>
        </p:txBody>
      </p:sp>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389" y="493794"/>
            <a:ext cx="2602275" cy="1589194"/>
          </a:xfrm>
          <a:prstGeom prst="rect">
            <a:avLst/>
          </a:prstGeom>
        </p:spPr>
      </p:pic>
    </p:spTree>
    <p:extLst>
      <p:ext uri="{BB962C8B-B14F-4D97-AF65-F5344CB8AC3E}">
        <p14:creationId xmlns:p14="http://schemas.microsoft.com/office/powerpoint/2010/main" val="228977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RESA empty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2388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RESA chapter title + text slide">
    <p:spTree>
      <p:nvGrpSpPr>
        <p:cNvPr id="1" name=""/>
        <p:cNvGrpSpPr/>
        <p:nvPr/>
      </p:nvGrpSpPr>
      <p:grpSpPr>
        <a:xfrm>
          <a:off x="0" y="0"/>
          <a:ext cx="0" cy="0"/>
          <a:chOff x="0" y="0"/>
          <a:chExt cx="0" cy="0"/>
        </a:xfrm>
      </p:grpSpPr>
      <p:sp>
        <p:nvSpPr>
          <p:cNvPr id="19" name="Symbol zastępczy tekstu 18"/>
          <p:cNvSpPr>
            <a:spLocks noGrp="1"/>
          </p:cNvSpPr>
          <p:nvPr>
            <p:ph type="body" sz="quarter" idx="12" hasCustomPrompt="1"/>
          </p:nvPr>
        </p:nvSpPr>
        <p:spPr>
          <a:xfrm>
            <a:off x="543000" y="1260000"/>
            <a:ext cx="8820000" cy="360000"/>
          </a:xfrm>
          <a:prstGeom prst="rect">
            <a:avLst/>
          </a:prstGeom>
        </p:spPr>
        <p:txBody>
          <a:bodyPr/>
          <a:lstStyle>
            <a:lvl1pPr marL="0" indent="0">
              <a:spcBef>
                <a:spcPts val="0"/>
              </a:spcBef>
              <a:buNone/>
              <a:defRPr sz="1800" b="1" baseline="0">
                <a:solidFill>
                  <a:srgbClr val="008000"/>
                </a:solidFill>
              </a:defRPr>
            </a:lvl1pPr>
          </a:lstStyle>
          <a:p>
            <a:pPr lvl="0"/>
            <a:r>
              <a:rPr lang="pl-PL" dirty="0"/>
              <a:t>1. </a:t>
            </a:r>
            <a:r>
              <a:rPr lang="pl-PL" dirty="0" err="1"/>
              <a:t>Title</a:t>
            </a:r>
            <a:r>
              <a:rPr lang="pl-PL" dirty="0"/>
              <a:t> of the </a:t>
            </a:r>
            <a:r>
              <a:rPr lang="pl-PL" dirty="0" err="1"/>
              <a:t>chapter</a:t>
            </a:r>
            <a:r>
              <a:rPr lang="pl-PL" dirty="0"/>
              <a:t> (</a:t>
            </a:r>
            <a:r>
              <a:rPr lang="pl-PL" dirty="0" err="1"/>
              <a:t>Trebuchet</a:t>
            </a:r>
            <a:r>
              <a:rPr lang="pl-PL" dirty="0"/>
              <a:t> MS Font, 18 p., </a:t>
            </a:r>
            <a:r>
              <a:rPr lang="pl-PL" dirty="0" err="1"/>
              <a:t>bold</a:t>
            </a:r>
            <a:r>
              <a:rPr lang="pl-PL" dirty="0"/>
              <a:t>)</a:t>
            </a:r>
          </a:p>
        </p:txBody>
      </p:sp>
      <p:sp>
        <p:nvSpPr>
          <p:cNvPr id="21" name="Symbol zastępczy tekstu 18"/>
          <p:cNvSpPr>
            <a:spLocks noGrp="1"/>
          </p:cNvSpPr>
          <p:nvPr>
            <p:ph type="body" sz="quarter" idx="13" hasCustomPrompt="1"/>
          </p:nvPr>
        </p:nvSpPr>
        <p:spPr>
          <a:xfrm>
            <a:off x="543000" y="1710690"/>
            <a:ext cx="8820000" cy="360000"/>
          </a:xfrm>
          <a:prstGeom prst="rect">
            <a:avLst/>
          </a:prstGeom>
        </p:spPr>
        <p:txBody>
          <a:bodyPr/>
          <a:lstStyle>
            <a:lvl1pPr marL="0" indent="0">
              <a:spcBef>
                <a:spcPts val="0"/>
              </a:spcBef>
              <a:buNone/>
              <a:defRPr sz="1600" baseline="0">
                <a:solidFill>
                  <a:srgbClr val="008000"/>
                </a:solidFill>
              </a:defRPr>
            </a:lvl1pPr>
          </a:lstStyle>
          <a:p>
            <a:pPr lvl="0"/>
            <a:r>
              <a:rPr lang="pl-PL" dirty="0"/>
              <a:t>1.1. </a:t>
            </a:r>
            <a:r>
              <a:rPr lang="pl-PL" dirty="0" err="1"/>
              <a:t>Title</a:t>
            </a:r>
            <a:r>
              <a:rPr lang="pl-PL" dirty="0"/>
              <a:t> of the </a:t>
            </a:r>
            <a:r>
              <a:rPr lang="pl-PL" dirty="0" err="1"/>
              <a:t>sub-chapter</a:t>
            </a:r>
            <a:r>
              <a:rPr lang="pl-PL" dirty="0"/>
              <a:t> (</a:t>
            </a:r>
            <a:r>
              <a:rPr lang="pl-PL" dirty="0" err="1"/>
              <a:t>Trebuchet</a:t>
            </a:r>
            <a:r>
              <a:rPr lang="pl-PL" dirty="0"/>
              <a:t> MS Font, 16 p.)</a:t>
            </a:r>
          </a:p>
        </p:txBody>
      </p:sp>
      <p:sp>
        <p:nvSpPr>
          <p:cNvPr id="22" name="Symbol zastępczy tekstu 18"/>
          <p:cNvSpPr>
            <a:spLocks noGrp="1"/>
          </p:cNvSpPr>
          <p:nvPr>
            <p:ph type="body" sz="quarter" idx="14" hasCustomPrompt="1"/>
          </p:nvPr>
        </p:nvSpPr>
        <p:spPr>
          <a:xfrm>
            <a:off x="543000" y="2164079"/>
            <a:ext cx="8820000" cy="3960000"/>
          </a:xfrm>
          <a:prstGeom prst="rect">
            <a:avLst/>
          </a:prstGeom>
        </p:spPr>
        <p:txBody>
          <a:bodyPr/>
          <a:lstStyle>
            <a:lvl1pPr marL="0" indent="0" algn="just">
              <a:spcBef>
                <a:spcPts val="0"/>
              </a:spcBef>
              <a:buNone/>
              <a:defRPr sz="1200" baseline="0">
                <a:solidFill>
                  <a:schemeClr val="tx1"/>
                </a:solidFill>
              </a:defRPr>
            </a:lvl1pPr>
            <a:lvl2pPr marL="808038" indent="-180000" algn="just">
              <a:spcBef>
                <a:spcPts val="0"/>
              </a:spcBef>
              <a:buFont typeface="Arial" panose="020B0604020202020204" pitchFamily="34" charset="0"/>
              <a:buChar char="•"/>
              <a:defRPr lang="pl-PL" sz="1200" kern="1200" baseline="0" dirty="0">
                <a:solidFill>
                  <a:schemeClr val="tx1"/>
                </a:solidFill>
                <a:latin typeface="+mn-lt"/>
                <a:ea typeface="+mn-ea"/>
                <a:cs typeface="+mn-cs"/>
              </a:defRPr>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stStyle>
          <a:p>
            <a:pPr lvl="0"/>
            <a:r>
              <a:rPr lang="pl-PL" dirty="0"/>
              <a:t>Block of </a:t>
            </a:r>
            <a:r>
              <a:rPr lang="pl-PL" dirty="0" err="1"/>
              <a:t>text</a:t>
            </a:r>
            <a:r>
              <a:rPr lang="pl-PL" dirty="0"/>
              <a:t> (</a:t>
            </a:r>
            <a:r>
              <a:rPr lang="pl-PL" dirty="0" err="1"/>
              <a:t>Trebuchet</a:t>
            </a:r>
            <a:r>
              <a:rPr lang="pl-PL" dirty="0"/>
              <a:t> MS Font, 12 p.)</a:t>
            </a:r>
          </a:p>
          <a:p>
            <a:pPr lvl="1"/>
            <a:endParaRPr lang="pl-PL" dirty="0"/>
          </a:p>
          <a:p>
            <a:pPr lvl="2"/>
            <a:endParaRPr lang="pl-PL" dirty="0"/>
          </a:p>
          <a:p>
            <a:pPr lvl="3"/>
            <a:endParaRPr lang="pl-PL" dirty="0"/>
          </a:p>
          <a:p>
            <a:pPr lvl="0"/>
            <a:endParaRPr lang="pl-PL" dirty="0"/>
          </a:p>
          <a:p>
            <a:pPr lvl="0"/>
            <a:endParaRPr lang="pl-PL" dirty="0"/>
          </a:p>
          <a:p>
            <a:pPr lvl="1"/>
            <a:endParaRPr lang="pl-PL" sz="1200" kern="1200" baseline="0" dirty="0">
              <a:solidFill>
                <a:schemeClr val="tx1"/>
              </a:solidFill>
              <a:latin typeface="+mn-lt"/>
              <a:ea typeface="+mn-ea"/>
              <a:cs typeface="+mn-cs"/>
            </a:endParaRPr>
          </a:p>
          <a:p>
            <a:pPr lvl="2"/>
            <a:endParaRPr lang="pl-PL" sz="1200" kern="1200" baseline="0" dirty="0">
              <a:solidFill>
                <a:schemeClr val="tx1"/>
              </a:solidFill>
              <a:latin typeface="+mn-lt"/>
              <a:ea typeface="+mn-ea"/>
              <a:cs typeface="+mn-cs"/>
            </a:endParaRPr>
          </a:p>
          <a:p>
            <a:pPr lvl="3"/>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2"/>
            <a:endParaRPr lang="pl-PL" dirty="0"/>
          </a:p>
          <a:p>
            <a:pPr lvl="3"/>
            <a:endParaRPr lang="pl-PL" dirty="0"/>
          </a:p>
          <a:p>
            <a:pPr lvl="0"/>
            <a:endParaRPr lang="pl-PL" dirty="0"/>
          </a:p>
          <a:p>
            <a:pPr lvl="1"/>
            <a:endParaRPr lang="pl-PL" dirty="0"/>
          </a:p>
          <a:p>
            <a:pPr lvl="2"/>
            <a:endParaRPr lang="pl-PL" dirty="0"/>
          </a:p>
          <a:p>
            <a:pPr lvl="3"/>
            <a:endParaRPr lang="pl-PL"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32726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URESA tex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882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26813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URESA versatile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baseline="0"/>
            </a:lvl1pPr>
            <a:lvl2pPr marL="808038" indent="-180000" algn="just">
              <a:spcBef>
                <a:spcPts val="0"/>
              </a:spcBef>
              <a:buFont typeface="Arial" panose="020B0604020202020204" pitchFamily="34" charset="0"/>
              <a:buChar char="•"/>
              <a:defRPr sz="1200" baseline="0"/>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vl5pPr marL="1828800" indent="0">
              <a:buNone/>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91040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URESA versatile 2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a:lvl1pPr>
            <a:lvl2pPr marL="808038" indent="-180000" algn="just">
              <a:spcBef>
                <a:spcPts val="0"/>
              </a:spcBef>
              <a:buFont typeface="+mj-lt"/>
              <a:buAutoNum type="arabicPeriod"/>
              <a:defRPr sz="1200" baseline="0"/>
            </a:lvl2pPr>
            <a:lvl3pPr marL="1170000" indent="-180000" algn="just">
              <a:spcBef>
                <a:spcPts val="0"/>
              </a:spcBef>
              <a:buFont typeface="+mj-lt"/>
              <a:buAutoNum type="alphaLcParenR"/>
              <a:defRPr sz="1200"/>
            </a:lvl3pPr>
            <a:lvl4pPr marL="1530000" indent="-180000" algn="just">
              <a:spcBef>
                <a:spcPts val="0"/>
              </a:spcBef>
              <a:buFont typeface="+mj-lt"/>
              <a:buAutoNum type="romanLcPeriod"/>
              <a:defRPr sz="1200" baseline="0"/>
            </a:lvl4pPr>
            <a:lvl5pPr>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3"/>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5815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RESA text + image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2297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URESA text + image + interactive conten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sp>
        <p:nvSpPr>
          <p:cNvPr id="7" name="Symbol zastępczy zawartości 6"/>
          <p:cNvSpPr>
            <a:spLocks noGrp="1"/>
          </p:cNvSpPr>
          <p:nvPr>
            <p:ph sz="quarter" idx="17" hasCustomPrompt="1"/>
          </p:nvPr>
        </p:nvSpPr>
        <p:spPr>
          <a:xfrm>
            <a:off x="2689225" y="2011363"/>
            <a:ext cx="3600000" cy="3600000"/>
          </a:xfrm>
          <a:prstGeom prst="roundRect">
            <a:avLst>
              <a:gd name="adj" fmla="val 5025"/>
            </a:avLst>
          </a:prstGeom>
          <a:solidFill>
            <a:schemeClr val="accent5">
              <a:lumMod val="20000"/>
              <a:lumOff val="80000"/>
            </a:schemeClr>
          </a:solidFill>
          <a:ln w="38100" cap="rnd" cmpd="sng">
            <a:solidFill>
              <a:schemeClr val="accent5">
                <a:lumMod val="40000"/>
                <a:lumOff val="60000"/>
              </a:schemeClr>
            </a:solidFill>
            <a:prstDash val="solid"/>
          </a:ln>
          <a:effectLst>
            <a:outerShdw blurRad="127000" dist="101600" dir="2700000" algn="tl" rotWithShape="0">
              <a:prstClr val="black">
                <a:alpha val="35000"/>
              </a:prstClr>
            </a:outerShdw>
          </a:effectLst>
        </p:spPr>
        <p:txBody>
          <a:bodyPr>
            <a:noAutofit/>
          </a:bodyPr>
          <a:lstStyle>
            <a:lvl1pPr marL="0" indent="0" algn="just">
              <a:spcBef>
                <a:spcPts val="0"/>
              </a:spcBef>
              <a:buNone/>
              <a:defRPr sz="1200" baseline="0"/>
            </a:lvl1pPr>
            <a:lvl5pPr marL="1828800" indent="0">
              <a:buNone/>
              <a:defRPr baseline="0"/>
            </a:lvl5pPr>
          </a:lstStyle>
          <a:p>
            <a:pPr lvl="0"/>
            <a:r>
              <a:rPr lang="pl-PL" dirty="0" err="1"/>
              <a:t>Additional</a:t>
            </a:r>
            <a:r>
              <a:rPr lang="pl-PL" dirty="0"/>
              <a:t> info (</a:t>
            </a:r>
            <a:r>
              <a:rPr lang="pl-PL" dirty="0" err="1"/>
              <a:t>text</a:t>
            </a:r>
            <a:r>
              <a:rPr lang="pl-PL" dirty="0"/>
              <a:t>, </a:t>
            </a:r>
            <a:r>
              <a:rPr lang="pl-PL" dirty="0" err="1"/>
              <a:t>picture</a:t>
            </a:r>
            <a:r>
              <a:rPr lang="pl-PL" dirty="0"/>
              <a:t>, multimedia), </a:t>
            </a:r>
            <a:r>
              <a:rPr lang="pl-PL" dirty="0" err="1"/>
              <a:t>visible</a:t>
            </a:r>
            <a:r>
              <a:rPr lang="pl-PL" dirty="0"/>
              <a:t> </a:t>
            </a:r>
            <a:r>
              <a:rPr lang="pl-PL" dirty="0" err="1"/>
              <a:t>when</a:t>
            </a:r>
            <a:r>
              <a:rPr lang="pl-PL" dirty="0"/>
              <a:t> the </a:t>
            </a:r>
            <a:r>
              <a:rPr lang="pl-PL" dirty="0" err="1"/>
              <a:t>cursor</a:t>
            </a:r>
            <a:r>
              <a:rPr lang="pl-PL" dirty="0"/>
              <a:t> </a:t>
            </a:r>
            <a:r>
              <a:rPr lang="pl-PL" dirty="0" err="1"/>
              <a:t>is</a:t>
            </a:r>
            <a:r>
              <a:rPr lang="pl-PL" dirty="0"/>
              <a:t> </a:t>
            </a:r>
            <a:r>
              <a:rPr lang="pl-PL" dirty="0" err="1"/>
              <a:t>over</a:t>
            </a:r>
            <a:r>
              <a:rPr lang="pl-PL" dirty="0"/>
              <a:t> the </a:t>
            </a:r>
            <a:r>
              <a:rPr lang="pl-PL" dirty="0" err="1"/>
              <a:t>source</a:t>
            </a:r>
            <a:r>
              <a:rPr lang="pl-PL" dirty="0"/>
              <a:t> </a:t>
            </a:r>
            <a:r>
              <a:rPr lang="pl-PL" dirty="0" err="1"/>
              <a:t>text</a:t>
            </a:r>
            <a:r>
              <a:rPr lang="pl-PL" dirty="0"/>
              <a:t> </a:t>
            </a:r>
            <a:r>
              <a:rPr lang="pl-PL" dirty="0" err="1"/>
              <a:t>or</a:t>
            </a:r>
            <a:r>
              <a:rPr lang="pl-PL" dirty="0"/>
              <a:t> </a:t>
            </a:r>
            <a:r>
              <a:rPr lang="pl-PL" dirty="0" err="1"/>
              <a:t>picture</a:t>
            </a:r>
            <a:r>
              <a:rPr lang="pl-PL" dirty="0"/>
              <a:t>. </a:t>
            </a:r>
            <a:r>
              <a:rPr lang="pl-PL" dirty="0" err="1"/>
              <a:t>Trebuchet</a:t>
            </a:r>
            <a:r>
              <a:rPr lang="pl-PL" dirty="0"/>
              <a:t> MS p.12 </a:t>
            </a: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4709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URESA multimedia slide">
    <p:spTree>
      <p:nvGrpSpPr>
        <p:cNvPr id="1" name=""/>
        <p:cNvGrpSpPr/>
        <p:nvPr/>
      </p:nvGrpSpPr>
      <p:grpSpPr>
        <a:xfrm>
          <a:off x="0" y="0"/>
          <a:ext cx="0" cy="0"/>
          <a:chOff x="0" y="0"/>
          <a:chExt cx="0" cy="0"/>
        </a:xfrm>
      </p:grpSpPr>
      <p:sp>
        <p:nvSpPr>
          <p:cNvPr id="11" name="Symbol zastępczy tekstu 18"/>
          <p:cNvSpPr>
            <a:spLocks noGrp="1"/>
          </p:cNvSpPr>
          <p:nvPr>
            <p:ph type="body" sz="quarter" idx="16" hasCustomPrompt="1"/>
          </p:nvPr>
        </p:nvSpPr>
        <p:spPr>
          <a:xfrm>
            <a:off x="2847000" y="5838825"/>
            <a:ext cx="4212000" cy="396000"/>
          </a:xfrm>
          <a:prstGeom prst="rect">
            <a:avLst/>
          </a:prstGeom>
        </p:spPr>
        <p:txBody>
          <a:bodyPr/>
          <a:lstStyle>
            <a:lvl1pPr marL="0" indent="0" algn="ctr">
              <a:spcBef>
                <a:spcPts val="0"/>
              </a:spcBef>
              <a:buNone/>
              <a:defRPr sz="105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43000" y="1260000"/>
            <a:ext cx="8820000" cy="450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multimedia</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546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URESA text + multimedia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143500" y="1260000"/>
            <a:ext cx="4212000" cy="4140000"/>
          </a:xfrm>
          <a:prstGeom prst="rect">
            <a:avLst/>
          </a:prstGeom>
        </p:spPr>
        <p:txBody>
          <a:bodyPr/>
          <a:lstStyle>
            <a:lvl1pPr marL="0" indent="0">
              <a:buNone/>
              <a:defRPr sz="1800" baseline="0"/>
            </a:lvl1pPr>
          </a:lstStyle>
          <a:p>
            <a:r>
              <a:rPr lang="pl-PL" dirty="0" err="1"/>
              <a:t>Click</a:t>
            </a:r>
            <a:r>
              <a:rPr lang="pl-PL" dirty="0"/>
              <a:t> to </a:t>
            </a:r>
            <a:r>
              <a:rPr lang="pl-PL" dirty="0" err="1"/>
              <a:t>add</a:t>
            </a:r>
            <a:r>
              <a:rPr lang="pl-PL" dirty="0"/>
              <a:t> multimedia</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54282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7000">
              <a:schemeClr val="bg1"/>
            </a:gs>
            <a:gs pos="100000">
              <a:srgbClr val="FFFF00">
                <a:alpha val="32000"/>
              </a:srgbClr>
            </a:gs>
          </a:gsLst>
          <a:lin ang="5400000" scaled="0"/>
          <a:tileRect/>
        </a:gradFill>
        <a:effectLst/>
      </p:bgPr>
    </p:bg>
    <p:spTree>
      <p:nvGrpSpPr>
        <p:cNvPr id="1" name=""/>
        <p:cNvGrpSpPr/>
        <p:nvPr/>
      </p:nvGrpSpPr>
      <p:grpSpPr>
        <a:xfrm>
          <a:off x="0" y="0"/>
          <a:ext cx="0" cy="0"/>
          <a:chOff x="0" y="0"/>
          <a:chExt cx="0" cy="0"/>
        </a:xfrm>
      </p:grpSpPr>
      <p:sp>
        <p:nvSpPr>
          <p:cNvPr id="3" name="Prostokąt 2"/>
          <p:cNvSpPr/>
          <p:nvPr userDrawn="1"/>
        </p:nvSpPr>
        <p:spPr>
          <a:xfrm>
            <a:off x="3424415" y="6494168"/>
            <a:ext cx="3247171" cy="276999"/>
          </a:xfrm>
          <a:prstGeom prst="rect">
            <a:avLst/>
          </a:prstGeom>
        </p:spPr>
        <p:txBody>
          <a:bodyPr wrap="none">
            <a:spAutoFit/>
          </a:bodyPr>
          <a:lstStyle/>
          <a:p>
            <a:pPr algn="ctr"/>
            <a:r>
              <a:rPr lang="en-GB" sz="1200" i="0" dirty="0">
                <a:ea typeface="Calibri"/>
                <a:cs typeface="Times New Roman"/>
              </a:rPr>
              <a:t>Project Number: 2020-1-SK01-KA202-078207</a:t>
            </a:r>
          </a:p>
        </p:txBody>
      </p:sp>
    </p:spTree>
  </p:cSld>
  <p:clrMap bg1="lt1" tx1="dk1" bg2="lt2" tx2="dk2" accent1="accent1" accent2="accent2" accent3="accent3" accent4="accent4" accent5="accent5" accent6="accent6" hlink="hlink" folHlink="folHlink"/>
  <p:sldLayoutIdLst>
    <p:sldLayoutId id="2147483654" r:id="rId1"/>
    <p:sldLayoutId id="2147483652" r:id="rId2"/>
    <p:sldLayoutId id="2147483655" r:id="rId3"/>
    <p:sldLayoutId id="2147483660" r:id="rId4"/>
    <p:sldLayoutId id="2147483661" r:id="rId5"/>
    <p:sldLayoutId id="2147483656" r:id="rId6"/>
    <p:sldLayoutId id="2147483659" r:id="rId7"/>
    <p:sldLayoutId id="2147483657" r:id="rId8"/>
    <p:sldLayoutId id="2147483658" r:id="rId9"/>
    <p:sldLayoutId id="2147483653" r:id="rId10"/>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rebuchet MS" pitchFamily="34" charset="0"/>
        </a:defRPr>
      </a:lvl2pPr>
      <a:lvl3pPr algn="ctr" rtl="0" eaLnBrk="1" fontAlgn="base" hangingPunct="1">
        <a:spcBef>
          <a:spcPct val="0"/>
        </a:spcBef>
        <a:spcAft>
          <a:spcPct val="0"/>
        </a:spcAft>
        <a:defRPr sz="4400">
          <a:solidFill>
            <a:schemeClr val="tx1"/>
          </a:solidFill>
          <a:latin typeface="Trebuchet MS" pitchFamily="34" charset="0"/>
        </a:defRPr>
      </a:lvl3pPr>
      <a:lvl4pPr algn="ctr" rtl="0" eaLnBrk="1" fontAlgn="base" hangingPunct="1">
        <a:spcBef>
          <a:spcPct val="0"/>
        </a:spcBef>
        <a:spcAft>
          <a:spcPct val="0"/>
        </a:spcAft>
        <a:defRPr sz="4400">
          <a:solidFill>
            <a:schemeClr val="tx1"/>
          </a:solidFill>
          <a:latin typeface="Trebuchet MS" pitchFamily="34" charset="0"/>
        </a:defRPr>
      </a:lvl4pPr>
      <a:lvl5pPr algn="ctr" rtl="0" eaLnBrk="1" fontAlgn="base" hangingPunct="1">
        <a:spcBef>
          <a:spcPct val="0"/>
        </a:spcBef>
        <a:spcAft>
          <a:spcPct val="0"/>
        </a:spcAft>
        <a:defRPr sz="4400">
          <a:solidFill>
            <a:schemeClr val="tx1"/>
          </a:solidFill>
          <a:latin typeface="Trebuchet MS" pitchFamily="34" charset="0"/>
        </a:defRPr>
      </a:lvl5pPr>
      <a:lvl6pPr marL="457200" algn="ctr" rtl="0" eaLnBrk="1" fontAlgn="base" hangingPunct="1">
        <a:spcBef>
          <a:spcPct val="0"/>
        </a:spcBef>
        <a:spcAft>
          <a:spcPct val="0"/>
        </a:spcAft>
        <a:defRPr sz="4400">
          <a:solidFill>
            <a:schemeClr val="tx1"/>
          </a:solidFill>
          <a:latin typeface="Trebuchet MS" pitchFamily="34" charset="0"/>
        </a:defRPr>
      </a:lvl6pPr>
      <a:lvl7pPr marL="914400" algn="ctr" rtl="0" eaLnBrk="1" fontAlgn="base" hangingPunct="1">
        <a:spcBef>
          <a:spcPct val="0"/>
        </a:spcBef>
        <a:spcAft>
          <a:spcPct val="0"/>
        </a:spcAft>
        <a:defRPr sz="4400">
          <a:solidFill>
            <a:schemeClr val="tx1"/>
          </a:solidFill>
          <a:latin typeface="Trebuchet MS" pitchFamily="34" charset="0"/>
        </a:defRPr>
      </a:lvl7pPr>
      <a:lvl8pPr marL="1371600" algn="ctr" rtl="0" eaLnBrk="1" fontAlgn="base" hangingPunct="1">
        <a:spcBef>
          <a:spcPct val="0"/>
        </a:spcBef>
        <a:spcAft>
          <a:spcPct val="0"/>
        </a:spcAft>
        <a:defRPr sz="4400">
          <a:solidFill>
            <a:schemeClr val="tx1"/>
          </a:solidFill>
          <a:latin typeface="Trebuchet MS" pitchFamily="34" charset="0"/>
        </a:defRPr>
      </a:lvl8pPr>
      <a:lvl9pPr marL="1828800" algn="ctr" rtl="0" eaLnBrk="1" fontAlgn="base" hangingPunct="1">
        <a:spcBef>
          <a:spcPct val="0"/>
        </a:spcBef>
        <a:spcAft>
          <a:spcPct val="0"/>
        </a:spcAft>
        <a:defRPr sz="4400">
          <a:solidFill>
            <a:schemeClr val="tx1"/>
          </a:solidFill>
          <a:latin typeface="Trebuchet MS"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incen.cz/" TargetMode="External"/><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liverur.eu/"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222C305C-4E05-F498-E723-EA582729B184}"/>
              </a:ext>
            </a:extLst>
          </p:cNvPr>
          <p:cNvSpPr txBox="1"/>
          <p:nvPr/>
        </p:nvSpPr>
        <p:spPr>
          <a:xfrm>
            <a:off x="1018903" y="3004457"/>
            <a:ext cx="7811588"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hu-HU" sz="2400" b="1" dirty="0"/>
              <a:t>6. Modul</a:t>
            </a:r>
          </a:p>
          <a:p>
            <a:pPr algn="ctr"/>
            <a:endParaRPr lang="hu-HU" sz="2400" b="1" dirty="0"/>
          </a:p>
          <a:p>
            <a:pPr algn="ctr"/>
            <a:r>
              <a:rPr lang="hu-HU" sz="2400" b="1" dirty="0"/>
              <a:t>Értékesítés az udvarról (tanyáról)</a:t>
            </a:r>
          </a:p>
          <a:p>
            <a:pPr algn="ctr"/>
            <a:endParaRPr lang="hu-HU" sz="2400" b="1" dirty="0"/>
          </a:p>
          <a:p>
            <a:pPr algn="ctr"/>
            <a:endParaRPr lang="hu-HU" sz="2400" b="1" dirty="0"/>
          </a:p>
        </p:txBody>
      </p:sp>
    </p:spTree>
    <p:extLst>
      <p:ext uri="{BB962C8B-B14F-4D97-AF65-F5344CB8AC3E}">
        <p14:creationId xmlns:p14="http://schemas.microsoft.com/office/powerpoint/2010/main" val="5420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2C23473-D714-4E1B-92CA-EBC5D44183C5}"/>
              </a:ext>
            </a:extLst>
          </p:cNvPr>
          <p:cNvSpPr txBox="1"/>
          <p:nvPr/>
        </p:nvSpPr>
        <p:spPr>
          <a:xfrm>
            <a:off x="1498022" y="1288473"/>
            <a:ext cx="6909955" cy="1754326"/>
          </a:xfrm>
          <a:prstGeom prst="rect">
            <a:avLst/>
          </a:prstGeom>
          <a:noFill/>
        </p:spPr>
        <p:txBody>
          <a:bodyPr wrap="square" rtlCol="0">
            <a:spAutoFit/>
          </a:bodyPr>
          <a:lstStyle/>
          <a:p>
            <a:pPr algn="just"/>
            <a:r>
              <a:rPr lang="hu-HU" sz="1200" dirty="0">
                <a:solidFill>
                  <a:srgbClr val="000000"/>
                </a:solidFill>
                <a:effectLst/>
                <a:latin typeface="+mn-lt"/>
                <a:ea typeface="Calibri" panose="020F0502020204030204" pitchFamily="34" charset="0"/>
                <a:cs typeface="Calibri" panose="020F0502020204030204" pitchFamily="34" charset="0"/>
              </a:rPr>
              <a:t>Csehországban Délnyugat-Csehországban egy regionális termékeket kínáló kísérleti e-shopot hoztak létre ennek a problémának a kezelésére, amely az egyéni helyi gazdálkodók termékei mellett számos egyéb információval is szolgál a térségről. Az </a:t>
            </a:r>
            <a:r>
              <a:rPr lang="hu-HU" sz="1200" dirty="0" err="1">
                <a:solidFill>
                  <a:srgbClr val="000000"/>
                </a:solidFill>
                <a:effectLst/>
                <a:latin typeface="+mn-lt"/>
                <a:ea typeface="Calibri" panose="020F0502020204030204" pitchFamily="34" charset="0"/>
                <a:cs typeface="Calibri" panose="020F0502020204030204" pitchFamily="34" charset="0"/>
              </a:rPr>
              <a:t>Úhlava</a:t>
            </a:r>
            <a:r>
              <a:rPr lang="hu-HU" sz="1200" dirty="0">
                <a:solidFill>
                  <a:srgbClr val="000000"/>
                </a:solidFill>
                <a:effectLst/>
                <a:latin typeface="+mn-lt"/>
                <a:ea typeface="Calibri" panose="020F0502020204030204" pitchFamily="34" charset="0"/>
                <a:cs typeface="Calibri" panose="020F0502020204030204" pitchFamily="34" charset="0"/>
              </a:rPr>
              <a:t>, </a:t>
            </a:r>
            <a:r>
              <a:rPr lang="hu-HU" sz="1200" dirty="0" err="1">
                <a:solidFill>
                  <a:srgbClr val="000000"/>
                </a:solidFill>
                <a:effectLst/>
                <a:latin typeface="+mn-lt"/>
                <a:ea typeface="Calibri" panose="020F0502020204030204" pitchFamily="34" charset="0"/>
                <a:cs typeface="Calibri" panose="020F0502020204030204" pitchFamily="34" charset="0"/>
              </a:rPr>
              <a:t>o.p.s</a:t>
            </a:r>
            <a:r>
              <a:rPr lang="hu-HU" sz="1200" dirty="0">
                <a:solidFill>
                  <a:srgbClr val="000000"/>
                </a:solidFill>
                <a:effectLst/>
                <a:latin typeface="+mn-lt"/>
                <a:ea typeface="Calibri" panose="020F0502020204030204" pitchFamily="34" charset="0"/>
                <a:cs typeface="Calibri" panose="020F0502020204030204" pitchFamily="34" charset="0"/>
              </a:rPr>
              <a:t>., a </a:t>
            </a:r>
            <a:r>
              <a:rPr lang="hu-HU" sz="1200" dirty="0" err="1">
                <a:solidFill>
                  <a:srgbClr val="000000"/>
                </a:solidFill>
                <a:effectLst/>
                <a:latin typeface="+mn-lt"/>
                <a:ea typeface="Calibri" panose="020F0502020204030204" pitchFamily="34" charset="0"/>
                <a:cs typeface="Calibri" panose="020F0502020204030204" pitchFamily="34" charset="0"/>
              </a:rPr>
              <a:t>WirelessInfo</a:t>
            </a:r>
            <a:r>
              <a:rPr lang="hu-HU" sz="1200" dirty="0">
                <a:solidFill>
                  <a:srgbClr val="000000"/>
                </a:solidFill>
                <a:effectLst/>
                <a:latin typeface="+mn-lt"/>
                <a:ea typeface="Calibri" panose="020F0502020204030204" pitchFamily="34" charset="0"/>
                <a:cs typeface="Calibri" panose="020F0502020204030204" pitchFamily="34" charset="0"/>
              </a:rPr>
              <a:t> és a </a:t>
            </a:r>
            <a:r>
              <a:rPr lang="hu-HU" sz="1200" dirty="0" err="1">
                <a:solidFill>
                  <a:srgbClr val="000000"/>
                </a:solidFill>
                <a:effectLst/>
                <a:latin typeface="+mn-lt"/>
                <a:ea typeface="Calibri" panose="020F0502020204030204" pitchFamily="34" charset="0"/>
                <a:cs typeface="Calibri" panose="020F0502020204030204" pitchFamily="34" charset="0"/>
              </a:rPr>
              <a:t>Šumavaprodukt</a:t>
            </a:r>
            <a:r>
              <a:rPr lang="hu-HU" sz="1200" dirty="0">
                <a:solidFill>
                  <a:srgbClr val="000000"/>
                </a:solidFill>
                <a:effectLst/>
                <a:latin typeface="+mn-lt"/>
                <a:ea typeface="Calibri" panose="020F0502020204030204" pitchFamily="34" charset="0"/>
                <a:cs typeface="Calibri" panose="020F0502020204030204" pitchFamily="34" charset="0"/>
              </a:rPr>
              <a:t>, </a:t>
            </a:r>
            <a:r>
              <a:rPr lang="hu-HU" sz="1200" dirty="0" err="1">
                <a:solidFill>
                  <a:srgbClr val="000000"/>
                </a:solidFill>
                <a:effectLst/>
                <a:latin typeface="+mn-lt"/>
                <a:ea typeface="Calibri" panose="020F0502020204030204" pitchFamily="34" charset="0"/>
                <a:cs typeface="Calibri" panose="020F0502020204030204" pitchFamily="34" charset="0"/>
              </a:rPr>
              <a:t>s.r.o</a:t>
            </a:r>
            <a:r>
              <a:rPr lang="hu-HU" sz="1200" dirty="0">
                <a:solidFill>
                  <a:srgbClr val="000000"/>
                </a:solidFill>
                <a:effectLst/>
                <a:latin typeface="+mn-lt"/>
                <a:ea typeface="Calibri" panose="020F0502020204030204" pitchFamily="34" charset="0"/>
                <a:cs typeface="Calibri" panose="020F0502020204030204" pitchFamily="34" charset="0"/>
              </a:rPr>
              <a:t>. e-shop szerzői. a </a:t>
            </a:r>
            <a:r>
              <a:rPr lang="hu-HU" sz="1200" dirty="0" err="1">
                <a:solidFill>
                  <a:srgbClr val="000000"/>
                </a:solidFill>
                <a:effectLst/>
                <a:latin typeface="+mn-lt"/>
                <a:ea typeface="Calibri" panose="020F0502020204030204" pitchFamily="34" charset="0"/>
                <a:cs typeface="Calibri" panose="020F0502020204030204" pitchFamily="34" charset="0"/>
              </a:rPr>
              <a:t>LivingLab</a:t>
            </a:r>
            <a:r>
              <a:rPr lang="hu-HU" sz="1200" dirty="0">
                <a:solidFill>
                  <a:srgbClr val="000000"/>
                </a:solidFill>
                <a:effectLst/>
                <a:latin typeface="+mn-lt"/>
                <a:ea typeface="Calibri" panose="020F0502020204030204" pitchFamily="34" charset="0"/>
                <a:cs typeface="Calibri" panose="020F0502020204030204" pitchFamily="34" charset="0"/>
              </a:rPr>
              <a:t> </a:t>
            </a:r>
            <a:r>
              <a:rPr lang="hu-HU" sz="1200" dirty="0" err="1">
                <a:solidFill>
                  <a:srgbClr val="000000"/>
                </a:solidFill>
                <a:effectLst/>
                <a:latin typeface="+mn-lt"/>
                <a:ea typeface="Calibri" panose="020F0502020204030204" pitchFamily="34" charset="0"/>
                <a:cs typeface="Calibri" panose="020F0502020204030204" pitchFamily="34" charset="0"/>
              </a:rPr>
              <a:t>Pošumaví</a:t>
            </a:r>
            <a:r>
              <a:rPr lang="hu-HU" sz="1200" dirty="0">
                <a:solidFill>
                  <a:srgbClr val="000000"/>
                </a:solidFill>
                <a:effectLst/>
                <a:latin typeface="+mn-lt"/>
                <a:ea typeface="Calibri" panose="020F0502020204030204" pitchFamily="34" charset="0"/>
                <a:cs typeface="Calibri" panose="020F0502020204030204" pitchFamily="34" charset="0"/>
              </a:rPr>
              <a:t> létrehozásakor fontos feladatukként tűzte ki a regionális termékek kiskereskedelmi értékesítését támogató digitális platform bevezetését.</a:t>
            </a:r>
          </a:p>
          <a:p>
            <a:pPr algn="just"/>
            <a:endParaRPr lang="hu-HU" sz="1200" dirty="0">
              <a:solidFill>
                <a:srgbClr val="000000"/>
              </a:solidFill>
              <a:effectLst/>
              <a:latin typeface="+mn-lt"/>
              <a:ea typeface="Calibri" panose="020F0502020204030204" pitchFamily="34" charset="0"/>
              <a:cs typeface="Calibri" panose="020F0502020204030204" pitchFamily="34" charset="0"/>
            </a:endParaRPr>
          </a:p>
          <a:p>
            <a:pPr algn="just"/>
            <a:r>
              <a:rPr lang="hu-HU" sz="1200" dirty="0">
                <a:solidFill>
                  <a:srgbClr val="000000"/>
                </a:solidFill>
                <a:effectLst/>
                <a:latin typeface="+mn-lt"/>
                <a:ea typeface="Calibri" panose="020F0502020204030204" pitchFamily="34" charset="0"/>
                <a:cs typeface="Calibri" panose="020F0502020204030204" pitchFamily="34" charset="0"/>
              </a:rPr>
              <a:t>Első lépésben elsősorban a </a:t>
            </a:r>
            <a:r>
              <a:rPr lang="hu-HU" sz="1200" b="1" dirty="0">
                <a:solidFill>
                  <a:srgbClr val="000000"/>
                </a:solidFill>
                <a:effectLst/>
                <a:latin typeface="+mn-lt"/>
                <a:ea typeface="Calibri" panose="020F0502020204030204" pitchFamily="34" charset="0"/>
                <a:cs typeface="Calibri" panose="020F0502020204030204" pitchFamily="34" charset="0"/>
              </a:rPr>
              <a:t>helyi kisvállalkozások termelésének felkínálása volt a régió fogyasztói számára, akár hazahozatallal is.</a:t>
            </a:r>
            <a:endParaRPr lang="cs-CZ" sz="1200" b="1" dirty="0">
              <a:latin typeface="+mn-lt"/>
            </a:endParaRPr>
          </a:p>
        </p:txBody>
      </p:sp>
      <p:pic>
        <p:nvPicPr>
          <p:cNvPr id="3" name="Obrázek 2">
            <a:extLst>
              <a:ext uri="{FF2B5EF4-FFF2-40B4-BE49-F238E27FC236}">
                <a16:creationId xmlns:a16="http://schemas.microsoft.com/office/drawing/2014/main" id="{4E5799CA-3994-4438-86EB-FDAF3564AE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4070" y="3015513"/>
            <a:ext cx="5737860" cy="2842260"/>
          </a:xfrm>
          <a:prstGeom prst="rect">
            <a:avLst/>
          </a:prstGeom>
          <a:noFill/>
          <a:ln>
            <a:noFill/>
          </a:ln>
        </p:spPr>
      </p:pic>
      <p:sp>
        <p:nvSpPr>
          <p:cNvPr id="4" name="TextovéPole 3">
            <a:extLst>
              <a:ext uri="{FF2B5EF4-FFF2-40B4-BE49-F238E27FC236}">
                <a16:creationId xmlns:a16="http://schemas.microsoft.com/office/drawing/2014/main" id="{3B14719F-37A5-4978-9497-987FFB53703A}"/>
              </a:ext>
            </a:extLst>
          </p:cNvPr>
          <p:cNvSpPr txBox="1"/>
          <p:nvPr/>
        </p:nvSpPr>
        <p:spPr>
          <a:xfrm>
            <a:off x="3607377" y="6015153"/>
            <a:ext cx="2691245" cy="215444"/>
          </a:xfrm>
          <a:prstGeom prst="rect">
            <a:avLst/>
          </a:prstGeom>
          <a:noFill/>
        </p:spPr>
        <p:txBody>
          <a:bodyPr wrap="square" rtlCol="0">
            <a:spAutoFit/>
          </a:bodyPr>
          <a:lstStyle/>
          <a:p>
            <a:r>
              <a:rPr lang="cs-CZ" sz="800" dirty="0"/>
              <a:t>E-shop </a:t>
            </a:r>
            <a:r>
              <a:rPr lang="cs-CZ" sz="800" dirty="0" err="1"/>
              <a:t>regionális</a:t>
            </a:r>
            <a:r>
              <a:rPr lang="cs-CZ" sz="800" dirty="0"/>
              <a:t> </a:t>
            </a:r>
            <a:r>
              <a:rPr lang="cs-CZ" sz="800" dirty="0" err="1"/>
              <a:t>ételekkel</a:t>
            </a:r>
            <a:endParaRPr lang="cs-CZ" sz="800" dirty="0"/>
          </a:p>
        </p:txBody>
      </p:sp>
    </p:spTree>
    <p:extLst>
      <p:ext uri="{BB962C8B-B14F-4D97-AF65-F5344CB8AC3E}">
        <p14:creationId xmlns:p14="http://schemas.microsoft.com/office/powerpoint/2010/main" val="3321132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05594BB-41C0-48D3-A72E-D487C678E562}"/>
              </a:ext>
            </a:extLst>
          </p:cNvPr>
          <p:cNvSpPr txBox="1"/>
          <p:nvPr/>
        </p:nvSpPr>
        <p:spPr>
          <a:xfrm>
            <a:off x="1466849" y="1246909"/>
            <a:ext cx="6972300" cy="1384995"/>
          </a:xfrm>
          <a:prstGeom prst="rect">
            <a:avLst/>
          </a:prstGeom>
          <a:noFill/>
        </p:spPr>
        <p:txBody>
          <a:bodyPr wrap="square" rtlCol="0">
            <a:spAutoFit/>
          </a:bodyPr>
          <a:lstStyle/>
          <a:p>
            <a:pPr algn="just"/>
            <a:r>
              <a:rPr lang="hu-HU" sz="1200" dirty="0">
                <a:effectLst/>
                <a:latin typeface="+mn-lt"/>
                <a:ea typeface="Calibri" panose="020F0502020204030204" pitchFamily="34" charset="0"/>
                <a:cs typeface="Times New Roman" panose="02020603050405020304" pitchFamily="18" charset="0"/>
              </a:rPr>
              <a:t>Fokozatosan más fontos célok is megvalósultak, amelyek logikusan megjelentek az egyes partnerek összekapcsolásával az "élő laboratóriumban" - </a:t>
            </a:r>
            <a:r>
              <a:rPr lang="hu-HU" sz="1200" dirty="0" err="1">
                <a:effectLst/>
                <a:latin typeface="+mn-lt"/>
                <a:ea typeface="Calibri" panose="020F0502020204030204" pitchFamily="34" charset="0"/>
                <a:cs typeface="Times New Roman" panose="02020603050405020304" pitchFamily="18" charset="0"/>
              </a:rPr>
              <a:t>LivingLab</a:t>
            </a:r>
            <a:r>
              <a:rPr lang="hu-HU" sz="1200" dirty="0">
                <a:effectLst/>
                <a:latin typeface="+mn-lt"/>
                <a:ea typeface="Calibri" panose="020F0502020204030204" pitchFamily="34" charset="0"/>
                <a:cs typeface="Times New Roman" panose="02020603050405020304" pitchFamily="18" charset="0"/>
              </a:rPr>
              <a:t>. A digitális platform részeként az egyes beszállítókra, a mezőgazdasági vállalkozásokra és a kisebb élelmiszeripari cégekre vonatkozó információk fokozatosan bővülnek, bővülnek, aktualizálódnak. </a:t>
            </a:r>
            <a:r>
              <a:rPr lang="hu-HU" sz="1200" b="1" dirty="0">
                <a:effectLst/>
                <a:latin typeface="+mn-lt"/>
                <a:ea typeface="Calibri" panose="020F0502020204030204" pitchFamily="34" charset="0"/>
                <a:cs typeface="Times New Roman" panose="02020603050405020304" pitchFamily="18" charset="0"/>
              </a:rPr>
              <a:t>A jövőben a helyi kézművesekkel és kereskedőkkel való együttműködést is tervezik. Ezzel egyidejűleg a </a:t>
            </a:r>
            <a:r>
              <a:rPr lang="hu-HU" sz="1200" b="1" dirty="0" err="1">
                <a:effectLst/>
                <a:latin typeface="+mn-lt"/>
                <a:ea typeface="Calibri" panose="020F0502020204030204" pitchFamily="34" charset="0"/>
                <a:cs typeface="Times New Roman" panose="02020603050405020304" pitchFamily="18" charset="0"/>
              </a:rPr>
              <a:t>Šumava</a:t>
            </a:r>
            <a:r>
              <a:rPr lang="hu-HU" sz="1200" b="1" dirty="0">
                <a:effectLst/>
                <a:latin typeface="+mn-lt"/>
                <a:ea typeface="Calibri" panose="020F0502020204030204" pitchFamily="34" charset="0"/>
                <a:cs typeface="Times New Roman" panose="02020603050405020304" pitchFamily="18" charset="0"/>
              </a:rPr>
              <a:t> és </a:t>
            </a:r>
            <a:r>
              <a:rPr lang="hu-HU" sz="1200" b="1" dirty="0" err="1">
                <a:effectLst/>
                <a:latin typeface="+mn-lt"/>
                <a:ea typeface="Calibri" panose="020F0502020204030204" pitchFamily="34" charset="0"/>
                <a:cs typeface="Times New Roman" panose="02020603050405020304" pitchFamily="18" charset="0"/>
              </a:rPr>
              <a:t>Pošumaví</a:t>
            </a:r>
            <a:r>
              <a:rPr lang="hu-HU" sz="1200" b="1" dirty="0">
                <a:effectLst/>
                <a:latin typeface="+mn-lt"/>
                <a:ea typeface="Calibri" panose="020F0502020204030204" pitchFamily="34" charset="0"/>
                <a:cs typeface="Times New Roman" panose="02020603050405020304" pitchFamily="18" charset="0"/>
              </a:rPr>
              <a:t> turisztikai látványosságairól szóló információk fokozatosan kerülnek fel az e-shop részét képező atlaszba.</a:t>
            </a:r>
            <a:endParaRPr lang="cs-CZ" sz="1200" b="1" dirty="0">
              <a:effectLst/>
              <a:latin typeface="+mn-lt"/>
              <a:ea typeface="Calibri" panose="020F0502020204030204" pitchFamily="34" charset="0"/>
              <a:cs typeface="Times New Roman" panose="02020603050405020304" pitchFamily="18" charset="0"/>
            </a:endParaRPr>
          </a:p>
        </p:txBody>
      </p:sp>
      <p:pic>
        <p:nvPicPr>
          <p:cNvPr id="4" name="Obrázek 3">
            <a:extLst>
              <a:ext uri="{FF2B5EF4-FFF2-40B4-BE49-F238E27FC236}">
                <a16:creationId xmlns:a16="http://schemas.microsoft.com/office/drawing/2014/main" id="{BF148B9D-B5E7-4188-AA8D-2BFDC5733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1685" y="2622962"/>
            <a:ext cx="5762625" cy="2943225"/>
          </a:xfrm>
          <a:prstGeom prst="rect">
            <a:avLst/>
          </a:prstGeom>
        </p:spPr>
      </p:pic>
      <p:sp>
        <p:nvSpPr>
          <p:cNvPr id="5" name="TextovéPole 4">
            <a:extLst>
              <a:ext uri="{FF2B5EF4-FFF2-40B4-BE49-F238E27FC236}">
                <a16:creationId xmlns:a16="http://schemas.microsoft.com/office/drawing/2014/main" id="{8538C5F2-7D63-424D-8B39-B7445816CC4D}"/>
              </a:ext>
            </a:extLst>
          </p:cNvPr>
          <p:cNvSpPr txBox="1"/>
          <p:nvPr/>
        </p:nvSpPr>
        <p:spPr>
          <a:xfrm>
            <a:off x="2877912" y="5831719"/>
            <a:ext cx="3976624" cy="215444"/>
          </a:xfrm>
          <a:prstGeom prst="rect">
            <a:avLst/>
          </a:prstGeom>
          <a:noFill/>
        </p:spPr>
        <p:txBody>
          <a:bodyPr wrap="square" rtlCol="0">
            <a:spAutoFit/>
          </a:bodyPr>
          <a:lstStyle/>
          <a:p>
            <a:r>
              <a:rPr lang="en-US" sz="800" dirty="0" err="1"/>
              <a:t>Turisztikai</a:t>
            </a:r>
            <a:r>
              <a:rPr lang="en-US" sz="800" dirty="0"/>
              <a:t> </a:t>
            </a:r>
            <a:r>
              <a:rPr lang="en-US" sz="800" dirty="0" err="1"/>
              <a:t>látványosságok</a:t>
            </a:r>
            <a:r>
              <a:rPr lang="en-US" sz="800" dirty="0"/>
              <a:t> </a:t>
            </a:r>
            <a:r>
              <a:rPr lang="en-US" sz="800" dirty="0" err="1"/>
              <a:t>atlasza</a:t>
            </a:r>
            <a:r>
              <a:rPr lang="en-US" sz="800" dirty="0"/>
              <a:t> </a:t>
            </a:r>
            <a:r>
              <a:rPr lang="en-US" sz="800" dirty="0" err="1"/>
              <a:t>az</a:t>
            </a:r>
            <a:r>
              <a:rPr lang="en-US" sz="800" dirty="0"/>
              <a:t> e-</a:t>
            </a:r>
            <a:r>
              <a:rPr lang="en-US" sz="800" dirty="0" err="1"/>
              <a:t>shopban</a:t>
            </a:r>
            <a:r>
              <a:rPr lang="en-US" sz="800" dirty="0"/>
              <a:t> </a:t>
            </a:r>
            <a:r>
              <a:rPr lang="en-US" sz="800" dirty="0" err="1"/>
              <a:t>regionális</a:t>
            </a:r>
            <a:r>
              <a:rPr lang="en-US" sz="800" dirty="0"/>
              <a:t> </a:t>
            </a:r>
            <a:r>
              <a:rPr lang="en-US" sz="800" dirty="0" err="1"/>
              <a:t>ételekkel</a:t>
            </a:r>
            <a:endParaRPr lang="cs-CZ" sz="800" dirty="0"/>
          </a:p>
        </p:txBody>
      </p:sp>
    </p:spTree>
    <p:extLst>
      <p:ext uri="{BB962C8B-B14F-4D97-AF65-F5344CB8AC3E}">
        <p14:creationId xmlns:p14="http://schemas.microsoft.com/office/powerpoint/2010/main" val="2552825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8C6E59C-AFB0-4DBA-81B5-57D91F260FF0}"/>
              </a:ext>
            </a:extLst>
          </p:cNvPr>
          <p:cNvSpPr>
            <a:spLocks noGrp="1"/>
          </p:cNvSpPr>
          <p:nvPr>
            <p:ph type="body" sz="quarter" idx="12"/>
          </p:nvPr>
        </p:nvSpPr>
        <p:spPr>
          <a:xfrm>
            <a:off x="543000" y="1257301"/>
            <a:ext cx="8820000" cy="360000"/>
          </a:xfrm>
        </p:spPr>
        <p:txBody>
          <a:bodyPr/>
          <a:lstStyle/>
          <a:p>
            <a:r>
              <a:rPr lang="cs-CZ" sz="1800" b="1" dirty="0">
                <a:effectLst/>
                <a:latin typeface="+mj-lt"/>
                <a:ea typeface="Calibri" panose="020F0502020204030204" pitchFamily="34" charset="0"/>
                <a:cs typeface="Times New Roman" panose="02020603050405020304" pitchFamily="18" charset="0"/>
              </a:rPr>
              <a:t>6. </a:t>
            </a:r>
            <a:r>
              <a:rPr lang="hu-HU" sz="1800" b="1" dirty="0"/>
              <a:t>Értékesítés az udvarról (tanyáról)</a:t>
            </a:r>
          </a:p>
          <a:p>
            <a:endParaRPr lang="cs-CZ" dirty="0">
              <a:latin typeface="+mj-lt"/>
            </a:endParaRPr>
          </a:p>
        </p:txBody>
      </p:sp>
      <p:sp>
        <p:nvSpPr>
          <p:cNvPr id="3" name="Zástupný text 2">
            <a:extLst>
              <a:ext uri="{FF2B5EF4-FFF2-40B4-BE49-F238E27FC236}">
                <a16:creationId xmlns:a16="http://schemas.microsoft.com/office/drawing/2014/main" id="{EB5FFDA0-7C24-445E-9F2B-72DFF0EF32B8}"/>
              </a:ext>
            </a:extLst>
          </p:cNvPr>
          <p:cNvSpPr>
            <a:spLocks noGrp="1"/>
          </p:cNvSpPr>
          <p:nvPr>
            <p:ph type="body" sz="quarter" idx="13"/>
          </p:nvPr>
        </p:nvSpPr>
        <p:spPr/>
        <p:txBody>
          <a:bodyPr/>
          <a:lstStyle/>
          <a:p>
            <a:r>
              <a:rPr lang="cs-CZ" sz="1800" b="1" dirty="0">
                <a:latin typeface="+mj-lt"/>
                <a:ea typeface="Calibri" panose="020F0502020204030204" pitchFamily="34" charset="0"/>
                <a:cs typeface="Times New Roman" panose="02020603050405020304" pitchFamily="18" charset="0"/>
              </a:rPr>
              <a:t>6.6.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Egyéb</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termékek</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körforgásos</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gazdaság</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800" dirty="0">
              <a:effectLst/>
              <a:latin typeface="+mj-lt"/>
              <a:ea typeface="Calibri" panose="020F0502020204030204" pitchFamily="34" charset="0"/>
              <a:cs typeface="Times New Roman" panose="02020603050405020304" pitchFamily="18" charset="0"/>
            </a:endParaRP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text 3">
            <a:extLst>
              <a:ext uri="{FF2B5EF4-FFF2-40B4-BE49-F238E27FC236}">
                <a16:creationId xmlns:a16="http://schemas.microsoft.com/office/drawing/2014/main" id="{CC0DC6E1-772B-48E4-BA16-BB4172495A2C}"/>
              </a:ext>
            </a:extLst>
          </p:cNvPr>
          <p:cNvSpPr>
            <a:spLocks noGrp="1"/>
          </p:cNvSpPr>
          <p:nvPr>
            <p:ph type="body" sz="quarter" idx="14"/>
          </p:nvPr>
        </p:nvSpPr>
        <p:spPr/>
        <p:txBody>
          <a:bodyPr/>
          <a:lstStyle/>
          <a:p>
            <a:pPr marL="228600" algn="just">
              <a:lnSpc>
                <a:spcPct val="107000"/>
              </a:lnSpc>
              <a:spcAft>
                <a:spcPts val="800"/>
              </a:spcAft>
            </a:pPr>
            <a:r>
              <a:rPr lang="hu-HU" dirty="0">
                <a:effectLst/>
                <a:ea typeface="Calibri" panose="020F0502020204030204" pitchFamily="34" charset="0"/>
                <a:cs typeface="Times New Roman" panose="02020603050405020304" pitchFamily="18" charset="0"/>
              </a:rPr>
              <a:t>Az udvarból származó értékesítések közé tartozik a regionális jellegű nem élelmiszer jellegű termelés kínálata vagy a gyártás egyes szakaszainak kipróbálásának lehetősége is. Ez a helyi </a:t>
            </a:r>
            <a:r>
              <a:rPr lang="hu-HU" dirty="0" err="1">
                <a:effectLst/>
                <a:ea typeface="Calibri" panose="020F0502020204030204" pitchFamily="34" charset="0"/>
                <a:cs typeface="Times New Roman" panose="02020603050405020304" pitchFamily="18" charset="0"/>
              </a:rPr>
              <a:t>ökoturisztikai</a:t>
            </a:r>
            <a:r>
              <a:rPr lang="hu-HU" dirty="0">
                <a:effectLst/>
                <a:ea typeface="Calibri" panose="020F0502020204030204" pitchFamily="34" charset="0"/>
                <a:cs typeface="Times New Roman" panose="02020603050405020304" pitchFamily="18" charset="0"/>
              </a:rPr>
              <a:t> tevékenységek kínálatának részévé teszi.</a:t>
            </a:r>
            <a:endParaRPr lang="cs-CZ" dirty="0"/>
          </a:p>
        </p:txBody>
      </p:sp>
      <p:pic>
        <p:nvPicPr>
          <p:cNvPr id="7" name="Obrázek 6" descr="Obsah obrázku zeď, osoba, interiér, jídelní stůl&#10;&#10;Popis byl vytvořen automaticky">
            <a:extLst>
              <a:ext uri="{FF2B5EF4-FFF2-40B4-BE49-F238E27FC236}">
                <a16:creationId xmlns:a16="http://schemas.microsoft.com/office/drawing/2014/main" id="{60647195-B925-4513-81E9-943E85C0D1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170" y="3121090"/>
            <a:ext cx="3409601" cy="2557201"/>
          </a:xfrm>
          <a:prstGeom prst="rect">
            <a:avLst/>
          </a:prstGeom>
        </p:spPr>
      </p:pic>
      <p:pic>
        <p:nvPicPr>
          <p:cNvPr id="5" name="Obrázek 4">
            <a:extLst>
              <a:ext uri="{FF2B5EF4-FFF2-40B4-BE49-F238E27FC236}">
                <a16:creationId xmlns:a16="http://schemas.microsoft.com/office/drawing/2014/main" id="{0E23AEA9-DBDE-4178-B5BB-B67C37317CC7}"/>
              </a:ext>
            </a:extLst>
          </p:cNvPr>
          <p:cNvPicPr>
            <a:picLocks noChangeAspect="1"/>
          </p:cNvPicPr>
          <p:nvPr/>
        </p:nvPicPr>
        <p:blipFill>
          <a:blip r:embed="rId4"/>
          <a:stretch>
            <a:fillRect/>
          </a:stretch>
        </p:blipFill>
        <p:spPr>
          <a:xfrm>
            <a:off x="5598368" y="3121090"/>
            <a:ext cx="2624768" cy="2579187"/>
          </a:xfrm>
          <a:prstGeom prst="rect">
            <a:avLst/>
          </a:prstGeom>
        </p:spPr>
      </p:pic>
    </p:spTree>
    <p:extLst>
      <p:ext uri="{BB962C8B-B14F-4D97-AF65-F5344CB8AC3E}">
        <p14:creationId xmlns:p14="http://schemas.microsoft.com/office/powerpoint/2010/main" val="106270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C705F00B-F570-43B1-A714-845C7FF12C6A}"/>
              </a:ext>
            </a:extLst>
          </p:cNvPr>
          <p:cNvSpPr>
            <a:spLocks noGrp="1"/>
          </p:cNvSpPr>
          <p:nvPr>
            <p:ph type="body" sz="quarter" idx="14"/>
          </p:nvPr>
        </p:nvSpPr>
        <p:spPr/>
        <p:txBody>
          <a:bodyPr/>
          <a:lstStyle/>
          <a:p>
            <a:pPr marL="228600" algn="just">
              <a:lnSpc>
                <a:spcPct val="107000"/>
              </a:lnSpc>
              <a:spcAft>
                <a:spcPts val="800"/>
              </a:spcAft>
            </a:pPr>
            <a:r>
              <a:rPr lang="cs-CZ" sz="1200" b="1" dirty="0">
                <a:solidFill>
                  <a:srgbClr val="000000"/>
                </a:solidFill>
                <a:effectLst/>
                <a:latin typeface="+mj-lt"/>
                <a:ea typeface="Calibri" panose="020F0502020204030204" pitchFamily="34" charset="0"/>
                <a:cs typeface="Calibri" panose="020F0502020204030204" pitchFamily="34" charset="0"/>
              </a:rPr>
              <a:t>6.6.1. </a:t>
            </a:r>
            <a:r>
              <a:rPr lang="en-US" sz="1200" b="1" dirty="0" err="1">
                <a:solidFill>
                  <a:srgbClr val="000000"/>
                </a:solidFill>
                <a:effectLst/>
                <a:latin typeface="+mj-lt"/>
                <a:ea typeface="Calibri" panose="020F0502020204030204" pitchFamily="34" charset="0"/>
                <a:cs typeface="Calibri" panose="020F0502020204030204" pitchFamily="34" charset="0"/>
              </a:rPr>
              <a:t>Egyéb</a:t>
            </a:r>
            <a:r>
              <a:rPr lang="en-US" sz="1200" b="1" dirty="0">
                <a:solidFill>
                  <a:srgbClr val="000000"/>
                </a:solidFill>
                <a:effectLst/>
                <a:latin typeface="+mj-lt"/>
                <a:ea typeface="Calibri" panose="020F0502020204030204" pitchFamily="34" charset="0"/>
                <a:cs typeface="Calibri" panose="020F0502020204030204" pitchFamily="34" charset="0"/>
              </a:rPr>
              <a:t> </a:t>
            </a:r>
            <a:r>
              <a:rPr lang="en-US" sz="1200" b="1" dirty="0" err="1">
                <a:solidFill>
                  <a:srgbClr val="000000"/>
                </a:solidFill>
                <a:effectLst/>
                <a:latin typeface="+mj-lt"/>
                <a:ea typeface="Calibri" panose="020F0502020204030204" pitchFamily="34" charset="0"/>
                <a:cs typeface="Calibri" panose="020F0502020204030204" pitchFamily="34" charset="0"/>
              </a:rPr>
              <a:t>termékek</a:t>
            </a:r>
            <a:endParaRPr lang="cs-CZ" sz="1200" b="1" dirty="0">
              <a:solidFill>
                <a:srgbClr val="000000"/>
              </a:solidFill>
              <a:effectLst/>
              <a:latin typeface="+mj-lt"/>
              <a:ea typeface="Calibri" panose="020F0502020204030204" pitchFamily="34" charset="0"/>
              <a:cs typeface="Calibri" panose="020F0502020204030204" pitchFamily="34" charset="0"/>
            </a:endParaRPr>
          </a:p>
          <a:p>
            <a:pPr marL="228600" algn="just">
              <a:lnSpc>
                <a:spcPct val="107000"/>
              </a:lnSpc>
              <a:spcAft>
                <a:spcPts val="800"/>
              </a:spcAft>
            </a:pPr>
            <a:endParaRPr lang="cs-CZ" sz="1200" dirty="0">
              <a:solidFill>
                <a:srgbClr val="000000"/>
              </a:solidFill>
              <a:ea typeface="Calibri" panose="020F0502020204030204" pitchFamily="34" charset="0"/>
              <a:cs typeface="Calibri" panose="020F0502020204030204" pitchFamily="34" charset="0"/>
            </a:endParaRPr>
          </a:p>
          <a:p>
            <a:pPr marL="228600" algn="just">
              <a:lnSpc>
                <a:spcPct val="107000"/>
              </a:lnSpc>
              <a:spcAft>
                <a:spcPts val="800"/>
              </a:spcAft>
            </a:pPr>
            <a:r>
              <a:rPr lang="hu-HU" sz="1200" dirty="0">
                <a:solidFill>
                  <a:srgbClr val="000000"/>
                </a:solidFill>
                <a:effectLst/>
                <a:ea typeface="Calibri" panose="020F0502020204030204" pitchFamily="34" charset="0"/>
                <a:cs typeface="Calibri" panose="020F0502020204030204" pitchFamily="34" charset="0"/>
              </a:rPr>
              <a:t>A különféle, gyakran a régióra jellemző kézműves termékek, vagy a kozmetikai ajándékok, szappanok, gyertyák vagy ételdíszek – jellemzően díszes mézeskalács-díszek – gyakran szerves részét képezik az udvari árusításnak, nevük gyakran megkerüli a szigorúbb élelmiszer- vagy kozmetikai előírásokat.</a:t>
            </a:r>
            <a:endParaRPr lang="cs-CZ" dirty="0"/>
          </a:p>
        </p:txBody>
      </p:sp>
      <p:pic>
        <p:nvPicPr>
          <p:cNvPr id="6" name="Zástupný symbol obrázku 5" descr="Obsah obrázku osoba, kontejner, koš&#10;&#10;Popis byl vytvořen automaticky">
            <a:extLst>
              <a:ext uri="{FF2B5EF4-FFF2-40B4-BE49-F238E27FC236}">
                <a16:creationId xmlns:a16="http://schemas.microsoft.com/office/drawing/2014/main" id="{8DAD2DE9-7075-436E-81B4-B446970116AC}"/>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p:pic>
      <p:sp>
        <p:nvSpPr>
          <p:cNvPr id="4" name="Zástupný text 3">
            <a:extLst>
              <a:ext uri="{FF2B5EF4-FFF2-40B4-BE49-F238E27FC236}">
                <a16:creationId xmlns:a16="http://schemas.microsoft.com/office/drawing/2014/main" id="{795945EF-F2DE-49F2-AA4D-EFC132DA8438}"/>
              </a:ext>
            </a:extLst>
          </p:cNvPr>
          <p:cNvSpPr>
            <a:spLocks noGrp="1"/>
          </p:cNvSpPr>
          <p:nvPr>
            <p:ph type="body" sz="quarter" idx="16"/>
          </p:nvPr>
        </p:nvSpPr>
        <p:spPr/>
        <p:txBody>
          <a:bodyPr/>
          <a:lstStyle/>
          <a:p>
            <a:r>
              <a:rPr lang="en-US" dirty="0"/>
              <a:t>A </a:t>
            </a:r>
            <a:r>
              <a:rPr lang="en-US" dirty="0" err="1"/>
              <a:t>kosárgyártás</a:t>
            </a:r>
            <a:r>
              <a:rPr lang="en-US" dirty="0"/>
              <a:t> </a:t>
            </a:r>
            <a:r>
              <a:rPr lang="en-US" dirty="0" err="1"/>
              <a:t>számos</a:t>
            </a:r>
            <a:r>
              <a:rPr lang="en-US" dirty="0"/>
              <a:t> </a:t>
            </a:r>
            <a:r>
              <a:rPr lang="en-US" dirty="0" err="1"/>
              <a:t>helyi</a:t>
            </a:r>
            <a:r>
              <a:rPr lang="en-US" dirty="0"/>
              <a:t> </a:t>
            </a:r>
            <a:r>
              <a:rPr lang="en-US" dirty="0" err="1"/>
              <a:t>sajátosságot</a:t>
            </a:r>
            <a:r>
              <a:rPr lang="en-US" dirty="0"/>
              <a:t> </a:t>
            </a:r>
            <a:r>
              <a:rPr lang="en-US" dirty="0" err="1"/>
              <a:t>megtart</a:t>
            </a:r>
            <a:r>
              <a:rPr lang="en-US" dirty="0"/>
              <a:t> a </a:t>
            </a:r>
            <a:r>
              <a:rPr lang="en-US" dirty="0" err="1"/>
              <a:t>régiókban</a:t>
            </a:r>
            <a:endParaRPr lang="cs-CZ" dirty="0"/>
          </a:p>
        </p:txBody>
      </p:sp>
    </p:spTree>
    <p:extLst>
      <p:ext uri="{BB962C8B-B14F-4D97-AF65-F5344CB8AC3E}">
        <p14:creationId xmlns:p14="http://schemas.microsoft.com/office/powerpoint/2010/main" val="416309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320969D-51EF-4C90-BB83-FC25C4DD87C4}"/>
              </a:ext>
            </a:extLst>
          </p:cNvPr>
          <p:cNvSpPr>
            <a:spLocks noGrp="1"/>
          </p:cNvSpPr>
          <p:nvPr>
            <p:ph type="body" sz="quarter" idx="14"/>
          </p:nvPr>
        </p:nvSpPr>
        <p:spPr>
          <a:xfrm>
            <a:off x="284352" y="1328370"/>
            <a:ext cx="8820000" cy="4729530"/>
          </a:xfrm>
        </p:spPr>
        <p:txBody>
          <a:bodyPr/>
          <a:lstStyle/>
          <a:p>
            <a:pPr marL="228600" algn="just">
              <a:lnSpc>
                <a:spcPct val="107000"/>
              </a:lnSpc>
              <a:spcAft>
                <a:spcPts val="800"/>
              </a:spcAft>
            </a:pPr>
            <a:r>
              <a:rPr lang="cs-CZ" b="1" dirty="0">
                <a:solidFill>
                  <a:srgbClr val="000000"/>
                </a:solidFill>
                <a:effectLst/>
                <a:latin typeface="+mj-lt"/>
                <a:ea typeface="Calibri" panose="020F0502020204030204" pitchFamily="34" charset="0"/>
                <a:cs typeface="Calibri" panose="020F0502020204030204" pitchFamily="34" charset="0"/>
              </a:rPr>
              <a:t>6.6.2. </a:t>
            </a:r>
            <a:r>
              <a:rPr lang="cs-CZ" b="1" dirty="0" err="1">
                <a:solidFill>
                  <a:srgbClr val="000000"/>
                </a:solidFill>
                <a:effectLst/>
                <a:latin typeface="+mj-lt"/>
                <a:ea typeface="Calibri" panose="020F0502020204030204" pitchFamily="34" charset="0"/>
                <a:cs typeface="Calibri" panose="020F0502020204030204" pitchFamily="34" charset="0"/>
              </a:rPr>
              <a:t>Körforgásos</a:t>
            </a:r>
            <a:r>
              <a:rPr lang="cs-CZ" b="1" dirty="0">
                <a:solidFill>
                  <a:srgbClr val="000000"/>
                </a:solidFill>
                <a:effectLst/>
                <a:latin typeface="+mj-lt"/>
                <a:ea typeface="Calibri" panose="020F0502020204030204" pitchFamily="34" charset="0"/>
                <a:cs typeface="Calibri" panose="020F0502020204030204" pitchFamily="34" charset="0"/>
              </a:rPr>
              <a:t> </a:t>
            </a:r>
            <a:r>
              <a:rPr lang="cs-CZ" b="1" dirty="0" err="1">
                <a:solidFill>
                  <a:srgbClr val="000000"/>
                </a:solidFill>
                <a:effectLst/>
                <a:latin typeface="+mj-lt"/>
                <a:ea typeface="Calibri" panose="020F0502020204030204" pitchFamily="34" charset="0"/>
                <a:cs typeface="Calibri" panose="020F0502020204030204" pitchFamily="34" charset="0"/>
              </a:rPr>
              <a:t>gazdálkodás</a:t>
            </a:r>
            <a:endParaRPr lang="en-US" b="1" dirty="0">
              <a:solidFill>
                <a:srgbClr val="000000"/>
              </a:solidFill>
              <a:effectLst/>
              <a:latin typeface="+mj-lt"/>
              <a:ea typeface="Calibri" panose="020F0502020204030204" pitchFamily="34" charset="0"/>
              <a:cs typeface="Calibri" panose="020F0502020204030204" pitchFamily="34" charset="0"/>
            </a:endParaRPr>
          </a:p>
          <a:p>
            <a:pPr marL="228600" algn="just">
              <a:lnSpc>
                <a:spcPct val="107000"/>
              </a:lnSpc>
              <a:spcAft>
                <a:spcPts val="800"/>
              </a:spcAft>
            </a:pPr>
            <a:r>
              <a:rPr lang="en-US" dirty="0">
                <a:solidFill>
                  <a:srgbClr val="000000"/>
                </a:solidFill>
                <a:effectLst/>
                <a:ea typeface="Calibri" panose="020F0502020204030204" pitchFamily="34" charset="0"/>
                <a:cs typeface="Calibri" panose="020F0502020204030204" pitchFamily="34" charset="0"/>
              </a:rPr>
              <a:t>A </a:t>
            </a:r>
            <a:r>
              <a:rPr lang="en-US" dirty="0" err="1">
                <a:solidFill>
                  <a:srgbClr val="000000"/>
                </a:solidFill>
                <a:effectLst/>
                <a:ea typeface="Calibri" panose="020F0502020204030204" pitchFamily="34" charset="0"/>
                <a:cs typeface="Calibri" panose="020F0502020204030204" pitchFamily="34" charset="0"/>
              </a:rPr>
              <a:t>Körforgásos</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Gazdaságtudományi</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Intézet</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honlapján</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azt</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állítja</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hogy</a:t>
            </a:r>
            <a:r>
              <a:rPr lang="en-US" dirty="0">
                <a:solidFill>
                  <a:srgbClr val="000000"/>
                </a:solidFill>
                <a:effectLst/>
                <a:ea typeface="Calibri" panose="020F0502020204030204" pitchFamily="34" charset="0"/>
                <a:cs typeface="Calibri" panose="020F0502020204030204" pitchFamily="34" charset="0"/>
              </a:rPr>
              <a:t> ma </a:t>
            </a:r>
            <a:r>
              <a:rPr lang="en-US" dirty="0" err="1">
                <a:solidFill>
                  <a:srgbClr val="000000"/>
                </a:solidFill>
                <a:effectLst/>
                <a:ea typeface="Calibri" panose="020F0502020204030204" pitchFamily="34" charset="0"/>
                <a:cs typeface="Calibri" panose="020F0502020204030204" pitchFamily="34" charset="0"/>
              </a:rPr>
              <a:t>már</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csak</a:t>
            </a:r>
            <a:r>
              <a:rPr lang="en-US" dirty="0">
                <a:solidFill>
                  <a:srgbClr val="000000"/>
                </a:solidFill>
                <a:effectLst/>
                <a:ea typeface="Calibri" panose="020F0502020204030204" pitchFamily="34" charset="0"/>
                <a:cs typeface="Calibri" panose="020F0502020204030204" pitchFamily="34" charset="0"/>
              </a:rPr>
              <a:t> 9%-</a:t>
            </a:r>
            <a:r>
              <a:rPr lang="en-US" dirty="0" err="1">
                <a:solidFill>
                  <a:srgbClr val="000000"/>
                </a:solidFill>
                <a:effectLst/>
                <a:ea typeface="Calibri" panose="020F0502020204030204" pitchFamily="34" charset="0"/>
                <a:cs typeface="Calibri" panose="020F0502020204030204" pitchFamily="34" charset="0"/>
              </a:rPr>
              <a:t>át</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használják</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fel</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az</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összes</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olyan</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anyagnak</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és</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erőforrásnak</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amely</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potenciálisan</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visszatérhet</a:t>
            </a:r>
            <a:r>
              <a:rPr lang="en-US" dirty="0">
                <a:solidFill>
                  <a:srgbClr val="000000"/>
                </a:solidFill>
                <a:effectLst/>
                <a:ea typeface="Calibri" panose="020F0502020204030204" pitchFamily="34" charset="0"/>
                <a:cs typeface="Calibri" panose="020F0502020204030204" pitchFamily="34" charset="0"/>
              </a:rPr>
              <a:t> a </a:t>
            </a:r>
            <a:r>
              <a:rPr lang="en-US" dirty="0" err="1">
                <a:solidFill>
                  <a:srgbClr val="000000"/>
                </a:solidFill>
                <a:effectLst/>
                <a:ea typeface="Calibri" panose="020F0502020204030204" pitchFamily="34" charset="0"/>
                <a:cs typeface="Calibri" panose="020F0502020204030204" pitchFamily="34" charset="0"/>
              </a:rPr>
              <a:t>forgalomba</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Ennek</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eredményeként</a:t>
            </a:r>
            <a:r>
              <a:rPr lang="en-US" dirty="0">
                <a:solidFill>
                  <a:srgbClr val="000000"/>
                </a:solidFill>
                <a:effectLst/>
                <a:ea typeface="Calibri" panose="020F0502020204030204" pitchFamily="34" charset="0"/>
                <a:cs typeface="Calibri" panose="020F0502020204030204" pitchFamily="34" charset="0"/>
              </a:rPr>
              <a:t> a </a:t>
            </a:r>
            <a:r>
              <a:rPr lang="en-US" dirty="0" err="1">
                <a:solidFill>
                  <a:srgbClr val="000000"/>
                </a:solidFill>
                <a:effectLst/>
                <a:ea typeface="Calibri" panose="020F0502020204030204" pitchFamily="34" charset="0"/>
                <a:cs typeface="Calibri" panose="020F0502020204030204" pitchFamily="34" charset="0"/>
              </a:rPr>
              <a:t>jelenlegi</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rendszer</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nem</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hatékony</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és</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eléri</a:t>
            </a:r>
            <a:r>
              <a:rPr lang="en-US" dirty="0">
                <a:solidFill>
                  <a:srgbClr val="000000"/>
                </a:solidFill>
                <a:effectLst/>
                <a:ea typeface="Calibri" panose="020F0502020204030204" pitchFamily="34" charset="0"/>
                <a:cs typeface="Calibri" panose="020F0502020204030204" pitchFamily="34" charset="0"/>
              </a:rPr>
              <a:t> a </a:t>
            </a:r>
            <a:r>
              <a:rPr lang="en-US" dirty="0" err="1">
                <a:solidFill>
                  <a:srgbClr val="000000"/>
                </a:solidFill>
                <a:effectLst/>
                <a:ea typeface="Calibri" panose="020F0502020204030204" pitchFamily="34" charset="0"/>
                <a:cs typeface="Calibri" panose="020F0502020204030204" pitchFamily="34" charset="0"/>
              </a:rPr>
              <a:t>határait</a:t>
            </a:r>
            <a:r>
              <a:rPr lang="en-US" dirty="0">
                <a:solidFill>
                  <a:srgbClr val="000000"/>
                </a:solidFill>
                <a:effectLst/>
                <a:ea typeface="Calibri" panose="020F0502020204030204" pitchFamily="34" charset="0"/>
                <a:cs typeface="Calibri" panose="020F0502020204030204" pitchFamily="34" charset="0"/>
              </a:rPr>
              <a:t>. A </a:t>
            </a:r>
            <a:r>
              <a:rPr lang="en-US" dirty="0" err="1">
                <a:solidFill>
                  <a:srgbClr val="000000"/>
                </a:solidFill>
                <a:effectLst/>
                <a:ea typeface="Calibri" panose="020F0502020204030204" pitchFamily="34" charset="0"/>
                <a:cs typeface="Calibri" panose="020F0502020204030204" pitchFamily="34" charset="0"/>
              </a:rPr>
              <a:t>körkörös</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gazdaság</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erre</a:t>
            </a:r>
            <a:r>
              <a:rPr lang="en-US" dirty="0">
                <a:solidFill>
                  <a:srgbClr val="000000"/>
                </a:solidFill>
                <a:effectLst/>
                <a:ea typeface="Calibri" panose="020F0502020204030204" pitchFamily="34" charset="0"/>
                <a:cs typeface="Calibri" panose="020F0502020204030204" pitchFamily="34" charset="0"/>
              </a:rPr>
              <a:t> a </a:t>
            </a:r>
            <a:r>
              <a:rPr lang="en-US" dirty="0" err="1">
                <a:solidFill>
                  <a:srgbClr val="000000"/>
                </a:solidFill>
                <a:effectLst/>
                <a:ea typeface="Calibri" panose="020F0502020204030204" pitchFamily="34" charset="0"/>
                <a:cs typeface="Calibri" panose="020F0502020204030204" pitchFamily="34" charset="0"/>
              </a:rPr>
              <a:t>problémára</a:t>
            </a:r>
            <a:r>
              <a:rPr lang="en-US" dirty="0">
                <a:solidFill>
                  <a:srgbClr val="000000"/>
                </a:solidFill>
                <a:effectLst/>
                <a:ea typeface="Calibri" panose="020F0502020204030204" pitchFamily="34" charset="0"/>
                <a:cs typeface="Calibri" panose="020F0502020204030204" pitchFamily="34" charset="0"/>
              </a:rPr>
              <a:t> ad </a:t>
            </a:r>
            <a:r>
              <a:rPr lang="en-US" dirty="0" err="1">
                <a:solidFill>
                  <a:srgbClr val="000000"/>
                </a:solidFill>
                <a:effectLst/>
                <a:ea typeface="Calibri" panose="020F0502020204030204" pitchFamily="34" charset="0"/>
                <a:cs typeface="Calibri" panose="020F0502020204030204" pitchFamily="34" charset="0"/>
              </a:rPr>
              <a:t>választ</a:t>
            </a:r>
            <a:r>
              <a:rPr lang="en-US" dirty="0">
                <a:solidFill>
                  <a:srgbClr val="000000"/>
                </a:solidFill>
                <a:effectLst/>
                <a:ea typeface="Calibri" panose="020F0502020204030204" pitchFamily="34" charset="0"/>
                <a:cs typeface="Calibri" panose="020F0502020204030204" pitchFamily="34" charset="0"/>
              </a:rPr>
              <a:t> a </a:t>
            </a:r>
            <a:r>
              <a:rPr lang="en-US" dirty="0" err="1">
                <a:solidFill>
                  <a:srgbClr val="000000"/>
                </a:solidFill>
                <a:effectLst/>
                <a:ea typeface="Calibri" panose="020F0502020204030204" pitchFamily="34" charset="0"/>
                <a:cs typeface="Calibri" panose="020F0502020204030204" pitchFamily="34" charset="0"/>
              </a:rPr>
              <a:t>lineáris</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rendszer</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ökológiai</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társadalmi</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és</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környezeti</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gyengeségeinek</a:t>
            </a:r>
            <a:r>
              <a:rPr lang="en-US" dirty="0">
                <a:solidFill>
                  <a:srgbClr val="000000"/>
                </a:solidFill>
                <a:effectLst/>
                <a:ea typeface="Calibri" panose="020F0502020204030204" pitchFamily="34" charset="0"/>
                <a:cs typeface="Calibri" panose="020F0502020204030204" pitchFamily="34" charset="0"/>
              </a:rPr>
              <a:t> </a:t>
            </a:r>
            <a:r>
              <a:rPr lang="en-US" dirty="0" err="1">
                <a:solidFill>
                  <a:srgbClr val="000000"/>
                </a:solidFill>
                <a:effectLst/>
                <a:ea typeface="Calibri" panose="020F0502020204030204" pitchFamily="34" charset="0"/>
                <a:cs typeface="Calibri" panose="020F0502020204030204" pitchFamily="34" charset="0"/>
              </a:rPr>
              <a:t>kezelésével</a:t>
            </a:r>
            <a:r>
              <a:rPr lang="en-US" dirty="0">
                <a:solidFill>
                  <a:srgbClr val="000000"/>
                </a:solidFill>
                <a:effectLst/>
                <a:ea typeface="Calibri" panose="020F0502020204030204" pitchFamily="34" charset="0"/>
                <a:cs typeface="Calibri" panose="020F0502020204030204" pitchFamily="34" charset="0"/>
              </a:rPr>
              <a:t>.</a:t>
            </a:r>
            <a:endParaRPr lang="cs-CZ" dirty="0">
              <a:effectLst/>
              <a:ea typeface="Calibri" panose="020F0502020204030204" pitchFamily="34" charset="0"/>
              <a:cs typeface="Times New Roman" panose="02020603050405020304" pitchFamily="18" charset="0"/>
            </a:endParaRPr>
          </a:p>
        </p:txBody>
      </p:sp>
      <p:pic>
        <p:nvPicPr>
          <p:cNvPr id="4" name="Obrázek 3">
            <a:extLst>
              <a:ext uri="{FF2B5EF4-FFF2-40B4-BE49-F238E27FC236}">
                <a16:creationId xmlns:a16="http://schemas.microsoft.com/office/drawing/2014/main" id="{8B865383-C884-4AEA-B4D1-5ECED21F7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299" y="2763980"/>
            <a:ext cx="6103401" cy="3117274"/>
          </a:xfrm>
          <a:prstGeom prst="rect">
            <a:avLst/>
          </a:prstGeom>
        </p:spPr>
      </p:pic>
      <p:sp>
        <p:nvSpPr>
          <p:cNvPr id="5" name="TextovéPole 4">
            <a:extLst>
              <a:ext uri="{FF2B5EF4-FFF2-40B4-BE49-F238E27FC236}">
                <a16:creationId xmlns:a16="http://schemas.microsoft.com/office/drawing/2014/main" id="{FFD45504-D346-45F8-9359-AB772FE72207}"/>
              </a:ext>
            </a:extLst>
          </p:cNvPr>
          <p:cNvSpPr txBox="1"/>
          <p:nvPr/>
        </p:nvSpPr>
        <p:spPr>
          <a:xfrm>
            <a:off x="3792681" y="6057900"/>
            <a:ext cx="3283527" cy="215444"/>
          </a:xfrm>
          <a:prstGeom prst="rect">
            <a:avLst/>
          </a:prstGeom>
          <a:noFill/>
        </p:spPr>
        <p:txBody>
          <a:bodyPr wrap="square" rtlCol="0">
            <a:spAutoFit/>
          </a:bodyPr>
          <a:lstStyle/>
          <a:p>
            <a:r>
              <a:rPr lang="cs-CZ" sz="800" dirty="0">
                <a:hlinkClick r:id="rId3"/>
              </a:rPr>
              <a:t>www.incen.cz</a:t>
            </a:r>
            <a:r>
              <a:rPr lang="cs-CZ" sz="800" dirty="0"/>
              <a:t> Institut</a:t>
            </a:r>
            <a:r>
              <a:rPr lang="en-US" sz="800" dirty="0"/>
              <a:t>e</a:t>
            </a:r>
            <a:r>
              <a:rPr lang="cs-CZ" sz="800" dirty="0"/>
              <a:t> </a:t>
            </a:r>
            <a:r>
              <a:rPr lang="en-US" sz="800" dirty="0"/>
              <a:t>of C</a:t>
            </a:r>
            <a:r>
              <a:rPr lang="cs-CZ" sz="800" dirty="0" err="1"/>
              <a:t>ir</a:t>
            </a:r>
            <a:r>
              <a:rPr lang="en-US" sz="800" dirty="0" err="1"/>
              <a:t>cular</a:t>
            </a:r>
            <a:r>
              <a:rPr lang="en-US" sz="800" dirty="0"/>
              <a:t> Economics</a:t>
            </a:r>
            <a:endParaRPr lang="cs-CZ" sz="800" dirty="0"/>
          </a:p>
        </p:txBody>
      </p:sp>
    </p:spTree>
    <p:extLst>
      <p:ext uri="{BB962C8B-B14F-4D97-AF65-F5344CB8AC3E}">
        <p14:creationId xmlns:p14="http://schemas.microsoft.com/office/powerpoint/2010/main" val="2887503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320969D-51EF-4C90-BB83-FC25C4DD87C4}"/>
              </a:ext>
            </a:extLst>
          </p:cNvPr>
          <p:cNvSpPr>
            <a:spLocks noGrp="1"/>
          </p:cNvSpPr>
          <p:nvPr>
            <p:ph type="body" sz="quarter" idx="14"/>
          </p:nvPr>
        </p:nvSpPr>
        <p:spPr>
          <a:xfrm>
            <a:off x="284352" y="1328370"/>
            <a:ext cx="8820000" cy="4201259"/>
          </a:xfrm>
        </p:spPr>
        <p:txBody>
          <a:bodyPr/>
          <a:lstStyle/>
          <a:p>
            <a:pPr marL="228600" algn="just">
              <a:lnSpc>
                <a:spcPct val="107000"/>
              </a:lnSpc>
              <a:spcAft>
                <a:spcPts val="800"/>
              </a:spcAft>
            </a:pPr>
            <a:r>
              <a:rPr lang="hu-HU" dirty="0">
                <a:solidFill>
                  <a:srgbClr val="000000"/>
                </a:solidFill>
                <a:effectLst/>
                <a:ea typeface="Times New Roman" panose="02020603050405020304" pitchFamily="18" charset="0"/>
                <a:cs typeface="Calibri" panose="020F0502020204030204" pitchFamily="34" charset="0"/>
              </a:rPr>
              <a:t>Mi jellemzi a körforgásos gazdaságot?</a:t>
            </a:r>
          </a:p>
          <a:p>
            <a:pPr marL="400050" indent="-171450" algn="just">
              <a:lnSpc>
                <a:spcPct val="107000"/>
              </a:lnSpc>
              <a:spcAft>
                <a:spcPts val="800"/>
              </a:spcAft>
              <a:buFont typeface="Arial" panose="020B0604020202020204" pitchFamily="34" charset="0"/>
              <a:buChar char="•"/>
            </a:pPr>
            <a:r>
              <a:rPr lang="hu-HU" dirty="0">
                <a:solidFill>
                  <a:srgbClr val="000000"/>
                </a:solidFill>
                <a:effectLst/>
                <a:ea typeface="Times New Roman" panose="02020603050405020304" pitchFamily="18" charset="0"/>
                <a:cs typeface="Calibri" panose="020F0502020204030204" pitchFamily="34" charset="0"/>
              </a:rPr>
              <a:t>Míg a jelenlegi gazdaság és termelés nagyrészt lineárisan működik - a nyersanyagoktól, a termék tervezésén, előállításán és felhasználásán át az élettartam végéig és a hulladéktermelésig, a körkörös gazdaság ezt az anyag- és energiaáramlást próbálja körbejárni. , forrás: </a:t>
            </a:r>
            <a:r>
              <a:rPr lang="hu-HU" dirty="0" err="1">
                <a:solidFill>
                  <a:srgbClr val="000000"/>
                </a:solidFill>
                <a:effectLst/>
                <a:ea typeface="Times New Roman" panose="02020603050405020304" pitchFamily="18" charset="0"/>
                <a:cs typeface="Calibri" panose="020F0502020204030204" pitchFamily="34" charset="0"/>
              </a:rPr>
              <a:t>Nazeleno.cz</a:t>
            </a:r>
            <a:r>
              <a:rPr lang="hu-HU" dirty="0">
                <a:solidFill>
                  <a:srgbClr val="000000"/>
                </a:solidFill>
                <a:effectLst/>
                <a:ea typeface="Times New Roman" panose="02020603050405020304" pitchFamily="18" charset="0"/>
                <a:cs typeface="Calibri" panose="020F0502020204030204" pitchFamily="34" charset="0"/>
              </a:rPr>
              <a:t> szerver (2020).</a:t>
            </a:r>
          </a:p>
          <a:p>
            <a:pPr marL="400050" indent="-171450" algn="just">
              <a:lnSpc>
                <a:spcPct val="107000"/>
              </a:lnSpc>
              <a:spcAft>
                <a:spcPts val="800"/>
              </a:spcAft>
              <a:buFont typeface="Arial" panose="020B0604020202020204" pitchFamily="34" charset="0"/>
              <a:buChar char="•"/>
            </a:pPr>
            <a:r>
              <a:rPr lang="hu-HU" dirty="0">
                <a:solidFill>
                  <a:srgbClr val="000000"/>
                </a:solidFill>
                <a:effectLst/>
                <a:ea typeface="Times New Roman" panose="02020603050405020304" pitchFamily="18" charset="0"/>
                <a:cs typeface="Calibri" panose="020F0502020204030204" pitchFamily="34" charset="0"/>
              </a:rPr>
              <a:t>Törekvés tehát egy olyan rendszer bevezetésére a gazdaságba, ahol következetesen újrahasznosított termékeket, anyagokat használunk más áruk előállítására, és itt nem keletkezik hulladék.</a:t>
            </a:r>
            <a:endParaRPr lang="cs-CZ" dirty="0">
              <a:effectLst/>
              <a:ea typeface="Calibri" panose="020F0502020204030204" pitchFamily="34" charset="0"/>
              <a:cs typeface="Times New Roman" panose="02020603050405020304" pitchFamily="18" charset="0"/>
            </a:endParaRPr>
          </a:p>
        </p:txBody>
      </p:sp>
      <p:pic>
        <p:nvPicPr>
          <p:cNvPr id="4" name="Obrázek 3" descr="Obsah obrázku tráva, exteriér&#10;&#10;Popis byl vytvořen automaticky">
            <a:extLst>
              <a:ext uri="{FF2B5EF4-FFF2-40B4-BE49-F238E27FC236}">
                <a16:creationId xmlns:a16="http://schemas.microsoft.com/office/drawing/2014/main" id="{5BE8E736-1BDC-4C46-9EF9-2FF1924CBC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9362" y="2948472"/>
            <a:ext cx="3708721" cy="2781541"/>
          </a:xfrm>
          <a:prstGeom prst="rect">
            <a:avLst/>
          </a:prstGeom>
        </p:spPr>
      </p:pic>
    </p:spTree>
    <p:extLst>
      <p:ext uri="{BB962C8B-B14F-4D97-AF65-F5344CB8AC3E}">
        <p14:creationId xmlns:p14="http://schemas.microsoft.com/office/powerpoint/2010/main" val="8086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F5A182A9-58B5-48ED-8A67-67E043A73A80}"/>
              </a:ext>
            </a:extLst>
          </p:cNvPr>
          <p:cNvSpPr>
            <a:spLocks noGrp="1"/>
          </p:cNvSpPr>
          <p:nvPr>
            <p:ph type="body" sz="quarter" idx="14"/>
          </p:nvPr>
        </p:nvSpPr>
        <p:spPr/>
        <p:txBody>
          <a:bodyPr/>
          <a:lstStyle/>
          <a:p>
            <a:endParaRPr lang="cs-CZ"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cs-CZ"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cs-CZ"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cs-CZ"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cs-CZ"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cs-CZ"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cs-CZ"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cs-CZ"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Aft>
                <a:spcPts val="1200"/>
              </a:spcAft>
            </a:pPr>
            <a:r>
              <a:rPr lang="hu-HU" sz="1200" dirty="0">
                <a:solidFill>
                  <a:srgbClr val="000000"/>
                </a:solidFill>
                <a:effectLst/>
                <a:ea typeface="Times New Roman" panose="02020603050405020304" pitchFamily="18" charset="0"/>
                <a:cs typeface="Calibri" panose="020F0502020204030204" pitchFamily="34" charset="0"/>
              </a:rPr>
              <a:t>A körforgásos gazdaságban egyszerűen nincs hulladék,</a:t>
            </a:r>
          </a:p>
          <a:p>
            <a:pPr>
              <a:spcAft>
                <a:spcPts val="1200"/>
              </a:spcAft>
            </a:pPr>
            <a:r>
              <a:rPr lang="hu-HU" sz="1200" dirty="0">
                <a:solidFill>
                  <a:srgbClr val="000000"/>
                </a:solidFill>
                <a:effectLst/>
                <a:ea typeface="Times New Roman" panose="02020603050405020304" pitchFamily="18" charset="0"/>
                <a:cs typeface="Calibri" panose="020F0502020204030204" pitchFamily="34" charset="0"/>
              </a:rPr>
              <a:t>és amit most hulladéknak tekintünk, az inkább a</a:t>
            </a:r>
          </a:p>
          <a:p>
            <a:pPr>
              <a:spcAft>
                <a:spcPts val="1200"/>
              </a:spcAft>
            </a:pPr>
            <a:r>
              <a:rPr lang="hu-HU" sz="1200" dirty="0">
                <a:solidFill>
                  <a:srgbClr val="000000"/>
                </a:solidFill>
                <a:effectLst/>
                <a:ea typeface="Times New Roman" panose="02020603050405020304" pitchFamily="18" charset="0"/>
                <a:cs typeface="Calibri" panose="020F0502020204030204" pitchFamily="34" charset="0"/>
              </a:rPr>
              <a:t>nyersanyag a következő gyártási körhöz</a:t>
            </a:r>
          </a:p>
          <a:p>
            <a:pPr>
              <a:spcAft>
                <a:spcPts val="1200"/>
              </a:spcAft>
            </a:pPr>
            <a:r>
              <a:rPr lang="hu-HU" sz="1200" dirty="0">
                <a:solidFill>
                  <a:srgbClr val="000000"/>
                </a:solidFill>
                <a:effectLst/>
                <a:ea typeface="Times New Roman" panose="02020603050405020304" pitchFamily="18" charset="0"/>
                <a:cs typeface="Calibri" panose="020F0502020204030204" pitchFamily="34" charset="0"/>
              </a:rPr>
              <a:t>és a termék </a:t>
            </a:r>
            <a:r>
              <a:rPr lang="hu-HU" sz="1200" dirty="0" err="1">
                <a:solidFill>
                  <a:srgbClr val="000000"/>
                </a:solidFill>
                <a:effectLst/>
                <a:ea typeface="Times New Roman" panose="02020603050405020304" pitchFamily="18" charset="0"/>
                <a:cs typeface="Calibri" panose="020F0502020204030204" pitchFamily="34" charset="0"/>
              </a:rPr>
              <a:t>újraéletének</a:t>
            </a:r>
            <a:r>
              <a:rPr lang="hu-HU" sz="1200" dirty="0">
                <a:solidFill>
                  <a:srgbClr val="000000"/>
                </a:solidFill>
                <a:effectLst/>
                <a:ea typeface="Times New Roman" panose="02020603050405020304" pitchFamily="18" charset="0"/>
                <a:cs typeface="Calibri" panose="020F0502020204030204" pitchFamily="34" charset="0"/>
              </a:rPr>
              <a:t> alapja. </a:t>
            </a:r>
            <a:r>
              <a:rPr lang="cs-CZ"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cs-CZ" dirty="0"/>
          </a:p>
        </p:txBody>
      </p:sp>
      <p:sp>
        <p:nvSpPr>
          <p:cNvPr id="4" name="Zástupný text 3">
            <a:extLst>
              <a:ext uri="{FF2B5EF4-FFF2-40B4-BE49-F238E27FC236}">
                <a16:creationId xmlns:a16="http://schemas.microsoft.com/office/drawing/2014/main" id="{D558B64A-BA05-4769-9290-144506515354}"/>
              </a:ext>
            </a:extLst>
          </p:cNvPr>
          <p:cNvSpPr>
            <a:spLocks noGrp="1"/>
          </p:cNvSpPr>
          <p:nvPr>
            <p:ph type="body" sz="quarter" idx="16"/>
          </p:nvPr>
        </p:nvSpPr>
        <p:spPr/>
        <p:txBody>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A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körforgásos</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és</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lineáris</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közgazdaságtan</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grafikus</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ábrázolása</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cs-CZ" sz="1000" dirty="0">
                <a:effectLst/>
                <a:latin typeface="Calibri" panose="020F0502020204030204" pitchFamily="34" charset="0"/>
                <a:ea typeface="Calibri" panose="020F0502020204030204" pitchFamily="34" charset="0"/>
                <a:cs typeface="Times New Roman" panose="02020603050405020304" pitchFamily="18" charset="0"/>
              </a:rPr>
              <a:t>			</a:t>
            </a:r>
            <a:r>
              <a:rPr lang="cs-CZ"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Zdroj: Incien.org</a:t>
            </a:r>
            <a:endParaRPr lang="cs-CZ" dirty="0"/>
          </a:p>
        </p:txBody>
      </p:sp>
      <p:pic>
        <p:nvPicPr>
          <p:cNvPr id="5" name="Zástupný symbol obrázku 4">
            <a:extLst>
              <a:ext uri="{FF2B5EF4-FFF2-40B4-BE49-F238E27FC236}">
                <a16:creationId xmlns:a16="http://schemas.microsoft.com/office/drawing/2014/main" id="{A90F1647-8E96-49BB-81D2-7160A341A1CE}"/>
              </a:ext>
            </a:extLst>
          </p:cNvPr>
          <p:cNvPicPr>
            <a:picLocks noGrp="1" noChangeAspect="1"/>
          </p:cNvPicPr>
          <p:nvPr>
            <p:ph type="pic" sz="quarter" idx="15"/>
          </p:nvPr>
        </p:nvPicPr>
        <p:blipFill>
          <a:blip r:embed="rId2"/>
          <a:srcRect l="8610" r="8610"/>
          <a:stretch>
            <a:fillRect/>
          </a:stretch>
        </p:blipFill>
        <p:spPr>
          <a:xfrm>
            <a:off x="5278582" y="1260475"/>
            <a:ext cx="4084418" cy="4140200"/>
          </a:xfrm>
          <a:prstGeom prst="rect">
            <a:avLst/>
          </a:prstGeom>
        </p:spPr>
      </p:pic>
    </p:spTree>
    <p:extLst>
      <p:ext uri="{BB962C8B-B14F-4D97-AF65-F5344CB8AC3E}">
        <p14:creationId xmlns:p14="http://schemas.microsoft.com/office/powerpoint/2010/main" val="2819097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8C6E59C-AFB0-4DBA-81B5-57D91F260FF0}"/>
              </a:ext>
            </a:extLst>
          </p:cNvPr>
          <p:cNvSpPr>
            <a:spLocks noGrp="1"/>
          </p:cNvSpPr>
          <p:nvPr>
            <p:ph type="body" sz="quarter" idx="12"/>
          </p:nvPr>
        </p:nvSpPr>
        <p:spPr>
          <a:xfrm>
            <a:off x="543000" y="1257301"/>
            <a:ext cx="8820000" cy="360000"/>
          </a:xfrm>
        </p:spPr>
        <p:txBody>
          <a:bodyPr/>
          <a:lstStyle/>
          <a:p>
            <a:r>
              <a:rPr lang="hu-HU" sz="1800" b="1" dirty="0"/>
              <a:t>Értékesítés az udvarról (tanyáról)</a:t>
            </a:r>
          </a:p>
        </p:txBody>
      </p:sp>
      <p:sp>
        <p:nvSpPr>
          <p:cNvPr id="3" name="Zástupný text 2">
            <a:extLst>
              <a:ext uri="{FF2B5EF4-FFF2-40B4-BE49-F238E27FC236}">
                <a16:creationId xmlns:a16="http://schemas.microsoft.com/office/drawing/2014/main" id="{EB5FFDA0-7C24-445E-9F2B-72DFF0EF32B8}"/>
              </a:ext>
            </a:extLst>
          </p:cNvPr>
          <p:cNvSpPr>
            <a:spLocks noGrp="1"/>
          </p:cNvSpPr>
          <p:nvPr>
            <p:ph type="body" sz="quarter" idx="13"/>
          </p:nvPr>
        </p:nvSpPr>
        <p:spPr/>
        <p:txBody>
          <a:bodyPr/>
          <a:lstStyle/>
          <a:p>
            <a:r>
              <a:rPr lang="cs-CZ" sz="1200" b="1" dirty="0">
                <a:solidFill>
                  <a:schemeClr val="tx1"/>
                </a:solidFill>
                <a:latin typeface="+mj-lt"/>
                <a:ea typeface="Calibri" panose="020F0502020204030204" pitchFamily="34" charset="0"/>
                <a:cs typeface="Times New Roman" panose="02020603050405020304" pitchFamily="18" charset="0"/>
              </a:rPr>
              <a:t>6.6.3. A </a:t>
            </a:r>
            <a:r>
              <a:rPr lang="cs-CZ" sz="1200" b="1" dirty="0" err="1">
                <a:solidFill>
                  <a:schemeClr val="tx1"/>
                </a:solidFill>
                <a:latin typeface="+mj-lt"/>
                <a:ea typeface="Calibri" panose="020F0502020204030204" pitchFamily="34" charset="0"/>
                <a:cs typeface="Times New Roman" panose="02020603050405020304" pitchFamily="18" charset="0"/>
              </a:rPr>
              <a:t>körforgásos</a:t>
            </a:r>
            <a:r>
              <a:rPr lang="cs-CZ" sz="1200" b="1" dirty="0">
                <a:solidFill>
                  <a:schemeClr val="tx1"/>
                </a:solidFill>
                <a:latin typeface="+mj-lt"/>
                <a:ea typeface="Calibri" panose="020F0502020204030204" pitchFamily="34" charset="0"/>
                <a:cs typeface="Times New Roman" panose="02020603050405020304" pitchFamily="18" charset="0"/>
              </a:rPr>
              <a:t> </a:t>
            </a:r>
            <a:r>
              <a:rPr lang="cs-CZ" sz="1200" b="1" dirty="0" err="1">
                <a:solidFill>
                  <a:schemeClr val="tx1"/>
                </a:solidFill>
                <a:latin typeface="+mj-lt"/>
                <a:ea typeface="Calibri" panose="020F0502020204030204" pitchFamily="34" charset="0"/>
                <a:cs typeface="Times New Roman" panose="02020603050405020304" pitchFamily="18" charset="0"/>
              </a:rPr>
              <a:t>közgazdaságtan</a:t>
            </a:r>
            <a:r>
              <a:rPr lang="cs-CZ" sz="1200" b="1" dirty="0">
                <a:solidFill>
                  <a:schemeClr val="tx1"/>
                </a:solidFill>
                <a:latin typeface="+mj-lt"/>
                <a:ea typeface="Calibri" panose="020F0502020204030204" pitchFamily="34" charset="0"/>
                <a:cs typeface="Times New Roman" panose="02020603050405020304" pitchFamily="18" charset="0"/>
              </a:rPr>
              <a:t> </a:t>
            </a:r>
            <a:r>
              <a:rPr lang="cs-CZ" sz="1200" b="1" dirty="0" err="1">
                <a:solidFill>
                  <a:schemeClr val="tx1"/>
                </a:solidFill>
                <a:latin typeface="+mj-lt"/>
                <a:ea typeface="Calibri" panose="020F0502020204030204" pitchFamily="34" charset="0"/>
                <a:cs typeface="Times New Roman" panose="02020603050405020304" pitchFamily="18" charset="0"/>
              </a:rPr>
              <a:t>előnyei</a:t>
            </a:r>
            <a:endParaRPr lang="cs-CZ" dirty="0"/>
          </a:p>
        </p:txBody>
      </p:sp>
      <p:sp>
        <p:nvSpPr>
          <p:cNvPr id="4" name="Zástupný text 3">
            <a:extLst>
              <a:ext uri="{FF2B5EF4-FFF2-40B4-BE49-F238E27FC236}">
                <a16:creationId xmlns:a16="http://schemas.microsoft.com/office/drawing/2014/main" id="{CC0DC6E1-772B-48E4-BA16-BB4172495A2C}"/>
              </a:ext>
            </a:extLst>
          </p:cNvPr>
          <p:cNvSpPr>
            <a:spLocks noGrp="1"/>
          </p:cNvSpPr>
          <p:nvPr>
            <p:ph type="body" sz="quarter" idx="14"/>
          </p:nvPr>
        </p:nvSpPr>
        <p:spPr/>
        <p:txBody>
          <a:bodyPr/>
          <a:lstStyle/>
          <a:p>
            <a:pPr marL="228600" algn="just">
              <a:lnSpc>
                <a:spcPct val="107000"/>
              </a:lnSpc>
              <a:spcAft>
                <a:spcPts val="800"/>
              </a:spcAft>
            </a:pPr>
            <a:r>
              <a:rPr lang="en-US" dirty="0">
                <a:effectLst/>
                <a:ea typeface="Calibri" panose="020F0502020204030204" pitchFamily="34" charset="0"/>
                <a:cs typeface="Times New Roman" panose="02020603050405020304" pitchFamily="18" charset="0"/>
              </a:rPr>
              <a:t>A </a:t>
            </a:r>
            <a:r>
              <a:rPr lang="en-US" dirty="0" err="1">
                <a:effectLst/>
                <a:ea typeface="Calibri" panose="020F0502020204030204" pitchFamily="34" charset="0"/>
                <a:cs typeface="Times New Roman" panose="02020603050405020304" pitchFamily="18" charset="0"/>
              </a:rPr>
              <a:t>körforgásos</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gazdaság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fő</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előnyei</a:t>
            </a:r>
            <a:r>
              <a:rPr lang="en-US" dirty="0">
                <a:effectLst/>
                <a:ea typeface="Calibri" panose="020F0502020204030204" pitchFamily="34" charset="0"/>
                <a:cs typeface="Times New Roman" panose="02020603050405020304" pitchFamily="18" charset="0"/>
              </a:rPr>
              <a:t>:</a:t>
            </a:r>
          </a:p>
          <a:p>
            <a:pPr marL="400050" indent="-171450" algn="just">
              <a:lnSpc>
                <a:spcPct val="107000"/>
              </a:lnSpc>
              <a:spcAft>
                <a:spcPts val="800"/>
              </a:spcAft>
              <a:buFont typeface="Arial" panose="020B0604020202020204" pitchFamily="34" charset="0"/>
              <a:buChar char="•"/>
            </a:pPr>
            <a:r>
              <a:rPr lang="en-US" b="1" dirty="0" err="1">
                <a:effectLst/>
                <a:ea typeface="Calibri" panose="020F0502020204030204" pitchFamily="34" charset="0"/>
                <a:cs typeface="Times New Roman" panose="02020603050405020304" pitchFamily="18" charset="0"/>
              </a:rPr>
              <a:t>Kevesebb</a:t>
            </a:r>
            <a:r>
              <a:rPr lang="en-US" b="1" dirty="0">
                <a:effectLst/>
                <a:ea typeface="Calibri" panose="020F0502020204030204" pitchFamily="34" charset="0"/>
                <a:cs typeface="Times New Roman" panose="02020603050405020304" pitchFamily="18" charset="0"/>
              </a:rPr>
              <a:t> </a:t>
            </a:r>
            <a:r>
              <a:rPr lang="en-US" b="1" dirty="0" err="1">
                <a:effectLst/>
                <a:ea typeface="Calibri" panose="020F0502020204030204" pitchFamily="34" charset="0"/>
                <a:cs typeface="Times New Roman" panose="02020603050405020304" pitchFamily="18" charset="0"/>
              </a:rPr>
              <a:t>vagy</a:t>
            </a:r>
            <a:r>
              <a:rPr lang="en-US" b="1" dirty="0">
                <a:effectLst/>
                <a:ea typeface="Calibri" panose="020F0502020204030204" pitchFamily="34" charset="0"/>
                <a:cs typeface="Times New Roman" panose="02020603050405020304" pitchFamily="18" charset="0"/>
              </a:rPr>
              <a:t> </a:t>
            </a:r>
            <a:r>
              <a:rPr lang="en-US" b="1" dirty="0" err="1">
                <a:effectLst/>
                <a:ea typeface="Calibri" panose="020F0502020204030204" pitchFamily="34" charset="0"/>
                <a:cs typeface="Times New Roman" panose="02020603050405020304" pitchFamily="18" charset="0"/>
              </a:rPr>
              <a:t>nulla</a:t>
            </a:r>
            <a:r>
              <a:rPr lang="en-US" b="1" dirty="0">
                <a:effectLst/>
                <a:ea typeface="Calibri" panose="020F0502020204030204" pitchFamily="34" charset="0"/>
                <a:cs typeface="Times New Roman" panose="02020603050405020304" pitchFamily="18" charset="0"/>
              </a:rPr>
              <a:t> </a:t>
            </a:r>
            <a:r>
              <a:rPr lang="en-US" b="1" dirty="0" err="1">
                <a:effectLst/>
                <a:ea typeface="Calibri" panose="020F0502020204030204" pitchFamily="34" charset="0"/>
                <a:cs typeface="Times New Roman" panose="02020603050405020304" pitchFamily="18" charset="0"/>
              </a:rPr>
              <a:t>hulladéktermelés</a:t>
            </a:r>
            <a:r>
              <a:rPr lang="en-US" b="1" dirty="0">
                <a:effectLst/>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 a </a:t>
            </a:r>
            <a:r>
              <a:rPr lang="en-US" dirty="0" err="1">
                <a:effectLst/>
                <a:ea typeface="Calibri" panose="020F0502020204030204" pitchFamily="34" charset="0"/>
                <a:cs typeface="Times New Roman" panose="02020603050405020304" pitchFamily="18" charset="0"/>
              </a:rPr>
              <a:t>hulladékon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itt</a:t>
            </a:r>
            <a:r>
              <a:rPr lang="en-US" dirty="0">
                <a:effectLst/>
                <a:ea typeface="Calibri" panose="020F0502020204030204" pitchFamily="34" charset="0"/>
                <a:cs typeface="Times New Roman" panose="02020603050405020304" pitchFamily="18" charset="0"/>
              </a:rPr>
              <a:t> a </a:t>
            </a:r>
            <a:r>
              <a:rPr lang="en-US" dirty="0" err="1">
                <a:effectLst/>
                <a:ea typeface="Calibri" panose="020F0502020204030204" pitchFamily="34" charset="0"/>
                <a:cs typeface="Times New Roman" panose="02020603050405020304" pitchFamily="18" charset="0"/>
              </a:rPr>
              <a:t>további</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termelés</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alapanyagaként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értünk</a:t>
            </a:r>
            <a:r>
              <a:rPr lang="en-US" dirty="0">
                <a:effectLst/>
                <a:ea typeface="Calibri" panose="020F0502020204030204" pitchFamily="34" charset="0"/>
                <a:cs typeface="Times New Roman" panose="02020603050405020304" pitchFamily="18" charset="0"/>
              </a:rPr>
              <a:t>.</a:t>
            </a:r>
          </a:p>
          <a:p>
            <a:pPr marL="400050" indent="-171450" algn="just">
              <a:lnSpc>
                <a:spcPct val="107000"/>
              </a:lnSpc>
              <a:spcAft>
                <a:spcPts val="800"/>
              </a:spcAft>
              <a:buFont typeface="Arial" panose="020B0604020202020204" pitchFamily="34" charset="0"/>
              <a:buChar char="•"/>
            </a:pPr>
            <a:r>
              <a:rPr lang="en-US" b="1" dirty="0">
                <a:effectLst/>
                <a:ea typeface="Calibri" panose="020F0502020204030204" pitchFamily="34" charset="0"/>
                <a:cs typeface="Times New Roman" panose="02020603050405020304" pitchFamily="18" charset="0"/>
              </a:rPr>
              <a:t>A </a:t>
            </a:r>
            <a:r>
              <a:rPr lang="en-US" b="1" dirty="0" err="1">
                <a:effectLst/>
                <a:ea typeface="Calibri" panose="020F0502020204030204" pitchFamily="34" charset="0"/>
                <a:cs typeface="Times New Roman" panose="02020603050405020304" pitchFamily="18" charset="0"/>
              </a:rPr>
              <a:t>gazdasági</a:t>
            </a:r>
            <a:r>
              <a:rPr lang="en-US" b="1" dirty="0">
                <a:effectLst/>
                <a:ea typeface="Calibri" panose="020F0502020204030204" pitchFamily="34" charset="0"/>
                <a:cs typeface="Times New Roman" panose="02020603050405020304" pitchFamily="18" charset="0"/>
              </a:rPr>
              <a:t> </a:t>
            </a:r>
            <a:r>
              <a:rPr lang="en-US" b="1" dirty="0" err="1">
                <a:effectLst/>
                <a:ea typeface="Calibri" panose="020F0502020204030204" pitchFamily="34" charset="0"/>
                <a:cs typeface="Times New Roman" panose="02020603050405020304" pitchFamily="18" charset="0"/>
              </a:rPr>
              <a:t>növekedés</a:t>
            </a:r>
            <a:r>
              <a:rPr lang="en-US" b="1" dirty="0">
                <a:effectLst/>
                <a:ea typeface="Calibri" panose="020F0502020204030204" pitchFamily="34" charset="0"/>
                <a:cs typeface="Times New Roman" panose="02020603050405020304" pitchFamily="18" charset="0"/>
              </a:rPr>
              <a:t> </a:t>
            </a:r>
            <a:r>
              <a:rPr lang="en-US" b="1" dirty="0" err="1">
                <a:effectLst/>
                <a:ea typeface="Calibri" panose="020F0502020204030204" pitchFamily="34" charset="0"/>
                <a:cs typeface="Times New Roman" panose="02020603050405020304" pitchFamily="18" charset="0"/>
              </a:rPr>
              <a:t>elkülönítése</a:t>
            </a:r>
            <a:r>
              <a:rPr lang="en-US" b="1" dirty="0">
                <a:effectLst/>
                <a:ea typeface="Calibri" panose="020F0502020204030204" pitchFamily="34" charset="0"/>
                <a:cs typeface="Times New Roman" panose="02020603050405020304" pitchFamily="18" charset="0"/>
              </a:rPr>
              <a:t> a </a:t>
            </a:r>
            <a:r>
              <a:rPr lang="en-US" b="1" dirty="0" err="1">
                <a:effectLst/>
                <a:ea typeface="Calibri" panose="020F0502020204030204" pitchFamily="34" charset="0"/>
                <a:cs typeface="Times New Roman" panose="02020603050405020304" pitchFamily="18" charset="0"/>
              </a:rPr>
              <a:t>nyersanyag-kitermeléstől</a:t>
            </a:r>
            <a:r>
              <a:rPr lang="en-US" b="1" dirty="0">
                <a:effectLst/>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 a </a:t>
            </a:r>
            <a:r>
              <a:rPr lang="en-US" dirty="0" err="1">
                <a:effectLst/>
                <a:ea typeface="Calibri" panose="020F0502020204030204" pitchFamily="34" charset="0"/>
                <a:cs typeface="Times New Roman" panose="02020603050405020304" pitchFamily="18" charset="0"/>
              </a:rPr>
              <a:t>gyakorlatban</a:t>
            </a:r>
            <a:r>
              <a:rPr lang="en-US" dirty="0">
                <a:effectLst/>
                <a:ea typeface="Calibri" panose="020F0502020204030204" pitchFamily="34" charset="0"/>
                <a:cs typeface="Times New Roman" panose="02020603050405020304" pitchFamily="18" charset="0"/>
              </a:rPr>
              <a:t> a </a:t>
            </a:r>
            <a:r>
              <a:rPr lang="en-US" dirty="0" err="1">
                <a:effectLst/>
                <a:ea typeface="Calibri" panose="020F0502020204030204" pitchFamily="34" charset="0"/>
                <a:cs typeface="Times New Roman" panose="02020603050405020304" pitchFamily="18" charset="0"/>
              </a:rPr>
              <a:t>körforgásos</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gazdaság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céljainak</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teljesítése</a:t>
            </a:r>
            <a:r>
              <a:rPr lang="en-US" dirty="0">
                <a:effectLst/>
                <a:ea typeface="Calibri" panose="020F0502020204030204" pitchFamily="34" charset="0"/>
                <a:cs typeface="Times New Roman" panose="02020603050405020304" pitchFamily="18" charset="0"/>
              </a:rPr>
              <a:t> a </a:t>
            </a:r>
            <a:r>
              <a:rPr lang="en-US" dirty="0" err="1">
                <a:effectLst/>
                <a:ea typeface="Calibri" panose="020F0502020204030204" pitchFamily="34" charset="0"/>
                <a:cs typeface="Times New Roman" panose="02020603050405020304" pitchFamily="18" charset="0"/>
              </a:rPr>
              <a:t>gazdasági</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növekedés</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és</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az</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alapanyag-kitermelés</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szétválasztása</a:t>
            </a:r>
            <a:r>
              <a:rPr lang="en-US" dirty="0">
                <a:effectLst/>
                <a:ea typeface="Calibri" panose="020F0502020204030204" pitchFamily="34" charset="0"/>
                <a:cs typeface="Times New Roman" panose="02020603050405020304" pitchFamily="18" charset="0"/>
              </a:rPr>
              <a:t>. A McKinsey </a:t>
            </a:r>
            <a:r>
              <a:rPr lang="en-US" dirty="0" err="1">
                <a:effectLst/>
                <a:ea typeface="Calibri" panose="020F0502020204030204" pitchFamily="34" charset="0"/>
                <a:cs typeface="Times New Roman" panose="02020603050405020304" pitchFamily="18" charset="0"/>
              </a:rPr>
              <a:t>tanácsadó</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cég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szerint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ez</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különösen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Európában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nem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csak</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nagyobb</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nyersanyagfüggetlenséget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jelenthet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hanem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mintegy</a:t>
            </a:r>
            <a:r>
              <a:rPr lang="en-US" dirty="0">
                <a:effectLst/>
                <a:ea typeface="Calibri" panose="020F0502020204030204" pitchFamily="34" charset="0"/>
                <a:cs typeface="Times New Roman" panose="02020603050405020304" pitchFamily="18" charset="0"/>
              </a:rPr>
              <a:t> 1,8 </a:t>
            </a:r>
            <a:r>
              <a:rPr lang="en-US" dirty="0" err="1">
                <a:effectLst/>
                <a:ea typeface="Calibri" panose="020F0502020204030204" pitchFamily="34" charset="0"/>
                <a:cs typeface="Times New Roman" panose="02020603050405020304" pitchFamily="18" charset="0"/>
              </a:rPr>
              <a:t>milliárd</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eurót</a:t>
            </a:r>
            <a:r>
              <a:rPr lang="en-US" dirty="0">
                <a:effectLst/>
                <a:ea typeface="Calibri" panose="020F0502020204030204" pitchFamily="34" charset="0"/>
                <a:cs typeface="Times New Roman" panose="02020603050405020304" pitchFamily="18" charset="0"/>
              </a:rPr>
              <a:t> is </a:t>
            </a:r>
            <a:r>
              <a:rPr lang="en-US" dirty="0" err="1">
                <a:effectLst/>
                <a:ea typeface="Calibri" panose="020F0502020204030204" pitchFamily="34" charset="0"/>
                <a:cs typeface="Times New Roman" panose="02020603050405020304" pitchFamily="18" charset="0"/>
              </a:rPr>
              <a:t>megtakaríthat</a:t>
            </a:r>
            <a:r>
              <a:rPr lang="en-US" dirty="0">
                <a:effectLst/>
                <a:ea typeface="Calibri" panose="020F0502020204030204" pitchFamily="34" charset="0"/>
                <a:cs typeface="Times New Roman" panose="02020603050405020304" pitchFamily="18" charset="0"/>
              </a:rPr>
              <a:t> 2030-ra.</a:t>
            </a:r>
          </a:p>
          <a:p>
            <a:pPr marL="400050" indent="-171450" algn="just">
              <a:lnSpc>
                <a:spcPct val="107000"/>
              </a:lnSpc>
              <a:spcAft>
                <a:spcPts val="800"/>
              </a:spcAft>
              <a:buFont typeface="Arial" panose="020B0604020202020204" pitchFamily="34" charset="0"/>
              <a:buChar char="•"/>
            </a:pPr>
            <a:r>
              <a:rPr lang="en-US" b="1" dirty="0">
                <a:effectLst/>
                <a:ea typeface="Calibri" panose="020F0502020204030204" pitchFamily="34" charset="0"/>
                <a:cs typeface="Times New Roman" panose="02020603050405020304" pitchFamily="18" charset="0"/>
              </a:rPr>
              <a:t>Az </a:t>
            </a:r>
            <a:r>
              <a:rPr lang="en-US" b="1" dirty="0" err="1">
                <a:effectLst/>
                <a:ea typeface="Calibri" panose="020F0502020204030204" pitchFamily="34" charset="0"/>
                <a:cs typeface="Times New Roman" panose="02020603050405020304" pitchFamily="18" charset="0"/>
              </a:rPr>
              <a:t>ellátási</a:t>
            </a:r>
            <a:r>
              <a:rPr lang="en-US" b="1" dirty="0">
                <a:effectLst/>
                <a:ea typeface="Calibri" panose="020F0502020204030204" pitchFamily="34" charset="0"/>
                <a:cs typeface="Times New Roman" panose="02020603050405020304" pitchFamily="18" charset="0"/>
              </a:rPr>
              <a:t> </a:t>
            </a:r>
            <a:r>
              <a:rPr lang="en-US" b="1" dirty="0" err="1">
                <a:effectLst/>
                <a:ea typeface="Calibri" panose="020F0502020204030204" pitchFamily="34" charset="0"/>
                <a:cs typeface="Times New Roman" panose="02020603050405020304" pitchFamily="18" charset="0"/>
              </a:rPr>
              <a:t>lánc</a:t>
            </a:r>
            <a:r>
              <a:rPr lang="en-US" b="1" dirty="0">
                <a:effectLst/>
                <a:ea typeface="Calibri" panose="020F0502020204030204" pitchFamily="34" charset="0"/>
                <a:cs typeface="Times New Roman" panose="02020603050405020304" pitchFamily="18" charset="0"/>
              </a:rPr>
              <a:t> </a:t>
            </a:r>
            <a:r>
              <a:rPr lang="en-US" b="1" dirty="0" err="1">
                <a:effectLst/>
                <a:ea typeface="Calibri" panose="020F0502020204030204" pitchFamily="34" charset="0"/>
                <a:cs typeface="Times New Roman" panose="02020603050405020304" pitchFamily="18" charset="0"/>
              </a:rPr>
              <a:t>megszüntetése</a:t>
            </a:r>
            <a:r>
              <a:rPr lang="en-US" b="1" dirty="0">
                <a:effectLst/>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 a </a:t>
            </a:r>
            <a:r>
              <a:rPr lang="en-US" dirty="0" err="1">
                <a:effectLst/>
                <a:ea typeface="Calibri" panose="020F0502020204030204" pitchFamily="34" charset="0"/>
                <a:cs typeface="Times New Roman" panose="02020603050405020304" pitchFamily="18" charset="0"/>
              </a:rPr>
              <a:t>körforgásos</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elvek</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alkalmazása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segíthet</a:t>
            </a:r>
            <a:r>
              <a:rPr lang="en-US" dirty="0">
                <a:effectLst/>
                <a:ea typeface="Calibri" panose="020F0502020204030204" pitchFamily="34" charset="0"/>
                <a:cs typeface="Times New Roman" panose="02020603050405020304" pitchFamily="18" charset="0"/>
              </a:rPr>
              <a:t> a </a:t>
            </a:r>
            <a:r>
              <a:rPr lang="en-US" dirty="0" err="1">
                <a:effectLst/>
                <a:ea typeface="Calibri" panose="020F0502020204030204" pitchFamily="34" charset="0"/>
                <a:cs typeface="Times New Roman" panose="02020603050405020304" pitchFamily="18" charset="0"/>
              </a:rPr>
              <a:t>gyakran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túlzsúfolt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ellátási</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lánc</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felszámolásában</a:t>
            </a:r>
            <a:r>
              <a:rPr lang="en-US" dirty="0">
                <a:effectLst/>
                <a:ea typeface="Calibri" panose="020F0502020204030204" pitchFamily="34" charset="0"/>
                <a:cs typeface="Times New Roman" panose="02020603050405020304" pitchFamily="18" charset="0"/>
              </a:rPr>
              <a:t> is, </a:t>
            </a:r>
            <a:r>
              <a:rPr lang="en-US" dirty="0" err="1">
                <a:effectLst/>
                <a:ea typeface="Calibri" panose="020F0502020204030204" pitchFamily="34" charset="0"/>
                <a:cs typeface="Times New Roman" panose="02020603050405020304" pitchFamily="18" charset="0"/>
              </a:rPr>
              <a:t>ahol</a:t>
            </a:r>
            <a:r>
              <a:rPr lang="en-US" dirty="0">
                <a:effectLst/>
                <a:ea typeface="Calibri" panose="020F0502020204030204" pitchFamily="34" charset="0"/>
                <a:cs typeface="Times New Roman" panose="02020603050405020304" pitchFamily="18" charset="0"/>
              </a:rPr>
              <a:t> a </a:t>
            </a:r>
            <a:r>
              <a:rPr lang="en-US" dirty="0" err="1">
                <a:effectLst/>
                <a:ea typeface="Calibri" panose="020F0502020204030204" pitchFamily="34" charset="0"/>
                <a:cs typeface="Times New Roman" panose="02020603050405020304" pitchFamily="18" charset="0"/>
              </a:rPr>
              <a:t>termékeknek</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sok</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közvetítőn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keresztül</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túl</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sokáig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kell</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utazniuk</a:t>
            </a:r>
            <a:r>
              <a:rPr lang="en-US" dirty="0">
                <a:effectLst/>
                <a:ea typeface="Calibri" panose="020F0502020204030204" pitchFamily="34" charset="0"/>
                <a:cs typeface="Times New Roman" panose="02020603050405020304" pitchFamily="18" charset="0"/>
              </a:rPr>
              <a:t> a </a:t>
            </a:r>
            <a:r>
              <a:rPr lang="en-US" dirty="0" err="1">
                <a:effectLst/>
                <a:ea typeface="Calibri" panose="020F0502020204030204" pitchFamily="34" charset="0"/>
                <a:cs typeface="Times New Roman" panose="02020603050405020304" pitchFamily="18" charset="0"/>
              </a:rPr>
              <a:t>termelőtől</a:t>
            </a:r>
            <a:r>
              <a:rPr lang="en-US" dirty="0">
                <a:effectLst/>
                <a:ea typeface="Calibri" panose="020F0502020204030204" pitchFamily="34" charset="0"/>
                <a:cs typeface="Times New Roman" panose="02020603050405020304" pitchFamily="18" charset="0"/>
              </a:rPr>
              <a:t> a </a:t>
            </a:r>
            <a:r>
              <a:rPr lang="en-US" dirty="0" err="1">
                <a:effectLst/>
                <a:ea typeface="Calibri" panose="020F0502020204030204" pitchFamily="34" charset="0"/>
                <a:cs typeface="Times New Roman" panose="02020603050405020304" pitchFamily="18" charset="0"/>
              </a:rPr>
              <a:t>fogyasztóig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Ez</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nemcsak</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drágítja</a:t>
            </a:r>
            <a:r>
              <a:rPr lang="en-US" dirty="0">
                <a:effectLst/>
                <a:ea typeface="Calibri" panose="020F0502020204030204" pitchFamily="34" charset="0"/>
                <a:cs typeface="Times New Roman" panose="02020603050405020304" pitchFamily="18" charset="0"/>
              </a:rPr>
              <a:t> a </a:t>
            </a:r>
            <a:r>
              <a:rPr lang="en-US" dirty="0" err="1">
                <a:effectLst/>
                <a:ea typeface="Calibri" panose="020F0502020204030204" pitchFamily="34" charset="0"/>
                <a:cs typeface="Times New Roman" panose="02020603050405020304" pitchFamily="18" charset="0"/>
              </a:rPr>
              <a:t>termékeket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hanem</a:t>
            </a:r>
            <a:r>
              <a:rPr lang="en-US" dirty="0">
                <a:effectLst/>
                <a:ea typeface="Calibri" panose="020F0502020204030204" pitchFamily="34" charset="0"/>
                <a:cs typeface="Times New Roman" panose="02020603050405020304" pitchFamily="18" charset="0"/>
              </a:rPr>
              <a:t> a </a:t>
            </a:r>
            <a:r>
              <a:rPr lang="en-US" dirty="0" err="1">
                <a:effectLst/>
                <a:ea typeface="Calibri" panose="020F0502020204030204" pitchFamily="34" charset="0"/>
                <a:cs typeface="Times New Roman" panose="02020603050405020304" pitchFamily="18" charset="0"/>
              </a:rPr>
              <a:t>környezetet</a:t>
            </a:r>
            <a:r>
              <a:rPr lang="en-US" dirty="0">
                <a:effectLst/>
                <a:ea typeface="Calibri" panose="020F0502020204030204" pitchFamily="34" charset="0"/>
                <a:cs typeface="Times New Roman" panose="02020603050405020304" pitchFamily="18" charset="0"/>
              </a:rPr>
              <a:t> is </a:t>
            </a:r>
            <a:r>
              <a:rPr lang="en-US" dirty="0" err="1">
                <a:effectLst/>
                <a:ea typeface="Calibri" panose="020F0502020204030204" pitchFamily="34" charset="0"/>
                <a:cs typeface="Times New Roman" panose="02020603050405020304" pitchFamily="18" charset="0"/>
              </a:rPr>
              <a:t>terheli</a:t>
            </a:r>
            <a:r>
              <a:rPr lang="en-US" dirty="0">
                <a:effectLst/>
                <a:ea typeface="Calibri" panose="020F0502020204030204" pitchFamily="34" charset="0"/>
                <a:cs typeface="Times New Roman" panose="02020603050405020304" pitchFamily="18" charset="0"/>
              </a:rPr>
              <a:t>.</a:t>
            </a:r>
          </a:p>
          <a:p>
            <a:pPr marL="228600" algn="just">
              <a:lnSpc>
                <a:spcPct val="107000"/>
              </a:lnSpc>
              <a:spcAft>
                <a:spcPts val="800"/>
              </a:spcAft>
            </a:pPr>
            <a:r>
              <a:rPr lang="en-US" dirty="0" err="1">
                <a:effectLst/>
                <a:ea typeface="Calibri" panose="020F0502020204030204" pitchFamily="34" charset="0"/>
                <a:cs typeface="Times New Roman" panose="02020603050405020304" pitchFamily="18" charset="0"/>
              </a:rPr>
              <a:t>Forrás</a:t>
            </a:r>
            <a:r>
              <a:rPr lang="en-US" dirty="0">
                <a:effectLst/>
                <a:ea typeface="Calibri" panose="020F0502020204030204" pitchFamily="34" charset="0"/>
                <a:cs typeface="Times New Roman" panose="02020603050405020304" pitchFamily="18" charset="0"/>
              </a:rPr>
              <a:t>: https://</a:t>
            </a:r>
            <a:r>
              <a:rPr lang="en-US" dirty="0" err="1">
                <a:effectLst/>
                <a:ea typeface="Calibri" panose="020F0502020204030204" pitchFamily="34" charset="0"/>
                <a:cs typeface="Times New Roman" panose="02020603050405020304" pitchFamily="18" charset="0"/>
              </a:rPr>
              <a:t>www.nazeleno.cz</a:t>
            </a:r>
            <a:r>
              <a:rPr lang="en-US" dirty="0">
                <a:effectLst/>
                <a:ea typeface="Calibri" panose="020F0502020204030204" pitchFamily="34" charset="0"/>
                <a:cs typeface="Times New Roman" panose="02020603050405020304" pitchFamily="18" charset="0"/>
              </a:rPr>
              <a:t>/</a:t>
            </a:r>
          </a:p>
          <a:p>
            <a:pPr marL="228600" algn="just">
              <a:lnSpc>
                <a:spcPct val="107000"/>
              </a:lnSpc>
              <a:spcAft>
                <a:spcPts val="800"/>
              </a:spcAft>
            </a:pPr>
            <a:endParaRPr lang="en-US" dirty="0">
              <a:effectLst/>
              <a:ea typeface="Calibri" panose="020F0502020204030204" pitchFamily="34" charset="0"/>
              <a:cs typeface="Times New Roman" panose="02020603050405020304" pitchFamily="18" charset="0"/>
            </a:endParaRPr>
          </a:p>
          <a:p>
            <a:pPr marL="228600" algn="just">
              <a:lnSpc>
                <a:spcPct val="107000"/>
              </a:lnSpc>
              <a:spcAft>
                <a:spcPts val="800"/>
              </a:spcAft>
            </a:pPr>
            <a:r>
              <a:rPr lang="en-US" dirty="0">
                <a:effectLst/>
                <a:ea typeface="Calibri" panose="020F0502020204030204" pitchFamily="34" charset="0"/>
                <a:cs typeface="Times New Roman" panose="02020603050405020304" pitchFamily="18" charset="0"/>
              </a:rPr>
              <a:t>A </a:t>
            </a:r>
            <a:r>
              <a:rPr lang="en-US" dirty="0" err="1">
                <a:effectLst/>
                <a:ea typeface="Calibri" panose="020F0502020204030204" pitchFamily="34" charset="0"/>
                <a:cs typeface="Times New Roman" panose="02020603050405020304" pitchFamily="18" charset="0"/>
              </a:rPr>
              <a:t>gyárból</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történő</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értékesítés</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elsősorban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az</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ellátási</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lánc</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láncszemeinek</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számának</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csökkentését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segíti</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elő</a:t>
            </a:r>
            <a:r>
              <a:rPr lang="en-US" dirty="0">
                <a:effectLst/>
                <a:ea typeface="Calibri" panose="020F0502020204030204" pitchFamily="34" charset="0"/>
                <a:cs typeface="Times New Roman" panose="02020603050405020304" pitchFamily="18" charset="0"/>
              </a:rPr>
              <a:t>.</a:t>
            </a:r>
            <a:endParaRPr lang="cs-CZ" dirty="0">
              <a:solidFill>
                <a:srgbClr val="0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731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26A2A835-C468-4E53-AC1C-117BE3E40C85}"/>
              </a:ext>
            </a:extLst>
          </p:cNvPr>
          <p:cNvSpPr>
            <a:spLocks noGrp="1"/>
          </p:cNvSpPr>
          <p:nvPr>
            <p:ph type="body" sz="quarter" idx="14"/>
          </p:nvPr>
        </p:nvSpPr>
        <p:spPr>
          <a:xfrm>
            <a:off x="428700" y="1187264"/>
            <a:ext cx="8820000" cy="4860000"/>
          </a:xfrm>
        </p:spPr>
        <p:txBody>
          <a:bodyPr/>
          <a:lstStyle/>
          <a:p>
            <a:pPr marL="228600" algn="just">
              <a:lnSpc>
                <a:spcPct val="107000"/>
              </a:lnSpc>
              <a:spcAft>
                <a:spcPts val="375"/>
              </a:spcAft>
            </a:pPr>
            <a:endParaRPr lang="cs-CZ" b="1" dirty="0">
              <a:solidFill>
                <a:srgbClr val="000000"/>
              </a:solidFill>
              <a:ea typeface="Calibri" panose="020F0502020204030204" pitchFamily="34" charset="0"/>
              <a:cs typeface="Calibri" panose="020F0502020204030204" pitchFamily="34" charset="0"/>
            </a:endParaRPr>
          </a:p>
          <a:p>
            <a:pPr marL="228600">
              <a:lnSpc>
                <a:spcPct val="107000"/>
              </a:lnSpc>
              <a:spcAft>
                <a:spcPts val="375"/>
              </a:spcAft>
            </a:pPr>
            <a:r>
              <a:rPr lang="cs-CZ" sz="1200" b="1" dirty="0">
                <a:solidFill>
                  <a:schemeClr val="tx1"/>
                </a:solidFill>
                <a:latin typeface="+mj-lt"/>
                <a:ea typeface="Calibri" panose="020F0502020204030204" pitchFamily="34" charset="0"/>
                <a:cs typeface="Times New Roman" panose="02020603050405020304" pitchFamily="18" charset="0"/>
              </a:rPr>
              <a:t>6.6.4 </a:t>
            </a:r>
            <a:r>
              <a:rPr lang="en-US" sz="1200" b="1" dirty="0" err="1">
                <a:solidFill>
                  <a:schemeClr val="tx1"/>
                </a:solidFill>
                <a:latin typeface="+mj-lt"/>
                <a:ea typeface="Calibri" panose="020F0502020204030204" pitchFamily="34" charset="0"/>
                <a:cs typeface="Times New Roman" panose="02020603050405020304" pitchFamily="18" charset="0"/>
              </a:rPr>
              <a:t>Példák</a:t>
            </a:r>
            <a:r>
              <a:rPr lang="en-US" sz="1200" b="1" dirty="0">
                <a:solidFill>
                  <a:schemeClr val="tx1"/>
                </a:solidFill>
                <a:latin typeface="+mj-lt"/>
                <a:ea typeface="Calibri" panose="020F0502020204030204" pitchFamily="34" charset="0"/>
                <a:cs typeface="Times New Roman" panose="02020603050405020304" pitchFamily="18" charset="0"/>
              </a:rPr>
              <a:t> </a:t>
            </a:r>
            <a:r>
              <a:rPr lang="en-US" sz="1200" b="1" dirty="0" err="1">
                <a:solidFill>
                  <a:schemeClr val="tx1"/>
                </a:solidFill>
                <a:latin typeface="+mj-lt"/>
                <a:ea typeface="Calibri" panose="020F0502020204030204" pitchFamily="34" charset="0"/>
                <a:cs typeface="Times New Roman" panose="02020603050405020304" pitchFamily="18" charset="0"/>
              </a:rPr>
              <a:t>tevékenységekre</a:t>
            </a:r>
            <a:r>
              <a:rPr lang="en-US" sz="1200" b="1" dirty="0">
                <a:solidFill>
                  <a:schemeClr val="tx1"/>
                </a:solidFill>
                <a:latin typeface="+mj-lt"/>
                <a:ea typeface="Calibri" panose="020F0502020204030204" pitchFamily="34" charset="0"/>
                <a:cs typeface="Times New Roman" panose="02020603050405020304" pitchFamily="18" charset="0"/>
              </a:rPr>
              <a:t> </a:t>
            </a:r>
            <a:r>
              <a:rPr lang="en-US" sz="1200" b="1" dirty="0" err="1">
                <a:solidFill>
                  <a:schemeClr val="tx1"/>
                </a:solidFill>
                <a:latin typeface="+mj-lt"/>
                <a:ea typeface="Calibri" panose="020F0502020204030204" pitchFamily="34" charset="0"/>
                <a:cs typeface="Times New Roman" panose="02020603050405020304" pitchFamily="18" charset="0"/>
              </a:rPr>
              <a:t>és</a:t>
            </a:r>
            <a:r>
              <a:rPr lang="en-US" sz="1200" b="1" dirty="0">
                <a:solidFill>
                  <a:schemeClr val="tx1"/>
                </a:solidFill>
                <a:latin typeface="+mj-lt"/>
                <a:ea typeface="Calibri" panose="020F0502020204030204" pitchFamily="34" charset="0"/>
                <a:cs typeface="Times New Roman" panose="02020603050405020304" pitchFamily="18" charset="0"/>
              </a:rPr>
              <a:t> </a:t>
            </a:r>
            <a:r>
              <a:rPr lang="en-US" sz="1200" b="1" dirty="0" err="1">
                <a:solidFill>
                  <a:schemeClr val="tx1"/>
                </a:solidFill>
                <a:latin typeface="+mj-lt"/>
                <a:ea typeface="Calibri" panose="020F0502020204030204" pitchFamily="34" charset="0"/>
                <a:cs typeface="Times New Roman" panose="02020603050405020304" pitchFamily="18" charset="0"/>
              </a:rPr>
              <a:t>projektekre</a:t>
            </a:r>
            <a:r>
              <a:rPr lang="en-US" sz="1200" b="1" dirty="0">
                <a:solidFill>
                  <a:schemeClr val="tx1"/>
                </a:solidFill>
                <a:latin typeface="+mj-lt"/>
                <a:ea typeface="Calibri" panose="020F0502020204030204" pitchFamily="34" charset="0"/>
                <a:cs typeface="Times New Roman" panose="02020603050405020304" pitchFamily="18" charset="0"/>
              </a:rPr>
              <a:t> a </a:t>
            </a:r>
            <a:r>
              <a:rPr lang="en-US" sz="1200" b="1" dirty="0" err="1">
                <a:solidFill>
                  <a:schemeClr val="tx1"/>
                </a:solidFill>
                <a:latin typeface="+mj-lt"/>
                <a:ea typeface="Calibri" panose="020F0502020204030204" pitchFamily="34" charset="0"/>
                <a:cs typeface="Times New Roman" panose="02020603050405020304" pitchFamily="18" charset="0"/>
              </a:rPr>
              <a:t>Cseh</a:t>
            </a:r>
            <a:r>
              <a:rPr lang="en-US" sz="1200" b="1" dirty="0">
                <a:solidFill>
                  <a:schemeClr val="tx1"/>
                </a:solidFill>
                <a:latin typeface="+mj-lt"/>
                <a:ea typeface="Calibri" panose="020F0502020204030204" pitchFamily="34" charset="0"/>
                <a:cs typeface="Times New Roman" panose="02020603050405020304" pitchFamily="18" charset="0"/>
              </a:rPr>
              <a:t> </a:t>
            </a:r>
            <a:r>
              <a:rPr lang="en-US" sz="1200" b="1" dirty="0" err="1">
                <a:solidFill>
                  <a:schemeClr val="tx1"/>
                </a:solidFill>
                <a:latin typeface="+mj-lt"/>
                <a:ea typeface="Calibri" panose="020F0502020204030204" pitchFamily="34" charset="0"/>
                <a:cs typeface="Times New Roman" panose="02020603050405020304" pitchFamily="18" charset="0"/>
              </a:rPr>
              <a:t>Köztársaságban</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375"/>
              </a:spcAft>
            </a:pPr>
            <a:endParaRPr lang="cs-CZ" b="1" dirty="0">
              <a:effectLst/>
              <a:ea typeface="Calibri" panose="020F0502020204030204" pitchFamily="34" charset="0"/>
              <a:cs typeface="Times New Roman" panose="02020603050405020304" pitchFamily="18" charset="0"/>
            </a:endParaRPr>
          </a:p>
          <a:p>
            <a:pPr marL="400050" indent="-171450" algn="just">
              <a:lnSpc>
                <a:spcPct val="107000"/>
              </a:lnSpc>
              <a:spcAft>
                <a:spcPts val="375"/>
              </a:spcAft>
              <a:buFont typeface="Arial" panose="020B0604020202020204" pitchFamily="34" charset="0"/>
              <a:buChar char="•"/>
            </a:pPr>
            <a:r>
              <a:rPr lang="en-US" dirty="0">
                <a:solidFill>
                  <a:srgbClr val="000000"/>
                </a:solidFill>
                <a:effectLst/>
                <a:ea typeface="Times New Roman" panose="02020603050405020304" pitchFamily="18" charset="0"/>
                <a:cs typeface="Calibri" panose="020F0502020204030204" pitchFamily="34" charset="0"/>
              </a:rPr>
              <a:t>A </a:t>
            </a:r>
            <a:r>
              <a:rPr lang="en-US" dirty="0" err="1">
                <a:solidFill>
                  <a:srgbClr val="000000"/>
                </a:solidFill>
                <a:effectLst/>
                <a:ea typeface="Times New Roman" panose="02020603050405020304" pitchFamily="18" charset="0"/>
                <a:cs typeface="Calibri" panose="020F0502020204030204" pitchFamily="34" charset="0"/>
              </a:rPr>
              <a:t>közelmúltban</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számos</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projekt</a:t>
            </a:r>
            <a:r>
              <a:rPr lang="en-US" dirty="0">
                <a:solidFill>
                  <a:srgbClr val="000000"/>
                </a:solidFill>
                <a:effectLst/>
                <a:ea typeface="Times New Roman" panose="02020603050405020304" pitchFamily="18" charset="0"/>
                <a:cs typeface="Calibri" panose="020F0502020204030204" pitchFamily="34" charset="0"/>
              </a:rPr>
              <a:t> indult a </a:t>
            </a:r>
            <a:r>
              <a:rPr lang="en-US" dirty="0" err="1">
                <a:solidFill>
                  <a:srgbClr val="000000"/>
                </a:solidFill>
                <a:effectLst/>
                <a:ea typeface="Times New Roman" panose="02020603050405020304" pitchFamily="18" charset="0"/>
                <a:cs typeface="Calibri" panose="020F0502020204030204" pitchFamily="34" charset="0"/>
              </a:rPr>
              <a:t>gyárból</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és</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általában</a:t>
            </a:r>
            <a:r>
              <a:rPr lang="en-US" dirty="0">
                <a:solidFill>
                  <a:srgbClr val="000000"/>
                </a:solidFill>
                <a:effectLst/>
                <a:ea typeface="Times New Roman" panose="02020603050405020304" pitchFamily="18" charset="0"/>
                <a:cs typeface="Calibri" panose="020F0502020204030204" pitchFamily="34" charset="0"/>
              </a:rPr>
              <a:t> a </a:t>
            </a:r>
            <a:r>
              <a:rPr lang="en-US" dirty="0" err="1">
                <a:solidFill>
                  <a:srgbClr val="000000"/>
                </a:solidFill>
                <a:effectLst/>
                <a:ea typeface="Times New Roman" panose="02020603050405020304" pitchFamily="18" charset="0"/>
                <a:cs typeface="Calibri" panose="020F0502020204030204" pitchFamily="34" charset="0"/>
              </a:rPr>
              <a:t>körforgásos</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gazdaságból</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származó</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értékesítés</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támogatására</a:t>
            </a:r>
            <a:r>
              <a:rPr lang="en-US" dirty="0">
                <a:solidFill>
                  <a:srgbClr val="000000"/>
                </a:solidFill>
                <a:effectLst/>
                <a:ea typeface="Times New Roman" panose="02020603050405020304" pitchFamily="18" charset="0"/>
                <a:cs typeface="Calibri" panose="020F0502020204030204" pitchFamily="34" charset="0"/>
              </a:rPr>
              <a:t>, mind </a:t>
            </a:r>
            <a:r>
              <a:rPr lang="en-US" dirty="0" err="1">
                <a:solidFill>
                  <a:srgbClr val="000000"/>
                </a:solidFill>
                <a:effectLst/>
                <a:ea typeface="Times New Roman" panose="02020603050405020304" pitchFamily="18" charset="0"/>
                <a:cs typeface="Calibri" panose="020F0502020204030204" pitchFamily="34" charset="0"/>
              </a:rPr>
              <a:t>állami</a:t>
            </a:r>
            <a:r>
              <a:rPr lang="en-US" dirty="0">
                <a:solidFill>
                  <a:srgbClr val="000000"/>
                </a:solidFill>
                <a:effectLst/>
                <a:ea typeface="Times New Roman" panose="02020603050405020304" pitchFamily="18" charset="0"/>
                <a:cs typeface="Calibri" panose="020F0502020204030204" pitchFamily="34" charset="0"/>
              </a:rPr>
              <a:t>, mind </a:t>
            </a:r>
            <a:r>
              <a:rPr lang="en-US" dirty="0" err="1">
                <a:solidFill>
                  <a:srgbClr val="000000"/>
                </a:solidFill>
                <a:effectLst/>
                <a:ea typeface="Times New Roman" panose="02020603050405020304" pitchFamily="18" charset="0"/>
                <a:cs typeface="Calibri" panose="020F0502020204030204" pitchFamily="34" charset="0"/>
              </a:rPr>
              <a:t>vállalati</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szinten</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illetve</a:t>
            </a:r>
            <a:r>
              <a:rPr lang="en-US" dirty="0">
                <a:solidFill>
                  <a:srgbClr val="000000"/>
                </a:solidFill>
                <a:effectLst/>
                <a:ea typeface="Times New Roman" panose="02020603050405020304" pitchFamily="18" charset="0"/>
                <a:cs typeface="Calibri" panose="020F0502020204030204" pitchFamily="34" charset="0"/>
              </a:rPr>
              <a:t> nonprofit </a:t>
            </a:r>
            <a:r>
              <a:rPr lang="en-US" dirty="0" err="1">
                <a:solidFill>
                  <a:srgbClr val="000000"/>
                </a:solidFill>
                <a:effectLst/>
                <a:ea typeface="Times New Roman" panose="02020603050405020304" pitchFamily="18" charset="0"/>
                <a:cs typeface="Calibri" panose="020F0502020204030204" pitchFamily="34" charset="0"/>
              </a:rPr>
              <a:t>szektor</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tevékenységein</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keresztül</a:t>
            </a:r>
            <a:r>
              <a:rPr lang="en-US" dirty="0">
                <a:solidFill>
                  <a:srgbClr val="000000"/>
                </a:solidFill>
                <a:effectLst/>
                <a:ea typeface="Times New Roman" panose="02020603050405020304" pitchFamily="18" charset="0"/>
                <a:cs typeface="Calibri" panose="020F0502020204030204" pitchFamily="34" charset="0"/>
              </a:rPr>
              <a:t>.</a:t>
            </a:r>
          </a:p>
          <a:p>
            <a:pPr marL="400050" indent="-171450" algn="just">
              <a:lnSpc>
                <a:spcPct val="107000"/>
              </a:lnSpc>
              <a:spcAft>
                <a:spcPts val="375"/>
              </a:spcAft>
              <a:buFont typeface="Arial" panose="020B0604020202020204" pitchFamily="34" charset="0"/>
              <a:buChar char="•"/>
            </a:pPr>
            <a:r>
              <a:rPr lang="en-US" dirty="0">
                <a:solidFill>
                  <a:srgbClr val="000000"/>
                </a:solidFill>
                <a:effectLst/>
                <a:ea typeface="Times New Roman" panose="02020603050405020304" pitchFamily="18" charset="0"/>
                <a:cs typeface="Calibri" panose="020F0502020204030204" pitchFamily="34" charset="0"/>
              </a:rPr>
              <a:t>Az </a:t>
            </a:r>
            <a:r>
              <a:rPr lang="en-US" dirty="0" err="1">
                <a:solidFill>
                  <a:srgbClr val="000000"/>
                </a:solidFill>
                <a:effectLst/>
                <a:ea typeface="Times New Roman" panose="02020603050405020304" pitchFamily="18" charset="0"/>
                <a:cs typeface="Calibri" panose="020F0502020204030204" pitchFamily="34" charset="0"/>
              </a:rPr>
              <a:t>udvarról</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történő</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értékesítést</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számos</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marketingesemény</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promóciós</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szórólapok</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és</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prospektusok</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közzététele</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valamint</a:t>
            </a:r>
            <a:r>
              <a:rPr lang="en-US" dirty="0">
                <a:solidFill>
                  <a:srgbClr val="000000"/>
                </a:solidFill>
                <a:effectLst/>
                <a:ea typeface="Times New Roman" panose="02020603050405020304" pitchFamily="18" charset="0"/>
                <a:cs typeface="Calibri" panose="020F0502020204030204" pitchFamily="34" charset="0"/>
              </a:rPr>
              <a:t> a </a:t>
            </a:r>
            <a:r>
              <a:rPr lang="en-US" dirty="0" err="1">
                <a:solidFill>
                  <a:srgbClr val="000000"/>
                </a:solidFill>
                <a:effectLst/>
                <a:ea typeface="Times New Roman" panose="02020603050405020304" pitchFamily="18" charset="0"/>
                <a:cs typeface="Calibri" panose="020F0502020204030204" pitchFamily="34" charset="0"/>
              </a:rPr>
              <a:t>közösségi</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hálózatok</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támogatásával</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végzett</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internetes</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tevékenység</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támogatja</a:t>
            </a:r>
            <a:r>
              <a:rPr lang="en-US" dirty="0">
                <a:solidFill>
                  <a:srgbClr val="000000"/>
                </a:solidFill>
                <a:effectLst/>
                <a:ea typeface="Times New Roman" panose="02020603050405020304" pitchFamily="18" charset="0"/>
                <a:cs typeface="Calibri" panose="020F0502020204030204" pitchFamily="34" charset="0"/>
              </a:rPr>
              <a:t>.</a:t>
            </a:r>
          </a:p>
          <a:p>
            <a:pPr marL="400050" indent="-171450" algn="just">
              <a:lnSpc>
                <a:spcPct val="107000"/>
              </a:lnSpc>
              <a:spcAft>
                <a:spcPts val="375"/>
              </a:spcAft>
              <a:buFont typeface="Arial" panose="020B0604020202020204" pitchFamily="34" charset="0"/>
              <a:buChar char="•"/>
            </a:pPr>
            <a:r>
              <a:rPr lang="en-US" dirty="0" err="1">
                <a:solidFill>
                  <a:srgbClr val="000000"/>
                </a:solidFill>
                <a:effectLst/>
                <a:ea typeface="Times New Roman" panose="02020603050405020304" pitchFamily="18" charset="0"/>
                <a:cs typeface="Calibri" panose="020F0502020204030204" pitchFamily="34" charset="0"/>
              </a:rPr>
              <a:t>Átvitt</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értelemben</a:t>
            </a:r>
            <a:r>
              <a:rPr lang="en-US" dirty="0">
                <a:solidFill>
                  <a:srgbClr val="000000"/>
                </a:solidFill>
                <a:effectLst/>
                <a:ea typeface="Times New Roman" panose="02020603050405020304" pitchFamily="18" charset="0"/>
                <a:cs typeface="Calibri" panose="020F0502020204030204" pitchFamily="34" charset="0"/>
              </a:rPr>
              <a:t> a </a:t>
            </a:r>
            <a:r>
              <a:rPr lang="en-US" dirty="0" err="1">
                <a:solidFill>
                  <a:srgbClr val="000000"/>
                </a:solidFill>
                <a:effectLst/>
                <a:ea typeface="Times New Roman" panose="02020603050405020304" pitchFamily="18" charset="0"/>
                <a:cs typeface="Calibri" panose="020F0502020204030204" pitchFamily="34" charset="0"/>
              </a:rPr>
              <a:t>nagygazdaságok</a:t>
            </a:r>
            <a:r>
              <a:rPr lang="en-US" dirty="0">
                <a:solidFill>
                  <a:srgbClr val="000000"/>
                </a:solidFill>
                <a:effectLst/>
                <a:ea typeface="Times New Roman" panose="02020603050405020304" pitchFamily="18" charset="0"/>
                <a:cs typeface="Calibri" panose="020F0502020204030204" pitchFamily="34" charset="0"/>
              </a:rPr>
              <a:t> a </a:t>
            </a:r>
            <a:r>
              <a:rPr lang="en-US" dirty="0" err="1">
                <a:solidFill>
                  <a:srgbClr val="000000"/>
                </a:solidFill>
                <a:effectLst/>
                <a:ea typeface="Times New Roman" panose="02020603050405020304" pitchFamily="18" charset="0"/>
                <a:cs typeface="Calibri" panose="020F0502020204030204" pitchFamily="34" charset="0"/>
              </a:rPr>
              <a:t>közvetlen</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értékesítést</a:t>
            </a:r>
            <a:r>
              <a:rPr lang="en-US" dirty="0">
                <a:solidFill>
                  <a:srgbClr val="000000"/>
                </a:solidFill>
                <a:effectLst/>
                <a:ea typeface="Times New Roman" panose="02020603050405020304" pitchFamily="18" charset="0"/>
                <a:cs typeface="Calibri" panose="020F0502020204030204" pitchFamily="34" charset="0"/>
              </a:rPr>
              <a:t> is </a:t>
            </a:r>
            <a:r>
              <a:rPr lang="en-US" dirty="0" err="1">
                <a:solidFill>
                  <a:srgbClr val="000000"/>
                </a:solidFill>
                <a:effectLst/>
                <a:ea typeface="Times New Roman" panose="02020603050405020304" pitchFamily="18" charset="0"/>
                <a:cs typeface="Calibri" panose="020F0502020204030204" pitchFamily="34" charset="0"/>
              </a:rPr>
              <a:t>alkalmazzák</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az</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európai</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gazdasági</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jelentőség</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növekedése</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miatt</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Csehországban</a:t>
            </a:r>
            <a:r>
              <a:rPr lang="en-US" dirty="0">
                <a:solidFill>
                  <a:srgbClr val="000000"/>
                </a:solidFill>
                <a:effectLst/>
                <a:ea typeface="Times New Roman" panose="02020603050405020304" pitchFamily="18" charset="0"/>
                <a:cs typeface="Calibri" panose="020F0502020204030204" pitchFamily="34" charset="0"/>
              </a:rPr>
              <a:t> 2021-ben a </a:t>
            </a:r>
            <a:r>
              <a:rPr lang="en-US" dirty="0" err="1">
                <a:solidFill>
                  <a:srgbClr val="000000"/>
                </a:solidFill>
                <a:effectLst/>
                <a:ea typeface="Times New Roman" panose="02020603050405020304" pitchFamily="18" charset="0"/>
                <a:cs typeface="Calibri" panose="020F0502020204030204" pitchFamily="34" charset="0"/>
              </a:rPr>
              <a:t>Mezőgazdasági</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Szövetség</a:t>
            </a:r>
            <a:r>
              <a:rPr lang="en-US" dirty="0">
                <a:solidFill>
                  <a:srgbClr val="000000"/>
                </a:solidFill>
                <a:effectLst/>
                <a:ea typeface="Times New Roman" panose="02020603050405020304" pitchFamily="18" charset="0"/>
                <a:cs typeface="Calibri" panose="020F0502020204030204" pitchFamily="34" charset="0"/>
              </a:rPr>
              <a:t> </a:t>
            </a:r>
            <a:r>
              <a:rPr lang="en-US" dirty="0" err="1">
                <a:solidFill>
                  <a:srgbClr val="000000"/>
                </a:solidFill>
                <a:effectLst/>
                <a:ea typeface="Times New Roman" panose="02020603050405020304" pitchFamily="18" charset="0"/>
                <a:cs typeface="Calibri" panose="020F0502020204030204" pitchFamily="34" charset="0"/>
              </a:rPr>
              <a:t>elindította</a:t>
            </a:r>
            <a:r>
              <a:rPr lang="en-US" dirty="0">
                <a:solidFill>
                  <a:srgbClr val="000000"/>
                </a:solidFill>
                <a:effectLst/>
                <a:ea typeface="Times New Roman" panose="02020603050405020304" pitchFamily="18" charset="0"/>
                <a:cs typeface="Calibri" panose="020F0502020204030204" pitchFamily="34" charset="0"/>
              </a:rPr>
              <a:t> a Find Your Farmer </a:t>
            </a:r>
            <a:r>
              <a:rPr lang="en-US" dirty="0" err="1">
                <a:solidFill>
                  <a:srgbClr val="000000"/>
                </a:solidFill>
                <a:effectLst/>
                <a:ea typeface="Times New Roman" panose="02020603050405020304" pitchFamily="18" charset="0"/>
                <a:cs typeface="Calibri" panose="020F0502020204030204" pitchFamily="34" charset="0"/>
              </a:rPr>
              <a:t>portált</a:t>
            </a:r>
            <a:r>
              <a:rPr lang="en-US" dirty="0">
                <a:solidFill>
                  <a:srgbClr val="000000"/>
                </a:solidFill>
                <a:effectLst/>
                <a:ea typeface="Times New Roman" panose="02020603050405020304" pitchFamily="18" charset="0"/>
                <a:cs typeface="Calibri" panose="020F0502020204030204" pitchFamily="34" charset="0"/>
              </a:rPr>
              <a:t>.</a:t>
            </a:r>
            <a:endParaRPr lang="cs-CZ" dirty="0"/>
          </a:p>
        </p:txBody>
      </p:sp>
      <p:pic>
        <p:nvPicPr>
          <p:cNvPr id="3" name="Obrázek 2">
            <a:extLst>
              <a:ext uri="{FF2B5EF4-FFF2-40B4-BE49-F238E27FC236}">
                <a16:creationId xmlns:a16="http://schemas.microsoft.com/office/drawing/2014/main" id="{5C4F2C1A-088C-47B0-B3A4-CA52DB4B6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758" y="3658242"/>
            <a:ext cx="4249883" cy="2389022"/>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7288336A-031A-48F7-A966-09A9EA037F62}"/>
              </a:ext>
            </a:extLst>
          </p:cNvPr>
          <p:cNvSpPr txBox="1"/>
          <p:nvPr/>
        </p:nvSpPr>
        <p:spPr>
          <a:xfrm>
            <a:off x="4102675" y="6224154"/>
            <a:ext cx="1700647" cy="215444"/>
          </a:xfrm>
          <a:prstGeom prst="rect">
            <a:avLst/>
          </a:prstGeom>
          <a:noFill/>
        </p:spPr>
        <p:txBody>
          <a:bodyPr wrap="square" rtlCol="0">
            <a:spAutoFit/>
          </a:bodyPr>
          <a:lstStyle/>
          <a:p>
            <a:r>
              <a:rPr lang="cs-CZ" sz="800" dirty="0"/>
              <a:t>www.najdizemedelce.cz</a:t>
            </a:r>
          </a:p>
        </p:txBody>
      </p:sp>
    </p:spTree>
    <p:extLst>
      <p:ext uri="{BB962C8B-B14F-4D97-AF65-F5344CB8AC3E}">
        <p14:creationId xmlns:p14="http://schemas.microsoft.com/office/powerpoint/2010/main" val="309972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E6EC707-4984-4FC7-AE19-818944156ABA}"/>
              </a:ext>
            </a:extLst>
          </p:cNvPr>
          <p:cNvSpPr txBox="1"/>
          <p:nvPr/>
        </p:nvSpPr>
        <p:spPr>
          <a:xfrm>
            <a:off x="1186294" y="1267691"/>
            <a:ext cx="7533409" cy="1761829"/>
          </a:xfrm>
          <a:prstGeom prst="rect">
            <a:avLst/>
          </a:prstGeom>
          <a:noFill/>
        </p:spPr>
        <p:txBody>
          <a:bodyPr wrap="square" rtlCol="0">
            <a:spAutoFit/>
          </a:bodyPr>
          <a:lstStyle/>
          <a:p>
            <a:pPr marL="228600" algn="just">
              <a:lnSpc>
                <a:spcPct val="107000"/>
              </a:lnSpc>
              <a:spcAft>
                <a:spcPts val="800"/>
              </a:spcAft>
            </a:pPr>
            <a:r>
              <a:rPr lang="hu-HU" sz="1200" b="1" spc="-30" dirty="0">
                <a:effectLst/>
                <a:ea typeface="Calibri" panose="020F0502020204030204" pitchFamily="34" charset="0"/>
                <a:cs typeface="Times New Roman" panose="02020603050405020304" pitchFamily="18" charset="0"/>
              </a:rPr>
              <a:t>Projektek a Cseh Köztársaságban</a:t>
            </a:r>
          </a:p>
          <a:p>
            <a:pPr marL="228600" algn="just">
              <a:lnSpc>
                <a:spcPct val="107000"/>
              </a:lnSpc>
              <a:spcAft>
                <a:spcPts val="800"/>
              </a:spcAft>
            </a:pPr>
            <a:r>
              <a:rPr lang="hu-HU" sz="1200" spc="-30" dirty="0">
                <a:effectLst/>
                <a:ea typeface="Calibri" panose="020F0502020204030204" pitchFamily="34" charset="0"/>
                <a:cs typeface="Times New Roman" panose="02020603050405020304" pitchFamily="18" charset="0"/>
              </a:rPr>
              <a:t>A körforgással és a vidéki gazdasággal hazai és nemzetközi kutatási projektek is foglalkoznak. Ezek egyike a LIVERUR projekt, amelynek célja a vállalkozások, projektek és kezdeményezések támogatása azáltal, hogy innovatív üzleti modelleket terveznek a vidéki területeken, különösen a körforgásos gazdaságra való átállás során, és a </a:t>
            </a:r>
            <a:r>
              <a:rPr lang="hu-HU" sz="1200" spc="-30" dirty="0" err="1">
                <a:effectLst/>
                <a:ea typeface="Calibri" panose="020F0502020204030204" pitchFamily="34" charset="0"/>
                <a:cs typeface="Times New Roman" panose="02020603050405020304" pitchFamily="18" charset="0"/>
              </a:rPr>
              <a:t>Living</a:t>
            </a:r>
            <a:r>
              <a:rPr lang="hu-HU" sz="1200" spc="-30" dirty="0">
                <a:effectLst/>
                <a:ea typeface="Calibri" panose="020F0502020204030204" pitchFamily="34" charset="0"/>
                <a:cs typeface="Times New Roman" panose="02020603050405020304" pitchFamily="18" charset="0"/>
              </a:rPr>
              <a:t> </a:t>
            </a:r>
            <a:r>
              <a:rPr lang="hu-HU" sz="1200" spc="-30" dirty="0" err="1">
                <a:effectLst/>
                <a:ea typeface="Calibri" panose="020F0502020204030204" pitchFamily="34" charset="0"/>
                <a:cs typeface="Times New Roman" panose="02020603050405020304" pitchFamily="18" charset="0"/>
              </a:rPr>
              <a:t>Lab</a:t>
            </a:r>
            <a:r>
              <a:rPr lang="hu-HU" sz="1200" spc="-30" dirty="0">
                <a:effectLst/>
                <a:ea typeface="Calibri" panose="020F0502020204030204" pitchFamily="34" charset="0"/>
                <a:cs typeface="Times New Roman" panose="02020603050405020304" pitchFamily="18" charset="0"/>
              </a:rPr>
              <a:t> megközelítés szerint minden érintett partnert bevonnak. A </a:t>
            </a:r>
            <a:r>
              <a:rPr lang="hu-HU" sz="1200" spc="-30" dirty="0" err="1">
                <a:effectLst/>
                <a:ea typeface="Calibri" panose="020F0502020204030204" pitchFamily="34" charset="0"/>
                <a:cs typeface="Times New Roman" panose="02020603050405020304" pitchFamily="18" charset="0"/>
              </a:rPr>
              <a:t>Rural</a:t>
            </a:r>
            <a:r>
              <a:rPr lang="hu-HU" sz="1200" spc="-30" dirty="0">
                <a:effectLst/>
                <a:ea typeface="Calibri" panose="020F0502020204030204" pitchFamily="34" charset="0"/>
                <a:cs typeface="Times New Roman" panose="02020603050405020304" pitchFamily="18" charset="0"/>
              </a:rPr>
              <a:t> </a:t>
            </a:r>
            <a:r>
              <a:rPr lang="hu-HU" sz="1200" spc="-30" dirty="0" err="1">
                <a:effectLst/>
                <a:ea typeface="Calibri" panose="020F0502020204030204" pitchFamily="34" charset="0"/>
                <a:cs typeface="Times New Roman" panose="02020603050405020304" pitchFamily="18" charset="0"/>
              </a:rPr>
              <a:t>Living</a:t>
            </a:r>
            <a:r>
              <a:rPr lang="hu-HU" sz="1200" spc="-30" dirty="0">
                <a:effectLst/>
                <a:ea typeface="Calibri" panose="020F0502020204030204" pitchFamily="34" charset="0"/>
                <a:cs typeface="Times New Roman" panose="02020603050405020304" pitchFamily="18" charset="0"/>
              </a:rPr>
              <a:t> </a:t>
            </a:r>
            <a:r>
              <a:rPr lang="hu-HU" sz="1200" spc="-30" dirty="0" err="1">
                <a:effectLst/>
                <a:ea typeface="Calibri" panose="020F0502020204030204" pitchFamily="34" charset="0"/>
                <a:cs typeface="Times New Roman" panose="02020603050405020304" pitchFamily="18" charset="0"/>
              </a:rPr>
              <a:t>Lab</a:t>
            </a:r>
            <a:r>
              <a:rPr lang="hu-HU" sz="1200" spc="-30" dirty="0">
                <a:effectLst/>
                <a:ea typeface="Calibri" panose="020F0502020204030204" pitchFamily="34" charset="0"/>
                <a:cs typeface="Times New Roman" panose="02020603050405020304" pitchFamily="18" charset="0"/>
              </a:rPr>
              <a:t> stratégiai fejlesztésének alapja egy olyan partnerhálózat kialakítása, ahol a termelők és vállalkozók, a közigazgatás, a köz- és a nonprofit szféra, valamint a kutatás és a tudományos élet képviselői olyan megállapodásokat kötnek, amelyek alapján részt vesz a hosszabb távú együttműködésben.</a:t>
            </a:r>
            <a:endParaRPr lang="cs-CZ" sz="1200" dirty="0">
              <a:effectLst/>
              <a:ea typeface="Calibri" panose="020F0502020204030204" pitchFamily="34" charset="0"/>
              <a:cs typeface="Times New Roman" panose="02020603050405020304" pitchFamily="18" charset="0"/>
            </a:endParaRPr>
          </a:p>
        </p:txBody>
      </p:sp>
      <p:sp>
        <p:nvSpPr>
          <p:cNvPr id="5" name="TextovéPole 4">
            <a:extLst>
              <a:ext uri="{FF2B5EF4-FFF2-40B4-BE49-F238E27FC236}">
                <a16:creationId xmlns:a16="http://schemas.microsoft.com/office/drawing/2014/main" id="{7D7C2D64-5865-46AB-88F6-9CF67EDEC7D8}"/>
              </a:ext>
            </a:extLst>
          </p:cNvPr>
          <p:cNvSpPr txBox="1"/>
          <p:nvPr/>
        </p:nvSpPr>
        <p:spPr>
          <a:xfrm>
            <a:off x="3586593" y="6193793"/>
            <a:ext cx="2732809" cy="215444"/>
          </a:xfrm>
          <a:prstGeom prst="rect">
            <a:avLst/>
          </a:prstGeom>
          <a:noFill/>
        </p:spPr>
        <p:txBody>
          <a:bodyPr wrap="square" rtlCol="0">
            <a:spAutoFit/>
          </a:bodyPr>
          <a:lstStyle/>
          <a:p>
            <a:r>
              <a:rPr lang="cs-CZ" sz="800" dirty="0">
                <a:hlinkClick r:id="rId2"/>
              </a:rPr>
              <a:t>www.liverur.eu</a:t>
            </a:r>
            <a:r>
              <a:rPr lang="cs-CZ" sz="800" dirty="0"/>
              <a:t> </a:t>
            </a:r>
            <a:r>
              <a:rPr lang="cs-CZ" sz="800" dirty="0" err="1"/>
              <a:t>proje</a:t>
            </a:r>
            <a:r>
              <a:rPr lang="en-US" sz="800"/>
              <a:t>c</a:t>
            </a:r>
            <a:r>
              <a:rPr lang="cs-CZ" sz="800"/>
              <a:t>t </a:t>
            </a:r>
            <a:r>
              <a:rPr lang="cs-CZ" sz="800" dirty="0"/>
              <a:t>Horizon 2020</a:t>
            </a:r>
          </a:p>
        </p:txBody>
      </p:sp>
      <p:pic>
        <p:nvPicPr>
          <p:cNvPr id="6" name="Obrázek 5" descr="Obsah obrázku text, snímek obrazovky, elektronika, displej&#10;&#10;Popis byl vytvořen automaticky">
            <a:extLst>
              <a:ext uri="{FF2B5EF4-FFF2-40B4-BE49-F238E27FC236}">
                <a16:creationId xmlns:a16="http://schemas.microsoft.com/office/drawing/2014/main" id="{2E394627-DCDE-43BD-ABE1-6FC3A91D0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1684" y="3149569"/>
            <a:ext cx="5762625" cy="2924175"/>
          </a:xfrm>
          <a:prstGeom prst="rect">
            <a:avLst/>
          </a:prstGeom>
        </p:spPr>
      </p:pic>
    </p:spTree>
    <p:extLst>
      <p:ext uri="{BB962C8B-B14F-4D97-AF65-F5344CB8AC3E}">
        <p14:creationId xmlns:p14="http://schemas.microsoft.com/office/powerpoint/2010/main" val="141733014"/>
      </p:ext>
    </p:extLst>
  </p:cSld>
  <p:clrMapOvr>
    <a:masterClrMapping/>
  </p:clrMapOvr>
</p:sld>
</file>

<file path=ppt/theme/theme1.xml><?xml version="1.0" encoding="utf-8"?>
<a:theme xmlns:a="http://schemas.openxmlformats.org/drawingml/2006/main" name="URESA biomass temlate">
  <a:themeElements>
    <a:clrScheme name="Niestandardowy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15528D5E10BA49B6643C35E826D0AA" ma:contentTypeVersion="17" ma:contentTypeDescription="Create a new document." ma:contentTypeScope="" ma:versionID="dde5a2b2e717748552c702a8b0aa1378">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20cddff7c090a5822eab3b5467930ab6"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3C4446-3D2A-491A-89F3-A7386E3C1AD9}">
  <ds:schemaRefs>
    <ds:schemaRef ds:uri="http://schemas.microsoft.com/office/2006/metadata/properties"/>
    <ds:schemaRef ds:uri="http://schemas.microsoft.com/office/infopath/2007/PartnerControls"/>
    <ds:schemaRef ds:uri="f5d98e21-7858-42b8-a513-89b049052d4e"/>
    <ds:schemaRef ds:uri="ebb57fef-aa04-4b64-85cb-dbd122f3ef38"/>
  </ds:schemaRefs>
</ds:datastoreItem>
</file>

<file path=customXml/itemProps2.xml><?xml version="1.0" encoding="utf-8"?>
<ds:datastoreItem xmlns:ds="http://schemas.openxmlformats.org/officeDocument/2006/customXml" ds:itemID="{C48D512B-EB32-4FFA-BCBE-9DFDFB9A051A}">
  <ds:schemaRefs>
    <ds:schemaRef ds:uri="http://schemas.microsoft.com/sharepoint/v3/contenttype/forms"/>
  </ds:schemaRefs>
</ds:datastoreItem>
</file>

<file path=customXml/itemProps3.xml><?xml version="1.0" encoding="utf-8"?>
<ds:datastoreItem xmlns:ds="http://schemas.openxmlformats.org/officeDocument/2006/customXml" ds:itemID="{058BA900-035F-4AAC-A6A7-99C5F88BBCCD}"/>
</file>

<file path=docProps/app.xml><?xml version="1.0" encoding="utf-8"?>
<Properties xmlns="http://schemas.openxmlformats.org/officeDocument/2006/extended-properties" xmlns:vt="http://schemas.openxmlformats.org/officeDocument/2006/docPropsVTypes">
  <Template>URESA trial_1</Template>
  <TotalTime>2930</TotalTime>
  <Words>1013</Words>
  <Application>Microsoft Macintosh PowerPoint</Application>
  <PresentationFormat>A4 (210x297 mm)</PresentationFormat>
  <Paragraphs>60</Paragraphs>
  <Slides>11</Slides>
  <Notes>2</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11</vt:i4>
      </vt:variant>
    </vt:vector>
  </HeadingPairs>
  <TitlesOfParts>
    <vt:vector size="16" baseType="lpstr">
      <vt:lpstr>Arial</vt:lpstr>
      <vt:lpstr>Calibri</vt:lpstr>
      <vt:lpstr>Roboto</vt:lpstr>
      <vt:lpstr>Trebuchet MS</vt:lpstr>
      <vt:lpstr>URESA biomass temlate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Krzy Pal</dc:creator>
  <cp:lastModifiedBy>Microsoft Office User</cp:lastModifiedBy>
  <cp:revision>164</cp:revision>
  <dcterms:created xsi:type="dcterms:W3CDTF">2018-03-25T08:55:28Z</dcterms:created>
  <dcterms:modified xsi:type="dcterms:W3CDTF">2023-01-22T20:15:54Z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ies>
</file>